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4" r:id="rId3"/>
    <p:sldId id="259" r:id="rId4"/>
    <p:sldId id="260" r:id="rId5"/>
    <p:sldId id="261" r:id="rId6"/>
    <p:sldId id="262" r:id="rId7"/>
    <p:sldId id="263" r:id="rId8"/>
    <p:sldId id="269" r:id="rId9"/>
    <p:sldId id="265" r:id="rId10"/>
    <p:sldId id="266" r:id="rId11"/>
    <p:sldId id="267" r:id="rId12"/>
    <p:sldId id="268"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omorris\Desktop\school%20report.csv"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omorris\Desktop\school%20report.csv"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Age!$A$2:$A$44</c:f>
              <c:numCache>
                <c:formatCode>General</c:formatCode>
                <c:ptCount val="43"/>
                <c:pt idx="0">
                  <c:v>18</c:v>
                </c:pt>
                <c:pt idx="1">
                  <c:v>18</c:v>
                </c:pt>
                <c:pt idx="2">
                  <c:v>18</c:v>
                </c:pt>
                <c:pt idx="3">
                  <c:v>18</c:v>
                </c:pt>
                <c:pt idx="4">
                  <c:v>18</c:v>
                </c:pt>
                <c:pt idx="5">
                  <c:v>19</c:v>
                </c:pt>
                <c:pt idx="6">
                  <c:v>19</c:v>
                </c:pt>
                <c:pt idx="7">
                  <c:v>19</c:v>
                </c:pt>
                <c:pt idx="8">
                  <c:v>20</c:v>
                </c:pt>
                <c:pt idx="9">
                  <c:v>20</c:v>
                </c:pt>
                <c:pt idx="10">
                  <c:v>20</c:v>
                </c:pt>
                <c:pt idx="11">
                  <c:v>21</c:v>
                </c:pt>
                <c:pt idx="12">
                  <c:v>21</c:v>
                </c:pt>
                <c:pt idx="13">
                  <c:v>21</c:v>
                </c:pt>
                <c:pt idx="14">
                  <c:v>21</c:v>
                </c:pt>
                <c:pt idx="15">
                  <c:v>21</c:v>
                </c:pt>
                <c:pt idx="16">
                  <c:v>21</c:v>
                </c:pt>
                <c:pt idx="17">
                  <c:v>21</c:v>
                </c:pt>
                <c:pt idx="18">
                  <c:v>21</c:v>
                </c:pt>
                <c:pt idx="19">
                  <c:v>22</c:v>
                </c:pt>
                <c:pt idx="20">
                  <c:v>22</c:v>
                </c:pt>
                <c:pt idx="21">
                  <c:v>22</c:v>
                </c:pt>
                <c:pt idx="22">
                  <c:v>23</c:v>
                </c:pt>
                <c:pt idx="23">
                  <c:v>23</c:v>
                </c:pt>
                <c:pt idx="24">
                  <c:v>23</c:v>
                </c:pt>
                <c:pt idx="25">
                  <c:v>24</c:v>
                </c:pt>
                <c:pt idx="26">
                  <c:v>24</c:v>
                </c:pt>
                <c:pt idx="27">
                  <c:v>25</c:v>
                </c:pt>
                <c:pt idx="28">
                  <c:v>25</c:v>
                </c:pt>
                <c:pt idx="29">
                  <c:v>25</c:v>
                </c:pt>
                <c:pt idx="30">
                  <c:v>26</c:v>
                </c:pt>
                <c:pt idx="31">
                  <c:v>26</c:v>
                </c:pt>
                <c:pt idx="32">
                  <c:v>26</c:v>
                </c:pt>
                <c:pt idx="33">
                  <c:v>26</c:v>
                </c:pt>
                <c:pt idx="34">
                  <c:v>27</c:v>
                </c:pt>
                <c:pt idx="35">
                  <c:v>29</c:v>
                </c:pt>
                <c:pt idx="36">
                  <c:v>30</c:v>
                </c:pt>
                <c:pt idx="37">
                  <c:v>31</c:v>
                </c:pt>
                <c:pt idx="38">
                  <c:v>32</c:v>
                </c:pt>
                <c:pt idx="39">
                  <c:v>35</c:v>
                </c:pt>
                <c:pt idx="40">
                  <c:v>38</c:v>
                </c:pt>
                <c:pt idx="41">
                  <c:v>45</c:v>
                </c:pt>
                <c:pt idx="42">
                  <c:v>49</c:v>
                </c:pt>
              </c:numCache>
            </c:numRef>
          </c:yVal>
          <c:smooth val="0"/>
          <c:extLst>
            <c:ext xmlns:c16="http://schemas.microsoft.com/office/drawing/2014/chart" uri="{C3380CC4-5D6E-409C-BE32-E72D297353CC}">
              <c16:uniqueId val="{00000000-53B4-44BA-B4B1-9487405FA5FC}"/>
            </c:ext>
          </c:extLst>
        </c:ser>
        <c:dLbls>
          <c:showLegendKey val="0"/>
          <c:showVal val="0"/>
          <c:showCatName val="0"/>
          <c:showSerName val="0"/>
          <c:showPercent val="0"/>
          <c:showBubbleSize val="0"/>
        </c:dLbls>
        <c:axId val="141850064"/>
        <c:axId val="139436160"/>
      </c:scatterChart>
      <c:valAx>
        <c:axId val="141850064"/>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9436160"/>
        <c:crosses val="autoZero"/>
        <c:crossBetween val="midCat"/>
      </c:valAx>
      <c:valAx>
        <c:axId val="139436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8500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Drugs that participants experimented with first</a:t>
            </a:r>
          </a:p>
        </c:rich>
      </c:tx>
      <c:layout>
        <c:manualLayout>
          <c:xMode val="edge"/>
          <c:yMode val="edge"/>
          <c:x val="0.30228915060750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Sheet3!$E$37:$E$46</c:f>
              <c:strCache>
                <c:ptCount val="10"/>
                <c:pt idx="0">
                  <c:v>Cocaine</c:v>
                </c:pt>
                <c:pt idx="1">
                  <c:v>Methamphetamine</c:v>
                </c:pt>
                <c:pt idx="2">
                  <c:v>Ecstacy</c:v>
                </c:pt>
                <c:pt idx="3">
                  <c:v>Mushrooms</c:v>
                </c:pt>
                <c:pt idx="4">
                  <c:v>LSD</c:v>
                </c:pt>
                <c:pt idx="5">
                  <c:v>Steroids</c:v>
                </c:pt>
                <c:pt idx="6">
                  <c:v>Heroine</c:v>
                </c:pt>
                <c:pt idx="7">
                  <c:v>Over the counter drugs</c:v>
                </c:pt>
                <c:pt idx="8">
                  <c:v>Marijuana</c:v>
                </c:pt>
                <c:pt idx="9">
                  <c:v>None</c:v>
                </c:pt>
              </c:strCache>
            </c:strRef>
          </c:cat>
          <c:val>
            <c:numRef>
              <c:f>Sheet3!$F$37:$F$46</c:f>
              <c:numCache>
                <c:formatCode>General</c:formatCode>
                <c:ptCount val="10"/>
                <c:pt idx="0">
                  <c:v>0</c:v>
                </c:pt>
                <c:pt idx="1">
                  <c:v>0</c:v>
                </c:pt>
                <c:pt idx="2">
                  <c:v>0</c:v>
                </c:pt>
                <c:pt idx="3">
                  <c:v>0</c:v>
                </c:pt>
                <c:pt idx="4">
                  <c:v>0</c:v>
                </c:pt>
                <c:pt idx="5">
                  <c:v>0</c:v>
                </c:pt>
                <c:pt idx="6">
                  <c:v>1</c:v>
                </c:pt>
                <c:pt idx="7">
                  <c:v>1</c:v>
                </c:pt>
                <c:pt idx="8">
                  <c:v>13</c:v>
                </c:pt>
                <c:pt idx="9">
                  <c:v>28</c:v>
                </c:pt>
              </c:numCache>
            </c:numRef>
          </c:val>
          <c:extLst>
            <c:ext xmlns:c16="http://schemas.microsoft.com/office/drawing/2014/chart" uri="{C3380CC4-5D6E-409C-BE32-E72D297353CC}">
              <c16:uniqueId val="{00000000-5609-415A-82FD-C708CA247F98}"/>
            </c:ext>
          </c:extLst>
        </c:ser>
        <c:dLbls>
          <c:showLegendKey val="0"/>
          <c:showVal val="0"/>
          <c:showCatName val="0"/>
          <c:showSerName val="0"/>
          <c:showPercent val="0"/>
          <c:showBubbleSize val="0"/>
        </c:dLbls>
        <c:gapWidth val="182"/>
        <c:axId val="253820592"/>
        <c:axId val="253821152"/>
      </c:barChart>
      <c:catAx>
        <c:axId val="253820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3821152"/>
        <c:crosses val="autoZero"/>
        <c:auto val="1"/>
        <c:lblAlgn val="ctr"/>
        <c:lblOffset val="100"/>
        <c:noMultiLvlLbl val="0"/>
      </c:catAx>
      <c:valAx>
        <c:axId val="253821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820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Participants that Drink</a:t>
            </a:r>
            <a:r>
              <a:rPr lang="en-US" baseline="0"/>
              <a:t> Alcohol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Sheet4!$L$4</c:f>
              <c:strCache>
                <c:ptCount val="1"/>
                <c:pt idx="0">
                  <c:v>Count</c:v>
                </c:pt>
              </c:strCache>
            </c:strRef>
          </c:tx>
          <c:spPr>
            <a:solidFill>
              <a:schemeClr val="accent1"/>
            </a:solidFill>
            <a:ln>
              <a:noFill/>
            </a:ln>
            <a:effectLst/>
          </c:spPr>
          <c:invertIfNegative val="0"/>
          <c:cat>
            <c:strRef>
              <c:f>Sheet4!$K$5:$K$7</c:f>
              <c:strCache>
                <c:ptCount val="3"/>
                <c:pt idx="0">
                  <c:v>Never</c:v>
                </c:pt>
                <c:pt idx="1">
                  <c:v>On Occasion</c:v>
                </c:pt>
                <c:pt idx="2">
                  <c:v>Frequently</c:v>
                </c:pt>
              </c:strCache>
            </c:strRef>
          </c:cat>
          <c:val>
            <c:numRef>
              <c:f>Sheet4!$L$5:$L$7</c:f>
              <c:numCache>
                <c:formatCode>General</c:formatCode>
                <c:ptCount val="3"/>
                <c:pt idx="0">
                  <c:v>27</c:v>
                </c:pt>
                <c:pt idx="1">
                  <c:v>12</c:v>
                </c:pt>
                <c:pt idx="2">
                  <c:v>3</c:v>
                </c:pt>
              </c:numCache>
            </c:numRef>
          </c:val>
          <c:extLst>
            <c:ext xmlns:c16="http://schemas.microsoft.com/office/drawing/2014/chart" uri="{C3380CC4-5D6E-409C-BE32-E72D297353CC}">
              <c16:uniqueId val="{00000000-33F3-4CFD-B4F3-2F28C1065091}"/>
            </c:ext>
          </c:extLst>
        </c:ser>
        <c:dLbls>
          <c:showLegendKey val="0"/>
          <c:showVal val="0"/>
          <c:showCatName val="0"/>
          <c:showSerName val="0"/>
          <c:showPercent val="0"/>
          <c:showBubbleSize val="0"/>
        </c:dLbls>
        <c:gapWidth val="182"/>
        <c:axId val="253713808"/>
        <c:axId val="253714368"/>
      </c:barChart>
      <c:catAx>
        <c:axId val="25371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714368"/>
        <c:crosses val="autoZero"/>
        <c:auto val="1"/>
        <c:lblAlgn val="ctr"/>
        <c:lblOffset val="100"/>
        <c:noMultiLvlLbl val="0"/>
      </c:catAx>
      <c:valAx>
        <c:axId val="2537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5371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Sheet4!$J$31</c:f>
              <c:strCache>
                <c:ptCount val="1"/>
                <c:pt idx="0">
                  <c:v>Participants that Smoke or Vape</c:v>
                </c:pt>
              </c:strCache>
            </c:strRef>
          </c:tx>
          <c:spPr>
            <a:solidFill>
              <a:schemeClr val="accent1"/>
            </a:solidFill>
            <a:ln>
              <a:noFill/>
            </a:ln>
            <a:effectLst/>
          </c:spPr>
          <c:invertIfNegative val="0"/>
          <c:cat>
            <c:strRef>
              <c:f>Sheet4!$I$32:$I$34</c:f>
              <c:strCache>
                <c:ptCount val="3"/>
                <c:pt idx="0">
                  <c:v>Never</c:v>
                </c:pt>
                <c:pt idx="1">
                  <c:v>On Occasion</c:v>
                </c:pt>
                <c:pt idx="2">
                  <c:v>Frequently</c:v>
                </c:pt>
              </c:strCache>
            </c:strRef>
          </c:cat>
          <c:val>
            <c:numRef>
              <c:f>Sheet4!$J$32:$J$34</c:f>
              <c:numCache>
                <c:formatCode>General</c:formatCode>
                <c:ptCount val="3"/>
                <c:pt idx="0">
                  <c:v>38</c:v>
                </c:pt>
                <c:pt idx="1">
                  <c:v>3</c:v>
                </c:pt>
                <c:pt idx="2">
                  <c:v>1</c:v>
                </c:pt>
              </c:numCache>
            </c:numRef>
          </c:val>
          <c:extLst>
            <c:ext xmlns:c16="http://schemas.microsoft.com/office/drawing/2014/chart" uri="{C3380CC4-5D6E-409C-BE32-E72D297353CC}">
              <c16:uniqueId val="{00000000-A8CD-44AE-ADEF-801E80B69AB2}"/>
            </c:ext>
          </c:extLst>
        </c:ser>
        <c:dLbls>
          <c:showLegendKey val="0"/>
          <c:showVal val="0"/>
          <c:showCatName val="0"/>
          <c:showSerName val="0"/>
          <c:showPercent val="0"/>
          <c:showBubbleSize val="0"/>
        </c:dLbls>
        <c:gapWidth val="182"/>
        <c:axId val="253716608"/>
        <c:axId val="253717168"/>
      </c:barChart>
      <c:catAx>
        <c:axId val="253716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717168"/>
        <c:crosses val="autoZero"/>
        <c:auto val="1"/>
        <c:lblAlgn val="ctr"/>
        <c:lblOffset val="100"/>
        <c:noMultiLvlLbl val="0"/>
      </c:catAx>
      <c:valAx>
        <c:axId val="253717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53716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Level</a:t>
            </a:r>
            <a:r>
              <a:rPr lang="en-US" sz="1800" baseline="0"/>
              <a:t> of difficulty in obtaining the listed drug</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Sheet3!$E$53</c:f>
              <c:strCache>
                <c:ptCount val="1"/>
                <c:pt idx="0">
                  <c:v>Easy</c:v>
                </c:pt>
              </c:strCache>
            </c:strRef>
          </c:tx>
          <c:spPr>
            <a:solidFill>
              <a:schemeClr val="accent1"/>
            </a:solidFill>
            <a:ln>
              <a:noFill/>
            </a:ln>
            <a:effectLst/>
          </c:spPr>
          <c:invertIfNegative val="0"/>
          <c:cat>
            <c:strRef>
              <c:f>Sheet3!$D$54:$D$62</c:f>
              <c:strCache>
                <c:ptCount val="9"/>
                <c:pt idx="0">
                  <c:v>Heroine</c:v>
                </c:pt>
                <c:pt idx="1">
                  <c:v>Methamphetamine</c:v>
                </c:pt>
                <c:pt idx="2">
                  <c:v>Cocaine</c:v>
                </c:pt>
                <c:pt idx="3">
                  <c:v>Mushrooms</c:v>
                </c:pt>
                <c:pt idx="4">
                  <c:v>LSD</c:v>
                </c:pt>
                <c:pt idx="5">
                  <c:v>Ecstacy</c:v>
                </c:pt>
                <c:pt idx="6">
                  <c:v>Steroids</c:v>
                </c:pt>
                <c:pt idx="7">
                  <c:v>Marijuana</c:v>
                </c:pt>
                <c:pt idx="8">
                  <c:v>Over the counter drugs</c:v>
                </c:pt>
              </c:strCache>
            </c:strRef>
          </c:cat>
          <c:val>
            <c:numRef>
              <c:f>Sheet3!$E$54:$E$62</c:f>
              <c:numCache>
                <c:formatCode>General</c:formatCode>
                <c:ptCount val="9"/>
                <c:pt idx="0">
                  <c:v>1</c:v>
                </c:pt>
                <c:pt idx="1">
                  <c:v>1</c:v>
                </c:pt>
                <c:pt idx="2">
                  <c:v>2</c:v>
                </c:pt>
                <c:pt idx="3">
                  <c:v>3</c:v>
                </c:pt>
                <c:pt idx="4">
                  <c:v>3</c:v>
                </c:pt>
                <c:pt idx="5">
                  <c:v>4</c:v>
                </c:pt>
                <c:pt idx="6">
                  <c:v>4</c:v>
                </c:pt>
                <c:pt idx="7">
                  <c:v>20</c:v>
                </c:pt>
                <c:pt idx="8">
                  <c:v>25</c:v>
                </c:pt>
              </c:numCache>
            </c:numRef>
          </c:val>
          <c:extLst>
            <c:ext xmlns:c16="http://schemas.microsoft.com/office/drawing/2014/chart" uri="{C3380CC4-5D6E-409C-BE32-E72D297353CC}">
              <c16:uniqueId val="{00000000-C09B-4C78-9832-FCB1CCFED3CE}"/>
            </c:ext>
          </c:extLst>
        </c:ser>
        <c:ser>
          <c:idx val="1"/>
          <c:order val="1"/>
          <c:tx>
            <c:strRef>
              <c:f>Sheet3!$F$53</c:f>
              <c:strCache>
                <c:ptCount val="1"/>
                <c:pt idx="0">
                  <c:v>Moderate</c:v>
                </c:pt>
              </c:strCache>
            </c:strRef>
          </c:tx>
          <c:spPr>
            <a:solidFill>
              <a:schemeClr val="accent2"/>
            </a:solidFill>
            <a:ln>
              <a:noFill/>
            </a:ln>
            <a:effectLst/>
          </c:spPr>
          <c:invertIfNegative val="0"/>
          <c:cat>
            <c:strRef>
              <c:f>Sheet3!$D$54:$D$62</c:f>
              <c:strCache>
                <c:ptCount val="9"/>
                <c:pt idx="0">
                  <c:v>Heroine</c:v>
                </c:pt>
                <c:pt idx="1">
                  <c:v>Methamphetamine</c:v>
                </c:pt>
                <c:pt idx="2">
                  <c:v>Cocaine</c:v>
                </c:pt>
                <c:pt idx="3">
                  <c:v>Mushrooms</c:v>
                </c:pt>
                <c:pt idx="4">
                  <c:v>LSD</c:v>
                </c:pt>
                <c:pt idx="5">
                  <c:v>Ecstacy</c:v>
                </c:pt>
                <c:pt idx="6">
                  <c:v>Steroids</c:v>
                </c:pt>
                <c:pt idx="7">
                  <c:v>Marijuana</c:v>
                </c:pt>
                <c:pt idx="8">
                  <c:v>Over the counter drugs</c:v>
                </c:pt>
              </c:strCache>
            </c:strRef>
          </c:cat>
          <c:val>
            <c:numRef>
              <c:f>Sheet3!$F$54:$F$62</c:f>
              <c:numCache>
                <c:formatCode>General</c:formatCode>
                <c:ptCount val="9"/>
                <c:pt idx="0">
                  <c:v>3</c:v>
                </c:pt>
                <c:pt idx="1">
                  <c:v>5</c:v>
                </c:pt>
                <c:pt idx="2">
                  <c:v>7</c:v>
                </c:pt>
                <c:pt idx="3">
                  <c:v>8</c:v>
                </c:pt>
                <c:pt idx="4">
                  <c:v>8</c:v>
                </c:pt>
                <c:pt idx="5">
                  <c:v>6</c:v>
                </c:pt>
                <c:pt idx="6">
                  <c:v>5</c:v>
                </c:pt>
                <c:pt idx="7">
                  <c:v>11</c:v>
                </c:pt>
                <c:pt idx="8">
                  <c:v>4</c:v>
                </c:pt>
              </c:numCache>
            </c:numRef>
          </c:val>
          <c:extLst>
            <c:ext xmlns:c16="http://schemas.microsoft.com/office/drawing/2014/chart" uri="{C3380CC4-5D6E-409C-BE32-E72D297353CC}">
              <c16:uniqueId val="{00000001-C09B-4C78-9832-FCB1CCFED3CE}"/>
            </c:ext>
          </c:extLst>
        </c:ser>
        <c:ser>
          <c:idx val="2"/>
          <c:order val="2"/>
          <c:tx>
            <c:strRef>
              <c:f>Sheet3!$G$53</c:f>
              <c:strCache>
                <c:ptCount val="1"/>
                <c:pt idx="0">
                  <c:v>Difficult</c:v>
                </c:pt>
              </c:strCache>
            </c:strRef>
          </c:tx>
          <c:spPr>
            <a:solidFill>
              <a:schemeClr val="accent3"/>
            </a:solidFill>
            <a:ln>
              <a:noFill/>
            </a:ln>
            <a:effectLst/>
          </c:spPr>
          <c:invertIfNegative val="0"/>
          <c:cat>
            <c:strRef>
              <c:f>Sheet3!$D$54:$D$62</c:f>
              <c:strCache>
                <c:ptCount val="9"/>
                <c:pt idx="0">
                  <c:v>Heroine</c:v>
                </c:pt>
                <c:pt idx="1">
                  <c:v>Methamphetamine</c:v>
                </c:pt>
                <c:pt idx="2">
                  <c:v>Cocaine</c:v>
                </c:pt>
                <c:pt idx="3">
                  <c:v>Mushrooms</c:v>
                </c:pt>
                <c:pt idx="4">
                  <c:v>LSD</c:v>
                </c:pt>
                <c:pt idx="5">
                  <c:v>Ecstacy</c:v>
                </c:pt>
                <c:pt idx="6">
                  <c:v>Steroids</c:v>
                </c:pt>
                <c:pt idx="7">
                  <c:v>Marijuana</c:v>
                </c:pt>
                <c:pt idx="8">
                  <c:v>Over the counter drugs</c:v>
                </c:pt>
              </c:strCache>
            </c:strRef>
          </c:cat>
          <c:val>
            <c:numRef>
              <c:f>Sheet3!$G$54:$G$62</c:f>
              <c:numCache>
                <c:formatCode>General</c:formatCode>
                <c:ptCount val="9"/>
                <c:pt idx="0">
                  <c:v>22</c:v>
                </c:pt>
                <c:pt idx="1">
                  <c:v>20</c:v>
                </c:pt>
                <c:pt idx="2">
                  <c:v>19</c:v>
                </c:pt>
                <c:pt idx="3">
                  <c:v>19</c:v>
                </c:pt>
                <c:pt idx="4">
                  <c:v>17</c:v>
                </c:pt>
                <c:pt idx="5">
                  <c:v>19</c:v>
                </c:pt>
                <c:pt idx="6">
                  <c:v>21</c:v>
                </c:pt>
                <c:pt idx="7">
                  <c:v>5</c:v>
                </c:pt>
                <c:pt idx="8">
                  <c:v>7</c:v>
                </c:pt>
              </c:numCache>
            </c:numRef>
          </c:val>
          <c:extLst>
            <c:ext xmlns:c16="http://schemas.microsoft.com/office/drawing/2014/chart" uri="{C3380CC4-5D6E-409C-BE32-E72D297353CC}">
              <c16:uniqueId val="{00000002-C09B-4C78-9832-FCB1CCFED3CE}"/>
            </c:ext>
          </c:extLst>
        </c:ser>
        <c:ser>
          <c:idx val="3"/>
          <c:order val="3"/>
          <c:tx>
            <c:strRef>
              <c:f>Sheet3!$H$53</c:f>
              <c:strCache>
                <c:ptCount val="1"/>
                <c:pt idx="0">
                  <c:v>Impossible</c:v>
                </c:pt>
              </c:strCache>
            </c:strRef>
          </c:tx>
          <c:spPr>
            <a:solidFill>
              <a:schemeClr val="accent4"/>
            </a:solidFill>
            <a:ln>
              <a:noFill/>
            </a:ln>
            <a:effectLst/>
          </c:spPr>
          <c:invertIfNegative val="0"/>
          <c:cat>
            <c:strRef>
              <c:f>Sheet3!$D$54:$D$62</c:f>
              <c:strCache>
                <c:ptCount val="9"/>
                <c:pt idx="0">
                  <c:v>Heroine</c:v>
                </c:pt>
                <c:pt idx="1">
                  <c:v>Methamphetamine</c:v>
                </c:pt>
                <c:pt idx="2">
                  <c:v>Cocaine</c:v>
                </c:pt>
                <c:pt idx="3">
                  <c:v>Mushrooms</c:v>
                </c:pt>
                <c:pt idx="4">
                  <c:v>LSD</c:v>
                </c:pt>
                <c:pt idx="5">
                  <c:v>Ecstacy</c:v>
                </c:pt>
                <c:pt idx="6">
                  <c:v>Steroids</c:v>
                </c:pt>
                <c:pt idx="7">
                  <c:v>Marijuana</c:v>
                </c:pt>
                <c:pt idx="8">
                  <c:v>Over the counter drugs</c:v>
                </c:pt>
              </c:strCache>
            </c:strRef>
          </c:cat>
          <c:val>
            <c:numRef>
              <c:f>Sheet3!$H$54:$H$62</c:f>
              <c:numCache>
                <c:formatCode>General</c:formatCode>
                <c:ptCount val="9"/>
                <c:pt idx="0">
                  <c:v>16</c:v>
                </c:pt>
                <c:pt idx="1">
                  <c:v>16</c:v>
                </c:pt>
                <c:pt idx="2">
                  <c:v>14</c:v>
                </c:pt>
                <c:pt idx="3">
                  <c:v>12</c:v>
                </c:pt>
                <c:pt idx="4">
                  <c:v>14</c:v>
                </c:pt>
                <c:pt idx="5">
                  <c:v>13</c:v>
                </c:pt>
                <c:pt idx="6">
                  <c:v>12</c:v>
                </c:pt>
                <c:pt idx="7">
                  <c:v>6</c:v>
                </c:pt>
                <c:pt idx="8">
                  <c:v>6</c:v>
                </c:pt>
              </c:numCache>
            </c:numRef>
          </c:val>
          <c:extLst>
            <c:ext xmlns:c16="http://schemas.microsoft.com/office/drawing/2014/chart" uri="{C3380CC4-5D6E-409C-BE32-E72D297353CC}">
              <c16:uniqueId val="{00000003-C09B-4C78-9832-FCB1CCFED3CE}"/>
            </c:ext>
          </c:extLst>
        </c:ser>
        <c:dLbls>
          <c:showLegendKey val="0"/>
          <c:showVal val="0"/>
          <c:showCatName val="0"/>
          <c:showSerName val="0"/>
          <c:showPercent val="0"/>
          <c:showBubbleSize val="0"/>
        </c:dLbls>
        <c:gapWidth val="182"/>
        <c:axId val="254513408"/>
        <c:axId val="254513968"/>
      </c:barChart>
      <c:catAx>
        <c:axId val="254513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4513968"/>
        <c:crosses val="autoZero"/>
        <c:auto val="1"/>
        <c:lblAlgn val="ctr"/>
        <c:lblOffset val="100"/>
        <c:noMultiLvlLbl val="0"/>
      </c:catAx>
      <c:valAx>
        <c:axId val="254513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451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baseline="0" dirty="0"/>
              <a:t> Participant’s Major</a:t>
            </a:r>
            <a:endParaRPr lang="en-US" dirty="0"/>
          </a:p>
        </c:rich>
      </c:tx>
      <c:layout>
        <c:manualLayout>
          <c:xMode val="edge"/>
          <c:yMode val="edge"/>
          <c:x val="2.7612780173094802E-2"/>
          <c:y val="1.4853528999663555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897297794611869"/>
          <c:y val="9.1819565099586872E-2"/>
          <c:w val="0.69175463906998336"/>
          <c:h val="0.85854079866762678"/>
        </c:manualLayout>
      </c:layout>
      <c:barChart>
        <c:barDir val="bar"/>
        <c:grouping val="clustered"/>
        <c:varyColors val="0"/>
        <c:ser>
          <c:idx val="0"/>
          <c:order val="0"/>
          <c:spPr>
            <a:solidFill>
              <a:schemeClr val="accent1"/>
            </a:solidFill>
            <a:ln>
              <a:noFill/>
            </a:ln>
            <a:effectLst/>
          </c:spPr>
          <c:invertIfNegative val="0"/>
          <c:cat>
            <c:strRef>
              <c:f>Sheet2!$D$1:$D$21</c:f>
              <c:strCache>
                <c:ptCount val="21"/>
                <c:pt idx="0">
                  <c:v>Undecided</c:v>
                </c:pt>
                <c:pt idx="1">
                  <c:v>Computer Science</c:v>
                </c:pt>
                <c:pt idx="2">
                  <c:v>Criminal Justice</c:v>
                </c:pt>
                <c:pt idx="3">
                  <c:v>Elementary Education</c:v>
                </c:pt>
                <c:pt idx="4">
                  <c:v>Finance</c:v>
                </c:pt>
                <c:pt idx="5">
                  <c:v>Information Technology</c:v>
                </c:pt>
                <c:pt idx="6">
                  <c:v>Chemistry</c:v>
                </c:pt>
                <c:pt idx="7">
                  <c:v>Computer Enginerring</c:v>
                </c:pt>
                <c:pt idx="8">
                  <c:v>DGM</c:v>
                </c:pt>
                <c:pt idx="9">
                  <c:v>English</c:v>
                </c:pt>
                <c:pt idx="10">
                  <c:v>Business </c:v>
                </c:pt>
                <c:pt idx="11">
                  <c:v>Aviation</c:v>
                </c:pt>
                <c:pt idx="12">
                  <c:v>BESC</c:v>
                </c:pt>
                <c:pt idx="13">
                  <c:v>Secondary Education</c:v>
                </c:pt>
                <c:pt idx="14">
                  <c:v>Hospitality Managemente</c:v>
                </c:pt>
                <c:pt idx="15">
                  <c:v>Political Science</c:v>
                </c:pt>
                <c:pt idx="16">
                  <c:v>Music</c:v>
                </c:pt>
                <c:pt idx="17">
                  <c:v>MBA</c:v>
                </c:pt>
                <c:pt idx="18">
                  <c:v>Marketing</c:v>
                </c:pt>
                <c:pt idx="19">
                  <c:v>Psychology</c:v>
                </c:pt>
                <c:pt idx="20">
                  <c:v>Art Education</c:v>
                </c:pt>
              </c:strCache>
            </c:strRef>
          </c:cat>
          <c:val>
            <c:numRef>
              <c:f>Sheet2!$E$1:$E$21</c:f>
              <c:numCache>
                <c:formatCode>General</c:formatCode>
                <c:ptCount val="21"/>
                <c:pt idx="0">
                  <c:v>6</c:v>
                </c:pt>
                <c:pt idx="1">
                  <c:v>5</c:v>
                </c:pt>
                <c:pt idx="2">
                  <c:v>4</c:v>
                </c:pt>
                <c:pt idx="3">
                  <c:v>3</c:v>
                </c:pt>
                <c:pt idx="4">
                  <c:v>3</c:v>
                </c:pt>
                <c:pt idx="5">
                  <c:v>3</c:v>
                </c:pt>
                <c:pt idx="6">
                  <c:v>2</c:v>
                </c:pt>
                <c:pt idx="7">
                  <c:v>2</c:v>
                </c:pt>
                <c:pt idx="8">
                  <c:v>2</c:v>
                </c:pt>
                <c:pt idx="9">
                  <c:v>2</c:v>
                </c:pt>
                <c:pt idx="10">
                  <c:v>1</c:v>
                </c:pt>
                <c:pt idx="11">
                  <c:v>1</c:v>
                </c:pt>
                <c:pt idx="12">
                  <c:v>1</c:v>
                </c:pt>
                <c:pt idx="13">
                  <c:v>1</c:v>
                </c:pt>
                <c:pt idx="14">
                  <c:v>1</c:v>
                </c:pt>
                <c:pt idx="15">
                  <c:v>1</c:v>
                </c:pt>
                <c:pt idx="16">
                  <c:v>1</c:v>
                </c:pt>
                <c:pt idx="17">
                  <c:v>1</c:v>
                </c:pt>
                <c:pt idx="18">
                  <c:v>1</c:v>
                </c:pt>
                <c:pt idx="19">
                  <c:v>1</c:v>
                </c:pt>
                <c:pt idx="20">
                  <c:v>1</c:v>
                </c:pt>
              </c:numCache>
            </c:numRef>
          </c:val>
          <c:extLst>
            <c:ext xmlns:c16="http://schemas.microsoft.com/office/drawing/2014/chart" uri="{C3380CC4-5D6E-409C-BE32-E72D297353CC}">
              <c16:uniqueId val="{00000000-9E41-4FAD-A83D-5486EC8FEAF0}"/>
            </c:ext>
          </c:extLst>
        </c:ser>
        <c:dLbls>
          <c:showLegendKey val="0"/>
          <c:showVal val="0"/>
          <c:showCatName val="0"/>
          <c:showSerName val="0"/>
          <c:showPercent val="0"/>
          <c:showBubbleSize val="0"/>
        </c:dLbls>
        <c:gapWidth val="182"/>
        <c:axId val="144950208"/>
        <c:axId val="144950768"/>
      </c:barChart>
      <c:catAx>
        <c:axId val="14495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4950768"/>
        <c:crosses val="autoZero"/>
        <c:auto val="1"/>
        <c:lblAlgn val="ctr"/>
        <c:lblOffset val="100"/>
        <c:noMultiLvlLbl val="0"/>
      </c:catAx>
      <c:valAx>
        <c:axId val="14495076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4950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Age!$J$4</c:f>
              <c:strCache>
                <c:ptCount val="1"/>
                <c:pt idx="0">
                  <c:v>Count</c:v>
                </c:pt>
              </c:strCache>
            </c:strRef>
          </c:tx>
          <c:dPt>
            <c:idx val="0"/>
            <c:bubble3D val="0"/>
            <c:spPr>
              <a:solidFill>
                <a:schemeClr val="accent6"/>
              </a:solidFill>
              <a:ln>
                <a:noFill/>
              </a:ln>
              <a:effectLst/>
            </c:spPr>
            <c:extLst>
              <c:ext xmlns:c16="http://schemas.microsoft.com/office/drawing/2014/chart" uri="{C3380CC4-5D6E-409C-BE32-E72D297353CC}">
                <c16:uniqueId val="{00000001-6B25-42E0-AA72-877A91C54E56}"/>
              </c:ext>
            </c:extLst>
          </c:dPt>
          <c:dPt>
            <c:idx val="1"/>
            <c:bubble3D val="0"/>
            <c:spPr>
              <a:solidFill>
                <a:schemeClr val="accent5"/>
              </a:solidFill>
              <a:ln>
                <a:noFill/>
              </a:ln>
              <a:effectLst/>
            </c:spPr>
            <c:extLst>
              <c:ext xmlns:c16="http://schemas.microsoft.com/office/drawing/2014/chart" uri="{C3380CC4-5D6E-409C-BE32-E72D297353CC}">
                <c16:uniqueId val="{00000003-6B25-42E0-AA72-877A91C54E5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Age!$I$5:$I$6</c:f>
              <c:strCache>
                <c:ptCount val="2"/>
                <c:pt idx="0">
                  <c:v>Male</c:v>
                </c:pt>
                <c:pt idx="1">
                  <c:v>Female</c:v>
                </c:pt>
              </c:strCache>
            </c:strRef>
          </c:cat>
          <c:val>
            <c:numRef>
              <c:f>Age!$J$5:$J$6</c:f>
              <c:numCache>
                <c:formatCode>General</c:formatCode>
                <c:ptCount val="2"/>
                <c:pt idx="0">
                  <c:v>22</c:v>
                </c:pt>
                <c:pt idx="1">
                  <c:v>21</c:v>
                </c:pt>
              </c:numCache>
            </c:numRef>
          </c:val>
          <c:extLst>
            <c:ext xmlns:c16="http://schemas.microsoft.com/office/drawing/2014/chart" uri="{C3380CC4-5D6E-409C-BE32-E72D297353CC}">
              <c16:uniqueId val="{00000004-6B25-42E0-AA72-877A91C54E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Participant</a:t>
            </a:r>
            <a:r>
              <a:rPr lang="en-US" baseline="0"/>
              <a:t> Housing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Sheet2!$R$6</c:f>
              <c:strCache>
                <c:ptCount val="1"/>
                <c:pt idx="0">
                  <c:v>Living Situation</c:v>
                </c:pt>
              </c:strCache>
            </c:strRef>
          </c:tx>
          <c:spPr>
            <a:solidFill>
              <a:schemeClr val="accent1"/>
            </a:solidFill>
            <a:ln>
              <a:noFill/>
            </a:ln>
            <a:effectLst/>
          </c:spPr>
          <c:invertIfNegative val="0"/>
          <c:cat>
            <c:strRef>
              <c:f>Sheet2!$Q$7:$Q$10</c:f>
              <c:strCache>
                <c:ptCount val="4"/>
                <c:pt idx="0">
                  <c:v>Renting</c:v>
                </c:pt>
                <c:pt idx="1">
                  <c:v>Homeowner</c:v>
                </c:pt>
                <c:pt idx="2">
                  <c:v>Living with Parents</c:v>
                </c:pt>
                <c:pt idx="3">
                  <c:v>Other</c:v>
                </c:pt>
              </c:strCache>
            </c:strRef>
          </c:cat>
          <c:val>
            <c:numRef>
              <c:f>Sheet2!$R$7:$R$10</c:f>
              <c:numCache>
                <c:formatCode>General</c:formatCode>
                <c:ptCount val="4"/>
                <c:pt idx="0">
                  <c:v>21</c:v>
                </c:pt>
                <c:pt idx="1">
                  <c:v>4</c:v>
                </c:pt>
                <c:pt idx="2">
                  <c:v>15</c:v>
                </c:pt>
                <c:pt idx="3">
                  <c:v>3</c:v>
                </c:pt>
              </c:numCache>
            </c:numRef>
          </c:val>
          <c:extLst>
            <c:ext xmlns:c16="http://schemas.microsoft.com/office/drawing/2014/chart" uri="{C3380CC4-5D6E-409C-BE32-E72D297353CC}">
              <c16:uniqueId val="{00000000-62EC-4FCA-B035-2842BD414DAA}"/>
            </c:ext>
          </c:extLst>
        </c:ser>
        <c:dLbls>
          <c:showLegendKey val="0"/>
          <c:showVal val="0"/>
          <c:showCatName val="0"/>
          <c:showSerName val="0"/>
          <c:showPercent val="0"/>
          <c:showBubbleSize val="0"/>
        </c:dLbls>
        <c:gapWidth val="182"/>
        <c:axId val="144954688"/>
        <c:axId val="144955248"/>
      </c:barChart>
      <c:catAx>
        <c:axId val="144954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4955248"/>
        <c:crosses val="autoZero"/>
        <c:auto val="1"/>
        <c:lblAlgn val="ctr"/>
        <c:lblOffset val="100"/>
        <c:noMultiLvlLbl val="0"/>
      </c:catAx>
      <c:valAx>
        <c:axId val="144955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49546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Class</a:t>
            </a:r>
            <a:r>
              <a:rPr lang="en-US" baseline="0"/>
              <a:t> Level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1"/>
          <c:tx>
            <c:strRef>
              <c:f>Sheet2!$L$23</c:f>
              <c:strCache>
                <c:ptCount val="1"/>
                <c:pt idx="0">
                  <c:v>Count</c:v>
                </c:pt>
              </c:strCache>
            </c:strRef>
          </c:tx>
          <c:spPr>
            <a:solidFill>
              <a:schemeClr val="accent1"/>
            </a:solidFill>
            <a:ln>
              <a:noFill/>
            </a:ln>
            <a:effectLst/>
          </c:spPr>
          <c:invertIfNegative val="0"/>
          <c:cat>
            <c:strRef>
              <c:f>Sheet2!$J$24:$J$28</c:f>
              <c:strCache>
                <c:ptCount val="4"/>
                <c:pt idx="0">
                  <c:v>Senior</c:v>
                </c:pt>
                <c:pt idx="1">
                  <c:v>Junior</c:v>
                </c:pt>
                <c:pt idx="2">
                  <c:v>Sophomore</c:v>
                </c:pt>
                <c:pt idx="3">
                  <c:v>Freshman</c:v>
                </c:pt>
              </c:strCache>
            </c:strRef>
          </c:cat>
          <c:val>
            <c:numRef>
              <c:f>Sheet2!$L$24:$L$28</c:f>
              <c:numCache>
                <c:formatCode>General</c:formatCode>
                <c:ptCount val="5"/>
                <c:pt idx="0">
                  <c:v>12</c:v>
                </c:pt>
                <c:pt idx="1">
                  <c:v>7</c:v>
                </c:pt>
                <c:pt idx="2">
                  <c:v>9</c:v>
                </c:pt>
                <c:pt idx="3">
                  <c:v>15</c:v>
                </c:pt>
              </c:numCache>
            </c:numRef>
          </c:val>
          <c:extLst>
            <c:ext xmlns:c16="http://schemas.microsoft.com/office/drawing/2014/chart" uri="{C3380CC4-5D6E-409C-BE32-E72D297353CC}">
              <c16:uniqueId val="{00000000-2F54-4765-97DB-A3646F683FAA}"/>
            </c:ext>
          </c:extLst>
        </c:ser>
        <c:dLbls>
          <c:showLegendKey val="0"/>
          <c:showVal val="0"/>
          <c:showCatName val="0"/>
          <c:showSerName val="0"/>
          <c:showPercent val="0"/>
          <c:showBubbleSize val="0"/>
        </c:dLbls>
        <c:gapWidth val="182"/>
        <c:axId val="145549296"/>
        <c:axId val="145549856"/>
        <c:extLst>
          <c:ext xmlns:c15="http://schemas.microsoft.com/office/drawing/2012/chart" uri="{02D57815-91ED-43cb-92C2-25804820EDAC}">
            <c15:filteredBarSeries>
              <c15:ser>
                <c:idx val="0"/>
                <c:order val="0"/>
                <c:tx>
                  <c:strRef>
                    <c:extLst>
                      <c:ext uri="{02D57815-91ED-43cb-92C2-25804820EDAC}">
                        <c15:formulaRef>
                          <c15:sqref>Sheet2!$K$23</c15:sqref>
                        </c15:formulaRef>
                      </c:ext>
                    </c:extLst>
                    <c:strCache>
                      <c:ptCount val="1"/>
                    </c:strCache>
                  </c:strRef>
                </c:tx>
                <c:spPr>
                  <a:solidFill>
                    <a:schemeClr val="accent1"/>
                  </a:solidFill>
                  <a:ln>
                    <a:noFill/>
                  </a:ln>
                  <a:effectLst/>
                </c:spPr>
                <c:invertIfNegative val="0"/>
                <c:cat>
                  <c:strRef>
                    <c:extLst>
                      <c:ext uri="{02D57815-91ED-43cb-92C2-25804820EDAC}">
                        <c15:formulaRef>
                          <c15:sqref>Sheet2!$J$24:$J$28</c15:sqref>
                        </c15:formulaRef>
                      </c:ext>
                    </c:extLst>
                    <c:strCache>
                      <c:ptCount val="4"/>
                      <c:pt idx="0">
                        <c:v>Senior</c:v>
                      </c:pt>
                      <c:pt idx="1">
                        <c:v>Junior</c:v>
                      </c:pt>
                      <c:pt idx="2">
                        <c:v>Sophomore</c:v>
                      </c:pt>
                      <c:pt idx="3">
                        <c:v>Freshman</c:v>
                      </c:pt>
                    </c:strCache>
                  </c:strRef>
                </c:cat>
                <c:val>
                  <c:numRef>
                    <c:extLst>
                      <c:ext uri="{02D57815-91ED-43cb-92C2-25804820EDAC}">
                        <c15:formulaRef>
                          <c15:sqref>Sheet2!$K$24:$K$28</c15:sqref>
                        </c15:formulaRef>
                      </c:ext>
                    </c:extLst>
                    <c:numCache>
                      <c:formatCode>General</c:formatCode>
                      <c:ptCount val="5"/>
                    </c:numCache>
                  </c:numRef>
                </c:val>
                <c:extLst>
                  <c:ext xmlns:c16="http://schemas.microsoft.com/office/drawing/2014/chart" uri="{C3380CC4-5D6E-409C-BE32-E72D297353CC}">
                    <c16:uniqueId val="{00000001-2F54-4765-97DB-A3646F683FAA}"/>
                  </c:ext>
                </c:extLst>
              </c15:ser>
            </c15:filteredBarSeries>
          </c:ext>
        </c:extLst>
      </c:barChart>
      <c:catAx>
        <c:axId val="145549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5549856"/>
        <c:crosses val="autoZero"/>
        <c:auto val="1"/>
        <c:lblAlgn val="ctr"/>
        <c:lblOffset val="100"/>
        <c:noMultiLvlLbl val="0"/>
      </c:catAx>
      <c:valAx>
        <c:axId val="14554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5549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Participant Employment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Sheet4!$I$39</c:f>
              <c:strCache>
                <c:ptCount val="1"/>
                <c:pt idx="0">
                  <c:v>Count</c:v>
                </c:pt>
              </c:strCache>
            </c:strRef>
          </c:tx>
          <c:spPr>
            <a:solidFill>
              <a:schemeClr val="accent1"/>
            </a:solidFill>
            <a:ln>
              <a:noFill/>
            </a:ln>
            <a:effectLst/>
          </c:spPr>
          <c:invertIfNegative val="0"/>
          <c:cat>
            <c:strRef>
              <c:f>Sheet4!$H$40:$H$43</c:f>
              <c:strCache>
                <c:ptCount val="4"/>
                <c:pt idx="0">
                  <c:v>Working Full time</c:v>
                </c:pt>
                <c:pt idx="1">
                  <c:v>Working Part Time</c:v>
                </c:pt>
                <c:pt idx="2">
                  <c:v>Unemployed</c:v>
                </c:pt>
                <c:pt idx="3">
                  <c:v>Other</c:v>
                </c:pt>
              </c:strCache>
            </c:strRef>
          </c:cat>
          <c:val>
            <c:numRef>
              <c:f>Sheet4!$I$40:$I$43</c:f>
              <c:numCache>
                <c:formatCode>General</c:formatCode>
                <c:ptCount val="4"/>
                <c:pt idx="0">
                  <c:v>17</c:v>
                </c:pt>
                <c:pt idx="1">
                  <c:v>15</c:v>
                </c:pt>
                <c:pt idx="2">
                  <c:v>7</c:v>
                </c:pt>
                <c:pt idx="3">
                  <c:v>3</c:v>
                </c:pt>
              </c:numCache>
            </c:numRef>
          </c:val>
          <c:extLst>
            <c:ext xmlns:c16="http://schemas.microsoft.com/office/drawing/2014/chart" uri="{C3380CC4-5D6E-409C-BE32-E72D297353CC}">
              <c16:uniqueId val="{00000000-DFC9-4B55-AE6A-EDBC5FCB8624}"/>
            </c:ext>
          </c:extLst>
        </c:ser>
        <c:dLbls>
          <c:showLegendKey val="0"/>
          <c:showVal val="0"/>
          <c:showCatName val="0"/>
          <c:showSerName val="0"/>
          <c:showPercent val="0"/>
          <c:showBubbleSize val="0"/>
        </c:dLbls>
        <c:gapWidth val="182"/>
        <c:axId val="145552096"/>
        <c:axId val="145552656"/>
      </c:barChart>
      <c:catAx>
        <c:axId val="145552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52656"/>
        <c:crosses val="autoZero"/>
        <c:auto val="1"/>
        <c:lblAlgn val="ctr"/>
        <c:lblOffset val="100"/>
        <c:noMultiLvlLbl val="0"/>
      </c:catAx>
      <c:valAx>
        <c:axId val="145552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5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Credits Participants are currently enrolled 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Sheet4!$I$46</c:f>
              <c:strCache>
                <c:ptCount val="1"/>
                <c:pt idx="0">
                  <c:v>Count</c:v>
                </c:pt>
              </c:strCache>
            </c:strRef>
          </c:tx>
          <c:spPr>
            <a:solidFill>
              <a:schemeClr val="accent1"/>
            </a:solidFill>
            <a:ln>
              <a:noFill/>
            </a:ln>
            <a:effectLst/>
          </c:spPr>
          <c:invertIfNegative val="0"/>
          <c:cat>
            <c:strRef>
              <c:f>Sheet4!$H$47:$H$48</c:f>
              <c:strCache>
                <c:ptCount val="2"/>
                <c:pt idx="0">
                  <c:v>12 or more credits</c:v>
                </c:pt>
                <c:pt idx="1">
                  <c:v>Less than 12 credits</c:v>
                </c:pt>
              </c:strCache>
            </c:strRef>
          </c:cat>
          <c:val>
            <c:numRef>
              <c:f>Sheet4!$I$47:$I$48</c:f>
              <c:numCache>
                <c:formatCode>General</c:formatCode>
                <c:ptCount val="2"/>
                <c:pt idx="0">
                  <c:v>29</c:v>
                </c:pt>
                <c:pt idx="1">
                  <c:v>13</c:v>
                </c:pt>
              </c:numCache>
            </c:numRef>
          </c:val>
          <c:extLst>
            <c:ext xmlns:c16="http://schemas.microsoft.com/office/drawing/2014/chart" uri="{C3380CC4-5D6E-409C-BE32-E72D297353CC}">
              <c16:uniqueId val="{00000000-104A-46BE-AA34-EE8E01B1E415}"/>
            </c:ext>
          </c:extLst>
        </c:ser>
        <c:dLbls>
          <c:showLegendKey val="0"/>
          <c:showVal val="0"/>
          <c:showCatName val="0"/>
          <c:showSerName val="0"/>
          <c:showPercent val="0"/>
          <c:showBubbleSize val="0"/>
        </c:dLbls>
        <c:gapWidth val="182"/>
        <c:axId val="145554896"/>
        <c:axId val="145555456"/>
      </c:barChart>
      <c:catAx>
        <c:axId val="145554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55456"/>
        <c:crosses val="autoZero"/>
        <c:auto val="1"/>
        <c:lblAlgn val="ctr"/>
        <c:lblOffset val="100"/>
        <c:noMultiLvlLbl val="0"/>
      </c:catAx>
      <c:valAx>
        <c:axId val="145555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5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Drugs</a:t>
            </a:r>
            <a:r>
              <a:rPr lang="en-US" baseline="0"/>
              <a:t> that participants have used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Sheet3!$F$9</c:f>
              <c:strCache>
                <c:ptCount val="1"/>
                <c:pt idx="0">
                  <c:v>Count</c:v>
                </c:pt>
              </c:strCache>
            </c:strRef>
          </c:tx>
          <c:spPr>
            <a:solidFill>
              <a:schemeClr val="accent1"/>
            </a:solidFill>
            <a:ln>
              <a:noFill/>
            </a:ln>
            <a:effectLst/>
          </c:spPr>
          <c:invertIfNegative val="0"/>
          <c:cat>
            <c:strRef>
              <c:f>Sheet3!$E$10:$E$19</c:f>
              <c:strCache>
                <c:ptCount val="10"/>
                <c:pt idx="0">
                  <c:v>Heroine</c:v>
                </c:pt>
                <c:pt idx="1">
                  <c:v>Methamphetamine</c:v>
                </c:pt>
                <c:pt idx="2">
                  <c:v>Steroids</c:v>
                </c:pt>
                <c:pt idx="3">
                  <c:v>Cocaine</c:v>
                </c:pt>
                <c:pt idx="4">
                  <c:v>Ecstacy</c:v>
                </c:pt>
                <c:pt idx="5">
                  <c:v>Mushrooms</c:v>
                </c:pt>
                <c:pt idx="6">
                  <c:v>LSD</c:v>
                </c:pt>
                <c:pt idx="7">
                  <c:v>Over the counter drugs</c:v>
                </c:pt>
                <c:pt idx="8">
                  <c:v>Marijuana</c:v>
                </c:pt>
                <c:pt idx="9">
                  <c:v>None</c:v>
                </c:pt>
              </c:strCache>
            </c:strRef>
          </c:cat>
          <c:val>
            <c:numRef>
              <c:f>Sheet3!$F$10:$F$19</c:f>
              <c:numCache>
                <c:formatCode>General</c:formatCode>
                <c:ptCount val="10"/>
                <c:pt idx="0">
                  <c:v>0</c:v>
                </c:pt>
                <c:pt idx="1">
                  <c:v>0</c:v>
                </c:pt>
                <c:pt idx="2">
                  <c:v>0</c:v>
                </c:pt>
                <c:pt idx="3">
                  <c:v>1</c:v>
                </c:pt>
                <c:pt idx="4">
                  <c:v>1</c:v>
                </c:pt>
                <c:pt idx="5">
                  <c:v>2</c:v>
                </c:pt>
                <c:pt idx="6">
                  <c:v>2</c:v>
                </c:pt>
                <c:pt idx="7">
                  <c:v>5</c:v>
                </c:pt>
                <c:pt idx="8">
                  <c:v>14</c:v>
                </c:pt>
                <c:pt idx="9">
                  <c:v>27</c:v>
                </c:pt>
              </c:numCache>
            </c:numRef>
          </c:val>
          <c:extLst>
            <c:ext xmlns:c16="http://schemas.microsoft.com/office/drawing/2014/chart" uri="{C3380CC4-5D6E-409C-BE32-E72D297353CC}">
              <c16:uniqueId val="{00000000-8F6F-40EA-9B38-3A5B8E63CC0E}"/>
            </c:ext>
          </c:extLst>
        </c:ser>
        <c:dLbls>
          <c:showLegendKey val="0"/>
          <c:showVal val="0"/>
          <c:showCatName val="0"/>
          <c:showSerName val="0"/>
          <c:showPercent val="0"/>
          <c:showBubbleSize val="0"/>
        </c:dLbls>
        <c:gapWidth val="182"/>
        <c:axId val="253814992"/>
        <c:axId val="253815552"/>
      </c:barChart>
      <c:catAx>
        <c:axId val="253814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815552"/>
        <c:crosses val="autoZero"/>
        <c:auto val="1"/>
        <c:lblAlgn val="ctr"/>
        <c:lblOffset val="100"/>
        <c:noMultiLvlLbl val="0"/>
      </c:catAx>
      <c:valAx>
        <c:axId val="25381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81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Drugs that participants have used in past 30 days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Sheet3!$F$23</c:f>
              <c:strCache>
                <c:ptCount val="1"/>
                <c:pt idx="0">
                  <c:v>Count</c:v>
                </c:pt>
              </c:strCache>
            </c:strRef>
          </c:tx>
          <c:spPr>
            <a:solidFill>
              <a:schemeClr val="accent1"/>
            </a:solidFill>
            <a:ln>
              <a:noFill/>
            </a:ln>
            <a:effectLst/>
          </c:spPr>
          <c:invertIfNegative val="0"/>
          <c:cat>
            <c:strRef>
              <c:f>Sheet3!$E$24:$E$33</c:f>
              <c:strCache>
                <c:ptCount val="10"/>
                <c:pt idx="0">
                  <c:v>Ecstacy</c:v>
                </c:pt>
                <c:pt idx="1">
                  <c:v>Mushrooms</c:v>
                </c:pt>
                <c:pt idx="2">
                  <c:v>LSD</c:v>
                </c:pt>
                <c:pt idx="3">
                  <c:v>Steroids</c:v>
                </c:pt>
                <c:pt idx="4">
                  <c:v>Heroine</c:v>
                </c:pt>
                <c:pt idx="5">
                  <c:v>Methamphetamine</c:v>
                </c:pt>
                <c:pt idx="6">
                  <c:v>Cocaine</c:v>
                </c:pt>
                <c:pt idx="7">
                  <c:v>Over the counter drugs</c:v>
                </c:pt>
                <c:pt idx="8">
                  <c:v>Marijuana</c:v>
                </c:pt>
                <c:pt idx="9">
                  <c:v>None</c:v>
                </c:pt>
              </c:strCache>
            </c:strRef>
          </c:cat>
          <c:val>
            <c:numRef>
              <c:f>Sheet3!$F$24:$F$33</c:f>
              <c:numCache>
                <c:formatCode>General</c:formatCode>
                <c:ptCount val="10"/>
                <c:pt idx="0">
                  <c:v>0</c:v>
                </c:pt>
                <c:pt idx="1">
                  <c:v>0</c:v>
                </c:pt>
                <c:pt idx="2">
                  <c:v>0</c:v>
                </c:pt>
                <c:pt idx="3">
                  <c:v>0</c:v>
                </c:pt>
                <c:pt idx="4">
                  <c:v>1</c:v>
                </c:pt>
                <c:pt idx="5">
                  <c:v>1</c:v>
                </c:pt>
                <c:pt idx="6">
                  <c:v>2</c:v>
                </c:pt>
                <c:pt idx="7">
                  <c:v>4</c:v>
                </c:pt>
                <c:pt idx="8">
                  <c:v>5</c:v>
                </c:pt>
                <c:pt idx="9">
                  <c:v>33</c:v>
                </c:pt>
              </c:numCache>
            </c:numRef>
          </c:val>
          <c:extLst>
            <c:ext xmlns:c16="http://schemas.microsoft.com/office/drawing/2014/chart" uri="{C3380CC4-5D6E-409C-BE32-E72D297353CC}">
              <c16:uniqueId val="{00000000-DD51-4533-A54D-3451F9A9BE60}"/>
            </c:ext>
          </c:extLst>
        </c:ser>
        <c:dLbls>
          <c:showLegendKey val="0"/>
          <c:showVal val="0"/>
          <c:showCatName val="0"/>
          <c:showSerName val="0"/>
          <c:showPercent val="0"/>
          <c:showBubbleSize val="0"/>
        </c:dLbls>
        <c:gapWidth val="182"/>
        <c:axId val="253817792"/>
        <c:axId val="253818352"/>
      </c:barChart>
      <c:catAx>
        <c:axId val="253817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818352"/>
        <c:crosses val="autoZero"/>
        <c:auto val="1"/>
        <c:lblAlgn val="ctr"/>
        <c:lblOffset val="100"/>
        <c:noMultiLvlLbl val="0"/>
      </c:catAx>
      <c:valAx>
        <c:axId val="253818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817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B26017-4B43-4AC7-9A53-BD51F48058AD}"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71381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26017-4B43-4AC7-9A53-BD51F48058AD}"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306645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26017-4B43-4AC7-9A53-BD51F48058AD}"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218891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26017-4B43-4AC7-9A53-BD51F48058AD}"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17690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26017-4B43-4AC7-9A53-BD51F48058AD}"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201229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B26017-4B43-4AC7-9A53-BD51F48058AD}"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214027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B26017-4B43-4AC7-9A53-BD51F48058AD}" type="datetimeFigureOut">
              <a:rPr lang="en-US" smtClean="0"/>
              <a:t>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5918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B26017-4B43-4AC7-9A53-BD51F48058AD}" type="datetimeFigureOut">
              <a:rPr lang="en-US" smtClean="0"/>
              <a:t>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209665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26017-4B43-4AC7-9A53-BD51F48058AD}" type="datetimeFigureOut">
              <a:rPr lang="en-US" smtClean="0"/>
              <a:t>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16076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B26017-4B43-4AC7-9A53-BD51F48058AD}"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181421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B26017-4B43-4AC7-9A53-BD51F48058AD}"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C49C3-2C12-446F-A321-8D701E05D039}" type="slidenum">
              <a:rPr lang="en-US" smtClean="0"/>
              <a:t>‹#›</a:t>
            </a:fld>
            <a:endParaRPr lang="en-US"/>
          </a:p>
        </p:txBody>
      </p:sp>
    </p:spTree>
    <p:extLst>
      <p:ext uri="{BB962C8B-B14F-4D97-AF65-F5344CB8AC3E}">
        <p14:creationId xmlns:p14="http://schemas.microsoft.com/office/powerpoint/2010/main" val="41557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26017-4B43-4AC7-9A53-BD51F48058AD}" type="datetimeFigureOut">
              <a:rPr lang="en-US" smtClean="0"/>
              <a:t>12/4/2016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C49C3-2C12-446F-A321-8D701E05D039}" type="slidenum">
              <a:rPr lang="en-US" smtClean="0"/>
              <a:t>‹#›</a:t>
            </a:fld>
            <a:endParaRPr lang="en-US"/>
          </a:p>
        </p:txBody>
      </p:sp>
    </p:spTree>
    <p:extLst>
      <p:ext uri="{BB962C8B-B14F-4D97-AF65-F5344CB8AC3E}">
        <p14:creationId xmlns:p14="http://schemas.microsoft.com/office/powerpoint/2010/main" val="108287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chart" Target="../charts/char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chart" Target="../charts/chart9.xml"/><Relationship Id="rId4" Type="http://schemas.openxmlformats.org/officeDocument/2006/relationships/chart" Target="../charts/char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1981200" y="2829000"/>
            <a:ext cx="8229600" cy="1200000"/>
          </a:xfrm>
          <a:prstGeom prst="rect">
            <a:avLst/>
          </a:prstGeom>
          <a:noFill/>
        </p:spPr>
        <p:txBody>
          <a:bodyPr wrap="square" rtlCol="0"/>
          <a:lstStyle/>
          <a:p>
            <a:pPr algn="ctr"/>
            <a:r>
              <a:rPr lang="en-US" sz="4800" dirty="0">
                <a:solidFill>
                  <a:srgbClr val="4D4D4D"/>
                </a:solidFill>
                <a:latin typeface="Helvetica Neue" pitchFamily="34" charset="0"/>
                <a:cs typeface="Helvetica Neue" pitchFamily="34" charset="0"/>
              </a:rPr>
              <a:t>Drug Use and Availability Among UVU Students</a:t>
            </a:r>
            <a:endParaRPr lang="en-US" sz="4800" dirty="0"/>
          </a:p>
        </p:txBody>
      </p:sp>
      <p:sp>
        <p:nvSpPr>
          <p:cNvPr id="3" name="Object 2"/>
          <p:cNvSpPr txBox="1"/>
          <p:nvPr/>
        </p:nvSpPr>
        <p:spPr>
          <a:xfrm>
            <a:off x="1981200" y="5000000"/>
            <a:ext cx="8229600" cy="369332"/>
          </a:xfrm>
          <a:prstGeom prst="rect">
            <a:avLst/>
          </a:prstGeom>
          <a:noFill/>
        </p:spPr>
        <p:txBody>
          <a:bodyPr wrap="square" rtlCol="0"/>
          <a:lstStyle/>
          <a:p>
            <a:pPr algn="ctr"/>
            <a:r>
              <a:rPr lang="en-US" sz="1400" dirty="0">
                <a:solidFill>
                  <a:srgbClr val="7F7F7F"/>
                </a:solidFill>
                <a:latin typeface="Helvetica" pitchFamily="34" charset="0"/>
                <a:cs typeface="Helvetica" pitchFamily="34" charset="0"/>
              </a:rPr>
              <a:t>Brian, Jordan Morris, Heather, Mindy</a:t>
            </a:r>
            <a:endParaRPr lang="en-US" sz="1400" dirty="0"/>
          </a:p>
        </p:txBody>
      </p:sp>
      <p:sp>
        <p:nvSpPr>
          <p:cNvPr id="4" name="Object 3"/>
          <p:cNvSpPr txBox="1"/>
          <p:nvPr/>
        </p:nvSpPr>
        <p:spPr>
          <a:xfrm>
            <a:off x="1981200" y="5400000"/>
            <a:ext cx="8229600" cy="369332"/>
          </a:xfrm>
          <a:prstGeom prst="rect">
            <a:avLst/>
          </a:prstGeom>
          <a:noFill/>
        </p:spPr>
        <p:txBody>
          <a:bodyPr wrap="square" rtlCol="0"/>
          <a:lstStyle/>
          <a:p>
            <a:pPr algn="ctr"/>
            <a:r>
              <a:rPr lang="en-US" sz="1200" b="1" dirty="0">
                <a:solidFill>
                  <a:srgbClr val="7F7F7F"/>
                </a:solidFill>
                <a:latin typeface="Helvetica" pitchFamily="34" charset="0"/>
                <a:cs typeface="Helvetica" pitchFamily="34" charset="0"/>
              </a:rPr>
              <a:t>November 27th 2016</a:t>
            </a:r>
            <a:endParaRPr lang="en-US" sz="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0227094"/>
      </p:ext>
    </p:extLst>
  </p:cSld>
  <p:clrMapOvr>
    <a:masterClrMapping/>
  </p:clrMapOvr>
  <mc:AlternateContent xmlns:mc="http://schemas.openxmlformats.org/markup-compatibility/2006">
    <mc:Choice xmlns:p14="http://schemas.microsoft.com/office/powerpoint/2010/main" Requires="p14">
      <p:transition spd="slow" p14:dur="2000" advTm="18631"/>
    </mc:Choice>
    <mc:Fallback>
      <p:transition spd="slow" advTm="1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This project was very informative. It was a little stressful at times since it was online and so it made things a little more difficult however we were still able to get our project done and completed.</a:t>
            </a:r>
          </a:p>
          <a:p>
            <a:r>
              <a:rPr lang="en-US" dirty="0"/>
              <a:t>I was rather surprised at the results of our survey. We had 43 people total who responded which I didn’t think we would get a number that high in responses.</a:t>
            </a:r>
          </a:p>
          <a:p>
            <a:r>
              <a:rPr lang="en-US" dirty="0"/>
              <a:t>Also I was not surprised to see that in our data over the counter drugs was the most easily accessible to people, I was thinking that it would have been another drug such as marijuana which was most available to people through friends and others who use it especially now that it is legal in several of our neighboring states.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7938499"/>
      </p:ext>
    </p:extLst>
  </p:cSld>
  <p:clrMapOvr>
    <a:masterClrMapping/>
  </p:clrMapOvr>
  <mc:AlternateContent xmlns:mc="http://schemas.openxmlformats.org/markup-compatibility/2006">
    <mc:Choice xmlns:p14="http://schemas.microsoft.com/office/powerpoint/2010/main" Requires="p14">
      <p:transition spd="slow" p14:dur="2000" advTm="77628"/>
    </mc:Choice>
    <mc:Fallback>
      <p:transition spd="slow" advTm="7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 was not to surprised that the majority of </a:t>
            </a:r>
            <a:r>
              <a:rPr lang="en-US" dirty="0" err="1"/>
              <a:t>respondants</a:t>
            </a:r>
            <a:r>
              <a:rPr lang="en-US" dirty="0"/>
              <a:t> to the survey never smoked or drank alcohol. This doesn’t surprise me due to the fact that we are in Utah and a large portion of our students are part of the dominant religion and so they don’t participate in those activities. </a:t>
            </a:r>
          </a:p>
          <a:p>
            <a:r>
              <a:rPr lang="en-US" dirty="0"/>
              <a:t>I was surprised that the majority of our </a:t>
            </a:r>
            <a:r>
              <a:rPr lang="en-US" dirty="0" err="1"/>
              <a:t>respondants</a:t>
            </a:r>
            <a:r>
              <a:rPr lang="en-US" dirty="0"/>
              <a:t> to our survey were freshman and so they have not been at UVU for a long period of time. I would have thought that the majority of our respondents would have been seniors and juniors.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7123486"/>
      </p:ext>
    </p:extLst>
  </p:cSld>
  <p:clrMapOvr>
    <a:masterClrMapping/>
  </p:clrMapOvr>
  <mc:AlternateContent xmlns:mc="http://schemas.openxmlformats.org/markup-compatibility/2006">
    <mc:Choice xmlns:p14="http://schemas.microsoft.com/office/powerpoint/2010/main" Requires="p14">
      <p:transition spd="slow" p14:dur="2000" advTm="40768"/>
    </mc:Choice>
    <mc:Fallback>
      <p:transition spd="slow" advTm="4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But overall it was a good project and it was an eye opener. I hope that we can take away positives from this and recognize that these things do exist and hopefully we can start trying to solve the problem and by understanding and accepting the fact that this stuff goes on we can in turn lower the amount of students who are using these substances.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4347076"/>
      </p:ext>
    </p:extLst>
  </p:cSld>
  <p:clrMapOvr>
    <a:masterClrMapping/>
  </p:clrMapOvr>
  <mc:AlternateContent xmlns:mc="http://schemas.openxmlformats.org/markup-compatibility/2006">
    <mc:Choice xmlns:p14="http://schemas.microsoft.com/office/powerpoint/2010/main" Requires="p14">
      <p:transition spd="slow" p14:dur="2000" advTm="29627"/>
    </mc:Choice>
    <mc:Fallback>
      <p:transition spd="slow" advTm="2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Calibri Light" panose="020F0302020204030204" pitchFamily="34" charset="0"/>
              </a:rPr>
              <a:t>Final Thoughts</a:t>
            </a:r>
            <a:br>
              <a:rPr lang="en-US" sz="1800" dirty="0">
                <a:solidFill>
                  <a:srgbClr val="000000"/>
                </a:solidFill>
                <a:latin typeface="Mangal" panose="02040503050203030202" pitchFamily="18" charset="0"/>
              </a:rPr>
            </a:br>
            <a:endParaRPr lang="en-US" dirty="0"/>
          </a:p>
        </p:txBody>
      </p:sp>
      <p:sp>
        <p:nvSpPr>
          <p:cNvPr id="3" name="Content Placeholder 2"/>
          <p:cNvSpPr>
            <a:spLocks noGrp="1"/>
          </p:cNvSpPr>
          <p:nvPr>
            <p:ph idx="1"/>
          </p:nvPr>
        </p:nvSpPr>
        <p:spPr/>
        <p:txBody>
          <a:bodyPr/>
          <a:lstStyle/>
          <a:p>
            <a:r>
              <a:rPr lang="en-US" dirty="0">
                <a:solidFill>
                  <a:srgbClr val="000000"/>
                </a:solidFill>
                <a:latin typeface="Calibri" panose="020F0502020204030204" pitchFamily="34" charset="0"/>
              </a:rPr>
              <a:t>Through our experience with this project, we were able to get a better insight to the use and availability of drugs on UVU’s campus.</a:t>
            </a:r>
            <a:endParaRPr lang="en-US" dirty="0">
              <a:solidFill>
                <a:srgbClr val="000000"/>
              </a:solidFill>
              <a:latin typeface="Mangal" panose="02040503050203030202" pitchFamily="18" charset="0"/>
            </a:endParaRPr>
          </a:p>
          <a:p>
            <a:endParaRPr lang="en-US" dirty="0">
              <a:solidFill>
                <a:srgbClr val="000000"/>
              </a:solidFill>
              <a:latin typeface="Mangal" panose="02040503050203030202" pitchFamily="18" charset="0"/>
            </a:endParaRPr>
          </a:p>
          <a:p>
            <a:endParaRPr lang="en-US" dirty="0">
              <a:solidFill>
                <a:srgbClr val="000000"/>
              </a:solidFill>
              <a:latin typeface="Mangal" panose="02040503050203030202" pitchFamily="18" charset="0"/>
            </a:endParaRPr>
          </a:p>
          <a:p>
            <a:endParaRPr lang="en-US" dirty="0">
              <a:solidFill>
                <a:srgbClr val="000000"/>
              </a:solidFill>
              <a:latin typeface="Mangal" panose="02040503050203030202" pitchFamily="18" charset="0"/>
            </a:endParaRPr>
          </a:p>
          <a:p>
            <a:r>
              <a:rPr lang="en-US" dirty="0">
                <a:solidFill>
                  <a:srgbClr val="000000"/>
                </a:solidFill>
                <a:latin typeface="Calibri" panose="020F0502020204030204" pitchFamily="34" charset="0"/>
              </a:rPr>
              <a:t>Like the rest of the group, I was surprised to see the responses to the survey, and to see how students felt about their accessibility to drugs on campus.</a:t>
            </a:r>
            <a:endParaRPr lang="en-US" dirty="0">
              <a:solidFill>
                <a:srgbClr val="000000"/>
              </a:solidFill>
              <a:latin typeface="Mangal" panose="02040503050203030202"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7917411"/>
      </p:ext>
    </p:extLst>
  </p:cSld>
  <p:clrMapOvr>
    <a:masterClrMapping/>
  </p:clrMapOvr>
  <mc:AlternateContent xmlns:mc="http://schemas.openxmlformats.org/markup-compatibility/2006">
    <mc:Choice xmlns:p14="http://schemas.microsoft.com/office/powerpoint/2010/main" Requires="p14">
      <p:transition spd="slow" p14:dur="2000" advTm="21161"/>
    </mc:Choice>
    <mc:Fallback>
      <p:transition spd="slow" advTm="21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000000"/>
                </a:solidFill>
                <a:latin typeface="Calibri" panose="020F0502020204030204" pitchFamily="34" charset="0"/>
              </a:rPr>
              <a:t>I had some preconceived ideas of how I thought the student of UVU would answer, due to the schools location and Utah being a fairly conservative  state. I was surprised to see all the different answers that came through in the results.</a:t>
            </a:r>
            <a:endParaRPr lang="en-US" dirty="0">
              <a:solidFill>
                <a:srgbClr val="000000"/>
              </a:solidFill>
              <a:latin typeface="Mangal" panose="02040503050203030202" pitchFamily="18" charset="0"/>
            </a:endParaRPr>
          </a:p>
          <a:p>
            <a:endParaRPr lang="en-US" dirty="0">
              <a:solidFill>
                <a:srgbClr val="000000"/>
              </a:solidFill>
              <a:latin typeface="Mangal" panose="02040503050203030202" pitchFamily="18" charset="0"/>
            </a:endParaRPr>
          </a:p>
          <a:p>
            <a:r>
              <a:rPr lang="en-US" dirty="0">
                <a:solidFill>
                  <a:srgbClr val="000000"/>
                </a:solidFill>
                <a:latin typeface="Calibri" panose="020F0502020204030204" pitchFamily="34" charset="0"/>
              </a:rPr>
              <a:t>This was a great experience in being able to learn how to collect data, create and distribute surveys, and learning to work as a group to achieve a well rounded and put together project.</a:t>
            </a:r>
            <a:endParaRPr lang="en-US" dirty="0">
              <a:solidFill>
                <a:srgbClr val="000000"/>
              </a:solidFill>
              <a:latin typeface="Mangal" panose="02040503050203030202"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4269579"/>
      </p:ext>
    </p:extLst>
  </p:cSld>
  <p:clrMapOvr>
    <a:masterClrMapping/>
  </p:clrMapOvr>
  <mc:AlternateContent xmlns:mc="http://schemas.openxmlformats.org/markup-compatibility/2006">
    <mc:Choice xmlns:p14="http://schemas.microsoft.com/office/powerpoint/2010/main" Requires="p14">
      <p:transition spd="slow" p14:dur="2000" advTm="25496"/>
    </mc:Choice>
    <mc:Fallback>
      <p:transition spd="slow" advTm="2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survey data</a:t>
            </a:r>
          </a:p>
        </p:txBody>
      </p:sp>
      <p:sp>
        <p:nvSpPr>
          <p:cNvPr id="3" name="Content Placeholder 2"/>
          <p:cNvSpPr>
            <a:spLocks noGrp="1"/>
          </p:cNvSpPr>
          <p:nvPr>
            <p:ph idx="1"/>
          </p:nvPr>
        </p:nvSpPr>
        <p:spPr/>
        <p:txBody>
          <a:bodyPr>
            <a:normAutofit lnSpcReduction="10000"/>
          </a:bodyPr>
          <a:lstStyle/>
          <a:p>
            <a:r>
              <a:rPr lang="en-US" dirty="0"/>
              <a:t>We sent our survey out to 500 current UVU students, through email. Out of 500 people, we received back 43 completed surveys. We felt like this was decent response rate.</a:t>
            </a:r>
            <a:endParaRPr lang="en-US" dirty="0"/>
          </a:p>
          <a:p>
            <a:r>
              <a:rPr lang="en-US" dirty="0"/>
              <a:t>Marijuana and over the counter drugs are the most commonly used at UVU today and are the easiest to obtain. </a:t>
            </a:r>
          </a:p>
          <a:p>
            <a:r>
              <a:rPr lang="en-US" dirty="0"/>
              <a:t>90% of those who have experimented with drugs started with marijuana first.</a:t>
            </a:r>
          </a:p>
          <a:p>
            <a:r>
              <a:rPr lang="en-US" dirty="0"/>
              <a:t>30% of survey participants have used drugs in the past 30 days.</a:t>
            </a:r>
          </a:p>
          <a:p>
            <a:r>
              <a:rPr lang="en-US" dirty="0"/>
              <a:t> 17 – the avg. age of users first experience with drugs.</a:t>
            </a:r>
          </a:p>
          <a:p>
            <a:r>
              <a:rPr lang="en-US" dirty="0"/>
              <a:t>13- the youngest age of a users first experience with drugs.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91437164"/>
      </p:ext>
    </p:extLst>
  </p:cSld>
  <p:clrMapOvr>
    <a:masterClrMapping/>
  </p:clrMapOvr>
  <mc:AlternateContent xmlns:mc="http://schemas.openxmlformats.org/markup-compatibility/2006">
    <mc:Choice xmlns:p14="http://schemas.microsoft.com/office/powerpoint/2010/main" Requires="p14">
      <p:transition spd="slow" p14:dur="2000" advTm="40791"/>
    </mc:Choice>
    <mc:Fallback>
      <p:transition spd="slow" advTm="4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332358011"/>
              </p:ext>
            </p:extLst>
          </p:nvPr>
        </p:nvGraphicFramePr>
        <p:xfrm>
          <a:off x="7212376" y="0"/>
          <a:ext cx="4979624" cy="3382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4204498390"/>
              </p:ext>
            </p:extLst>
          </p:nvPr>
        </p:nvGraphicFramePr>
        <p:xfrm>
          <a:off x="0" y="0"/>
          <a:ext cx="8108414" cy="66798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1043241726"/>
              </p:ext>
            </p:extLst>
          </p:nvPr>
        </p:nvGraphicFramePr>
        <p:xfrm>
          <a:off x="7212376" y="3659412"/>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4970439"/>
      </p:ext>
    </p:extLst>
  </p:cSld>
  <p:clrMapOvr>
    <a:masterClrMapping/>
  </p:clrMapOvr>
  <mc:AlternateContent xmlns:mc="http://schemas.openxmlformats.org/markup-compatibility/2006">
    <mc:Choice xmlns:p14="http://schemas.microsoft.com/office/powerpoint/2010/main" Requires="p14">
      <p:transition spd="slow" p14:dur="2000" advTm="24324"/>
    </mc:Choice>
    <mc:Fallback>
      <p:transition spd="slow" advTm="2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934131112"/>
              </p:ext>
            </p:extLst>
          </p:nvPr>
        </p:nvGraphicFramePr>
        <p:xfrm>
          <a:off x="0" y="0"/>
          <a:ext cx="5985164" cy="35033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007306531"/>
              </p:ext>
            </p:extLst>
          </p:nvPr>
        </p:nvGraphicFramePr>
        <p:xfrm>
          <a:off x="5985164" y="0"/>
          <a:ext cx="6206836" cy="35033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a:graphicFrameLocks/>
          </p:cNvGraphicFramePr>
          <p:nvPr>
            <p:extLst>
              <p:ext uri="{D42A27DB-BD31-4B8C-83A1-F6EECF244321}">
                <p14:modId xmlns:p14="http://schemas.microsoft.com/office/powerpoint/2010/main" val="3212700641"/>
              </p:ext>
            </p:extLst>
          </p:nvPr>
        </p:nvGraphicFramePr>
        <p:xfrm>
          <a:off x="0" y="3503364"/>
          <a:ext cx="5985164" cy="33546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a:graphicFrameLocks/>
          </p:cNvGraphicFramePr>
          <p:nvPr>
            <p:extLst>
              <p:ext uri="{D42A27DB-BD31-4B8C-83A1-F6EECF244321}">
                <p14:modId xmlns:p14="http://schemas.microsoft.com/office/powerpoint/2010/main" val="2871763595"/>
              </p:ext>
            </p:extLst>
          </p:nvPr>
        </p:nvGraphicFramePr>
        <p:xfrm>
          <a:off x="5985164" y="3503364"/>
          <a:ext cx="6206836" cy="3354636"/>
        </p:xfrm>
        <a:graphic>
          <a:graphicData uri="http://schemas.openxmlformats.org/drawingml/2006/chart">
            <c:chart xmlns:c="http://schemas.openxmlformats.org/drawingml/2006/chart" xmlns:r="http://schemas.openxmlformats.org/officeDocument/2006/relationships" r:id="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9930340"/>
      </p:ext>
    </p:extLst>
  </p:cSld>
  <p:clrMapOvr>
    <a:masterClrMapping/>
  </p:clrMapOvr>
  <mc:AlternateContent xmlns:mc="http://schemas.openxmlformats.org/markup-compatibility/2006">
    <mc:Choice xmlns:p14="http://schemas.microsoft.com/office/powerpoint/2010/main" Requires="p14">
      <p:transition spd="slow" p14:dur="2000" advTm="48734"/>
    </mc:Choice>
    <mc:Fallback>
      <p:transition spd="slow" advTm="4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87522124"/>
              </p:ext>
            </p:extLst>
          </p:nvPr>
        </p:nvGraphicFramePr>
        <p:xfrm>
          <a:off x="0" y="3525398"/>
          <a:ext cx="12192000" cy="33326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2964366119"/>
              </p:ext>
            </p:extLst>
          </p:nvPr>
        </p:nvGraphicFramePr>
        <p:xfrm>
          <a:off x="0" y="0"/>
          <a:ext cx="12192000" cy="352539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9328954"/>
      </p:ext>
    </p:extLst>
  </p:cSld>
  <p:clrMapOvr>
    <a:masterClrMapping/>
  </p:clrMapOvr>
  <mc:AlternateContent xmlns:mc="http://schemas.openxmlformats.org/markup-compatibility/2006">
    <mc:Choice xmlns:p14="http://schemas.microsoft.com/office/powerpoint/2010/main" Requires="p14">
      <p:transition spd="slow" p14:dur="2000" advTm="41347"/>
    </mc:Choice>
    <mc:Fallback>
      <p:transition spd="slow" advTm="4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972067306"/>
              </p:ext>
            </p:extLst>
          </p:nvPr>
        </p:nvGraphicFramePr>
        <p:xfrm>
          <a:off x="0" y="0"/>
          <a:ext cx="12192000" cy="35033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559449152"/>
              </p:ext>
            </p:extLst>
          </p:nvPr>
        </p:nvGraphicFramePr>
        <p:xfrm>
          <a:off x="0" y="3503364"/>
          <a:ext cx="5943600" cy="33546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3016804022"/>
              </p:ext>
            </p:extLst>
          </p:nvPr>
        </p:nvGraphicFramePr>
        <p:xfrm>
          <a:off x="5943600" y="3503364"/>
          <a:ext cx="6248400" cy="3354636"/>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7974263"/>
      </p:ext>
    </p:extLst>
  </p:cSld>
  <p:clrMapOvr>
    <a:masterClrMapping/>
  </p:clrMapOvr>
  <mc:AlternateContent xmlns:mc="http://schemas.openxmlformats.org/markup-compatibility/2006">
    <mc:Choice xmlns:p14="http://schemas.microsoft.com/office/powerpoint/2010/main" Requires="p14">
      <p:transition spd="slow" p14:dur="2000" advTm="54234"/>
    </mc:Choice>
    <mc:Fallback>
      <p:transition spd="slow" advTm="5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9784948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9766434"/>
      </p:ext>
    </p:extLst>
  </p:cSld>
  <p:clrMapOvr>
    <a:masterClrMapping/>
  </p:clrMapOvr>
  <mc:AlternateContent xmlns:mc="http://schemas.openxmlformats.org/markup-compatibility/2006">
    <mc:Choice xmlns:p14="http://schemas.microsoft.com/office/powerpoint/2010/main" Requires="p14">
      <p:transition spd="slow" p14:dur="2000" advTm="61643"/>
    </mc:Choice>
    <mc:Fallback>
      <p:transition spd="slow" advTm="6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Our project was not to difficult to complete. We had to make sure to get our consent form for it and have one in Spanish as well. Also other than having to make sure to keep students info confidential and tell them that we would do that it was not to difficult.</a:t>
            </a:r>
          </a:p>
          <a:p>
            <a:r>
              <a:rPr lang="en-US" dirty="0"/>
              <a:t>I felt the </a:t>
            </a:r>
            <a:r>
              <a:rPr lang="en-US" dirty="0" err="1"/>
              <a:t>irb</a:t>
            </a:r>
            <a:r>
              <a:rPr lang="en-US" dirty="0"/>
              <a:t> was going to be a lot more strict going into the project and while filling out the </a:t>
            </a:r>
            <a:r>
              <a:rPr lang="en-US" dirty="0" err="1"/>
              <a:t>irb</a:t>
            </a:r>
            <a:r>
              <a:rPr lang="en-US" dirty="0"/>
              <a:t> application but they actually passed it pretty quickly and we really did not have to do much to our stuff except send them the consent form again with some things corrected and providing more detail in the consent form about </a:t>
            </a:r>
            <a:r>
              <a:rPr lang="en-US"/>
              <a:t>our project.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3270302"/>
      </p:ext>
    </p:extLst>
  </p:cSld>
  <p:clrMapOvr>
    <a:masterClrMapping/>
  </p:clrMapOvr>
  <mc:AlternateContent xmlns:mc="http://schemas.openxmlformats.org/markup-compatibility/2006">
    <mc:Choice xmlns:p14="http://schemas.microsoft.com/office/powerpoint/2010/main" Requires="p14">
      <p:transition spd="slow" p14:dur="2000" advTm="55170"/>
    </mc:Choice>
    <mc:Fallback>
      <p:transition spd="slow" advTm="5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My thoughts about the project and what I learned.</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a:t>I feel that since we live in the bubble that is known as Utah we tend to think or ignore the fact that drug use and this sort of thing happens here in Utah.</a:t>
            </a:r>
          </a:p>
          <a:p>
            <a:r>
              <a:rPr lang="en-US" dirty="0"/>
              <a:t>I found it interesting that at our school alone we had the amount of numbers that we did with the different drug use among our students.</a:t>
            </a:r>
          </a:p>
          <a:p>
            <a:r>
              <a:rPr lang="en-US" dirty="0"/>
              <a:t>I am glad that shows that according to the survey most of the students who responded did not use drugs even though most people said it would be pretty easy to obtain them.</a:t>
            </a:r>
          </a:p>
          <a:p>
            <a:r>
              <a:rPr lang="en-US" dirty="0"/>
              <a:t>I think our literature review was helpful for us to gain this information because we were able to see what had been done at other schools in other states and were able to compare our data to theirs and it shows that at our school which is in happy valley we have a bigger problem than most people want to think we do.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4868888"/>
      </p:ext>
    </p:extLst>
  </p:cSld>
  <p:clrMapOvr>
    <a:masterClrMapping/>
  </p:clrMapOvr>
  <mc:AlternateContent xmlns:mc="http://schemas.openxmlformats.org/markup-compatibility/2006">
    <mc:Choice xmlns:p14="http://schemas.microsoft.com/office/powerpoint/2010/main" Requires="p14">
      <p:transition spd="slow" p14:dur="2000" advTm="132988"/>
    </mc:Choice>
    <mc:Fallback>
      <p:transition spd="slow" advTm="13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921</Words>
  <Application>Microsoft Office PowerPoint</Application>
  <PresentationFormat>Widescreen</PresentationFormat>
  <Paragraphs>44</Paragraphs>
  <Slides>14</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Helvetica</vt:lpstr>
      <vt:lpstr>Helvetica Neue</vt:lpstr>
      <vt:lpstr>Mangal</vt:lpstr>
      <vt:lpstr>Office Theme</vt:lpstr>
      <vt:lpstr>PowerPoint Presentation</vt:lpstr>
      <vt:lpstr>Summary of survey data</vt:lpstr>
      <vt:lpstr>PowerPoint Presentation</vt:lpstr>
      <vt:lpstr>PowerPoint Presentation</vt:lpstr>
      <vt:lpstr>PowerPoint Presentation</vt:lpstr>
      <vt:lpstr>PowerPoint Presentation</vt:lpstr>
      <vt:lpstr>PowerPoint Presentation</vt:lpstr>
      <vt:lpstr>PowerPoint Presentation</vt:lpstr>
      <vt:lpstr>My thoughts about the project and what I learned. </vt:lpstr>
      <vt:lpstr>PowerPoint Presentation</vt:lpstr>
      <vt:lpstr>PowerPoint Presentation</vt:lpstr>
      <vt:lpstr>PowerPoint Presentation</vt:lpstr>
      <vt:lpstr>Final Thoughts </vt:lpstr>
      <vt:lpstr>PowerPoint Presentation</vt:lpstr>
    </vt:vector>
  </TitlesOfParts>
  <Company>Vivint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Morris</dc:creator>
  <cp:lastModifiedBy>Brian</cp:lastModifiedBy>
  <cp:revision>11</cp:revision>
  <dcterms:created xsi:type="dcterms:W3CDTF">2016-11-27T22:12:04Z</dcterms:created>
  <dcterms:modified xsi:type="dcterms:W3CDTF">2016-12-05T02:26:21Z</dcterms:modified>
</cp:coreProperties>
</file>