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7010400" cy="9296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rdo" panose="020B0604020202020204" charset="-79"/>
      <p:regular r:id="rId24"/>
    </p:embeddedFont>
    <p:embeddedFont>
      <p:font typeface="Cardo Italics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89133" y="0"/>
            <a:ext cx="6898867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11389133" y="0"/>
            <a:ext cx="6898867" cy="10287000"/>
            <a:chOff x="0" y="0"/>
            <a:chExt cx="919848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4851" r="24851"/>
            <a:stretch>
              <a:fillRect/>
            </a:stretch>
          </p:blipFill>
          <p:spPr>
            <a:xfrm>
              <a:off x="0" y="0"/>
              <a:ext cx="9198489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288873" y="8940645"/>
            <a:ext cx="3341576" cy="983637"/>
          </a:xfrm>
          <a:custGeom>
            <a:avLst/>
            <a:gdLst/>
            <a:ahLst/>
            <a:cxnLst/>
            <a:rect l="l" t="t" r="r" b="b"/>
            <a:pathLst>
              <a:path w="3341576" h="983637">
                <a:moveTo>
                  <a:pt x="0" y="0"/>
                </a:moveTo>
                <a:lnTo>
                  <a:pt x="3341576" y="0"/>
                </a:lnTo>
                <a:lnTo>
                  <a:pt x="3341576" y="983637"/>
                </a:lnTo>
                <a:lnTo>
                  <a:pt x="0" y="983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38157" y="2121781"/>
            <a:ext cx="8685391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Cardo"/>
              </a:rPr>
              <a:t>AI at UVU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8157" y="4266320"/>
            <a:ext cx="821162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Cardo Italics"/>
              </a:rPr>
              <a:t>A Writing Center Perspective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0545" y="8851409"/>
            <a:ext cx="4777376" cy="1072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0"/>
              </a:lnSpc>
            </a:pPr>
            <a:r>
              <a:rPr lang="en-US" sz="3135">
                <a:solidFill>
                  <a:srgbClr val="FFFFFF"/>
                </a:solidFill>
                <a:latin typeface="Cardo"/>
              </a:rPr>
              <a:t>Dr. Lisa Bell </a:t>
            </a:r>
          </a:p>
          <a:p>
            <a:pPr algn="r">
              <a:lnSpc>
                <a:spcPts val="4390"/>
              </a:lnSpc>
            </a:pPr>
            <a:r>
              <a:rPr lang="en-US" sz="3135">
                <a:solidFill>
                  <a:srgbClr val="FFFFFF"/>
                </a:solidFill>
                <a:latin typeface="Cardo"/>
              </a:rPr>
              <a:t>Dr. Joni Hayward Marcum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0289" y="1182295"/>
            <a:ext cx="1723493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8000">
                <a:solidFill>
                  <a:srgbClr val="F6F6F6"/>
                </a:solidFill>
                <a:latin typeface="Cardo"/>
              </a:rPr>
              <a:t>What the Writing Center is Not Seeing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0289" y="3232214"/>
            <a:ext cx="17677711" cy="242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Requests for prompt engineering or instruction</a:t>
            </a:r>
          </a:p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A large number of assignments using AI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2418" y="0"/>
            <a:ext cx="9452317" cy="10287000"/>
          </a:xfrm>
          <a:custGeom>
            <a:avLst/>
            <a:gdLst/>
            <a:ahLst/>
            <a:cxnLst/>
            <a:rect l="l" t="t" r="r" b="b"/>
            <a:pathLst>
              <a:path w="9452317" h="10287000">
                <a:moveTo>
                  <a:pt x="0" y="0"/>
                </a:moveTo>
                <a:lnTo>
                  <a:pt x="9452317" y="0"/>
                </a:lnTo>
                <a:lnTo>
                  <a:pt x="94523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77" r="-4446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8248"/>
            <a:ext cx="6833375" cy="563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160"/>
              </a:lnSpc>
            </a:pPr>
            <a:r>
              <a:rPr lang="en-US" sz="9300">
                <a:solidFill>
                  <a:srgbClr val="F6F6F6"/>
                </a:solidFill>
                <a:latin typeface="Cardo"/>
              </a:rPr>
              <a:t>What questions do students and faculty have?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7686" y="0"/>
            <a:ext cx="14300314" cy="10287000"/>
          </a:xfrm>
          <a:custGeom>
            <a:avLst/>
            <a:gdLst/>
            <a:ahLst/>
            <a:cxnLst/>
            <a:rect l="l" t="t" r="r" b="b"/>
            <a:pathLst>
              <a:path w="14300314" h="10287000">
                <a:moveTo>
                  <a:pt x="0" y="0"/>
                </a:moveTo>
                <a:lnTo>
                  <a:pt x="14300314" y="0"/>
                </a:lnTo>
                <a:lnTo>
                  <a:pt x="14300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2567" y="703122"/>
            <a:ext cx="3254384" cy="293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85"/>
              </a:lnSpc>
            </a:pPr>
            <a:r>
              <a:rPr lang="en-US" sz="5900">
                <a:solidFill>
                  <a:srgbClr val="F6F6F6"/>
                </a:solidFill>
                <a:latin typeface="Cardo"/>
              </a:rPr>
              <a:t>AI Pedagogy Project</a:t>
            </a:r>
          </a:p>
          <a:p>
            <a:pPr marL="0" lvl="0" indent="0" algn="just">
              <a:lnSpc>
                <a:spcPts val="2875"/>
              </a:lnSpc>
            </a:pPr>
            <a:endParaRPr lang="en-US" sz="5900">
              <a:solidFill>
                <a:srgbClr val="F6F6F6"/>
              </a:solidFill>
              <a:latin typeface="Card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6094" y="8778511"/>
            <a:ext cx="3801592" cy="135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endParaRPr/>
          </a:p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6F6F6"/>
                </a:solidFill>
                <a:latin typeface="Cardo"/>
              </a:rPr>
              <a:t>(metaLAB (at) Harvard, 2024)</a:t>
            </a:r>
          </a:p>
        </p:txBody>
      </p:sp>
      <p:sp>
        <p:nvSpPr>
          <p:cNvPr id="5" name="Freeform 5"/>
          <p:cNvSpPr/>
          <p:nvPr/>
        </p:nvSpPr>
        <p:spPr>
          <a:xfrm>
            <a:off x="282905" y="6119808"/>
            <a:ext cx="3390857" cy="3390857"/>
          </a:xfrm>
          <a:custGeom>
            <a:avLst/>
            <a:gdLst/>
            <a:ahLst/>
            <a:cxnLst/>
            <a:rect l="l" t="t" r="r" b="b"/>
            <a:pathLst>
              <a:path w="3390857" h="3390857">
                <a:moveTo>
                  <a:pt x="0" y="0"/>
                </a:moveTo>
                <a:lnTo>
                  <a:pt x="3390857" y="0"/>
                </a:lnTo>
                <a:lnTo>
                  <a:pt x="3390857" y="3390857"/>
                </a:lnTo>
                <a:lnTo>
                  <a:pt x="0" y="3390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029" y="1561677"/>
            <a:ext cx="16527571" cy="8384900"/>
          </a:xfrm>
          <a:custGeom>
            <a:avLst/>
            <a:gdLst/>
            <a:ahLst/>
            <a:cxnLst/>
            <a:rect l="l" t="t" r="r" b="b"/>
            <a:pathLst>
              <a:path w="16527571" h="8384900">
                <a:moveTo>
                  <a:pt x="0" y="0"/>
                </a:moveTo>
                <a:lnTo>
                  <a:pt x="16527571" y="0"/>
                </a:lnTo>
                <a:lnTo>
                  <a:pt x="16527571" y="8384900"/>
                </a:lnTo>
                <a:lnTo>
                  <a:pt x="0" y="8384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88130"/>
            <a:ext cx="1517840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E3950"/>
                </a:solidFill>
                <a:latin typeface="Cardo"/>
              </a:rPr>
              <a:t>Assignments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486408" y="8901369"/>
            <a:ext cx="3801592" cy="135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endParaRPr/>
          </a:p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ardo"/>
              </a:rPr>
              <a:t>(metaLAB (at) Harvard, 2024)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877" y="1647953"/>
            <a:ext cx="17493816" cy="8008980"/>
          </a:xfrm>
          <a:custGeom>
            <a:avLst/>
            <a:gdLst/>
            <a:ahLst/>
            <a:cxnLst/>
            <a:rect l="l" t="t" r="r" b="b"/>
            <a:pathLst>
              <a:path w="17493816" h="8008980">
                <a:moveTo>
                  <a:pt x="0" y="0"/>
                </a:moveTo>
                <a:lnTo>
                  <a:pt x="17493816" y="0"/>
                </a:lnTo>
                <a:lnTo>
                  <a:pt x="17493816" y="8008980"/>
                </a:lnTo>
                <a:lnTo>
                  <a:pt x="0" y="800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88130"/>
            <a:ext cx="1517840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E3950"/>
                </a:solidFill>
                <a:latin typeface="Cardo"/>
              </a:rPr>
              <a:t>Assignments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486408" y="8872794"/>
            <a:ext cx="3801592" cy="135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endParaRPr/>
          </a:p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ardo"/>
              </a:rPr>
              <a:t>(metaLAB (at) Harvard, 2024)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15882"/>
            <a:ext cx="16230600" cy="8171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Learn the AI basics. </a:t>
            </a:r>
          </a:p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Know the affordances of AI tools.</a:t>
            </a:r>
          </a:p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Create a classroom AI policy.</a:t>
            </a:r>
          </a:p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Use a critical approach. </a:t>
            </a:r>
          </a:p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Lead with trust. </a:t>
            </a:r>
          </a:p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Recognize the opportunity. </a:t>
            </a:r>
          </a:p>
          <a:p>
            <a:pPr marL="1144261" lvl="1" indent="-572130">
              <a:lnSpc>
                <a:spcPts val="8426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Cardo"/>
              </a:rPr>
              <a:t>Approach with humility and openness. </a:t>
            </a:r>
          </a:p>
          <a:p>
            <a:pPr marL="0" lvl="0" indent="0" algn="l">
              <a:lnSpc>
                <a:spcPts val="5724"/>
              </a:lnSpc>
            </a:pPr>
            <a:endParaRPr lang="en-US" sz="5299">
              <a:solidFill>
                <a:srgbClr val="000000"/>
              </a:solidFill>
              <a:latin typeface="Card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107984"/>
            <a:chOff x="0" y="0"/>
            <a:chExt cx="4816593" cy="5551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55189"/>
            </a:xfrm>
            <a:custGeom>
              <a:avLst/>
              <a:gdLst/>
              <a:ahLst/>
              <a:cxnLst/>
              <a:rect l="l" t="t" r="r" b="b"/>
              <a:pathLst>
                <a:path w="4816592" h="555189">
                  <a:moveTo>
                    <a:pt x="0" y="0"/>
                  </a:moveTo>
                  <a:lnTo>
                    <a:pt x="4816592" y="0"/>
                  </a:lnTo>
                  <a:lnTo>
                    <a:pt x="4816592" y="555189"/>
                  </a:lnTo>
                  <a:lnTo>
                    <a:pt x="0" y="555189"/>
                  </a:lnTo>
                  <a:close/>
                </a:path>
              </a:pathLst>
            </a:custGeom>
            <a:solidFill>
              <a:srgbClr val="275D3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536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6681" y="481012"/>
            <a:ext cx="1689463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</a:pPr>
            <a:r>
              <a:rPr lang="en-US" sz="7200">
                <a:solidFill>
                  <a:srgbClr val="F6F6F6"/>
                </a:solidFill>
                <a:latin typeface="Cardo"/>
              </a:rPr>
              <a:t>AI Pedagogy Project Recommendations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24809" y="8648996"/>
            <a:ext cx="3801592" cy="143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8"/>
              </a:lnSpc>
            </a:pPr>
            <a:endParaRPr/>
          </a:p>
          <a:p>
            <a:pPr marL="0" lvl="0" indent="0">
              <a:lnSpc>
                <a:spcPts val="3381"/>
              </a:lnSpc>
            </a:pPr>
            <a:r>
              <a:rPr lang="en-US" sz="2300">
                <a:solidFill>
                  <a:srgbClr val="000000"/>
                </a:solidFill>
                <a:latin typeface="Cardo"/>
              </a:rPr>
              <a:t>(metaLAB (at) Harvard, 2024)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4989" y="1122828"/>
            <a:ext cx="9434789" cy="8059055"/>
          </a:xfrm>
          <a:custGeom>
            <a:avLst/>
            <a:gdLst/>
            <a:ahLst/>
            <a:cxnLst/>
            <a:rect l="l" t="t" r="r" b="b"/>
            <a:pathLst>
              <a:path w="9434789" h="8059055">
                <a:moveTo>
                  <a:pt x="0" y="0"/>
                </a:moveTo>
                <a:lnTo>
                  <a:pt x="9434789" y="0"/>
                </a:lnTo>
                <a:lnTo>
                  <a:pt x="9434789" y="8059055"/>
                </a:lnTo>
                <a:lnTo>
                  <a:pt x="0" y="8059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04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8207434" cy="10287000"/>
            <a:chOff x="0" y="0"/>
            <a:chExt cx="216162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1629" cy="2709333"/>
            </a:xfrm>
            <a:custGeom>
              <a:avLst/>
              <a:gdLst/>
              <a:ahLst/>
              <a:cxnLst/>
              <a:rect l="l" t="t" r="r" b="b"/>
              <a:pathLst>
                <a:path w="2161629" h="2709333">
                  <a:moveTo>
                    <a:pt x="0" y="0"/>
                  </a:moveTo>
                  <a:lnTo>
                    <a:pt x="2161629" y="0"/>
                  </a:lnTo>
                  <a:lnTo>
                    <a:pt x="21616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75D3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161629" cy="2690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187065"/>
            <a:ext cx="7035709" cy="377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6F6F6"/>
                </a:solidFill>
                <a:latin typeface="Cardo"/>
              </a:rPr>
              <a:t>The Writing Center as a Learning Space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92953" y="9442422"/>
            <a:ext cx="7685782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en-US" sz="2100">
                <a:solidFill>
                  <a:srgbClr val="1E3950"/>
                </a:solidFill>
                <a:latin typeface="Cardo"/>
              </a:rPr>
              <a:t>Figure 1.3: AI and data literacy radar chart (Schmarzo, 2023, pp. 14).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70" y="1808552"/>
            <a:ext cx="16647861" cy="581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Cardo"/>
              </a:rPr>
              <a:t>"The 'help' writing centers provide is not simply fixing a comma splice like using spit to pat down an unseemly cowlick. Rather, the work of a writing center is a matter of being available mentally and emotionally to engage in the mutual construction of meaning with another.”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386033" y="9305682"/>
            <a:ext cx="4612082" cy="53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3"/>
              </a:lnSpc>
              <a:spcBef>
                <a:spcPct val="0"/>
              </a:spcBef>
            </a:pPr>
            <a:r>
              <a:rPr lang="en-US" sz="3173">
                <a:solidFill>
                  <a:srgbClr val="FFFFFF"/>
                </a:solidFill>
                <a:latin typeface="Cardo"/>
              </a:rPr>
              <a:t> (Grimm, 2008. p. 9)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95350"/>
            <a:ext cx="15178408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1E3950"/>
                </a:solidFill>
                <a:latin typeface="Cardo"/>
              </a:rPr>
              <a:t>References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4021" y="2558059"/>
            <a:ext cx="16455279" cy="654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>
                <a:solidFill>
                  <a:srgbClr val="1E3950"/>
                </a:solidFill>
                <a:latin typeface="Cardo"/>
              </a:rPr>
              <a:t>Grimm, N. M. (2008). Attending to the conceptual change potential of writing center narratives. </a:t>
            </a:r>
            <a:r>
              <a:rPr lang="en-US" sz="3699">
                <a:solidFill>
                  <a:srgbClr val="1E3950"/>
                </a:solidFill>
                <a:latin typeface="Cardo Italics"/>
              </a:rPr>
              <a:t>The Writing Center Journal, 28</a:t>
            </a:r>
            <a:r>
              <a:rPr lang="en-US" sz="3699">
                <a:solidFill>
                  <a:srgbClr val="1E3950"/>
                </a:solidFill>
                <a:latin typeface="Cardo"/>
              </a:rPr>
              <a:t>(1), 3-21.</a:t>
            </a:r>
          </a:p>
          <a:p>
            <a:pPr>
              <a:lnSpc>
                <a:spcPts val="5179"/>
              </a:lnSpc>
            </a:pPr>
            <a:endParaRPr lang="en-US" sz="3699">
              <a:solidFill>
                <a:srgbClr val="1E3950"/>
              </a:solidFill>
              <a:latin typeface="Cardo"/>
            </a:endParaRPr>
          </a:p>
          <a:p>
            <a:pPr>
              <a:lnSpc>
                <a:spcPts val="5179"/>
              </a:lnSpc>
            </a:pPr>
            <a:r>
              <a:rPr lang="en-US" sz="3699">
                <a:solidFill>
                  <a:srgbClr val="1E3950"/>
                </a:solidFill>
                <a:latin typeface="Cardo"/>
              </a:rPr>
              <a:t>metaLAB (at) Harvard. (2023, January 22). AI Pedagogy Project. https://aipedagogy.org</a:t>
            </a:r>
          </a:p>
          <a:p>
            <a:pPr>
              <a:lnSpc>
                <a:spcPts val="5179"/>
              </a:lnSpc>
            </a:pPr>
            <a:endParaRPr lang="en-US" sz="3699">
              <a:solidFill>
                <a:srgbClr val="1E3950"/>
              </a:solidFill>
              <a:latin typeface="Cardo"/>
            </a:endParaRPr>
          </a:p>
          <a:p>
            <a:pPr>
              <a:lnSpc>
                <a:spcPts val="5179"/>
              </a:lnSpc>
            </a:pPr>
            <a:r>
              <a:rPr lang="en-US" sz="3699">
                <a:solidFill>
                  <a:srgbClr val="1E3950"/>
                </a:solidFill>
                <a:latin typeface="Cardo"/>
              </a:rPr>
              <a:t>Schmarzo, B. (2023). AI &amp; Data Literacy: Empowering Citizens of Data Science. Packat Publishing.</a:t>
            </a:r>
          </a:p>
          <a:p>
            <a:pPr>
              <a:lnSpc>
                <a:spcPts val="5179"/>
              </a:lnSpc>
            </a:pPr>
            <a:endParaRPr lang="en-US" sz="3699">
              <a:solidFill>
                <a:srgbClr val="1E3950"/>
              </a:solidFill>
              <a:latin typeface="Cardo"/>
            </a:endParaRP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1E3950"/>
              </a:solidFill>
              <a:latin typeface="Card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62100" y="2376773"/>
            <a:ext cx="7581900" cy="438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en-US" sz="7200">
                <a:solidFill>
                  <a:srgbClr val="1E3950"/>
                </a:solidFill>
                <a:latin typeface="Cardo"/>
              </a:rPr>
              <a:t>Writing Center Work as an  Interdisciplinary Perspective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053810" y="0"/>
            <a:ext cx="8234190" cy="10287000"/>
            <a:chOff x="0" y="0"/>
            <a:chExt cx="1097892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3151" b="3151"/>
            <a:stretch>
              <a:fillRect/>
            </a:stretch>
          </p:blipFill>
          <p:spPr>
            <a:xfrm>
              <a:off x="0" y="0"/>
              <a:ext cx="1097892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960" y="487660"/>
            <a:ext cx="17294081" cy="5991838"/>
            <a:chOff x="0" y="0"/>
            <a:chExt cx="23058774" cy="79891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3998" b="23998"/>
            <a:stretch>
              <a:fillRect/>
            </a:stretch>
          </p:blipFill>
          <p:spPr>
            <a:xfrm>
              <a:off x="0" y="0"/>
              <a:ext cx="23058774" cy="798911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496960" y="7239606"/>
            <a:ext cx="1591846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en-US" sz="7200">
                <a:solidFill>
                  <a:srgbClr val="1E3950"/>
                </a:solidFill>
                <a:latin typeface="Cardo"/>
              </a:rPr>
              <a:t>Writing Center Staff and AI Policy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93743" cy="10287000"/>
          </a:xfrm>
          <a:prstGeom prst="rect">
            <a:avLst/>
          </a:prstGeom>
          <a:solidFill>
            <a:srgbClr val="275D38"/>
          </a:solidFill>
        </p:spPr>
      </p:sp>
      <p:sp>
        <p:nvSpPr>
          <p:cNvPr id="3" name="TextBox 3"/>
          <p:cNvSpPr txBox="1"/>
          <p:nvPr/>
        </p:nvSpPr>
        <p:spPr>
          <a:xfrm>
            <a:off x="359141" y="2657475"/>
            <a:ext cx="6787470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78"/>
              </a:lnSpc>
            </a:pPr>
            <a:r>
              <a:rPr lang="en-US" sz="5482">
                <a:solidFill>
                  <a:srgbClr val="FFFFFF"/>
                </a:solidFill>
                <a:latin typeface="Cardo"/>
              </a:rPr>
              <a:t>What are the Writing Center’s AI concerns, and what can be done?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93743" y="155596"/>
            <a:ext cx="10664708" cy="997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Learning &amp; Critical Thinking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Campus &amp; Course Policy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Digital &amp; Info Literacies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Access to Tools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Access to Education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Privacy Concerns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Linguistic Diversity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Diversity of Thought &amp; Methodology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Digital Footprints</a:t>
            </a:r>
          </a:p>
          <a:p>
            <a:pPr marL="1054033" lvl="1" indent="-527016">
              <a:lnSpc>
                <a:spcPts val="7078"/>
              </a:lnSpc>
              <a:buFont typeface="Arial"/>
              <a:buChar char="•"/>
            </a:pPr>
            <a:r>
              <a:rPr lang="en-US" sz="4882" dirty="0">
                <a:solidFill>
                  <a:srgbClr val="000000"/>
                </a:solidFill>
                <a:latin typeface="Cardo"/>
              </a:rPr>
              <a:t>Relationships (Students &amp; Educators)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86607" y="0"/>
            <a:ext cx="6018128" cy="10287000"/>
          </a:xfrm>
          <a:custGeom>
            <a:avLst/>
            <a:gdLst/>
            <a:ahLst/>
            <a:cxnLst/>
            <a:rect l="l" t="t" r="r" b="b"/>
            <a:pathLst>
              <a:path w="6018128" h="10287000">
                <a:moveTo>
                  <a:pt x="0" y="0"/>
                </a:moveTo>
                <a:lnTo>
                  <a:pt x="6018128" y="0"/>
                </a:lnTo>
                <a:lnTo>
                  <a:pt x="60181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001" r="-3655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74279" y="3147774"/>
            <a:ext cx="9166031" cy="28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160"/>
              </a:lnSpc>
            </a:pPr>
            <a:r>
              <a:rPr lang="en-US" sz="9300">
                <a:solidFill>
                  <a:srgbClr val="F6F6F6"/>
                </a:solidFill>
                <a:latin typeface="Cardo"/>
              </a:rPr>
              <a:t>How are students using AI?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121" y="858314"/>
            <a:ext cx="16576179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160"/>
              </a:lnSpc>
            </a:pPr>
            <a:r>
              <a:rPr lang="en-US" sz="9300">
                <a:solidFill>
                  <a:srgbClr val="F6F6F6"/>
                </a:solidFill>
                <a:latin typeface="Cardo"/>
              </a:rPr>
              <a:t>Students Not Disclosing AI Use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3121" y="2326484"/>
            <a:ext cx="16576179" cy="622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448" lvl="1" indent="-755724">
              <a:lnSpc>
                <a:spcPts val="12531"/>
              </a:lnSpc>
              <a:buFont typeface="Arial"/>
              <a:buChar char="•"/>
            </a:pPr>
            <a:r>
              <a:rPr lang="en-US" sz="7000">
                <a:solidFill>
                  <a:srgbClr val="F6F6F6"/>
                </a:solidFill>
                <a:latin typeface="Cardo"/>
              </a:rPr>
              <a:t>They are unaware of their use</a:t>
            </a:r>
          </a:p>
          <a:p>
            <a:pPr marL="1511448" lvl="1" indent="-755724">
              <a:lnSpc>
                <a:spcPts val="12531"/>
              </a:lnSpc>
              <a:buFont typeface="Arial"/>
              <a:buChar char="•"/>
            </a:pPr>
            <a:r>
              <a:rPr lang="en-US" sz="7000">
                <a:solidFill>
                  <a:srgbClr val="F6F6F6"/>
                </a:solidFill>
                <a:latin typeface="Cardo"/>
              </a:rPr>
              <a:t>They are still trying to gauge outcomes</a:t>
            </a:r>
          </a:p>
          <a:p>
            <a:pPr marL="1511448" lvl="1" indent="-755724">
              <a:lnSpc>
                <a:spcPts val="12531"/>
              </a:lnSpc>
              <a:buFont typeface="Arial"/>
              <a:buChar char="•"/>
            </a:pPr>
            <a:r>
              <a:rPr lang="en-US" sz="7000">
                <a:solidFill>
                  <a:srgbClr val="F6F6F6"/>
                </a:solidFill>
                <a:latin typeface="Cardo"/>
              </a:rPr>
              <a:t>They are not early adopters</a:t>
            </a:r>
          </a:p>
          <a:p>
            <a:pPr marL="1511448" lvl="1" indent="-755724">
              <a:lnSpc>
                <a:spcPts val="12531"/>
              </a:lnSpc>
              <a:buFont typeface="Arial"/>
              <a:buChar char="•"/>
            </a:pPr>
            <a:r>
              <a:rPr lang="en-US" sz="7000">
                <a:solidFill>
                  <a:srgbClr val="F6F6F6"/>
                </a:solidFill>
                <a:latin typeface="Cardo"/>
              </a:rPr>
              <a:t>They are not disclosing their use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121" y="858314"/>
            <a:ext cx="16576179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160"/>
              </a:lnSpc>
            </a:pPr>
            <a:r>
              <a:rPr lang="en-US" sz="9300">
                <a:solidFill>
                  <a:srgbClr val="F6F6F6"/>
                </a:solidFill>
                <a:latin typeface="Cardo"/>
              </a:rPr>
              <a:t>Students Disclosing AI Use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3529" y="2374109"/>
            <a:ext cx="17396928" cy="687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8733" lvl="1" indent="-669366">
              <a:lnSpc>
                <a:spcPts val="11099"/>
              </a:lnSpc>
              <a:buFont typeface="Arial"/>
              <a:buChar char="•"/>
            </a:pPr>
            <a:r>
              <a:rPr lang="en-US" sz="6200">
                <a:solidFill>
                  <a:srgbClr val="F6F6F6"/>
                </a:solidFill>
                <a:latin typeface="Cardo"/>
              </a:rPr>
              <a:t>They are focused on efficiency</a:t>
            </a:r>
          </a:p>
          <a:p>
            <a:pPr marL="1338733" lvl="1" indent="-669366">
              <a:lnSpc>
                <a:spcPts val="11099"/>
              </a:lnSpc>
              <a:buFont typeface="Arial"/>
              <a:buChar char="•"/>
            </a:pPr>
            <a:r>
              <a:rPr lang="en-US" sz="6200">
                <a:solidFill>
                  <a:srgbClr val="F6F6F6"/>
                </a:solidFill>
                <a:latin typeface="Cardo"/>
              </a:rPr>
              <a:t>They are in STEM or business</a:t>
            </a:r>
          </a:p>
          <a:p>
            <a:pPr marL="1338733" lvl="1" indent="-669366">
              <a:lnSpc>
                <a:spcPts val="11099"/>
              </a:lnSpc>
              <a:buFont typeface="Arial"/>
              <a:buChar char="•"/>
            </a:pPr>
            <a:r>
              <a:rPr lang="en-US" sz="6200">
                <a:solidFill>
                  <a:srgbClr val="F6F6F6"/>
                </a:solidFill>
                <a:latin typeface="Cardo"/>
              </a:rPr>
              <a:t>They are using it for work or to apply for jobs</a:t>
            </a:r>
          </a:p>
          <a:p>
            <a:pPr marL="1338733" lvl="1" indent="-669366">
              <a:lnSpc>
                <a:spcPts val="11099"/>
              </a:lnSpc>
              <a:buFont typeface="Arial"/>
              <a:buChar char="•"/>
            </a:pPr>
            <a:r>
              <a:rPr lang="en-US" sz="6200">
                <a:solidFill>
                  <a:srgbClr val="F6F6F6"/>
                </a:solidFill>
                <a:latin typeface="Cardo"/>
              </a:rPr>
              <a:t>They are early adopters or experiential learners</a:t>
            </a:r>
          </a:p>
          <a:p>
            <a:pPr marL="1338733" lvl="1" indent="-669366">
              <a:lnSpc>
                <a:spcPts val="11099"/>
              </a:lnSpc>
              <a:buFont typeface="Arial"/>
              <a:buChar char="•"/>
            </a:pPr>
            <a:r>
              <a:rPr lang="en-US" sz="6200">
                <a:solidFill>
                  <a:srgbClr val="F6F6F6"/>
                </a:solidFill>
                <a:latin typeface="Cardo"/>
              </a:rPr>
              <a:t>They are using it in common ways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2418" y="0"/>
            <a:ext cx="9452317" cy="10287000"/>
          </a:xfrm>
          <a:custGeom>
            <a:avLst/>
            <a:gdLst/>
            <a:ahLst/>
            <a:cxnLst/>
            <a:rect l="l" t="t" r="r" b="b"/>
            <a:pathLst>
              <a:path w="9452317" h="10287000">
                <a:moveTo>
                  <a:pt x="0" y="0"/>
                </a:moveTo>
                <a:lnTo>
                  <a:pt x="9452317" y="0"/>
                </a:lnTo>
                <a:lnTo>
                  <a:pt x="94523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56" r="-497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8248"/>
            <a:ext cx="6833375" cy="563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160"/>
              </a:lnSpc>
            </a:pPr>
            <a:r>
              <a:rPr lang="en-US" sz="9300">
                <a:solidFill>
                  <a:srgbClr val="F6F6F6"/>
                </a:solidFill>
                <a:latin typeface="Cardo"/>
              </a:rPr>
              <a:t>What are we seeing in the Writing Center?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121" y="858314"/>
            <a:ext cx="16576179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440"/>
              </a:lnSpc>
            </a:pPr>
            <a:r>
              <a:rPr lang="en-US" sz="8700">
                <a:solidFill>
                  <a:srgbClr val="F6F6F6"/>
                </a:solidFill>
                <a:latin typeface="Cardo"/>
              </a:rPr>
              <a:t>What the Writing Center is Seeing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5145" y="2165099"/>
            <a:ext cx="17677711" cy="7495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An expansion of ideas and possibilities</a:t>
            </a:r>
          </a:p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Affective and relational concerns</a:t>
            </a:r>
          </a:p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Mixed messaging (disciplines and class standings)</a:t>
            </a:r>
          </a:p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Increased platform integration</a:t>
            </a:r>
          </a:p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Unintended consequences of not adapting assignments</a:t>
            </a:r>
          </a:p>
          <a:p>
            <a:pPr marL="1209196" lvl="1" indent="-604598">
              <a:lnSpc>
                <a:spcPts val="10025"/>
              </a:lnSpc>
              <a:buFont typeface="Arial"/>
              <a:buChar char="•"/>
            </a:pPr>
            <a:r>
              <a:rPr lang="en-US" sz="5600">
                <a:solidFill>
                  <a:srgbClr val="F6F6F6"/>
                </a:solidFill>
                <a:latin typeface="Cardo"/>
              </a:rPr>
              <a:t>Changing conversations about literacies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468</Words>
  <Application>Microsoft Office PowerPoint</Application>
  <PresentationFormat>Custom</PresentationFormat>
  <Paragraphs>70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Cardo</vt:lpstr>
      <vt:lpstr>Cardo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Center AI Task Force Presentation</dc:title>
  <cp:lastModifiedBy>Reviewer</cp:lastModifiedBy>
  <cp:revision>2</cp:revision>
  <cp:lastPrinted>2024-01-24T21:23:28Z</cp:lastPrinted>
  <dcterms:created xsi:type="dcterms:W3CDTF">2006-08-16T00:00:00Z</dcterms:created>
  <dcterms:modified xsi:type="dcterms:W3CDTF">2024-01-24T23:44:46Z</dcterms:modified>
  <dc:identifier>DAF6vRyLcC8</dc:identifier>
</cp:coreProperties>
</file>