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5143500" cx="9144000"/>
  <p:notesSz cx="6858000" cy="9144000"/>
  <p:embeddedFontLst>
    <p:embeddedFont>
      <p:font typeface="Roboto"/>
      <p:regular r:id="rId30"/>
      <p:bold r:id="rId31"/>
      <p:italic r:id="rId32"/>
      <p:boldItalic r:id="rId33"/>
    </p:embeddedFont>
    <p:embeddedFont>
      <p:font typeface="Century Gothic"/>
      <p:regular r:id="rId34"/>
      <p:bold r:id="rId35"/>
      <p:italic r:id="rId36"/>
      <p:boldItalic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8" roundtripDataSignature="AMtx7mhhzwzXTKThvsrmTwmS6XqI5zYt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oboto-bold.fntdata"/><Relationship Id="rId30" Type="http://schemas.openxmlformats.org/officeDocument/2006/relationships/font" Target="fonts/Roboto-regular.fntdata"/><Relationship Id="rId11" Type="http://schemas.openxmlformats.org/officeDocument/2006/relationships/slide" Target="slides/slide6.xml"/><Relationship Id="rId33" Type="http://schemas.openxmlformats.org/officeDocument/2006/relationships/font" Target="fonts/Roboto-boldItalic.fntdata"/><Relationship Id="rId10" Type="http://schemas.openxmlformats.org/officeDocument/2006/relationships/slide" Target="slides/slide5.xml"/><Relationship Id="rId32" Type="http://schemas.openxmlformats.org/officeDocument/2006/relationships/font" Target="fonts/Roboto-italic.fntdata"/><Relationship Id="rId13" Type="http://schemas.openxmlformats.org/officeDocument/2006/relationships/slide" Target="slides/slide8.xml"/><Relationship Id="rId35" Type="http://schemas.openxmlformats.org/officeDocument/2006/relationships/font" Target="fonts/CenturyGothic-bold.fntdata"/><Relationship Id="rId12" Type="http://schemas.openxmlformats.org/officeDocument/2006/relationships/slide" Target="slides/slide7.xml"/><Relationship Id="rId34" Type="http://schemas.openxmlformats.org/officeDocument/2006/relationships/font" Target="fonts/CenturyGothic-regular.fntdata"/><Relationship Id="rId15" Type="http://schemas.openxmlformats.org/officeDocument/2006/relationships/slide" Target="slides/slide10.xml"/><Relationship Id="rId37" Type="http://schemas.openxmlformats.org/officeDocument/2006/relationships/font" Target="fonts/CenturyGothic-boldItalic.fntdata"/><Relationship Id="rId14" Type="http://schemas.openxmlformats.org/officeDocument/2006/relationships/slide" Target="slides/slide9.xml"/><Relationship Id="rId36" Type="http://schemas.openxmlformats.org/officeDocument/2006/relationships/font" Target="fonts/CenturyGothic-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customschemas.google.com/relationships/presentationmetadata" Target="meta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139bb6bc25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139bb6bc25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139bb6bc25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139bb6bc25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139bb6bc25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139bb6bc25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139bb6bc25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139bb6bc25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14cba1ba56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114cba1ba56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4" name="Google Shape;19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1294937e7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3" name="Google Shape;213;g11294937e7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14cba1ba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14cba1ba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0" name="Google Shape;22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6" name="Google Shape;22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2" name="Google Shape;23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14cba1ba5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14cba1ba5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0c1d96736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4" name="Google Shape;244;g10c1d96736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1048553b2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1048553b2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139bb6bc2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139bb6bc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139bb6bc2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139bb6bc2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139bb6bc25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139bb6bc25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139bb6bc2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139bb6bc2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39bb6bc25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139bb6bc25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139bb6bc25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139bb6bc2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g110d8500f20_0_2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g110d8500f20_0_2"/>
          <p:cNvSpPr txBox="1"/>
          <p:nvPr>
            <p:ph idx="1" type="subTitle"/>
          </p:nvPr>
        </p:nvSpPr>
        <p:spPr>
          <a:xfrm>
            <a:off x="1371600" y="2914650"/>
            <a:ext cx="64008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0" name="Google Shape;10;g110d8500f20_0_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1" name="Google Shape;11;g110d8500f20_0_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2" name="Google Shape;12;g110d8500f20_0_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0d8500f20_0_59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g110d8500f20_0_59"/>
          <p:cNvSpPr txBox="1"/>
          <p:nvPr>
            <p:ph idx="1" type="body"/>
          </p:nvPr>
        </p:nvSpPr>
        <p:spPr>
          <a:xfrm rot="5400000">
            <a:off x="2874750" y="-1217399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7" name="Google Shape;67;g110d8500f20_0_5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8" name="Google Shape;68;g110d8500f20_0_5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9" name="Google Shape;69;g110d8500f20_0_5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0d8500f20_0_65"/>
          <p:cNvSpPr txBox="1"/>
          <p:nvPr>
            <p:ph type="title"/>
          </p:nvPr>
        </p:nvSpPr>
        <p:spPr>
          <a:xfrm rot="5400000">
            <a:off x="6012600" y="771581"/>
            <a:ext cx="32910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g110d8500f20_0_65"/>
          <p:cNvSpPr txBox="1"/>
          <p:nvPr>
            <p:ph idx="1" type="body"/>
          </p:nvPr>
        </p:nvSpPr>
        <p:spPr>
          <a:xfrm rot="5400000">
            <a:off x="1821600" y="-1209619"/>
            <a:ext cx="32910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3" name="Google Shape;73;g110d8500f20_0_6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4" name="Google Shape;74;g110d8500f20_0_6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5" name="Google Shape;75;g110d8500f20_0_6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oogle Shape;77;g110d8500f20_0_71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78" name="Google Shape;78;g110d8500f20_0_71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g110d8500f20_0_71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g110d8500f20_0_71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g110d8500f20_0_71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g110d8500f20_0_71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3" name="Google Shape;83;g110d8500f20_0_7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84" name="Google Shape;84;g110d8500f20_0_7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g110d8500f20_0_7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0d8500f20_0_8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88" name="Google Shape;88;g110d8500f20_0_81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9" name="Google Shape;89;g110d8500f20_0_81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0" name="Google Shape;90;g110d8500f20_0_8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110d8500f20_0_8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g110d8500f20_0_8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6" name="Google Shape;16;g110d8500f20_0_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7" name="Google Shape;17;g110d8500f20_0_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8" name="Google Shape;18;g110d8500f20_0_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g110d8500f20_0_14"/>
          <p:cNvSpPr txBox="1"/>
          <p:nvPr>
            <p:ph type="title"/>
          </p:nvPr>
        </p:nvSpPr>
        <p:spPr>
          <a:xfrm>
            <a:off x="722313" y="3305176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entury Gothic"/>
              <a:buNone/>
              <a:defRPr b="1" i="0" sz="4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g110d8500f20_0_14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2" name="Google Shape;22;g110d8500f20_0_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3" name="Google Shape;23;g110d8500f20_0_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4" name="Google Shape;24;g110d8500f20_0_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110d8500f20_0_20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g110d8500f20_0_20"/>
          <p:cNvSpPr txBox="1"/>
          <p:nvPr>
            <p:ph idx="1" type="body"/>
          </p:nvPr>
        </p:nvSpPr>
        <p:spPr>
          <a:xfrm>
            <a:off x="457200" y="900113"/>
            <a:ext cx="4038600" cy="25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8" name="Google Shape;28;g110d8500f20_0_20"/>
          <p:cNvSpPr txBox="1"/>
          <p:nvPr>
            <p:ph idx="2" type="body"/>
          </p:nvPr>
        </p:nvSpPr>
        <p:spPr>
          <a:xfrm>
            <a:off x="4648200" y="900113"/>
            <a:ext cx="4038600" cy="25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29" name="Google Shape;29;g110d8500f20_0_2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0" name="Google Shape;30;g110d8500f20_0_2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1" name="Google Shape;31;g110d8500f20_0_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10d8500f20_0_27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g110d8500f20_0_27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5" name="Google Shape;35;g110d8500f20_0_27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6" name="Google Shape;36;g110d8500f20_0_27"/>
          <p:cNvSpPr txBox="1"/>
          <p:nvPr>
            <p:ph idx="3" type="body"/>
          </p:nvPr>
        </p:nvSpPr>
        <p:spPr>
          <a:xfrm>
            <a:off x="4645026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7" name="Google Shape;37;g110d8500f20_0_27"/>
          <p:cNvSpPr txBox="1"/>
          <p:nvPr>
            <p:ph idx="4" type="body"/>
          </p:nvPr>
        </p:nvSpPr>
        <p:spPr>
          <a:xfrm>
            <a:off x="4645026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8" name="Google Shape;38;g110d8500f20_0_2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9" name="Google Shape;39;g110d8500f20_0_2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0" name="Google Shape;40;g110d8500f20_0_2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110d8500f20_0_36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g110d8500f20_0_3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4" name="Google Shape;44;g110d8500f20_0_3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5" name="Google Shape;45;g110d8500f20_0_3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110d8500f20_0_4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8" name="Google Shape;48;g110d8500f20_0_4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9" name="Google Shape;49;g110d8500f20_0_4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0d8500f20_0_45"/>
          <p:cNvSpPr txBox="1"/>
          <p:nvPr>
            <p:ph type="title"/>
          </p:nvPr>
        </p:nvSpPr>
        <p:spPr>
          <a:xfrm>
            <a:off x="457201" y="204787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None/>
              <a:defRPr b="1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g110d8500f20_0_45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3" name="Google Shape;53;g110d8500f20_0_45"/>
          <p:cNvSpPr txBox="1"/>
          <p:nvPr>
            <p:ph idx="2" type="body"/>
          </p:nvPr>
        </p:nvSpPr>
        <p:spPr>
          <a:xfrm>
            <a:off x="457201" y="1076326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4" name="Google Shape;54;g110d8500f20_0_4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5" name="Google Shape;55;g110d8500f20_0_4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6" name="Google Shape;56;g110d8500f20_0_4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10d8500f20_0_52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None/>
              <a:defRPr b="1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g110d8500f20_0_5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0" name="Google Shape;60;g110d8500f20_0_52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1" name="Google Shape;61;g110d8500f20_0_5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2" name="Google Shape;62;g110d8500f20_0_5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63" name="Google Shape;63;g110d8500f20_0_5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g110d8500f20_0_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jpg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Relationship Id="rId3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6" Type="http://schemas.openxmlformats.org/officeDocument/2006/relationships/hyperlink" Target="about:blank" TargetMode="External"/><Relationship Id="rId7" Type="http://schemas.openxmlformats.org/officeDocument/2006/relationships/hyperlink" Target="about:blank" TargetMode="Externa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hyperlink" Target="about:blank" TargetMode="External"/></Relationships>
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/Relationships>
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>
            <p:ph type="ctrTitle"/>
          </p:nvPr>
        </p:nvSpPr>
        <p:spPr>
          <a:xfrm>
            <a:off x="598100" y="1047048"/>
            <a:ext cx="8222100" cy="270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i="1" lang="en" sz="4000"/>
              <a:t>Navigating </a:t>
            </a:r>
            <a:r>
              <a:rPr i="1" lang="en" sz="4000"/>
              <a:t>Vocational Rehabilitation(VR) and </a:t>
            </a:r>
            <a:r>
              <a:rPr i="1" lang="en" sz="4000"/>
              <a:t>Pre-Employment Transition Services (Pre-ETS) </a:t>
            </a:r>
            <a:endParaRPr i="1" sz="4000"/>
          </a:p>
        </p:txBody>
      </p:sp>
      <p:sp>
        <p:nvSpPr>
          <p:cNvPr id="96" name="Google Shape;96;p1"/>
          <p:cNvSpPr txBox="1"/>
          <p:nvPr>
            <p:ph idx="1" type="subTitle"/>
          </p:nvPr>
        </p:nvSpPr>
        <p:spPr>
          <a:xfrm>
            <a:off x="265800" y="3664750"/>
            <a:ext cx="8432100" cy="124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900">
                <a:solidFill>
                  <a:schemeClr val="dk1"/>
                </a:solidFill>
              </a:rPr>
              <a:t>Presentation and Panel Question and Answer Session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900">
                <a:solidFill>
                  <a:schemeClr val="dk1"/>
                </a:solidFill>
              </a:rPr>
              <a:t>Autism Conference 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900">
                <a:solidFill>
                  <a:schemeClr val="dk1"/>
                </a:solidFill>
              </a:rPr>
              <a:t>Utah Valley University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900">
                <a:solidFill>
                  <a:schemeClr val="dk1"/>
                </a:solidFill>
              </a:rPr>
              <a:t>March 4, 2022</a:t>
            </a:r>
            <a:endParaRPr sz="9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7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8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" sz="800">
                <a:solidFill>
                  <a:schemeClr val="lt1"/>
                </a:solidFill>
              </a:rPr>
              <a:t>Aimee Langone, Transition and Supported Employment Coordinator, Maria Baldwin, Pre-Employment Transition Services Program Specialist, Coy Jackson, </a:t>
            </a:r>
            <a:r>
              <a:rPr lang="en" sz="800">
                <a:solidFill>
                  <a:schemeClr val="lt1"/>
                </a:solidFill>
              </a:rPr>
              <a:t>District Director - South Valley VR Office, Darren Johnson, District Director - Central VR Office, </a:t>
            </a:r>
            <a:r>
              <a:rPr lang="en" sz="800">
                <a:solidFill>
                  <a:schemeClr val="lt1"/>
                </a:solidFill>
              </a:rPr>
              <a:t>Richard Peterson, </a:t>
            </a:r>
            <a:r>
              <a:rPr lang="en" sz="800">
                <a:solidFill>
                  <a:schemeClr val="lt1"/>
                </a:solidFill>
              </a:rPr>
              <a:t>District Director - Provo VR Office</a:t>
            </a:r>
            <a:endParaRPr sz="8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1500"/>
          </a:p>
        </p:txBody>
      </p:sp>
      <p:pic>
        <p:nvPicPr>
          <p:cNvPr id="97" name="Google Shape;97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74250" y="84658"/>
            <a:ext cx="3269801" cy="911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139bb6bc25_0_30"/>
          <p:cNvSpPr txBox="1"/>
          <p:nvPr>
            <p:ph type="title"/>
          </p:nvPr>
        </p:nvSpPr>
        <p:spPr>
          <a:xfrm>
            <a:off x="311700" y="191500"/>
            <a:ext cx="4260300" cy="826200"/>
          </a:xfrm>
          <a:prstGeom prst="rect">
            <a:avLst/>
          </a:prstGeom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1"/>
                </a:solidFill>
              </a:rPr>
              <a:t>Vocational Guidance and Counseling</a:t>
            </a:r>
            <a:endParaRPr b="1" sz="2100">
              <a:solidFill>
                <a:schemeClr val="lt1"/>
              </a:solidFill>
            </a:endParaRPr>
          </a:p>
        </p:txBody>
      </p:sp>
      <p:sp>
        <p:nvSpPr>
          <p:cNvPr id="158" name="Google Shape;158;g1139bb6bc25_0_30"/>
          <p:cNvSpPr txBox="1"/>
          <p:nvPr>
            <p:ph idx="1" type="body"/>
          </p:nvPr>
        </p:nvSpPr>
        <p:spPr>
          <a:xfrm>
            <a:off x="311700" y="1229975"/>
            <a:ext cx="3999900" cy="2967600"/>
          </a:xfrm>
          <a:prstGeom prst="rect">
            <a:avLst/>
          </a:prstGeom>
          <a:ln cap="flat" cmpd="sng" w="2857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</a:pPr>
            <a:r>
              <a:rPr lang="en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Vocational Rehabilitation counselor will work individually with the client to provide support and assistance as he/she works toward reaching the job goal.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</p:txBody>
      </p:sp>
      <p:sp>
        <p:nvSpPr>
          <p:cNvPr id="159" name="Google Shape;159;g1139bb6bc25_0_30"/>
          <p:cNvSpPr txBox="1"/>
          <p:nvPr>
            <p:ph idx="2" type="body"/>
          </p:nvPr>
        </p:nvSpPr>
        <p:spPr>
          <a:xfrm>
            <a:off x="4832400" y="1229975"/>
            <a:ext cx="3999900" cy="3050100"/>
          </a:xfrm>
          <a:prstGeom prst="rect">
            <a:avLst/>
          </a:prstGeom>
          <a:ln cap="flat" cmpd="sng" w="28575">
            <a:solidFill>
              <a:schemeClr val="accent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referral for services from a doctor or therapist to help reduce factors related to the disability that may be getting in the way of a successful employment outcome.</a:t>
            </a:r>
            <a:endParaRPr sz="500"/>
          </a:p>
        </p:txBody>
      </p:sp>
      <p:sp>
        <p:nvSpPr>
          <p:cNvPr id="160" name="Google Shape;160;g1139bb6bc25_0_30"/>
          <p:cNvSpPr txBox="1"/>
          <p:nvPr/>
        </p:nvSpPr>
        <p:spPr>
          <a:xfrm>
            <a:off x="4832400" y="179800"/>
            <a:ext cx="4103700" cy="8496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1"/>
                </a:solidFill>
              </a:rPr>
              <a:t>Restoration</a:t>
            </a:r>
            <a:endParaRPr b="1" sz="24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139bb6bc25_0_36"/>
          <p:cNvSpPr txBox="1"/>
          <p:nvPr>
            <p:ph type="title"/>
          </p:nvPr>
        </p:nvSpPr>
        <p:spPr>
          <a:xfrm>
            <a:off x="229025" y="371300"/>
            <a:ext cx="4082700" cy="646500"/>
          </a:xfrm>
          <a:prstGeom prst="rect">
            <a:avLst/>
          </a:prstGeom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solidFill>
                  <a:schemeClr val="lt1"/>
                </a:solidFill>
              </a:rPr>
              <a:t>Education and Training</a:t>
            </a:r>
            <a:endParaRPr sz="2900">
              <a:solidFill>
                <a:schemeClr val="lt1"/>
              </a:solidFill>
            </a:endParaRPr>
          </a:p>
        </p:txBody>
      </p:sp>
      <p:sp>
        <p:nvSpPr>
          <p:cNvPr id="166" name="Google Shape;166;g1139bb6bc25_0_36"/>
          <p:cNvSpPr txBox="1"/>
          <p:nvPr>
            <p:ph idx="1" type="body"/>
          </p:nvPr>
        </p:nvSpPr>
        <p:spPr>
          <a:xfrm>
            <a:off x="311700" y="1156500"/>
            <a:ext cx="3999900" cy="3022500"/>
          </a:xfrm>
          <a:prstGeom prst="rect">
            <a:avLst/>
          </a:prstGeom>
          <a:ln cap="flat" cmpd="sng" w="28575">
            <a:solidFill>
              <a:schemeClr val="accent3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a number of training options that might be utilized, depending on the client’s abilities and employment goal. These options include: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the Job Training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College or University-based education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Apprenticeship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Short-Term, Vocational Training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Supported Employment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Self-Employment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/>
          </a:p>
        </p:txBody>
      </p:sp>
      <p:sp>
        <p:nvSpPr>
          <p:cNvPr id="167" name="Google Shape;167;g1139bb6bc25_0_36"/>
          <p:cNvSpPr txBox="1"/>
          <p:nvPr>
            <p:ph idx="2" type="body"/>
          </p:nvPr>
        </p:nvSpPr>
        <p:spPr>
          <a:xfrm>
            <a:off x="4832500" y="1156500"/>
            <a:ext cx="3999900" cy="3022500"/>
          </a:xfrm>
          <a:prstGeom prst="rect">
            <a:avLst/>
          </a:prstGeom>
          <a:ln cap="flat" cmpd="sng" w="28575">
            <a:solidFill>
              <a:schemeClr val="accent4"/>
            </a:solidFill>
            <a:prstDash val="lg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460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a client is ready to return to employment, they will work with their VR counselor to determine what services are needed to obtain a job. These services could include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0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Job Coaching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0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On-the-Job Training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0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Referral to an employment service such as Choose to Work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1139bb6bc25_0_36"/>
          <p:cNvSpPr txBox="1"/>
          <p:nvPr/>
        </p:nvSpPr>
        <p:spPr>
          <a:xfrm>
            <a:off x="4832500" y="371300"/>
            <a:ext cx="3999900" cy="646500"/>
          </a:xfrm>
          <a:prstGeom prst="rect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lt1"/>
                </a:solidFill>
              </a:rPr>
              <a:t>Job Supports</a:t>
            </a:r>
            <a:endParaRPr sz="3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139bb6bc25_0_42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Funding and VR Services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74" name="Google Shape;174;g1139bb6bc25_0_42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22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en" sz="2700">
                <a:latin typeface="Calibri"/>
                <a:ea typeface="Calibri"/>
                <a:cs typeface="Calibri"/>
                <a:sym typeface="Calibri"/>
              </a:rPr>
              <a:t>A financial needs assessment will be made to determine if a client can afford to contribute to their VR services.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700"/>
              <a:buChar char="•"/>
            </a:pPr>
            <a:r>
              <a:rPr lang="en" sz="2700">
                <a:latin typeface="Calibri"/>
                <a:ea typeface="Calibri"/>
                <a:cs typeface="Calibri"/>
                <a:sym typeface="Calibri"/>
              </a:rPr>
              <a:t>Some VR services, such as vocational counseling and guidance, job placement and follow-up, are free. 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-222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700"/>
              <a:buChar char="•"/>
            </a:pPr>
            <a:r>
              <a:rPr lang="en" sz="2700">
                <a:latin typeface="Calibri"/>
                <a:ea typeface="Calibri"/>
                <a:cs typeface="Calibri"/>
                <a:sym typeface="Calibri"/>
              </a:rPr>
              <a:t>We work with the client to find alternative funding available (Medicaid, PELL Grant, 4</a:t>
            </a:r>
            <a:r>
              <a:rPr baseline="30000" lang="en" sz="270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" sz="2700">
                <a:latin typeface="Calibri"/>
                <a:ea typeface="Calibri"/>
                <a:cs typeface="Calibri"/>
                <a:sym typeface="Calibri"/>
              </a:rPr>
              <a:t> Street Clinic, DWS, etc.)</a:t>
            </a:r>
            <a:endParaRPr sz="27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39bb6bc25_0_48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Ending Services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80" name="Google Shape;180;g1139bb6bc25_0_48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159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A client’s case will close when they have completed their IPE and transitioned into full employment for at least 90 days. Even after a case is closed, client can receive post-employment services if they need help to keep their job. 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" sz="2600">
                <a:latin typeface="Calibri"/>
                <a:ea typeface="Calibri"/>
                <a:cs typeface="Calibri"/>
                <a:sym typeface="Calibri"/>
              </a:rPr>
              <a:t>Clients that fail to comply with their IPE and do not make progress toward remediation of a disability or towards a vocational goal will have their case closed by VR. </a:t>
            </a:r>
            <a:endParaRPr sz="2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14cba1ba56_0_12"/>
          <p:cNvSpPr txBox="1"/>
          <p:nvPr>
            <p:ph type="title"/>
          </p:nvPr>
        </p:nvSpPr>
        <p:spPr>
          <a:xfrm>
            <a:off x="356175" y="1714347"/>
            <a:ext cx="8229600" cy="1518600"/>
          </a:xfrm>
          <a:prstGeom prst="rect">
            <a:avLst/>
          </a:prstGeom>
          <a:ln cap="flat" cmpd="sng" w="76200">
            <a:solidFill>
              <a:schemeClr val="accent5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Pre-Employment Transition Services (Pre-ETS)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3600">
                <a:solidFill>
                  <a:schemeClr val="lt1"/>
                </a:solidFill>
              </a:rPr>
              <a:t>Pre-ETS are designed to provide:</a:t>
            </a:r>
            <a:endParaRPr sz="3600">
              <a:solidFill>
                <a:schemeClr val="lt1"/>
              </a:solidFill>
            </a:endParaRPr>
          </a:p>
        </p:txBody>
      </p:sp>
      <p:sp>
        <p:nvSpPr>
          <p:cNvPr id="191" name="Google Shape;191;p2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Students with disabilities information, support and experiences that facilitate the exploration of their vocational interests, preferences, and abilities.</a:t>
            </a:r>
            <a:endParaRPr sz="20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Preparation for engagement in other transition services such as post-secondary training, work-based learning </a:t>
            </a:r>
            <a:r>
              <a:rPr lang="en" sz="2000">
                <a:solidFill>
                  <a:schemeClr val="dk1"/>
                </a:solidFill>
              </a:rPr>
              <a:t>experiences</a:t>
            </a:r>
            <a:r>
              <a:rPr lang="en" sz="2000">
                <a:solidFill>
                  <a:schemeClr val="dk1"/>
                </a:solidFill>
              </a:rPr>
              <a:t>, permanent job placement services, supported employment, etc.</a:t>
            </a:r>
            <a:endParaRPr sz="2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3600">
                <a:solidFill>
                  <a:schemeClr val="lt1"/>
                </a:solidFill>
              </a:rPr>
              <a:t>The Importance of Pre-ETS</a:t>
            </a:r>
            <a:endParaRPr sz="3600">
              <a:solidFill>
                <a:schemeClr val="lt1"/>
              </a:solidFill>
            </a:endParaRPr>
          </a:p>
        </p:txBody>
      </p:sp>
      <p:sp>
        <p:nvSpPr>
          <p:cNvPr id="197" name="Google Shape;197;p4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Pre-ETS are more than a federal requirement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Providing job exploration and preparation experiences for students with disabilities is fundamental to USOR’s mission and vision.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Pre-ETS helps strengthen and diversify the workforce.</a:t>
            </a:r>
            <a:endParaRPr sz="1800">
              <a:solidFill>
                <a:schemeClr val="dk1"/>
              </a:solidFill>
            </a:endParaRPr>
          </a:p>
          <a:p>
            <a:pPr indent="-368300" lvl="0" marL="4572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1800">
                <a:solidFill>
                  <a:schemeClr val="dk1"/>
                </a:solidFill>
              </a:rPr>
              <a:t>USOR is </a:t>
            </a:r>
            <a:r>
              <a:rPr lang="en" sz="1800"/>
              <a:t>integral</a:t>
            </a:r>
            <a:r>
              <a:rPr lang="en" sz="1800">
                <a:solidFill>
                  <a:schemeClr val="dk1"/>
                </a:solidFill>
              </a:rPr>
              <a:t> in helping students with disabilities prepare to transition from school to employment and independence</a:t>
            </a:r>
            <a:r>
              <a:rPr lang="en" sz="1800"/>
              <a:t>. </a:t>
            </a:r>
            <a:r>
              <a:rPr lang="en" sz="1800">
                <a:solidFill>
                  <a:schemeClr val="dk1"/>
                </a:solidFill>
              </a:rPr>
              <a:t>Pre-ETS help us do that.</a:t>
            </a:r>
            <a:r>
              <a:rPr lang="en" sz="1900">
                <a:solidFill>
                  <a:schemeClr val="dk1"/>
                </a:solidFill>
              </a:rPr>
              <a:t> 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3500">
                <a:solidFill>
                  <a:schemeClr val="lt1"/>
                </a:solidFill>
              </a:rPr>
              <a:t>The 5 Required Pre-ETS</a:t>
            </a:r>
            <a:endParaRPr sz="3500">
              <a:solidFill>
                <a:schemeClr val="lt1"/>
              </a:solidFill>
            </a:endParaRPr>
          </a:p>
        </p:txBody>
      </p:sp>
      <p:sp>
        <p:nvSpPr>
          <p:cNvPr id="203" name="Google Shape;203;p3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Job Exploration Counseling </a:t>
            </a:r>
            <a:endParaRPr sz="3000"/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Work Based Learning </a:t>
            </a:r>
            <a:endParaRPr sz="3000"/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Counseling on Post Secondary </a:t>
            </a:r>
            <a:endParaRPr sz="3000"/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Workplace Readiness Counseling </a:t>
            </a:r>
            <a:endParaRPr sz="3000"/>
          </a:p>
          <a:p>
            <a:pPr indent="-419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3000"/>
              <a:t>Instruction in Self-Advocacy </a:t>
            </a:r>
            <a:endParaRPr sz="3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6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200">
                <a:solidFill>
                  <a:schemeClr val="lt1"/>
                </a:solidFill>
              </a:rPr>
              <a:t>Job Exploration Counseling and Counseling on Postsecondary </a:t>
            </a:r>
            <a:endParaRPr sz="2200">
              <a:solidFill>
                <a:schemeClr val="lt1"/>
              </a:solidFill>
            </a:endParaRPr>
          </a:p>
        </p:txBody>
      </p:sp>
      <p:sp>
        <p:nvSpPr>
          <p:cNvPr id="209" name="Google Shape;209;p6"/>
          <p:cNvSpPr txBox="1"/>
          <p:nvPr>
            <p:ph idx="1" type="body"/>
          </p:nvPr>
        </p:nvSpPr>
        <p:spPr>
          <a:xfrm>
            <a:off x="457200" y="1026625"/>
            <a:ext cx="4038600" cy="3271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38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en" sz="1400">
                <a:solidFill>
                  <a:srgbClr val="000000"/>
                </a:solidFill>
              </a:rPr>
              <a:t>Job Exploration Counseling</a:t>
            </a:r>
            <a:r>
              <a:rPr lang="en" sz="1400">
                <a:solidFill>
                  <a:srgbClr val="000000"/>
                </a:solidFill>
              </a:rPr>
              <a:t> refers to activities intended to provide the student with information about in-demand occupations, career pathways, and local labor market information that applies to the student’s skills, abilities and interests.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i="1" lang="en" sz="1400">
                <a:solidFill>
                  <a:srgbClr val="000000"/>
                </a:solidFill>
              </a:rPr>
              <a:t>Examples: completing an interest survey, researching local labor market information, identification of a career pathway</a:t>
            </a:r>
            <a:endParaRPr i="1"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210" name="Google Shape;210;p6"/>
          <p:cNvSpPr txBox="1"/>
          <p:nvPr>
            <p:ph idx="2" type="body"/>
          </p:nvPr>
        </p:nvSpPr>
        <p:spPr>
          <a:xfrm>
            <a:off x="4648200" y="1063375"/>
            <a:ext cx="4038600" cy="3235200"/>
          </a:xfrm>
          <a:prstGeom prst="rect">
            <a:avLst/>
          </a:prstGeom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" sz="1400"/>
              <a:t>Counseling on Postsecondary</a:t>
            </a:r>
            <a:r>
              <a:rPr lang="en" sz="1400"/>
              <a:t> i</a:t>
            </a:r>
            <a:r>
              <a:rPr lang="en" sz="1400"/>
              <a:t>ncludes exploration of options for life after high school exploring postsecondary educational programs at institutions of higher education and employment.</a:t>
            </a:r>
            <a:endParaRPr sz="1400"/>
          </a:p>
          <a:p>
            <a:pPr indent="-3175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Char char="●"/>
            </a:pPr>
            <a:r>
              <a:rPr i="1" lang="en" sz="1400"/>
              <a:t>Examples: assistance with financial aid forms, helping a student access scholarship opportunities, exploring the education needed to succeed in a career pathway and exploration of the local labor market</a:t>
            </a:r>
            <a:endParaRPr i="1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1294937e79_0_1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200">
                <a:solidFill>
                  <a:schemeClr val="lt1"/>
                </a:solidFill>
              </a:rPr>
              <a:t>Workplace Readiness Training and </a:t>
            </a:r>
            <a:endParaRPr sz="22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200">
                <a:solidFill>
                  <a:schemeClr val="lt1"/>
                </a:solidFill>
              </a:rPr>
              <a:t>Instruction in Self-Advocacy</a:t>
            </a:r>
            <a:endParaRPr sz="2200">
              <a:solidFill>
                <a:schemeClr val="lt1"/>
              </a:solidFill>
            </a:endParaRPr>
          </a:p>
        </p:txBody>
      </p:sp>
      <p:sp>
        <p:nvSpPr>
          <p:cNvPr id="216" name="Google Shape;216;g11294937e79_0_1"/>
          <p:cNvSpPr txBox="1"/>
          <p:nvPr>
            <p:ph idx="1" type="body"/>
          </p:nvPr>
        </p:nvSpPr>
        <p:spPr>
          <a:xfrm>
            <a:off x="457200" y="1026625"/>
            <a:ext cx="4038600" cy="3271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38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b="1" lang="en" sz="1400">
                <a:solidFill>
                  <a:srgbClr val="000000"/>
                </a:solidFill>
              </a:rPr>
              <a:t>Workplace Readiness Training</a:t>
            </a:r>
            <a:r>
              <a:rPr lang="en" sz="1400">
                <a:solidFill>
                  <a:srgbClr val="000000"/>
                </a:solidFill>
              </a:rPr>
              <a:t> refers to </a:t>
            </a:r>
            <a:r>
              <a:rPr lang="en" sz="1400"/>
              <a:t>activities which promote development of the job readiness, social and independent living skills necessary to prepare for employment.</a:t>
            </a:r>
            <a:endParaRPr sz="1400"/>
          </a:p>
          <a:p>
            <a:pPr indent="-3175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entury Gothic"/>
              <a:buChar char="●"/>
            </a:pPr>
            <a:r>
              <a:rPr i="1" lang="en" sz="1400">
                <a:solidFill>
                  <a:srgbClr val="000000"/>
                </a:solidFill>
              </a:rPr>
              <a:t>Examples: </a:t>
            </a:r>
            <a:r>
              <a:rPr i="1" lang="en" sz="1400"/>
              <a:t>Job Readiness Workshops, resume, mock interview, master application, Life Skills classes, social skills groups, Financial Literacy classes, and support for student and employer in work-based learning experiences.</a:t>
            </a:r>
            <a:endParaRPr i="1" sz="400"/>
          </a:p>
          <a:p>
            <a:pPr indent="0" lvl="0" marL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217" name="Google Shape;217;g11294937e79_0_1"/>
          <p:cNvSpPr txBox="1"/>
          <p:nvPr>
            <p:ph idx="2" type="body"/>
          </p:nvPr>
        </p:nvSpPr>
        <p:spPr>
          <a:xfrm>
            <a:off x="4648200" y="1063375"/>
            <a:ext cx="4038600" cy="3235200"/>
          </a:xfrm>
          <a:prstGeom prst="rect">
            <a:avLst/>
          </a:prstGeom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" sz="1400"/>
              <a:t>Instruction in Self-Advocacy</a:t>
            </a:r>
            <a:r>
              <a:rPr lang="en" sz="1400"/>
              <a:t> includes a</a:t>
            </a:r>
            <a:r>
              <a:rPr lang="en" sz="1400"/>
              <a:t>ssisting a student in effectively communicating and conveying their interests and needs after high school. This includes disability disclosure in a higher education setting as well as an employment setting. </a:t>
            </a:r>
            <a:endParaRPr sz="1400"/>
          </a:p>
          <a:p>
            <a:pPr indent="-31750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SzPts val="1400"/>
              <a:buFont typeface="Century Gothic"/>
              <a:buChar char="●"/>
            </a:pPr>
            <a:r>
              <a:rPr i="1" lang="en" sz="1400"/>
              <a:t>Examples: learning how and when to request accommodations, participation in youth leadership opportunities</a:t>
            </a:r>
            <a:endParaRPr i="1" sz="1400"/>
          </a:p>
          <a:p>
            <a:pPr indent="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14cba1ba56_0_0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Presenters and Panelists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3" name="Google Shape;103;g114cba1ba56_0_0"/>
          <p:cNvSpPr txBox="1"/>
          <p:nvPr>
            <p:ph idx="1" type="body"/>
          </p:nvPr>
        </p:nvSpPr>
        <p:spPr>
          <a:xfrm>
            <a:off x="457200" y="1063378"/>
            <a:ext cx="4038600" cy="3198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b="1" lang="en" sz="2500"/>
              <a:t>Coy Jackson</a:t>
            </a:r>
            <a:r>
              <a:rPr lang="en" sz="2500"/>
              <a:t>, District Director, South Jordan</a:t>
            </a:r>
            <a:endParaRPr sz="2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2500"/>
              <a:t>Darren Johnson</a:t>
            </a:r>
            <a:r>
              <a:rPr lang="en" sz="2500"/>
              <a:t>, District Director, Spanish Fork</a:t>
            </a:r>
            <a:endParaRPr sz="25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b="1" lang="en" sz="2500"/>
              <a:t>Richard Petersen</a:t>
            </a:r>
            <a:r>
              <a:rPr lang="en" sz="2500"/>
              <a:t>, District Director, Provo</a:t>
            </a:r>
            <a:endParaRPr sz="2500"/>
          </a:p>
        </p:txBody>
      </p:sp>
      <p:sp>
        <p:nvSpPr>
          <p:cNvPr id="104" name="Google Shape;104;g114cba1ba56_0_0"/>
          <p:cNvSpPr txBox="1"/>
          <p:nvPr>
            <p:ph idx="2" type="body"/>
          </p:nvPr>
        </p:nvSpPr>
        <p:spPr>
          <a:xfrm>
            <a:off x="4648200" y="1063379"/>
            <a:ext cx="4038600" cy="3361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b="1" lang="en" sz="2500"/>
              <a:t>Aimee Langone</a:t>
            </a:r>
            <a:r>
              <a:rPr lang="en" sz="2500"/>
              <a:t>, Transition and Supported Employment Coordinator</a:t>
            </a:r>
            <a:endParaRPr sz="25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b="1" lang="en" sz="2500"/>
              <a:t>Maria Baldwin</a:t>
            </a:r>
            <a:r>
              <a:rPr lang="en" sz="2500"/>
              <a:t>, Pre-Employment Transition Services Program Specialist</a:t>
            </a:r>
            <a:endParaRPr sz="25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9"/>
          <p:cNvSpPr txBox="1"/>
          <p:nvPr>
            <p:ph type="title"/>
          </p:nvPr>
        </p:nvSpPr>
        <p:spPr>
          <a:xfrm>
            <a:off x="457200" y="91849"/>
            <a:ext cx="8229600" cy="9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500">
                <a:solidFill>
                  <a:schemeClr val="lt1"/>
                </a:solidFill>
              </a:rPr>
              <a:t>Work-Based Learning Experiences (WBLE)</a:t>
            </a:r>
            <a:endParaRPr sz="25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2500">
                <a:solidFill>
                  <a:schemeClr val="lt1"/>
                </a:solidFill>
              </a:rPr>
              <a:t>What are they?  </a:t>
            </a:r>
            <a:endParaRPr sz="2500">
              <a:solidFill>
                <a:schemeClr val="lt1"/>
              </a:solidFill>
            </a:endParaRPr>
          </a:p>
        </p:txBody>
      </p:sp>
      <p:sp>
        <p:nvSpPr>
          <p:cNvPr id="223" name="Google Shape;223;p9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Uses the workplace or “real work” to gain skills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Can be performed in school, after school or outside the traditional school setting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Must be performed in an integrated setting to the maximum extent possible</a:t>
            </a:r>
            <a:endParaRPr sz="2100">
              <a:solidFill>
                <a:srgbClr val="000000"/>
              </a:solidFill>
            </a:endParaRPr>
          </a:p>
          <a:p>
            <a:pPr indent="-361950" lvl="0" marL="45720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Char char="●"/>
            </a:pPr>
            <a:r>
              <a:rPr lang="en" sz="2100">
                <a:solidFill>
                  <a:srgbClr val="000000"/>
                </a:solidFill>
              </a:rPr>
              <a:t>Examples: job shadowing, work-based training, summer work experiences</a:t>
            </a:r>
            <a:endParaRPr sz="2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0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3700">
                <a:solidFill>
                  <a:schemeClr val="lt1"/>
                </a:solidFill>
              </a:rPr>
              <a:t>VR and Work-Based Learning</a:t>
            </a:r>
            <a:endParaRPr sz="3700">
              <a:solidFill>
                <a:schemeClr val="lt1"/>
              </a:solidFill>
            </a:endParaRPr>
          </a:p>
        </p:txBody>
      </p:sp>
      <p:sp>
        <p:nvSpPr>
          <p:cNvPr id="229" name="Google Shape;229;p10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2400"/>
              <a:t>F</a:t>
            </a:r>
            <a:r>
              <a:rPr lang="en" sz="2400"/>
              <a:t>or a </a:t>
            </a:r>
            <a:r>
              <a:rPr b="1" lang="en" sz="2400"/>
              <a:t>student who is a VR client, VR can: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" sz="2000"/>
              <a:t>Coordinate a Job Shadow Experience for a student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" sz="2000"/>
              <a:t>Help a student with informational interviews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" sz="2000"/>
              <a:t>Set-up workplace tours or volunteer opportunities for a student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000"/>
              <a:buChar char="•"/>
            </a:pPr>
            <a:r>
              <a:rPr lang="en" sz="2000"/>
              <a:t>Help to place a student with a business for competitive integrated employment </a:t>
            </a:r>
            <a:endParaRPr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1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4000">
                <a:solidFill>
                  <a:schemeClr val="lt1"/>
                </a:solidFill>
              </a:rPr>
              <a:t>Work-Based Learning Looks Like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235" name="Google Shape;235;p11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VR staff supporting students and employers with</a:t>
            </a:r>
            <a:r>
              <a:rPr lang="en" sz="2100"/>
              <a:t> </a:t>
            </a:r>
            <a:endParaRPr sz="2100"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Resumes, mock interviews, applications</a:t>
            </a:r>
            <a:endParaRPr sz="2100"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O</a:t>
            </a:r>
            <a:r>
              <a:rPr lang="en" sz="2100"/>
              <a:t>nboarding/hiring paperwork </a:t>
            </a:r>
            <a:endParaRPr sz="2100"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S</a:t>
            </a:r>
            <a:r>
              <a:rPr lang="en" sz="2100"/>
              <a:t>oft skill instruction </a:t>
            </a:r>
            <a:endParaRPr sz="2100"/>
          </a:p>
          <a:p>
            <a:pPr indent="-3619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Understanding needs of the employer 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A job in the most integrated setting possible</a:t>
            </a:r>
            <a:endParaRPr sz="2100"/>
          </a:p>
          <a:p>
            <a:pPr indent="-3619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The employer </a:t>
            </a:r>
            <a:r>
              <a:rPr lang="en" sz="2100"/>
              <a:t>providing</a:t>
            </a:r>
            <a:r>
              <a:rPr lang="en" sz="2100"/>
              <a:t> the work training support </a:t>
            </a:r>
            <a:endParaRPr sz="21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14cba1ba56_0_6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Questions</a:t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241" name="Google Shape;241;g114cba1ba56_0_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8738" y="1224951"/>
            <a:ext cx="4366525" cy="290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0c1d967363_0_0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>
                <a:solidFill>
                  <a:schemeClr val="lt1"/>
                </a:solidFill>
              </a:rPr>
              <a:t>Contact information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47" name="Google Shape;247;g10c1d967363_0_0"/>
          <p:cNvSpPr txBox="1"/>
          <p:nvPr>
            <p:ph idx="1" type="body"/>
          </p:nvPr>
        </p:nvSpPr>
        <p:spPr>
          <a:xfrm>
            <a:off x="457200" y="1560376"/>
            <a:ext cx="4038600" cy="24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/>
              <a:t>Aimee Langone, Transition and Supported Employment Coordinator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 u="sng">
                <a:solidFill>
                  <a:schemeClr val="hlink"/>
                </a:solidFill>
                <a:hlinkClick r:id="rId3"/>
              </a:rPr>
              <a:t>alangone@utah.gov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/>
              <a:t>Maria Baldwin, Pre-ETS Program Specialist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600" u="sng">
                <a:solidFill>
                  <a:schemeClr val="hlink"/>
                </a:solidFill>
                <a:hlinkClick r:id="rId4"/>
              </a:rPr>
              <a:t>mariabaldwin@utah.gov</a:t>
            </a:r>
            <a:endParaRPr sz="1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00"/>
          </a:p>
        </p:txBody>
      </p:sp>
      <p:sp>
        <p:nvSpPr>
          <p:cNvPr id="248" name="Google Shape;248;g10c1d967363_0_0"/>
          <p:cNvSpPr txBox="1"/>
          <p:nvPr>
            <p:ph idx="2" type="body"/>
          </p:nvPr>
        </p:nvSpPr>
        <p:spPr>
          <a:xfrm>
            <a:off x="4648200" y="1063375"/>
            <a:ext cx="4038600" cy="3308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en" sz="1600"/>
              <a:t>Coy Jackson, District Director South Valley VR Office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hlink"/>
                </a:solidFill>
                <a:hlinkClick r:id="rId5"/>
              </a:rPr>
              <a:t>cwjackson@utah.gov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en" sz="1600"/>
              <a:t>Darren Johnson, District Director, Central VR Office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hlink"/>
                </a:solidFill>
                <a:hlinkClick r:id="rId6"/>
              </a:rPr>
              <a:t>ddjohnson@utha.gov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en" sz="1600"/>
              <a:t>Richard Petersen, District Director, Provo VR Office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en" sz="1600" u="sng">
                <a:solidFill>
                  <a:schemeClr val="hlink"/>
                </a:solidFill>
                <a:hlinkClick r:id="rId7"/>
              </a:rPr>
              <a:t>rpetersen@utah.gov</a:t>
            </a:r>
            <a:endParaRPr sz="1600"/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1048553b24_0_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lt1"/>
                </a:solidFill>
              </a:rPr>
              <a:t>Key Services to Support Transitioning Youth with ASD</a:t>
            </a:r>
            <a:endParaRPr sz="2700">
              <a:solidFill>
                <a:schemeClr val="lt1"/>
              </a:solidFill>
            </a:endParaRPr>
          </a:p>
        </p:txBody>
      </p:sp>
      <p:sp>
        <p:nvSpPr>
          <p:cNvPr id="110" name="Google Shape;110;g11048553b24_0_0"/>
          <p:cNvSpPr txBox="1"/>
          <p:nvPr>
            <p:ph idx="1" type="body"/>
          </p:nvPr>
        </p:nvSpPr>
        <p:spPr>
          <a:xfrm>
            <a:off x="311700" y="1229975"/>
            <a:ext cx="3999900" cy="3153900"/>
          </a:xfrm>
          <a:prstGeom prst="rect">
            <a:avLst/>
          </a:prstGeom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Behavioral Interventions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Mental Health Care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Case Management/Coordination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Postsecondary Education Planning and Supports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Communication Services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Residential Supports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Day Programming</a:t>
            </a:r>
            <a:endParaRPr sz="1900"/>
          </a:p>
        </p:txBody>
      </p:sp>
      <p:sp>
        <p:nvSpPr>
          <p:cNvPr id="111" name="Google Shape;111;g11048553b24_0_0"/>
          <p:cNvSpPr txBox="1"/>
          <p:nvPr>
            <p:ph idx="2" type="body"/>
          </p:nvPr>
        </p:nvSpPr>
        <p:spPr>
          <a:xfrm>
            <a:off x="4677700" y="1229975"/>
            <a:ext cx="3999900" cy="3153900"/>
          </a:xfrm>
          <a:prstGeom prst="rect">
            <a:avLst/>
          </a:prstGeom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Social Supports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Family Education and Supports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Transition Planning Services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Life Skills Education and Experience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Transportation Supports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➔"/>
            </a:pPr>
            <a:r>
              <a:rPr lang="en" sz="1900"/>
              <a:t>Medical Care </a:t>
            </a:r>
            <a:endParaRPr sz="19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➔"/>
            </a:pPr>
            <a:r>
              <a:rPr b="1" lang="en" sz="2500"/>
              <a:t>Vocational Supports</a:t>
            </a:r>
            <a:endParaRPr b="1" sz="25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11048553b24_0_0"/>
          <p:cNvSpPr txBox="1"/>
          <p:nvPr/>
        </p:nvSpPr>
        <p:spPr>
          <a:xfrm>
            <a:off x="980025" y="4538500"/>
            <a:ext cx="7332300" cy="5541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From the Government </a:t>
            </a:r>
            <a:r>
              <a:rPr lang="en"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Accountability</a:t>
            </a:r>
            <a:r>
              <a:rPr lang="en" sz="1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 Office (GAO)  </a:t>
            </a:r>
            <a:r>
              <a:rPr lang="en" sz="1200" u="sng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2017 Report (Roundtable Views of Services Needed During the Transition into Adulthood)</a:t>
            </a:r>
            <a:endParaRPr sz="12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139bb6bc25_0_0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>
                <a:solidFill>
                  <a:schemeClr val="lt1"/>
                </a:solidFill>
              </a:rPr>
              <a:t>Vocational Rehabilitation (VR)</a:t>
            </a:r>
            <a:endParaRPr sz="3400">
              <a:solidFill>
                <a:schemeClr val="lt1"/>
              </a:solidFill>
            </a:endParaRPr>
          </a:p>
        </p:txBody>
      </p:sp>
      <p:sp>
        <p:nvSpPr>
          <p:cNvPr id="118" name="Google Shape;118;g1139bb6bc25_0_0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The mission of the Division of Rehabilitation Services (DRS) is to assist and empower eligible individuals with disabilities to achieve and maintain meaningful employment.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Many misconceptions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139bb6bc25_0_6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chemeClr val="lt1"/>
                </a:solidFill>
              </a:rPr>
              <a:t>Criteria for eligibility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24" name="Google Shape;124;g1139bb6bc25_0_6"/>
          <p:cNvSpPr txBox="1"/>
          <p:nvPr>
            <p:ph idx="1" type="body"/>
          </p:nvPr>
        </p:nvSpPr>
        <p:spPr>
          <a:xfrm>
            <a:off x="457200" y="1116626"/>
            <a:ext cx="8229600" cy="339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0955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900"/>
              <a:buChar char="•"/>
            </a:pPr>
            <a:r>
              <a:rPr lang="en" sz="2900">
                <a:latin typeface="Calibri"/>
                <a:ea typeface="Calibri"/>
                <a:cs typeface="Calibri"/>
                <a:sym typeface="Calibri"/>
              </a:rPr>
              <a:t>VR Counselors review medical records and initial interview information to make a determination of eligibility based on the following four criteria: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Cambria"/>
              <a:buAutoNum type="arabicPeriod"/>
            </a:pPr>
            <a:r>
              <a:rPr lang="en" sz="2500">
                <a:latin typeface="Calibri"/>
                <a:ea typeface="Calibri"/>
                <a:cs typeface="Calibri"/>
                <a:sym typeface="Calibri"/>
              </a:rPr>
              <a:t>Does a significant physical or mental impairment exist?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Cambria"/>
              <a:buAutoNum type="arabicPeriod"/>
            </a:pPr>
            <a:r>
              <a:rPr lang="en" sz="2500">
                <a:latin typeface="Calibri"/>
                <a:ea typeface="Calibri"/>
                <a:cs typeface="Calibri"/>
                <a:sym typeface="Calibri"/>
              </a:rPr>
              <a:t>Does this impairment result in a substantial impediment to employment?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Cambria"/>
              <a:buAutoNum type="arabicPeriod"/>
            </a:pPr>
            <a:r>
              <a:rPr lang="en" sz="2500">
                <a:latin typeface="Calibri"/>
                <a:ea typeface="Calibri"/>
                <a:cs typeface="Calibri"/>
                <a:sym typeface="Calibri"/>
              </a:rPr>
              <a:t>Does the individual require VR services?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-438150" lvl="1" marL="914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500"/>
              <a:buFont typeface="Cambria"/>
              <a:buAutoNum type="arabicPeriod"/>
            </a:pPr>
            <a:r>
              <a:rPr lang="en" sz="2500">
                <a:latin typeface="Calibri"/>
                <a:ea typeface="Calibri"/>
                <a:cs typeface="Calibri"/>
                <a:sym typeface="Calibri"/>
              </a:rPr>
              <a:t>Will the individual benefit in terms of an employment outcome? </a:t>
            </a:r>
            <a:endParaRPr sz="2500"/>
          </a:p>
        </p:txBody>
      </p:sp>
      <p:sp>
        <p:nvSpPr>
          <p:cNvPr id="125" name="Google Shape;125;g1139bb6bc25_0_6"/>
          <p:cNvSpPr txBox="1"/>
          <p:nvPr/>
        </p:nvSpPr>
        <p:spPr>
          <a:xfrm>
            <a:off x="556175" y="4437150"/>
            <a:ext cx="80529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lt1"/>
                </a:solidFill>
              </a:rPr>
              <a:t>Individuals who receive SSI/SSDI are presumed eligible for VR.</a:t>
            </a:r>
            <a:endParaRPr sz="19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139bb6bc25_0_64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How to apply for VR services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1" name="Google Shape;131;g1139bb6bc25_0_64"/>
          <p:cNvSpPr txBox="1"/>
          <p:nvPr>
            <p:ph idx="1" type="body"/>
          </p:nvPr>
        </p:nvSpPr>
        <p:spPr>
          <a:xfrm>
            <a:off x="457200" y="1268000"/>
            <a:ext cx="4038600" cy="297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❏"/>
            </a:pP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Step 1: Call and set up an appointment for Orientation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❏"/>
            </a:pP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Step 2: Attend Orientation or watch it online at </a:t>
            </a:r>
            <a:r>
              <a:rPr lang="en" sz="1200" u="sng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https://www.usor.utah.gov/welcome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❏"/>
            </a:pP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Step 3: </a:t>
            </a: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receive or download the VR application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https://www.usor.utah.gov/wp-content/uploads/USOR_Application.pdf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❏"/>
            </a:pP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Step 4: Complete the application and call your local VR office to schedule an intake appointment.</a:t>
            </a:r>
            <a:endParaRPr sz="2300"/>
          </a:p>
        </p:txBody>
      </p:sp>
      <p:sp>
        <p:nvSpPr>
          <p:cNvPr id="132" name="Google Shape;132;g1139bb6bc25_0_64"/>
          <p:cNvSpPr txBox="1"/>
          <p:nvPr>
            <p:ph idx="2" type="body"/>
          </p:nvPr>
        </p:nvSpPr>
        <p:spPr>
          <a:xfrm>
            <a:off x="4648200" y="1264025"/>
            <a:ext cx="4038600" cy="297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❏"/>
            </a:pP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Step 5: Come to the Intake appointment with the completed application and a picture ID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❏"/>
            </a:pPr>
            <a:r>
              <a:rPr lang="en" sz="1600">
                <a:latin typeface="Calibri"/>
                <a:ea typeface="Calibri"/>
                <a:cs typeface="Calibri"/>
                <a:sym typeface="Calibri"/>
              </a:rPr>
              <a:t>Step 6: Work with the VR Counselor to gather information about their possible disability and employment barriers. This includes signing a release form to obtain medical records or a referral for a medical/psychological evaluation.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139bb6bc25_0_1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lt1"/>
                </a:solidFill>
              </a:rPr>
              <a:t>A</a:t>
            </a:r>
            <a:r>
              <a:rPr lang="en" sz="2600">
                <a:solidFill>
                  <a:schemeClr val="lt1"/>
                </a:solidFill>
              </a:rPr>
              <a:t>fter completing the application and intake appointment</a:t>
            </a:r>
            <a:endParaRPr sz="2600">
              <a:solidFill>
                <a:schemeClr val="lt1"/>
              </a:solidFill>
            </a:endParaRPr>
          </a:p>
        </p:txBody>
      </p:sp>
      <p:sp>
        <p:nvSpPr>
          <p:cNvPr id="138" name="Google Shape;138;g1139bb6bc25_0_12"/>
          <p:cNvSpPr txBox="1"/>
          <p:nvPr>
            <p:ph idx="1" type="body"/>
          </p:nvPr>
        </p:nvSpPr>
        <p:spPr>
          <a:xfrm>
            <a:off x="311700" y="1229975"/>
            <a:ext cx="3999900" cy="2958300"/>
          </a:xfrm>
          <a:prstGeom prst="rect">
            <a:avLst/>
          </a:prstGeom>
          <a:ln cap="flat" cmpd="sng" w="28575">
            <a:solidFill>
              <a:srgbClr val="FF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determination of eligibility can take up to 60 days, depending on the availability of medical documentation.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1139bb6bc25_0_12"/>
          <p:cNvSpPr txBox="1"/>
          <p:nvPr>
            <p:ph idx="2" type="body"/>
          </p:nvPr>
        </p:nvSpPr>
        <p:spPr>
          <a:xfrm>
            <a:off x="4832400" y="1229975"/>
            <a:ext cx="3999900" cy="2958300"/>
          </a:xfrm>
          <a:prstGeom prst="rect">
            <a:avLst/>
          </a:prstGeom>
          <a:ln cap="flat" cmpd="sng" w="28575">
            <a:solidFill>
              <a:schemeClr val="accent1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22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Char char="•"/>
            </a:pPr>
            <a:r>
              <a:rPr lang="en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Once eligibility is determined, the client begins meeting with their VR counselor to develop an Individualized Plan for Employment (IPE) which can take up to 90 days.</a:t>
            </a:r>
            <a:r>
              <a:rPr lang="en" sz="3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139bb6bc25_0_24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</a:t>
            </a:r>
            <a:r>
              <a:rPr lang="en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Development includes:</a:t>
            </a:r>
            <a:endParaRPr sz="4900">
              <a:solidFill>
                <a:schemeClr val="lt1"/>
              </a:solidFill>
            </a:endParaRPr>
          </a:p>
        </p:txBody>
      </p:sp>
      <p:sp>
        <p:nvSpPr>
          <p:cNvPr id="145" name="Google Shape;145;g1139bb6bc25_0_24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22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300"/>
              <a:buChar char="•"/>
            </a:pPr>
            <a:r>
              <a:rPr lang="en" sz="2300">
                <a:latin typeface="Calibri"/>
                <a:ea typeface="Calibri"/>
                <a:cs typeface="Calibri"/>
                <a:sym typeface="Calibri"/>
              </a:rPr>
              <a:t>Gaining additional supporting documentation of the nature and scope of the clients disability from licensed professionals.</a:t>
            </a: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-22225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300"/>
              <a:buChar char="•"/>
            </a:pPr>
            <a:r>
              <a:rPr lang="en" sz="2300">
                <a:latin typeface="Calibri"/>
                <a:ea typeface="Calibri"/>
                <a:cs typeface="Calibri"/>
                <a:sym typeface="Calibri"/>
              </a:rPr>
              <a:t>Determining how the disability will be remediated.</a:t>
            </a: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-22225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300"/>
              <a:buChar char="•"/>
            </a:pPr>
            <a:r>
              <a:rPr lang="en" sz="2300">
                <a:latin typeface="Calibri"/>
                <a:ea typeface="Calibri"/>
                <a:cs typeface="Calibri"/>
                <a:sym typeface="Calibri"/>
              </a:rPr>
              <a:t>Identifying the client’s strengths, interest and experiences.</a:t>
            </a: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-22225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300"/>
              <a:buChar char="•"/>
            </a:pPr>
            <a:r>
              <a:rPr lang="en" sz="2300">
                <a:latin typeface="Calibri"/>
                <a:ea typeface="Calibri"/>
                <a:cs typeface="Calibri"/>
                <a:sym typeface="Calibri"/>
              </a:rPr>
              <a:t>Exploring comparable benefits and services. </a:t>
            </a: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-222250" lvl="1" marL="6858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300"/>
              <a:buChar char="•"/>
            </a:pPr>
            <a:r>
              <a:rPr lang="en" sz="2300">
                <a:latin typeface="Calibri"/>
                <a:ea typeface="Calibri"/>
                <a:cs typeface="Calibri"/>
                <a:sym typeface="Calibri"/>
              </a:rPr>
              <a:t>Selecting a Vocational Goal through tests, evaluations, assessing transferable skills, career research and vocational counseling. </a:t>
            </a:r>
            <a:endParaRPr sz="23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139bb6bc25_0_18"/>
          <p:cNvSpPr txBox="1"/>
          <p:nvPr>
            <p:ph type="title"/>
          </p:nvPr>
        </p:nvSpPr>
        <p:spPr>
          <a:xfrm>
            <a:off x="311700" y="217125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chemeClr val="lt1"/>
                </a:solidFill>
              </a:rPr>
              <a:t>Services</a:t>
            </a:r>
            <a:endParaRPr sz="4000">
              <a:solidFill>
                <a:schemeClr val="lt1"/>
              </a:solidFill>
            </a:endParaRPr>
          </a:p>
        </p:txBody>
      </p:sp>
      <p:sp>
        <p:nvSpPr>
          <p:cNvPr id="151" name="Google Shape;151;g1139bb6bc25_0_18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Services available to clients depend on their vocational goal and restoration needs. All services provided must be included in the plan and approved in advance.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1139bb6bc25_0_18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Possible services included: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Vocational counseling and guidance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Medical services and treatment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 and education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Job coaching and development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Job placement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Assistive technology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Benefits planning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