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63" r:id="rId3"/>
    <p:sldId id="264" r:id="rId4"/>
    <p:sldId id="265" r:id="rId5"/>
    <p:sldId id="268" r:id="rId6"/>
    <p:sldId id="266" r:id="rId7"/>
    <p:sldId id="267" r:id="rId8"/>
    <p:sldId id="269" r:id="rId9"/>
    <p:sldId id="270" r:id="rId10"/>
    <p:sldId id="271" r:id="rId11"/>
    <p:sldId id="272" r:id="rId12"/>
    <p:sldId id="27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8180"/>
    <a:srgbClr val="165E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887269-7406-433F-8781-B7BA90417626}" v="157" dt="2023-02-16T23:40:10.5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3" autoAdjust="0"/>
    <p:restoredTop sz="86431" autoAdjust="0"/>
  </p:normalViewPr>
  <p:slideViewPr>
    <p:cSldViewPr snapToGrid="0" snapToObjects="1" showGuides="1">
      <p:cViewPr varScale="1">
        <p:scale>
          <a:sx n="45" d="100"/>
          <a:sy n="45" d="100"/>
        </p:scale>
        <p:origin x="54" y="1308"/>
      </p:cViewPr>
      <p:guideLst>
        <p:guide orient="horz" pos="2160"/>
        <p:guide pos="3840"/>
      </p:guideLst>
    </p:cSldViewPr>
  </p:slideViewPr>
  <p:outlineViewPr>
    <p:cViewPr>
      <p:scale>
        <a:sx n="33" d="100"/>
        <a:sy n="33" d="100"/>
      </p:scale>
      <p:origin x="0" y="-177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ery, Crystal" userId="a4aab70c-0b5b-4798-924a-aeabcbcac636" providerId="ADAL" clId="{6B887269-7406-433F-8781-B7BA90417626}"/>
    <pc:docChg chg="undo custSel addSld modSld">
      <pc:chgData name="Emery, Crystal" userId="a4aab70c-0b5b-4798-924a-aeabcbcac636" providerId="ADAL" clId="{6B887269-7406-433F-8781-B7BA90417626}" dt="2023-02-16T23:40:10.521" v="4655" actId="962"/>
      <pc:docMkLst>
        <pc:docMk/>
      </pc:docMkLst>
      <pc:sldChg chg="addSp modSp mod">
        <pc:chgData name="Emery, Crystal" userId="a4aab70c-0b5b-4798-924a-aeabcbcac636" providerId="ADAL" clId="{6B887269-7406-433F-8781-B7BA90417626}" dt="2023-02-16T23:39:16.043" v="4603" actId="20577"/>
        <pc:sldMkLst>
          <pc:docMk/>
          <pc:sldMk cId="3793764134" sldId="256"/>
        </pc:sldMkLst>
        <pc:spChg chg="add mod">
          <ac:chgData name="Emery, Crystal" userId="a4aab70c-0b5b-4798-924a-aeabcbcac636" providerId="ADAL" clId="{6B887269-7406-433F-8781-B7BA90417626}" dt="2023-02-16T16:20:35.385" v="247" actId="1076"/>
          <ac:spMkLst>
            <pc:docMk/>
            <pc:sldMk cId="3793764134" sldId="256"/>
            <ac:spMk id="2" creationId="{23ADE469-64F4-9978-6BF4-4EE3DEEB8996}"/>
          </ac:spMkLst>
        </pc:spChg>
        <pc:spChg chg="mod">
          <ac:chgData name="Emery, Crystal" userId="a4aab70c-0b5b-4798-924a-aeabcbcac636" providerId="ADAL" clId="{6B887269-7406-433F-8781-B7BA90417626}" dt="2023-02-16T23:39:16.043" v="4603" actId="20577"/>
          <ac:spMkLst>
            <pc:docMk/>
            <pc:sldMk cId="3793764134" sldId="256"/>
            <ac:spMk id="7" creationId="{A5FC6FC8-C450-D044-80A1-26E73BAB576B}"/>
          </ac:spMkLst>
        </pc:spChg>
      </pc:sldChg>
      <pc:sldChg chg="modSp mod modNotesTx">
        <pc:chgData name="Emery, Crystal" userId="a4aab70c-0b5b-4798-924a-aeabcbcac636" providerId="ADAL" clId="{6B887269-7406-433F-8781-B7BA90417626}" dt="2023-02-16T17:15:23.786" v="910" actId="255"/>
        <pc:sldMkLst>
          <pc:docMk/>
          <pc:sldMk cId="4294478885" sldId="263"/>
        </pc:sldMkLst>
        <pc:spChg chg="mod">
          <ac:chgData name="Emery, Crystal" userId="a4aab70c-0b5b-4798-924a-aeabcbcac636" providerId="ADAL" clId="{6B887269-7406-433F-8781-B7BA90417626}" dt="2023-02-16T16:14:21.657" v="106" actId="20577"/>
          <ac:spMkLst>
            <pc:docMk/>
            <pc:sldMk cId="4294478885" sldId="263"/>
            <ac:spMk id="2" creationId="{E17F9892-3EBC-9DEE-31FD-D6A8CDBE5472}"/>
          </ac:spMkLst>
        </pc:spChg>
        <pc:spChg chg="mod">
          <ac:chgData name="Emery, Crystal" userId="a4aab70c-0b5b-4798-924a-aeabcbcac636" providerId="ADAL" clId="{6B887269-7406-433F-8781-B7BA90417626}" dt="2023-02-16T17:15:23.786" v="910" actId="255"/>
          <ac:spMkLst>
            <pc:docMk/>
            <pc:sldMk cId="4294478885" sldId="263"/>
            <ac:spMk id="3" creationId="{82495801-09DB-2042-CDAD-060577C8303C}"/>
          </ac:spMkLst>
        </pc:spChg>
      </pc:sldChg>
      <pc:sldChg chg="modSp mod">
        <pc:chgData name="Emery, Crystal" userId="a4aab70c-0b5b-4798-924a-aeabcbcac636" providerId="ADAL" clId="{6B887269-7406-433F-8781-B7BA90417626}" dt="2023-02-16T17:15:46.202" v="912" actId="255"/>
        <pc:sldMkLst>
          <pc:docMk/>
          <pc:sldMk cId="566606621" sldId="264"/>
        </pc:sldMkLst>
        <pc:spChg chg="mod">
          <ac:chgData name="Emery, Crystal" userId="a4aab70c-0b5b-4798-924a-aeabcbcac636" providerId="ADAL" clId="{6B887269-7406-433F-8781-B7BA90417626}" dt="2023-02-16T16:21:11.021" v="280" actId="20577"/>
          <ac:spMkLst>
            <pc:docMk/>
            <pc:sldMk cId="566606621" sldId="264"/>
            <ac:spMk id="2" creationId="{E17F9892-3EBC-9DEE-31FD-D6A8CDBE5472}"/>
          </ac:spMkLst>
        </pc:spChg>
        <pc:spChg chg="mod">
          <ac:chgData name="Emery, Crystal" userId="a4aab70c-0b5b-4798-924a-aeabcbcac636" providerId="ADAL" clId="{6B887269-7406-433F-8781-B7BA90417626}" dt="2023-02-16T17:15:46.202" v="912" actId="255"/>
          <ac:spMkLst>
            <pc:docMk/>
            <pc:sldMk cId="566606621" sldId="264"/>
            <ac:spMk id="3" creationId="{82495801-09DB-2042-CDAD-060577C8303C}"/>
          </ac:spMkLst>
        </pc:spChg>
      </pc:sldChg>
      <pc:sldChg chg="modSp new mod">
        <pc:chgData name="Emery, Crystal" userId="a4aab70c-0b5b-4798-924a-aeabcbcac636" providerId="ADAL" clId="{6B887269-7406-433F-8781-B7BA90417626}" dt="2023-02-16T17:18:53.113" v="958" actId="948"/>
        <pc:sldMkLst>
          <pc:docMk/>
          <pc:sldMk cId="433755593" sldId="265"/>
        </pc:sldMkLst>
        <pc:spChg chg="mod">
          <ac:chgData name="Emery, Crystal" userId="a4aab70c-0b5b-4798-924a-aeabcbcac636" providerId="ADAL" clId="{6B887269-7406-433F-8781-B7BA90417626}" dt="2023-02-16T17:18:33.468" v="956" actId="20577"/>
          <ac:spMkLst>
            <pc:docMk/>
            <pc:sldMk cId="433755593" sldId="265"/>
            <ac:spMk id="2" creationId="{F5D58496-C63A-B7E3-692A-28B8673ECB34}"/>
          </ac:spMkLst>
        </pc:spChg>
        <pc:spChg chg="mod">
          <ac:chgData name="Emery, Crystal" userId="a4aab70c-0b5b-4798-924a-aeabcbcac636" providerId="ADAL" clId="{6B887269-7406-433F-8781-B7BA90417626}" dt="2023-02-16T17:18:53.113" v="958" actId="948"/>
          <ac:spMkLst>
            <pc:docMk/>
            <pc:sldMk cId="433755593" sldId="265"/>
            <ac:spMk id="3" creationId="{C9A828D9-2ADB-33F7-E6E2-9FC190BF9F21}"/>
          </ac:spMkLst>
        </pc:spChg>
      </pc:sldChg>
      <pc:sldChg chg="modSp new mod">
        <pc:chgData name="Emery, Crystal" userId="a4aab70c-0b5b-4798-924a-aeabcbcac636" providerId="ADAL" clId="{6B887269-7406-433F-8781-B7BA90417626}" dt="2023-02-16T17:23:29.343" v="1344" actId="27636"/>
        <pc:sldMkLst>
          <pc:docMk/>
          <pc:sldMk cId="1982920072" sldId="266"/>
        </pc:sldMkLst>
        <pc:spChg chg="mod">
          <ac:chgData name="Emery, Crystal" userId="a4aab70c-0b5b-4798-924a-aeabcbcac636" providerId="ADAL" clId="{6B887269-7406-433F-8781-B7BA90417626}" dt="2023-02-16T17:19:27.004" v="985" actId="20577"/>
          <ac:spMkLst>
            <pc:docMk/>
            <pc:sldMk cId="1982920072" sldId="266"/>
            <ac:spMk id="2" creationId="{ADE8D045-BD98-E0E4-0B48-B5EC0C9DEBE6}"/>
          </ac:spMkLst>
        </pc:spChg>
        <pc:spChg chg="mod">
          <ac:chgData name="Emery, Crystal" userId="a4aab70c-0b5b-4798-924a-aeabcbcac636" providerId="ADAL" clId="{6B887269-7406-433F-8781-B7BA90417626}" dt="2023-02-16T17:23:29.343" v="1344" actId="27636"/>
          <ac:spMkLst>
            <pc:docMk/>
            <pc:sldMk cId="1982920072" sldId="266"/>
            <ac:spMk id="3" creationId="{F3620620-0521-F475-63AC-460A57DD56B9}"/>
          </ac:spMkLst>
        </pc:spChg>
      </pc:sldChg>
      <pc:sldChg chg="modSp new mod modNotesTx">
        <pc:chgData name="Emery, Crystal" userId="a4aab70c-0b5b-4798-924a-aeabcbcac636" providerId="ADAL" clId="{6B887269-7406-433F-8781-B7BA90417626}" dt="2023-02-16T17:26:21.257" v="1621" actId="20577"/>
        <pc:sldMkLst>
          <pc:docMk/>
          <pc:sldMk cId="3111869866" sldId="267"/>
        </pc:sldMkLst>
        <pc:spChg chg="mod">
          <ac:chgData name="Emery, Crystal" userId="a4aab70c-0b5b-4798-924a-aeabcbcac636" providerId="ADAL" clId="{6B887269-7406-433F-8781-B7BA90417626}" dt="2023-02-16T17:25:07.223" v="1464" actId="20577"/>
          <ac:spMkLst>
            <pc:docMk/>
            <pc:sldMk cId="3111869866" sldId="267"/>
            <ac:spMk id="2" creationId="{46038BA6-3A8E-B6F3-0304-3231A74BC0FE}"/>
          </ac:spMkLst>
        </pc:spChg>
        <pc:spChg chg="mod">
          <ac:chgData name="Emery, Crystal" userId="a4aab70c-0b5b-4798-924a-aeabcbcac636" providerId="ADAL" clId="{6B887269-7406-433F-8781-B7BA90417626}" dt="2023-02-16T17:24:15.495" v="1416" actId="20577"/>
          <ac:spMkLst>
            <pc:docMk/>
            <pc:sldMk cId="3111869866" sldId="267"/>
            <ac:spMk id="3" creationId="{8DF81FE3-EA2A-5212-BCE2-AAEC0502ECA2}"/>
          </ac:spMkLst>
        </pc:spChg>
      </pc:sldChg>
      <pc:sldChg chg="addSp delSp modSp new mod">
        <pc:chgData name="Emery, Crystal" userId="a4aab70c-0b5b-4798-924a-aeabcbcac636" providerId="ADAL" clId="{6B887269-7406-433F-8781-B7BA90417626}" dt="2023-02-16T23:40:10.521" v="4655" actId="962"/>
        <pc:sldMkLst>
          <pc:docMk/>
          <pc:sldMk cId="332045386" sldId="268"/>
        </pc:sldMkLst>
        <pc:spChg chg="del">
          <ac:chgData name="Emery, Crystal" userId="a4aab70c-0b5b-4798-924a-aeabcbcac636" providerId="ADAL" clId="{6B887269-7406-433F-8781-B7BA90417626}" dt="2023-02-16T17:26:42.143" v="1623" actId="478"/>
          <ac:spMkLst>
            <pc:docMk/>
            <pc:sldMk cId="332045386" sldId="268"/>
            <ac:spMk id="2" creationId="{ADDC80BC-0AD0-8929-190D-84C9973B326E}"/>
          </ac:spMkLst>
        </pc:spChg>
        <pc:spChg chg="del">
          <ac:chgData name="Emery, Crystal" userId="a4aab70c-0b5b-4798-924a-aeabcbcac636" providerId="ADAL" clId="{6B887269-7406-433F-8781-B7BA90417626}" dt="2023-02-16T17:26:43.984" v="1624" actId="478"/>
          <ac:spMkLst>
            <pc:docMk/>
            <pc:sldMk cId="332045386" sldId="268"/>
            <ac:spMk id="3" creationId="{C39BEA90-312F-E67D-BC6A-ACF681AEA35D}"/>
          </ac:spMkLst>
        </pc:spChg>
        <pc:spChg chg="add mod">
          <ac:chgData name="Emery, Crystal" userId="a4aab70c-0b5b-4798-924a-aeabcbcac636" providerId="ADAL" clId="{6B887269-7406-433F-8781-B7BA90417626}" dt="2023-02-16T23:40:08.785" v="4653" actId="962"/>
          <ac:spMkLst>
            <pc:docMk/>
            <pc:sldMk cId="332045386" sldId="268"/>
            <ac:spMk id="6" creationId="{F83AEF4D-CB59-3E2E-C9BE-73D61A7FB638}"/>
          </ac:spMkLst>
        </pc:spChg>
        <pc:picChg chg="add mod">
          <ac:chgData name="Emery, Crystal" userId="a4aab70c-0b5b-4798-924a-aeabcbcac636" providerId="ADAL" clId="{6B887269-7406-433F-8781-B7BA90417626}" dt="2023-02-16T23:40:10.521" v="4655" actId="962"/>
          <ac:picMkLst>
            <pc:docMk/>
            <pc:sldMk cId="332045386" sldId="268"/>
            <ac:picMk id="5" creationId="{1CB8071E-2ECE-1415-2A69-5288BC43DD22}"/>
          </ac:picMkLst>
        </pc:picChg>
      </pc:sldChg>
      <pc:sldChg chg="addSp delSp modSp new mod">
        <pc:chgData name="Emery, Crystal" userId="a4aab70c-0b5b-4798-924a-aeabcbcac636" providerId="ADAL" clId="{6B887269-7406-433F-8781-B7BA90417626}" dt="2023-02-16T21:11:04.249" v="3874" actId="20577"/>
        <pc:sldMkLst>
          <pc:docMk/>
          <pc:sldMk cId="3339753004" sldId="269"/>
        </pc:sldMkLst>
        <pc:spChg chg="mod">
          <ac:chgData name="Emery, Crystal" userId="a4aab70c-0b5b-4798-924a-aeabcbcac636" providerId="ADAL" clId="{6B887269-7406-433F-8781-B7BA90417626}" dt="2023-02-16T17:33:05.660" v="2976" actId="20577"/>
          <ac:spMkLst>
            <pc:docMk/>
            <pc:sldMk cId="3339753004" sldId="269"/>
            <ac:spMk id="2" creationId="{18D8B801-B5EF-A758-53F0-60E7A209D173}"/>
          </ac:spMkLst>
        </pc:spChg>
        <pc:spChg chg="mod">
          <ac:chgData name="Emery, Crystal" userId="a4aab70c-0b5b-4798-924a-aeabcbcac636" providerId="ADAL" clId="{6B887269-7406-433F-8781-B7BA90417626}" dt="2023-02-16T21:11:04.249" v="3874" actId="20577"/>
          <ac:spMkLst>
            <pc:docMk/>
            <pc:sldMk cId="3339753004" sldId="269"/>
            <ac:spMk id="3" creationId="{376DFC20-39B3-2CDD-10C5-C275D0B2EB8B}"/>
          </ac:spMkLst>
        </pc:spChg>
        <pc:spChg chg="add del">
          <ac:chgData name="Emery, Crystal" userId="a4aab70c-0b5b-4798-924a-aeabcbcac636" providerId="ADAL" clId="{6B887269-7406-433F-8781-B7BA90417626}" dt="2023-02-16T20:19:53.115" v="3297" actId="478"/>
          <ac:spMkLst>
            <pc:docMk/>
            <pc:sldMk cId="3339753004" sldId="269"/>
            <ac:spMk id="5" creationId="{4D41FBE1-4F4F-C0FE-8F00-D0B6CB07E087}"/>
          </ac:spMkLst>
        </pc:spChg>
      </pc:sldChg>
      <pc:sldChg chg="addSp delSp modSp new mod modClrScheme chgLayout modNotesTx">
        <pc:chgData name="Emery, Crystal" userId="a4aab70c-0b5b-4798-924a-aeabcbcac636" providerId="ADAL" clId="{6B887269-7406-433F-8781-B7BA90417626}" dt="2023-02-16T21:10:23.481" v="3856" actId="14100"/>
        <pc:sldMkLst>
          <pc:docMk/>
          <pc:sldMk cId="992593391" sldId="270"/>
        </pc:sldMkLst>
        <pc:spChg chg="del mod ord">
          <ac:chgData name="Emery, Crystal" userId="a4aab70c-0b5b-4798-924a-aeabcbcac636" providerId="ADAL" clId="{6B887269-7406-433F-8781-B7BA90417626}" dt="2023-02-16T20:20:08.069" v="3299" actId="700"/>
          <ac:spMkLst>
            <pc:docMk/>
            <pc:sldMk cId="992593391" sldId="270"/>
            <ac:spMk id="2" creationId="{5ACDE152-C727-DCC0-9423-1CD5A1BC161A}"/>
          </ac:spMkLst>
        </pc:spChg>
        <pc:spChg chg="del mod ord">
          <ac:chgData name="Emery, Crystal" userId="a4aab70c-0b5b-4798-924a-aeabcbcac636" providerId="ADAL" clId="{6B887269-7406-433F-8781-B7BA90417626}" dt="2023-02-16T20:20:08.069" v="3299" actId="700"/>
          <ac:spMkLst>
            <pc:docMk/>
            <pc:sldMk cId="992593391" sldId="270"/>
            <ac:spMk id="3" creationId="{BE39370F-033D-2250-81FC-BB81CE37A673}"/>
          </ac:spMkLst>
        </pc:spChg>
        <pc:spChg chg="add mod ord">
          <ac:chgData name="Emery, Crystal" userId="a4aab70c-0b5b-4798-924a-aeabcbcac636" providerId="ADAL" clId="{6B887269-7406-433F-8781-B7BA90417626}" dt="2023-02-16T21:10:23.481" v="3856" actId="14100"/>
          <ac:spMkLst>
            <pc:docMk/>
            <pc:sldMk cId="992593391" sldId="270"/>
            <ac:spMk id="4" creationId="{C657D097-D9FC-7A12-5480-BF6A8C242A0C}"/>
          </ac:spMkLst>
        </pc:spChg>
        <pc:spChg chg="add mod ord">
          <ac:chgData name="Emery, Crystal" userId="a4aab70c-0b5b-4798-924a-aeabcbcac636" providerId="ADAL" clId="{6B887269-7406-433F-8781-B7BA90417626}" dt="2023-02-16T21:07:35.094" v="3711" actId="20577"/>
          <ac:spMkLst>
            <pc:docMk/>
            <pc:sldMk cId="992593391" sldId="270"/>
            <ac:spMk id="5" creationId="{094B7C9E-BBF3-894F-ED98-E1155E4CD615}"/>
          </ac:spMkLst>
        </pc:spChg>
        <pc:spChg chg="add mod ord">
          <ac:chgData name="Emery, Crystal" userId="a4aab70c-0b5b-4798-924a-aeabcbcac636" providerId="ADAL" clId="{6B887269-7406-433F-8781-B7BA90417626}" dt="2023-02-16T21:07:04.655" v="3684" actId="255"/>
          <ac:spMkLst>
            <pc:docMk/>
            <pc:sldMk cId="992593391" sldId="270"/>
            <ac:spMk id="6" creationId="{B9B446A2-9A38-90B8-25FD-0922AE99845A}"/>
          </ac:spMkLst>
        </pc:spChg>
      </pc:sldChg>
      <pc:sldChg chg="delSp modSp new mod">
        <pc:chgData name="Emery, Crystal" userId="a4aab70c-0b5b-4798-924a-aeabcbcac636" providerId="ADAL" clId="{6B887269-7406-433F-8781-B7BA90417626}" dt="2023-02-16T23:34:15.402" v="4190" actId="6549"/>
        <pc:sldMkLst>
          <pc:docMk/>
          <pc:sldMk cId="3907339805" sldId="271"/>
        </pc:sldMkLst>
        <pc:spChg chg="mod">
          <ac:chgData name="Emery, Crystal" userId="a4aab70c-0b5b-4798-924a-aeabcbcac636" providerId="ADAL" clId="{6B887269-7406-433F-8781-B7BA90417626}" dt="2023-02-16T23:31:52.807" v="3914" actId="20577"/>
          <ac:spMkLst>
            <pc:docMk/>
            <pc:sldMk cId="3907339805" sldId="271"/>
            <ac:spMk id="2" creationId="{6245DD2D-81DE-E2E8-1782-6CC5A26E0D7E}"/>
          </ac:spMkLst>
        </pc:spChg>
        <pc:spChg chg="mod">
          <ac:chgData name="Emery, Crystal" userId="a4aab70c-0b5b-4798-924a-aeabcbcac636" providerId="ADAL" clId="{6B887269-7406-433F-8781-B7BA90417626}" dt="2023-02-16T23:34:15.402" v="4190" actId="6549"/>
          <ac:spMkLst>
            <pc:docMk/>
            <pc:sldMk cId="3907339805" sldId="271"/>
            <ac:spMk id="3" creationId="{AAA96983-B579-6CEC-7734-FC9B4C20A7E3}"/>
          </ac:spMkLst>
        </pc:spChg>
        <pc:spChg chg="del">
          <ac:chgData name="Emery, Crystal" userId="a4aab70c-0b5b-4798-924a-aeabcbcac636" providerId="ADAL" clId="{6B887269-7406-433F-8781-B7BA90417626}" dt="2023-02-16T23:31:57.771" v="3915" actId="478"/>
          <ac:spMkLst>
            <pc:docMk/>
            <pc:sldMk cId="3907339805" sldId="271"/>
            <ac:spMk id="4" creationId="{9B0F0675-9996-EFD8-69C2-2FD8AC37A1F7}"/>
          </ac:spMkLst>
        </pc:spChg>
      </pc:sldChg>
      <pc:sldChg chg="addSp delSp modSp new mod modClrScheme chgLayout">
        <pc:chgData name="Emery, Crystal" userId="a4aab70c-0b5b-4798-924a-aeabcbcac636" providerId="ADAL" clId="{6B887269-7406-433F-8781-B7BA90417626}" dt="2023-02-16T23:37:25.477" v="4466" actId="14100"/>
        <pc:sldMkLst>
          <pc:docMk/>
          <pc:sldMk cId="3090003428" sldId="272"/>
        </pc:sldMkLst>
        <pc:spChg chg="del mod ord">
          <ac:chgData name="Emery, Crystal" userId="a4aab70c-0b5b-4798-924a-aeabcbcac636" providerId="ADAL" clId="{6B887269-7406-433F-8781-B7BA90417626}" dt="2023-02-16T23:34:54.007" v="4192" actId="700"/>
          <ac:spMkLst>
            <pc:docMk/>
            <pc:sldMk cId="3090003428" sldId="272"/>
            <ac:spMk id="2" creationId="{F1CE3425-CA80-A895-96F7-48EE84FFD7F8}"/>
          </ac:spMkLst>
        </pc:spChg>
        <pc:spChg chg="del mod ord">
          <ac:chgData name="Emery, Crystal" userId="a4aab70c-0b5b-4798-924a-aeabcbcac636" providerId="ADAL" clId="{6B887269-7406-433F-8781-B7BA90417626}" dt="2023-02-16T23:34:54.007" v="4192" actId="700"/>
          <ac:spMkLst>
            <pc:docMk/>
            <pc:sldMk cId="3090003428" sldId="272"/>
            <ac:spMk id="3" creationId="{0E4DFC5D-302C-17DB-921B-3DB422BD9F90}"/>
          </ac:spMkLst>
        </pc:spChg>
        <pc:spChg chg="del">
          <ac:chgData name="Emery, Crystal" userId="a4aab70c-0b5b-4798-924a-aeabcbcac636" providerId="ADAL" clId="{6B887269-7406-433F-8781-B7BA90417626}" dt="2023-02-16T23:34:54.007" v="4192" actId="700"/>
          <ac:spMkLst>
            <pc:docMk/>
            <pc:sldMk cId="3090003428" sldId="272"/>
            <ac:spMk id="4" creationId="{614716D9-2660-6038-9505-3E9030F18432}"/>
          </ac:spMkLst>
        </pc:spChg>
        <pc:spChg chg="add mod ord">
          <ac:chgData name="Emery, Crystal" userId="a4aab70c-0b5b-4798-924a-aeabcbcac636" providerId="ADAL" clId="{6B887269-7406-433F-8781-B7BA90417626}" dt="2023-02-16T23:35:01.631" v="4202" actId="20577"/>
          <ac:spMkLst>
            <pc:docMk/>
            <pc:sldMk cId="3090003428" sldId="272"/>
            <ac:spMk id="5" creationId="{8DA7C86D-1994-8B7F-8336-80B132150C02}"/>
          </ac:spMkLst>
        </pc:spChg>
        <pc:spChg chg="add mod ord">
          <ac:chgData name="Emery, Crystal" userId="a4aab70c-0b5b-4798-924a-aeabcbcac636" providerId="ADAL" clId="{6B887269-7406-433F-8781-B7BA90417626}" dt="2023-02-16T23:37:25.477" v="4466" actId="14100"/>
          <ac:spMkLst>
            <pc:docMk/>
            <pc:sldMk cId="3090003428" sldId="272"/>
            <ac:spMk id="6" creationId="{F22C893B-6DB2-B409-D0E6-8703B151220D}"/>
          </ac:spMkLst>
        </pc:spChg>
      </pc:sldChg>
      <pc:sldChg chg="modSp new mod">
        <pc:chgData name="Emery, Crystal" userId="a4aab70c-0b5b-4798-924a-aeabcbcac636" providerId="ADAL" clId="{6B887269-7406-433F-8781-B7BA90417626}" dt="2023-02-16T23:38:20.022" v="4505" actId="20577"/>
        <pc:sldMkLst>
          <pc:docMk/>
          <pc:sldMk cId="1511108575" sldId="273"/>
        </pc:sldMkLst>
        <pc:spChg chg="mod">
          <ac:chgData name="Emery, Crystal" userId="a4aab70c-0b5b-4798-924a-aeabcbcac636" providerId="ADAL" clId="{6B887269-7406-433F-8781-B7BA90417626}" dt="2023-02-16T23:37:55.550" v="4489" actId="20577"/>
          <ac:spMkLst>
            <pc:docMk/>
            <pc:sldMk cId="1511108575" sldId="273"/>
            <ac:spMk id="2" creationId="{DDF3DAA5-A687-73F6-16B0-28FD7D452734}"/>
          </ac:spMkLst>
        </pc:spChg>
        <pc:spChg chg="mod">
          <ac:chgData name="Emery, Crystal" userId="a4aab70c-0b5b-4798-924a-aeabcbcac636" providerId="ADAL" clId="{6B887269-7406-433F-8781-B7BA90417626}" dt="2023-02-16T23:38:20.022" v="4505" actId="20577"/>
          <ac:spMkLst>
            <pc:docMk/>
            <pc:sldMk cId="1511108575" sldId="273"/>
            <ac:spMk id="3" creationId="{29B5F308-978C-DDC4-2860-095830B058B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E7A0FB-CEFE-9C44-91E4-125BF4F1AEF9}" type="datetimeFigureOut">
              <a:rPr lang="en-US" smtClean="0"/>
              <a:t>2/16/2023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A60AEF-C119-EA49-A8C9-ED385ECB1E49}" type="slidenum">
              <a:rPr lang="en-US" smtClean="0"/>
              <a:t>‹#›</a:t>
            </a:fld>
            <a:endParaRPr lang="en-US"/>
          </a:p>
        </p:txBody>
      </p:sp>
    </p:spTree>
    <p:extLst>
      <p:ext uri="{BB962C8B-B14F-4D97-AF65-F5344CB8AC3E}">
        <p14:creationId xmlns:p14="http://schemas.microsoft.com/office/powerpoint/2010/main" val="2517398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A60AEF-C119-EA49-A8C9-ED385ECB1E49}" type="slidenum">
              <a:rPr lang="en-US" smtClean="0"/>
              <a:t>1</a:t>
            </a:fld>
            <a:endParaRPr lang="en-US"/>
          </a:p>
        </p:txBody>
      </p:sp>
    </p:spTree>
    <p:extLst>
      <p:ext uri="{BB962C8B-B14F-4D97-AF65-F5344CB8AC3E}">
        <p14:creationId xmlns:p14="http://schemas.microsoft.com/office/powerpoint/2010/main" val="269817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Presentation Description: </a:t>
            </a:r>
            <a:r>
              <a:rPr lang="en-US" sz="1800" dirty="0">
                <a:effectLst/>
                <a:latin typeface="Calibri" panose="020F0502020204030204" pitchFamily="34" charset="0"/>
                <a:ea typeface="Times New Roman" panose="02020603050405020304" pitchFamily="18" charset="0"/>
              </a:rPr>
              <a:t>Students with disabilities, including autism, face many challenges in transitioning to adulthood after they exit the school system. Much research has been done to identify services and experiences that will support a successful postsecondary transition for students with disabilities. In this session, we will discuss the top predictors of postschool success as well as postsecondary transition resources available in Utah. This session will offer information and insight relevant to professionals and families alike.</a:t>
            </a:r>
            <a:endParaRPr lang="en-US" dirty="0"/>
          </a:p>
        </p:txBody>
      </p:sp>
      <p:sp>
        <p:nvSpPr>
          <p:cNvPr id="4" name="Slide Number Placeholder 3"/>
          <p:cNvSpPr>
            <a:spLocks noGrp="1"/>
          </p:cNvSpPr>
          <p:nvPr>
            <p:ph type="sldNum" sz="quarter" idx="5"/>
          </p:nvPr>
        </p:nvSpPr>
        <p:spPr/>
        <p:txBody>
          <a:bodyPr/>
          <a:lstStyle/>
          <a:p>
            <a:fld id="{CBA60AEF-C119-EA49-A8C9-ED385ECB1E49}" type="slidenum">
              <a:rPr lang="en-US" smtClean="0"/>
              <a:t>2</a:t>
            </a:fld>
            <a:endParaRPr lang="en-US"/>
          </a:p>
        </p:txBody>
      </p:sp>
    </p:spTree>
    <p:extLst>
      <p:ext uri="{BB962C8B-B14F-4D97-AF65-F5344CB8AC3E}">
        <p14:creationId xmlns:p14="http://schemas.microsoft.com/office/powerpoint/2010/main" val="1067202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“Research has produced a consistent set of predictors of in-school activities that positively correlate with postschool success in education, employment, and independent living</a:t>
            </a:r>
          </a:p>
        </p:txBody>
      </p:sp>
      <p:sp>
        <p:nvSpPr>
          <p:cNvPr id="4" name="Slide Number Placeholder 3"/>
          <p:cNvSpPr>
            <a:spLocks noGrp="1"/>
          </p:cNvSpPr>
          <p:nvPr>
            <p:ph type="sldNum" sz="quarter" idx="5"/>
          </p:nvPr>
        </p:nvSpPr>
        <p:spPr/>
        <p:txBody>
          <a:bodyPr/>
          <a:lstStyle/>
          <a:p>
            <a:fld id="{CBA60AEF-C119-EA49-A8C9-ED385ECB1E49}" type="slidenum">
              <a:rPr lang="en-US" smtClean="0"/>
              <a:t>7</a:t>
            </a:fld>
            <a:endParaRPr lang="en-US"/>
          </a:p>
        </p:txBody>
      </p:sp>
    </p:spTree>
    <p:extLst>
      <p:ext uri="{BB962C8B-B14F-4D97-AF65-F5344CB8AC3E}">
        <p14:creationId xmlns:p14="http://schemas.microsoft.com/office/powerpoint/2010/main" val="1909261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Predictors highlighted in yellow are at least research-based in both education and employment</a:t>
            </a:r>
          </a:p>
          <a:p>
            <a:r>
              <a:rPr lang="en-US" sz="1600" dirty="0"/>
              <a:t>Predictors bold and italicized are also positive factors identified in the National Longitudinal Transition Study</a:t>
            </a:r>
          </a:p>
        </p:txBody>
      </p:sp>
      <p:sp>
        <p:nvSpPr>
          <p:cNvPr id="4" name="Slide Number Placeholder 3"/>
          <p:cNvSpPr>
            <a:spLocks noGrp="1"/>
          </p:cNvSpPr>
          <p:nvPr>
            <p:ph type="sldNum" sz="quarter" idx="5"/>
          </p:nvPr>
        </p:nvSpPr>
        <p:spPr/>
        <p:txBody>
          <a:bodyPr/>
          <a:lstStyle/>
          <a:p>
            <a:fld id="{CBA60AEF-C119-EA49-A8C9-ED385ECB1E49}" type="slidenum">
              <a:rPr lang="en-US" smtClean="0"/>
              <a:t>9</a:t>
            </a:fld>
            <a:endParaRPr lang="en-US"/>
          </a:p>
        </p:txBody>
      </p:sp>
    </p:spTree>
    <p:extLst>
      <p:ext uri="{BB962C8B-B14F-4D97-AF65-F5344CB8AC3E}">
        <p14:creationId xmlns:p14="http://schemas.microsoft.com/office/powerpoint/2010/main" val="983937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D16CE-8D54-8A4B-8EFF-11EABC0152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8405CC-AF7C-814B-88B7-D13DFB34C3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E97816C-325A-8349-ABED-B38DC292D783}"/>
              </a:ext>
            </a:extLst>
          </p:cNvPr>
          <p:cNvSpPr>
            <a:spLocks noGrp="1"/>
          </p:cNvSpPr>
          <p:nvPr>
            <p:ph type="dt" sz="half" idx="10"/>
          </p:nvPr>
        </p:nvSpPr>
        <p:spPr/>
        <p:txBody>
          <a:bodyPr/>
          <a:lstStyle/>
          <a:p>
            <a:fld id="{E4F5A15D-0DEC-4943-B7D9-1801FCB93D19}" type="datetimeFigureOut">
              <a:rPr lang="en-US" smtClean="0"/>
              <a:t>2/16/2023</a:t>
            </a:fld>
            <a:endParaRPr lang="en-US"/>
          </a:p>
        </p:txBody>
      </p:sp>
      <p:sp>
        <p:nvSpPr>
          <p:cNvPr id="5" name="Footer Placeholder 4">
            <a:extLst>
              <a:ext uri="{FF2B5EF4-FFF2-40B4-BE49-F238E27FC236}">
                <a16:creationId xmlns:a16="http://schemas.microsoft.com/office/drawing/2014/main" id="{0B2AA0ED-8DCE-B043-9338-80D34C0367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ECC8C5-00FB-7F41-BA2B-E0C2979D57FC}"/>
              </a:ext>
            </a:extLst>
          </p:cNvPr>
          <p:cNvSpPr>
            <a:spLocks noGrp="1"/>
          </p:cNvSpPr>
          <p:nvPr>
            <p:ph type="sldNum" sz="quarter" idx="12"/>
          </p:nvPr>
        </p:nvSpPr>
        <p:spPr/>
        <p:txBody>
          <a:bodyPr/>
          <a:lstStyle/>
          <a:p>
            <a:fld id="{7CFFC108-8E82-564C-9033-28E826409D5D}" type="slidenum">
              <a:rPr lang="en-US" smtClean="0"/>
              <a:t>‹#›</a:t>
            </a:fld>
            <a:endParaRPr lang="en-US"/>
          </a:p>
        </p:txBody>
      </p:sp>
    </p:spTree>
    <p:extLst>
      <p:ext uri="{BB962C8B-B14F-4D97-AF65-F5344CB8AC3E}">
        <p14:creationId xmlns:p14="http://schemas.microsoft.com/office/powerpoint/2010/main" val="1594616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D6971-CE3C-7C47-A4BB-727B2DD63EF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4410D5-901A-6B40-AC23-68BD43F0A2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A3F54F-CFF2-E944-9379-7D81C472A0B6}"/>
              </a:ext>
            </a:extLst>
          </p:cNvPr>
          <p:cNvSpPr>
            <a:spLocks noGrp="1"/>
          </p:cNvSpPr>
          <p:nvPr>
            <p:ph type="dt" sz="half" idx="10"/>
          </p:nvPr>
        </p:nvSpPr>
        <p:spPr/>
        <p:txBody>
          <a:bodyPr/>
          <a:lstStyle/>
          <a:p>
            <a:fld id="{E4F5A15D-0DEC-4943-B7D9-1801FCB93D19}" type="datetimeFigureOut">
              <a:rPr lang="en-US" smtClean="0"/>
              <a:t>2/16/2023</a:t>
            </a:fld>
            <a:endParaRPr lang="en-US"/>
          </a:p>
        </p:txBody>
      </p:sp>
      <p:sp>
        <p:nvSpPr>
          <p:cNvPr id="5" name="Footer Placeholder 4">
            <a:extLst>
              <a:ext uri="{FF2B5EF4-FFF2-40B4-BE49-F238E27FC236}">
                <a16:creationId xmlns:a16="http://schemas.microsoft.com/office/drawing/2014/main" id="{DC90E018-F357-2143-ABAD-7913C5029C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7BEA5F-5632-1742-8F7E-575A8BC6EBA9}"/>
              </a:ext>
            </a:extLst>
          </p:cNvPr>
          <p:cNvSpPr>
            <a:spLocks noGrp="1"/>
          </p:cNvSpPr>
          <p:nvPr>
            <p:ph type="sldNum" sz="quarter" idx="12"/>
          </p:nvPr>
        </p:nvSpPr>
        <p:spPr/>
        <p:txBody>
          <a:bodyPr/>
          <a:lstStyle/>
          <a:p>
            <a:fld id="{7CFFC108-8E82-564C-9033-28E826409D5D}" type="slidenum">
              <a:rPr lang="en-US" smtClean="0"/>
              <a:t>‹#›</a:t>
            </a:fld>
            <a:endParaRPr lang="en-US"/>
          </a:p>
        </p:txBody>
      </p:sp>
    </p:spTree>
    <p:extLst>
      <p:ext uri="{BB962C8B-B14F-4D97-AF65-F5344CB8AC3E}">
        <p14:creationId xmlns:p14="http://schemas.microsoft.com/office/powerpoint/2010/main" val="3169251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BBF3AE-14AE-3C41-B5DA-26CFD36B1EF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91D146-87D4-8647-8E4B-0E7633331F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5C4EAF-27AE-BD4D-A74C-7C162C3A32C0}"/>
              </a:ext>
            </a:extLst>
          </p:cNvPr>
          <p:cNvSpPr>
            <a:spLocks noGrp="1"/>
          </p:cNvSpPr>
          <p:nvPr>
            <p:ph type="dt" sz="half" idx="10"/>
          </p:nvPr>
        </p:nvSpPr>
        <p:spPr/>
        <p:txBody>
          <a:bodyPr/>
          <a:lstStyle/>
          <a:p>
            <a:fld id="{E4F5A15D-0DEC-4943-B7D9-1801FCB93D19}" type="datetimeFigureOut">
              <a:rPr lang="en-US" smtClean="0"/>
              <a:t>2/16/2023</a:t>
            </a:fld>
            <a:endParaRPr lang="en-US"/>
          </a:p>
        </p:txBody>
      </p:sp>
      <p:sp>
        <p:nvSpPr>
          <p:cNvPr id="5" name="Footer Placeholder 4">
            <a:extLst>
              <a:ext uri="{FF2B5EF4-FFF2-40B4-BE49-F238E27FC236}">
                <a16:creationId xmlns:a16="http://schemas.microsoft.com/office/drawing/2014/main" id="{969BDEEB-B66A-0449-8F3A-4CFEDE176E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594D32-DC35-DD49-82FF-D0B849E0C56D}"/>
              </a:ext>
            </a:extLst>
          </p:cNvPr>
          <p:cNvSpPr>
            <a:spLocks noGrp="1"/>
          </p:cNvSpPr>
          <p:nvPr>
            <p:ph type="sldNum" sz="quarter" idx="12"/>
          </p:nvPr>
        </p:nvSpPr>
        <p:spPr/>
        <p:txBody>
          <a:bodyPr/>
          <a:lstStyle/>
          <a:p>
            <a:fld id="{7CFFC108-8E82-564C-9033-28E826409D5D}" type="slidenum">
              <a:rPr lang="en-US" smtClean="0"/>
              <a:t>‹#›</a:t>
            </a:fld>
            <a:endParaRPr lang="en-US"/>
          </a:p>
        </p:txBody>
      </p:sp>
    </p:spTree>
    <p:extLst>
      <p:ext uri="{BB962C8B-B14F-4D97-AF65-F5344CB8AC3E}">
        <p14:creationId xmlns:p14="http://schemas.microsoft.com/office/powerpoint/2010/main" val="254460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7CAE0-1FC3-AF48-9BBA-AFB80DEED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B5E590-00C7-7B4C-8EDC-93A3C1A3CF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72E3DB-2009-3342-B196-82793DDD4E4D}"/>
              </a:ext>
            </a:extLst>
          </p:cNvPr>
          <p:cNvSpPr>
            <a:spLocks noGrp="1"/>
          </p:cNvSpPr>
          <p:nvPr>
            <p:ph type="dt" sz="half" idx="10"/>
          </p:nvPr>
        </p:nvSpPr>
        <p:spPr/>
        <p:txBody>
          <a:bodyPr/>
          <a:lstStyle/>
          <a:p>
            <a:fld id="{E4F5A15D-0DEC-4943-B7D9-1801FCB93D19}" type="datetimeFigureOut">
              <a:rPr lang="en-US" smtClean="0"/>
              <a:t>2/16/2023</a:t>
            </a:fld>
            <a:endParaRPr lang="en-US"/>
          </a:p>
        </p:txBody>
      </p:sp>
      <p:sp>
        <p:nvSpPr>
          <p:cNvPr id="5" name="Footer Placeholder 4">
            <a:extLst>
              <a:ext uri="{FF2B5EF4-FFF2-40B4-BE49-F238E27FC236}">
                <a16:creationId xmlns:a16="http://schemas.microsoft.com/office/drawing/2014/main" id="{FDB4DAC6-DC4A-204F-8506-9D8421191B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E1B3A3-C7FA-FD46-B899-82F0C65A40F1}"/>
              </a:ext>
            </a:extLst>
          </p:cNvPr>
          <p:cNvSpPr>
            <a:spLocks noGrp="1"/>
          </p:cNvSpPr>
          <p:nvPr>
            <p:ph type="sldNum" sz="quarter" idx="12"/>
          </p:nvPr>
        </p:nvSpPr>
        <p:spPr/>
        <p:txBody>
          <a:bodyPr/>
          <a:lstStyle/>
          <a:p>
            <a:fld id="{7CFFC108-8E82-564C-9033-28E826409D5D}" type="slidenum">
              <a:rPr lang="en-US" smtClean="0"/>
              <a:t>‹#›</a:t>
            </a:fld>
            <a:endParaRPr lang="en-US"/>
          </a:p>
        </p:txBody>
      </p:sp>
    </p:spTree>
    <p:extLst>
      <p:ext uri="{BB962C8B-B14F-4D97-AF65-F5344CB8AC3E}">
        <p14:creationId xmlns:p14="http://schemas.microsoft.com/office/powerpoint/2010/main" val="1991472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482C7-4C8B-8140-BD38-3DBB0E7093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81BE4C5-35AA-D543-B13A-4C0639D877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F88D71-78FF-F143-AEC8-29F6823ADC91}"/>
              </a:ext>
            </a:extLst>
          </p:cNvPr>
          <p:cNvSpPr>
            <a:spLocks noGrp="1"/>
          </p:cNvSpPr>
          <p:nvPr>
            <p:ph type="dt" sz="half" idx="10"/>
          </p:nvPr>
        </p:nvSpPr>
        <p:spPr/>
        <p:txBody>
          <a:bodyPr/>
          <a:lstStyle/>
          <a:p>
            <a:fld id="{E4F5A15D-0DEC-4943-B7D9-1801FCB93D19}" type="datetimeFigureOut">
              <a:rPr lang="en-US" smtClean="0"/>
              <a:t>2/16/2023</a:t>
            </a:fld>
            <a:endParaRPr lang="en-US"/>
          </a:p>
        </p:txBody>
      </p:sp>
      <p:sp>
        <p:nvSpPr>
          <p:cNvPr id="5" name="Footer Placeholder 4">
            <a:extLst>
              <a:ext uri="{FF2B5EF4-FFF2-40B4-BE49-F238E27FC236}">
                <a16:creationId xmlns:a16="http://schemas.microsoft.com/office/drawing/2014/main" id="{07081C84-CD9B-E94F-8A4F-04623E1239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1C2385-D1CC-AE46-B5CC-92FADBFABE6C}"/>
              </a:ext>
            </a:extLst>
          </p:cNvPr>
          <p:cNvSpPr>
            <a:spLocks noGrp="1"/>
          </p:cNvSpPr>
          <p:nvPr>
            <p:ph type="sldNum" sz="quarter" idx="12"/>
          </p:nvPr>
        </p:nvSpPr>
        <p:spPr/>
        <p:txBody>
          <a:bodyPr/>
          <a:lstStyle/>
          <a:p>
            <a:fld id="{7CFFC108-8E82-564C-9033-28E826409D5D}" type="slidenum">
              <a:rPr lang="en-US" smtClean="0"/>
              <a:t>‹#›</a:t>
            </a:fld>
            <a:endParaRPr lang="en-US"/>
          </a:p>
        </p:txBody>
      </p:sp>
    </p:spTree>
    <p:extLst>
      <p:ext uri="{BB962C8B-B14F-4D97-AF65-F5344CB8AC3E}">
        <p14:creationId xmlns:p14="http://schemas.microsoft.com/office/powerpoint/2010/main" val="3788243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1118C-B9D5-E94C-B5CE-87394BFE0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079A61-1815-9341-9B57-1D18D473D5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7ED9D5-657B-8941-A8E1-01508A42AC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2F70D0E-070A-FB4C-944A-2AD97052BE26}"/>
              </a:ext>
            </a:extLst>
          </p:cNvPr>
          <p:cNvSpPr>
            <a:spLocks noGrp="1"/>
          </p:cNvSpPr>
          <p:nvPr>
            <p:ph type="dt" sz="half" idx="10"/>
          </p:nvPr>
        </p:nvSpPr>
        <p:spPr/>
        <p:txBody>
          <a:bodyPr/>
          <a:lstStyle/>
          <a:p>
            <a:fld id="{E4F5A15D-0DEC-4943-B7D9-1801FCB93D19}" type="datetimeFigureOut">
              <a:rPr lang="en-US" smtClean="0"/>
              <a:t>2/16/2023</a:t>
            </a:fld>
            <a:endParaRPr lang="en-US"/>
          </a:p>
        </p:txBody>
      </p:sp>
      <p:sp>
        <p:nvSpPr>
          <p:cNvPr id="6" name="Footer Placeholder 5">
            <a:extLst>
              <a:ext uri="{FF2B5EF4-FFF2-40B4-BE49-F238E27FC236}">
                <a16:creationId xmlns:a16="http://schemas.microsoft.com/office/drawing/2014/main" id="{382C9054-552C-3149-AB44-EA3E408FDB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1C8555-335D-884A-B4C9-161568201493}"/>
              </a:ext>
            </a:extLst>
          </p:cNvPr>
          <p:cNvSpPr>
            <a:spLocks noGrp="1"/>
          </p:cNvSpPr>
          <p:nvPr>
            <p:ph type="sldNum" sz="quarter" idx="12"/>
          </p:nvPr>
        </p:nvSpPr>
        <p:spPr/>
        <p:txBody>
          <a:bodyPr/>
          <a:lstStyle/>
          <a:p>
            <a:fld id="{7CFFC108-8E82-564C-9033-28E826409D5D}" type="slidenum">
              <a:rPr lang="en-US" smtClean="0"/>
              <a:t>‹#›</a:t>
            </a:fld>
            <a:endParaRPr lang="en-US"/>
          </a:p>
        </p:txBody>
      </p:sp>
    </p:spTree>
    <p:extLst>
      <p:ext uri="{BB962C8B-B14F-4D97-AF65-F5344CB8AC3E}">
        <p14:creationId xmlns:p14="http://schemas.microsoft.com/office/powerpoint/2010/main" val="2687151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816DF-13B4-234F-BE73-6D359CE4AE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EC168C6-1D59-2A44-B304-3BA45036A0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808FF9-5EB4-6C4C-B63D-E389B05B7A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76502DE-EBCF-EB42-B64C-23D3AEC54A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DB1DE4-4D27-B543-BF29-BB83B2BA11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F61E65F-AF11-9A47-B9B8-355B64F9CFC5}"/>
              </a:ext>
            </a:extLst>
          </p:cNvPr>
          <p:cNvSpPr>
            <a:spLocks noGrp="1"/>
          </p:cNvSpPr>
          <p:nvPr>
            <p:ph type="dt" sz="half" idx="10"/>
          </p:nvPr>
        </p:nvSpPr>
        <p:spPr/>
        <p:txBody>
          <a:bodyPr/>
          <a:lstStyle/>
          <a:p>
            <a:fld id="{E4F5A15D-0DEC-4943-B7D9-1801FCB93D19}" type="datetimeFigureOut">
              <a:rPr lang="en-US" smtClean="0"/>
              <a:t>2/16/2023</a:t>
            </a:fld>
            <a:endParaRPr lang="en-US"/>
          </a:p>
        </p:txBody>
      </p:sp>
      <p:sp>
        <p:nvSpPr>
          <p:cNvPr id="8" name="Footer Placeholder 7">
            <a:extLst>
              <a:ext uri="{FF2B5EF4-FFF2-40B4-BE49-F238E27FC236}">
                <a16:creationId xmlns:a16="http://schemas.microsoft.com/office/drawing/2014/main" id="{702A4B16-2BDF-C24B-8B1B-4859318529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D472FC-FBE2-3845-9C5B-58F22680175A}"/>
              </a:ext>
            </a:extLst>
          </p:cNvPr>
          <p:cNvSpPr>
            <a:spLocks noGrp="1"/>
          </p:cNvSpPr>
          <p:nvPr>
            <p:ph type="sldNum" sz="quarter" idx="12"/>
          </p:nvPr>
        </p:nvSpPr>
        <p:spPr/>
        <p:txBody>
          <a:bodyPr/>
          <a:lstStyle/>
          <a:p>
            <a:fld id="{7CFFC108-8E82-564C-9033-28E826409D5D}" type="slidenum">
              <a:rPr lang="en-US" smtClean="0"/>
              <a:t>‹#›</a:t>
            </a:fld>
            <a:endParaRPr lang="en-US"/>
          </a:p>
        </p:txBody>
      </p:sp>
    </p:spTree>
    <p:extLst>
      <p:ext uri="{BB962C8B-B14F-4D97-AF65-F5344CB8AC3E}">
        <p14:creationId xmlns:p14="http://schemas.microsoft.com/office/powerpoint/2010/main" val="341997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A24B0-D450-0147-BEA1-E511259B86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290BB1-E66A-CC43-A7E2-C3147AC2C9EA}"/>
              </a:ext>
            </a:extLst>
          </p:cNvPr>
          <p:cNvSpPr>
            <a:spLocks noGrp="1"/>
          </p:cNvSpPr>
          <p:nvPr>
            <p:ph type="dt" sz="half" idx="10"/>
          </p:nvPr>
        </p:nvSpPr>
        <p:spPr/>
        <p:txBody>
          <a:bodyPr/>
          <a:lstStyle/>
          <a:p>
            <a:fld id="{E4F5A15D-0DEC-4943-B7D9-1801FCB93D19}" type="datetimeFigureOut">
              <a:rPr lang="en-US" smtClean="0"/>
              <a:t>2/16/2023</a:t>
            </a:fld>
            <a:endParaRPr lang="en-US"/>
          </a:p>
        </p:txBody>
      </p:sp>
      <p:sp>
        <p:nvSpPr>
          <p:cNvPr id="4" name="Footer Placeholder 3">
            <a:extLst>
              <a:ext uri="{FF2B5EF4-FFF2-40B4-BE49-F238E27FC236}">
                <a16:creationId xmlns:a16="http://schemas.microsoft.com/office/drawing/2014/main" id="{5D6FC17E-AD8A-C04C-8F10-6D020FF0DA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F14DB1-BF20-6946-928B-C696C0C8B1BC}"/>
              </a:ext>
            </a:extLst>
          </p:cNvPr>
          <p:cNvSpPr>
            <a:spLocks noGrp="1"/>
          </p:cNvSpPr>
          <p:nvPr>
            <p:ph type="sldNum" sz="quarter" idx="12"/>
          </p:nvPr>
        </p:nvSpPr>
        <p:spPr/>
        <p:txBody>
          <a:bodyPr/>
          <a:lstStyle/>
          <a:p>
            <a:fld id="{7CFFC108-8E82-564C-9033-28E826409D5D}" type="slidenum">
              <a:rPr lang="en-US" smtClean="0"/>
              <a:t>‹#›</a:t>
            </a:fld>
            <a:endParaRPr lang="en-US"/>
          </a:p>
        </p:txBody>
      </p:sp>
    </p:spTree>
    <p:extLst>
      <p:ext uri="{BB962C8B-B14F-4D97-AF65-F5344CB8AC3E}">
        <p14:creationId xmlns:p14="http://schemas.microsoft.com/office/powerpoint/2010/main" val="3971769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2EE3C9-B649-4D40-BDEE-B0928196102B}"/>
              </a:ext>
            </a:extLst>
          </p:cNvPr>
          <p:cNvSpPr>
            <a:spLocks noGrp="1"/>
          </p:cNvSpPr>
          <p:nvPr>
            <p:ph type="dt" sz="half" idx="10"/>
          </p:nvPr>
        </p:nvSpPr>
        <p:spPr/>
        <p:txBody>
          <a:bodyPr/>
          <a:lstStyle/>
          <a:p>
            <a:fld id="{E4F5A15D-0DEC-4943-B7D9-1801FCB93D19}" type="datetimeFigureOut">
              <a:rPr lang="en-US" smtClean="0"/>
              <a:t>2/16/2023</a:t>
            </a:fld>
            <a:endParaRPr lang="en-US"/>
          </a:p>
        </p:txBody>
      </p:sp>
      <p:sp>
        <p:nvSpPr>
          <p:cNvPr id="3" name="Footer Placeholder 2">
            <a:extLst>
              <a:ext uri="{FF2B5EF4-FFF2-40B4-BE49-F238E27FC236}">
                <a16:creationId xmlns:a16="http://schemas.microsoft.com/office/drawing/2014/main" id="{D2589444-8014-C442-B47A-DDAEE6E4B61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3F4CD1-5523-0249-9EBD-04BDD2736152}"/>
              </a:ext>
            </a:extLst>
          </p:cNvPr>
          <p:cNvSpPr>
            <a:spLocks noGrp="1"/>
          </p:cNvSpPr>
          <p:nvPr>
            <p:ph type="sldNum" sz="quarter" idx="12"/>
          </p:nvPr>
        </p:nvSpPr>
        <p:spPr/>
        <p:txBody>
          <a:bodyPr/>
          <a:lstStyle/>
          <a:p>
            <a:fld id="{7CFFC108-8E82-564C-9033-28E826409D5D}" type="slidenum">
              <a:rPr lang="en-US" smtClean="0"/>
              <a:t>‹#›</a:t>
            </a:fld>
            <a:endParaRPr lang="en-US"/>
          </a:p>
        </p:txBody>
      </p:sp>
    </p:spTree>
    <p:extLst>
      <p:ext uri="{BB962C8B-B14F-4D97-AF65-F5344CB8AC3E}">
        <p14:creationId xmlns:p14="http://schemas.microsoft.com/office/powerpoint/2010/main" val="3919610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F9F4E-BACB-3942-BF1F-AA922E211A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1742F9-C830-D348-AABB-50FB7AD625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172DC1-9457-BB4F-B77B-146A9215DA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15DA6B-420D-8D4C-9BDC-D10562725B43}"/>
              </a:ext>
            </a:extLst>
          </p:cNvPr>
          <p:cNvSpPr>
            <a:spLocks noGrp="1"/>
          </p:cNvSpPr>
          <p:nvPr>
            <p:ph type="dt" sz="half" idx="10"/>
          </p:nvPr>
        </p:nvSpPr>
        <p:spPr/>
        <p:txBody>
          <a:bodyPr/>
          <a:lstStyle/>
          <a:p>
            <a:fld id="{E4F5A15D-0DEC-4943-B7D9-1801FCB93D19}" type="datetimeFigureOut">
              <a:rPr lang="en-US" smtClean="0"/>
              <a:t>2/16/2023</a:t>
            </a:fld>
            <a:endParaRPr lang="en-US"/>
          </a:p>
        </p:txBody>
      </p:sp>
      <p:sp>
        <p:nvSpPr>
          <p:cNvPr id="6" name="Footer Placeholder 5">
            <a:extLst>
              <a:ext uri="{FF2B5EF4-FFF2-40B4-BE49-F238E27FC236}">
                <a16:creationId xmlns:a16="http://schemas.microsoft.com/office/drawing/2014/main" id="{9EC005F1-60CF-A148-B5EB-2DC2AFE05D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2D29B2-5550-6245-ABFD-49F46B7EA5A3}"/>
              </a:ext>
            </a:extLst>
          </p:cNvPr>
          <p:cNvSpPr>
            <a:spLocks noGrp="1"/>
          </p:cNvSpPr>
          <p:nvPr>
            <p:ph type="sldNum" sz="quarter" idx="12"/>
          </p:nvPr>
        </p:nvSpPr>
        <p:spPr/>
        <p:txBody>
          <a:bodyPr/>
          <a:lstStyle/>
          <a:p>
            <a:fld id="{7CFFC108-8E82-564C-9033-28E826409D5D}" type="slidenum">
              <a:rPr lang="en-US" smtClean="0"/>
              <a:t>‹#›</a:t>
            </a:fld>
            <a:endParaRPr lang="en-US"/>
          </a:p>
        </p:txBody>
      </p:sp>
    </p:spTree>
    <p:extLst>
      <p:ext uri="{BB962C8B-B14F-4D97-AF65-F5344CB8AC3E}">
        <p14:creationId xmlns:p14="http://schemas.microsoft.com/office/powerpoint/2010/main" val="2523855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6E0C0-C1BD-6444-A55D-A87E966771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3405B6-BDED-DE4E-96B4-C5972D0848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5ED71B-E6DC-074A-93DE-91A30F5936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52CF5C-5073-D14C-8340-77C86B2D1B78}"/>
              </a:ext>
            </a:extLst>
          </p:cNvPr>
          <p:cNvSpPr>
            <a:spLocks noGrp="1"/>
          </p:cNvSpPr>
          <p:nvPr>
            <p:ph type="dt" sz="half" idx="10"/>
          </p:nvPr>
        </p:nvSpPr>
        <p:spPr/>
        <p:txBody>
          <a:bodyPr/>
          <a:lstStyle/>
          <a:p>
            <a:fld id="{E4F5A15D-0DEC-4943-B7D9-1801FCB93D19}" type="datetimeFigureOut">
              <a:rPr lang="en-US" smtClean="0"/>
              <a:t>2/16/2023</a:t>
            </a:fld>
            <a:endParaRPr lang="en-US"/>
          </a:p>
        </p:txBody>
      </p:sp>
      <p:sp>
        <p:nvSpPr>
          <p:cNvPr id="6" name="Footer Placeholder 5">
            <a:extLst>
              <a:ext uri="{FF2B5EF4-FFF2-40B4-BE49-F238E27FC236}">
                <a16:creationId xmlns:a16="http://schemas.microsoft.com/office/drawing/2014/main" id="{AFCC42E9-7A23-764A-9E81-04423E0B7F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3C6539-F220-364B-9BFF-F12A72EEC479}"/>
              </a:ext>
            </a:extLst>
          </p:cNvPr>
          <p:cNvSpPr>
            <a:spLocks noGrp="1"/>
          </p:cNvSpPr>
          <p:nvPr>
            <p:ph type="sldNum" sz="quarter" idx="12"/>
          </p:nvPr>
        </p:nvSpPr>
        <p:spPr/>
        <p:txBody>
          <a:bodyPr/>
          <a:lstStyle/>
          <a:p>
            <a:fld id="{7CFFC108-8E82-564C-9033-28E826409D5D}" type="slidenum">
              <a:rPr lang="en-US" smtClean="0"/>
              <a:t>‹#›</a:t>
            </a:fld>
            <a:endParaRPr lang="en-US"/>
          </a:p>
        </p:txBody>
      </p:sp>
    </p:spTree>
    <p:extLst>
      <p:ext uri="{BB962C8B-B14F-4D97-AF65-F5344CB8AC3E}">
        <p14:creationId xmlns:p14="http://schemas.microsoft.com/office/powerpoint/2010/main" val="1117643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D2F866-DD56-9E4F-B14F-6EE9593963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0589668-6640-F44B-B3B3-B3F29D7A3F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B836B3-6AB1-8C45-A08E-644C78CD3E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5A15D-0DEC-4943-B7D9-1801FCB93D19}" type="datetimeFigureOut">
              <a:rPr lang="en-US" smtClean="0"/>
              <a:t>2/16/2023</a:t>
            </a:fld>
            <a:endParaRPr lang="en-US"/>
          </a:p>
        </p:txBody>
      </p:sp>
      <p:sp>
        <p:nvSpPr>
          <p:cNvPr id="5" name="Footer Placeholder 4">
            <a:extLst>
              <a:ext uri="{FF2B5EF4-FFF2-40B4-BE49-F238E27FC236}">
                <a16:creationId xmlns:a16="http://schemas.microsoft.com/office/drawing/2014/main" id="{7D4D4D19-48B2-A74A-8705-A08997AB57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082A23-A26D-2D4B-B3FF-7281714A3A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FFC108-8E82-564C-9033-28E826409D5D}" type="slidenum">
              <a:rPr lang="en-US" smtClean="0"/>
              <a:t>‹#›</a:t>
            </a:fld>
            <a:endParaRPr lang="en-US"/>
          </a:p>
        </p:txBody>
      </p:sp>
    </p:spTree>
    <p:extLst>
      <p:ext uri="{BB962C8B-B14F-4D97-AF65-F5344CB8AC3E}">
        <p14:creationId xmlns:p14="http://schemas.microsoft.com/office/powerpoint/2010/main" val="726678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padlet.com/transitionutah/utah-postsecondary-transition-padlets-mafggjw4xe1my7z4"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mailto:lavinia.gripentrog@schools.utah.gov" TargetMode="External"/><Relationship Id="rId2" Type="http://schemas.openxmlformats.org/officeDocument/2006/relationships/hyperlink" Target="mailto:crystal.emery@schools.utah.gov" TargetMode="External"/><Relationship Id="rId1" Type="http://schemas.openxmlformats.org/officeDocument/2006/relationships/slideLayout" Target="../slideLayouts/slideLayout2.xml"/><Relationship Id="rId4" Type="http://schemas.openxmlformats.org/officeDocument/2006/relationships/hyperlink" Target="mailto:deanna.taylor@schools.utah.gov"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schools.utah.gov/file/985f3cd1-5f3d-491c-b278-2fef5b85073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5FC6FC8-C450-D044-80A1-26E73BAB576B}"/>
              </a:ext>
            </a:extLst>
          </p:cNvPr>
          <p:cNvSpPr>
            <a:spLocks noGrp="1"/>
          </p:cNvSpPr>
          <p:nvPr>
            <p:ph type="title" idx="4294967295"/>
          </p:nvPr>
        </p:nvSpPr>
        <p:spPr>
          <a:xfrm>
            <a:off x="0" y="1588848"/>
            <a:ext cx="7587049" cy="3476115"/>
          </a:xfrm>
          <a:prstGeom prst="rect">
            <a:avLst/>
          </a:prstGeom>
          <a:solidFill>
            <a:srgbClr val="2F818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Positive Predictors of Postschool Success for Students with Disabilities</a:t>
            </a:r>
            <a:endParaRPr kumimoji="0" lang="en-US" sz="4400" b="0" i="0" u="none" strike="noStrike" kern="1200" cap="none" spc="0" normalizeH="0" baseline="0" noProof="0" dirty="0">
              <a:ln>
                <a:noFill/>
              </a:ln>
              <a:solidFill>
                <a:schemeClr val="lt1"/>
              </a:solidFill>
              <a:effectLst/>
              <a:uLnTx/>
              <a:uFillTx/>
              <a:latin typeface="+mn-lt"/>
              <a:ea typeface="+mn-ea"/>
              <a:cs typeface="+mn-cs"/>
            </a:endParaRPr>
          </a:p>
        </p:txBody>
      </p:sp>
      <p:sp>
        <p:nvSpPr>
          <p:cNvPr id="2" name="TextBox 1">
            <a:extLst>
              <a:ext uri="{FF2B5EF4-FFF2-40B4-BE49-F238E27FC236}">
                <a16:creationId xmlns:a16="http://schemas.microsoft.com/office/drawing/2014/main" id="{23ADE469-64F4-9978-6BF4-4EE3DEEB8996}"/>
              </a:ext>
            </a:extLst>
          </p:cNvPr>
          <p:cNvSpPr txBox="1"/>
          <p:nvPr/>
        </p:nvSpPr>
        <p:spPr>
          <a:xfrm>
            <a:off x="0" y="5269152"/>
            <a:ext cx="5753100" cy="461665"/>
          </a:xfrm>
          <a:prstGeom prst="rect">
            <a:avLst/>
          </a:prstGeom>
          <a:noFill/>
        </p:spPr>
        <p:txBody>
          <a:bodyPr wrap="square" rtlCol="0">
            <a:spAutoFit/>
          </a:bodyPr>
          <a:lstStyle/>
          <a:p>
            <a:r>
              <a:rPr lang="en-US" sz="2400" dirty="0"/>
              <a:t>Presented by Crystal Emery, PhD</a:t>
            </a:r>
          </a:p>
        </p:txBody>
      </p:sp>
    </p:spTree>
    <p:extLst>
      <p:ext uri="{BB962C8B-B14F-4D97-AF65-F5344CB8AC3E}">
        <p14:creationId xmlns:p14="http://schemas.microsoft.com/office/powerpoint/2010/main" val="3793764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5DD2D-81DE-E2E8-1782-6CC5A26E0D7E}"/>
              </a:ext>
            </a:extLst>
          </p:cNvPr>
          <p:cNvSpPr>
            <a:spLocks noGrp="1"/>
          </p:cNvSpPr>
          <p:nvPr>
            <p:ph type="title"/>
          </p:nvPr>
        </p:nvSpPr>
        <p:spPr/>
        <p:txBody>
          <a:bodyPr/>
          <a:lstStyle/>
          <a:p>
            <a:r>
              <a:rPr lang="en-US" dirty="0"/>
              <a:t>Utah Postsecondary Transition Resources</a:t>
            </a:r>
          </a:p>
        </p:txBody>
      </p:sp>
      <p:sp>
        <p:nvSpPr>
          <p:cNvPr id="3" name="Content Placeholder 2">
            <a:extLst>
              <a:ext uri="{FF2B5EF4-FFF2-40B4-BE49-F238E27FC236}">
                <a16:creationId xmlns:a16="http://schemas.microsoft.com/office/drawing/2014/main" id="{AAA96983-B579-6CEC-7734-FC9B4C20A7E3}"/>
              </a:ext>
            </a:extLst>
          </p:cNvPr>
          <p:cNvSpPr>
            <a:spLocks noGrp="1"/>
          </p:cNvSpPr>
          <p:nvPr>
            <p:ph sz="half" idx="1"/>
          </p:nvPr>
        </p:nvSpPr>
        <p:spPr>
          <a:xfrm>
            <a:off x="838200" y="1825625"/>
            <a:ext cx="10312400" cy="4351338"/>
          </a:xfrm>
        </p:spPr>
        <p:txBody>
          <a:bodyPr/>
          <a:lstStyle/>
          <a:p>
            <a:r>
              <a:rPr lang="en-US" dirty="0"/>
              <a:t>The USBE Postsecondary Transition team has developed multiple </a:t>
            </a:r>
            <a:r>
              <a:rPr lang="en-US" dirty="0" err="1"/>
              <a:t>padlets</a:t>
            </a:r>
            <a:r>
              <a:rPr lang="en-US" dirty="0"/>
              <a:t> to support educators, other agencies and families </a:t>
            </a:r>
          </a:p>
          <a:p>
            <a:endParaRPr lang="en-US" dirty="0"/>
          </a:p>
          <a:p>
            <a:r>
              <a:rPr lang="en-US" dirty="0"/>
              <a:t>The </a:t>
            </a:r>
            <a:r>
              <a:rPr lang="en-US" dirty="0">
                <a:hlinkClick r:id="rId2"/>
              </a:rPr>
              <a:t>Utah Postsecondary Transition Padlet </a:t>
            </a:r>
            <a:r>
              <a:rPr lang="en-US" dirty="0"/>
              <a:t>is a centralized resource linking to </a:t>
            </a:r>
            <a:r>
              <a:rPr lang="en-US" dirty="0" err="1"/>
              <a:t>padlets</a:t>
            </a:r>
            <a:r>
              <a:rPr lang="en-US" dirty="0"/>
              <a:t> in many relevant categories</a:t>
            </a:r>
          </a:p>
        </p:txBody>
      </p:sp>
    </p:spTree>
    <p:extLst>
      <p:ext uri="{BB962C8B-B14F-4D97-AF65-F5344CB8AC3E}">
        <p14:creationId xmlns:p14="http://schemas.microsoft.com/office/powerpoint/2010/main" val="3907339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DA7C86D-1994-8B7F-8336-80B132150C02}"/>
              </a:ext>
            </a:extLst>
          </p:cNvPr>
          <p:cNvSpPr>
            <a:spLocks noGrp="1"/>
          </p:cNvSpPr>
          <p:nvPr>
            <p:ph type="title"/>
          </p:nvPr>
        </p:nvSpPr>
        <p:spPr/>
        <p:txBody>
          <a:bodyPr/>
          <a:lstStyle/>
          <a:p>
            <a:r>
              <a:rPr lang="en-US" dirty="0"/>
              <a:t>Need Help?</a:t>
            </a:r>
          </a:p>
        </p:txBody>
      </p:sp>
      <p:sp>
        <p:nvSpPr>
          <p:cNvPr id="6" name="Content Placeholder 5">
            <a:extLst>
              <a:ext uri="{FF2B5EF4-FFF2-40B4-BE49-F238E27FC236}">
                <a16:creationId xmlns:a16="http://schemas.microsoft.com/office/drawing/2014/main" id="{F22C893B-6DB2-B409-D0E6-8703B151220D}"/>
              </a:ext>
            </a:extLst>
          </p:cNvPr>
          <p:cNvSpPr>
            <a:spLocks noGrp="1"/>
          </p:cNvSpPr>
          <p:nvPr>
            <p:ph idx="1"/>
          </p:nvPr>
        </p:nvSpPr>
        <p:spPr>
          <a:xfrm>
            <a:off x="838200" y="1825624"/>
            <a:ext cx="10515600" cy="4667251"/>
          </a:xfrm>
        </p:spPr>
        <p:txBody>
          <a:bodyPr/>
          <a:lstStyle/>
          <a:p>
            <a:pPr marL="0" indent="0">
              <a:buNone/>
            </a:pPr>
            <a:r>
              <a:rPr lang="en-US" dirty="0"/>
              <a:t>Please contact any of the USBE Postsecondary Transition Specialists for help or questions:</a:t>
            </a:r>
          </a:p>
          <a:p>
            <a:pPr marL="0" indent="0">
              <a:buNone/>
            </a:pPr>
            <a:endParaRPr lang="en-US" dirty="0"/>
          </a:p>
          <a:p>
            <a:pPr marL="0" indent="0" algn="ctr">
              <a:buNone/>
            </a:pPr>
            <a:r>
              <a:rPr lang="en-US" dirty="0"/>
              <a:t>Crystal Emery</a:t>
            </a:r>
          </a:p>
          <a:p>
            <a:pPr marL="0" indent="0" algn="ctr">
              <a:buNone/>
            </a:pPr>
            <a:r>
              <a:rPr lang="en-US" dirty="0">
                <a:hlinkClick r:id="rId2"/>
              </a:rPr>
              <a:t>crystal.emery@schools.utah.gov</a:t>
            </a:r>
            <a:endParaRPr lang="en-US" dirty="0"/>
          </a:p>
          <a:p>
            <a:pPr marL="0" indent="0" algn="ctr">
              <a:buNone/>
            </a:pPr>
            <a:r>
              <a:rPr lang="en-US" dirty="0"/>
              <a:t>Lavinia Gripentrog</a:t>
            </a:r>
          </a:p>
          <a:p>
            <a:pPr marL="0" indent="0" algn="ctr">
              <a:buNone/>
            </a:pPr>
            <a:r>
              <a:rPr lang="en-US" dirty="0">
                <a:hlinkClick r:id="rId3"/>
              </a:rPr>
              <a:t>lavinia.gripentrog@schools.utah.gov</a:t>
            </a:r>
            <a:endParaRPr lang="en-US" dirty="0"/>
          </a:p>
          <a:p>
            <a:pPr marL="0" indent="0" algn="ctr">
              <a:buNone/>
            </a:pPr>
            <a:r>
              <a:rPr lang="en-US" dirty="0"/>
              <a:t>Deanna Taylor</a:t>
            </a:r>
          </a:p>
          <a:p>
            <a:pPr marL="0" indent="0" algn="ctr">
              <a:buNone/>
            </a:pPr>
            <a:r>
              <a:rPr lang="en-US" dirty="0">
                <a:hlinkClick r:id="rId4"/>
              </a:rPr>
              <a:t>deanna.taylor@schools.utah.gov</a:t>
            </a:r>
            <a:endParaRPr lang="en-US" dirty="0"/>
          </a:p>
          <a:p>
            <a:pPr marL="0" indent="0" algn="ctr">
              <a:buNone/>
            </a:pPr>
            <a:endParaRPr lang="en-US" dirty="0"/>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3090003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3DAA5-A687-73F6-16B0-28FD7D452734}"/>
              </a:ext>
            </a:extLst>
          </p:cNvPr>
          <p:cNvSpPr>
            <a:spLocks noGrp="1"/>
          </p:cNvSpPr>
          <p:nvPr>
            <p:ph type="title"/>
          </p:nvPr>
        </p:nvSpPr>
        <p:spPr/>
        <p:txBody>
          <a:bodyPr/>
          <a:lstStyle/>
          <a:p>
            <a:r>
              <a:rPr lang="en-US" dirty="0"/>
              <a:t>Thank you for coming!!</a:t>
            </a:r>
          </a:p>
        </p:txBody>
      </p:sp>
      <p:sp>
        <p:nvSpPr>
          <p:cNvPr id="3" name="Content Placeholder 2">
            <a:extLst>
              <a:ext uri="{FF2B5EF4-FFF2-40B4-BE49-F238E27FC236}">
                <a16:creationId xmlns:a16="http://schemas.microsoft.com/office/drawing/2014/main" id="{29B5F308-978C-DDC4-2860-095830B058BB}"/>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sz="4400" dirty="0"/>
              <a:t>Questions?</a:t>
            </a:r>
          </a:p>
        </p:txBody>
      </p:sp>
    </p:spTree>
    <p:extLst>
      <p:ext uri="{BB962C8B-B14F-4D97-AF65-F5344CB8AC3E}">
        <p14:creationId xmlns:p14="http://schemas.microsoft.com/office/powerpoint/2010/main" val="1511108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F9892-3EBC-9DEE-31FD-D6A8CDBE5472}"/>
              </a:ext>
            </a:extLst>
          </p:cNvPr>
          <p:cNvSpPr>
            <a:spLocks noGrp="1"/>
          </p:cNvSpPr>
          <p:nvPr>
            <p:ph type="title"/>
          </p:nvPr>
        </p:nvSpPr>
        <p:spPr>
          <a:xfrm>
            <a:off x="838200" y="209008"/>
            <a:ext cx="10515600" cy="1325563"/>
          </a:xfrm>
        </p:spPr>
        <p:txBody>
          <a:bodyPr/>
          <a:lstStyle/>
          <a:p>
            <a:r>
              <a:rPr lang="en-US" dirty="0"/>
              <a:t>Learning Intentions</a:t>
            </a:r>
          </a:p>
        </p:txBody>
      </p:sp>
      <p:sp>
        <p:nvSpPr>
          <p:cNvPr id="3" name="Content Placeholder 2">
            <a:extLst>
              <a:ext uri="{FF2B5EF4-FFF2-40B4-BE49-F238E27FC236}">
                <a16:creationId xmlns:a16="http://schemas.microsoft.com/office/drawing/2014/main" id="{82495801-09DB-2042-CDAD-060577C8303C}"/>
              </a:ext>
            </a:extLst>
          </p:cNvPr>
          <p:cNvSpPr>
            <a:spLocks noGrp="1"/>
          </p:cNvSpPr>
          <p:nvPr>
            <p:ph idx="1"/>
          </p:nvPr>
        </p:nvSpPr>
        <p:spPr>
          <a:xfrm>
            <a:off x="838200" y="1879600"/>
            <a:ext cx="10515600" cy="4769391"/>
          </a:xfrm>
        </p:spPr>
        <p:txBody>
          <a:bodyPr>
            <a:normAutofit/>
          </a:bodyPr>
          <a:lstStyle/>
          <a:p>
            <a:r>
              <a:rPr lang="en-US" sz="3200" dirty="0"/>
              <a:t>You will be able to articulate the postsecondary transition process</a:t>
            </a:r>
          </a:p>
          <a:p>
            <a:endParaRPr lang="en-US" sz="3200" dirty="0"/>
          </a:p>
          <a:p>
            <a:r>
              <a:rPr lang="en-US" sz="3200" dirty="0"/>
              <a:t>You will be able to identify activities that predict positive post school outcomes for students with disabilities</a:t>
            </a:r>
          </a:p>
          <a:p>
            <a:endParaRPr lang="en-US" sz="3200" dirty="0"/>
          </a:p>
          <a:p>
            <a:r>
              <a:rPr lang="en-US" sz="3200" dirty="0"/>
              <a:t>You will be able to access postsecondary transition resources available in Utah</a:t>
            </a:r>
          </a:p>
        </p:txBody>
      </p:sp>
    </p:spTree>
    <p:extLst>
      <p:ext uri="{BB962C8B-B14F-4D97-AF65-F5344CB8AC3E}">
        <p14:creationId xmlns:p14="http://schemas.microsoft.com/office/powerpoint/2010/main" val="4294478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F9892-3EBC-9DEE-31FD-D6A8CDBE5472}"/>
              </a:ext>
            </a:extLst>
          </p:cNvPr>
          <p:cNvSpPr>
            <a:spLocks noGrp="1"/>
          </p:cNvSpPr>
          <p:nvPr>
            <p:ph type="title"/>
          </p:nvPr>
        </p:nvSpPr>
        <p:spPr>
          <a:xfrm>
            <a:off x="838200" y="200722"/>
            <a:ext cx="10515600" cy="1325563"/>
          </a:xfrm>
        </p:spPr>
        <p:txBody>
          <a:bodyPr/>
          <a:lstStyle/>
          <a:p>
            <a:r>
              <a:rPr lang="en-US" dirty="0"/>
              <a:t>What do you know about postsecondary transition?</a:t>
            </a:r>
          </a:p>
        </p:txBody>
      </p:sp>
      <p:sp>
        <p:nvSpPr>
          <p:cNvPr id="3" name="Content Placeholder 2">
            <a:extLst>
              <a:ext uri="{FF2B5EF4-FFF2-40B4-BE49-F238E27FC236}">
                <a16:creationId xmlns:a16="http://schemas.microsoft.com/office/drawing/2014/main" id="{82495801-09DB-2042-CDAD-060577C8303C}"/>
              </a:ext>
            </a:extLst>
          </p:cNvPr>
          <p:cNvSpPr>
            <a:spLocks noGrp="1"/>
          </p:cNvSpPr>
          <p:nvPr>
            <p:ph idx="1"/>
          </p:nvPr>
        </p:nvSpPr>
        <p:spPr>
          <a:xfrm>
            <a:off x="838200" y="1526285"/>
            <a:ext cx="10515600" cy="5130993"/>
          </a:xfrm>
        </p:spPr>
        <p:txBody>
          <a:bodyPr>
            <a:normAutofit/>
          </a:bodyPr>
          <a:lstStyle/>
          <a:p>
            <a:endParaRPr lang="en-US" sz="2800" dirty="0"/>
          </a:p>
          <a:p>
            <a:r>
              <a:rPr lang="en-US" sz="3200" dirty="0"/>
              <a:t>Get with a neighbor or few</a:t>
            </a:r>
          </a:p>
          <a:p>
            <a:endParaRPr lang="en-US" sz="3200" dirty="0"/>
          </a:p>
          <a:p>
            <a:r>
              <a:rPr lang="en-US" sz="3200" dirty="0"/>
              <a:t>Introduce yourself (if needed)</a:t>
            </a:r>
          </a:p>
          <a:p>
            <a:endParaRPr lang="en-US" sz="3200" dirty="0"/>
          </a:p>
          <a:p>
            <a:r>
              <a:rPr lang="en-US" sz="3200" dirty="0"/>
              <a:t>Come up with a definition of postsecondary transition. </a:t>
            </a:r>
          </a:p>
          <a:p>
            <a:pPr lvl="1"/>
            <a:r>
              <a:rPr lang="en-US" sz="2800" dirty="0"/>
              <a:t>If you don’t know, guess</a:t>
            </a:r>
          </a:p>
          <a:p>
            <a:pPr lvl="1"/>
            <a:r>
              <a:rPr lang="en-US" sz="2800" dirty="0"/>
              <a:t>If you do know, define it in a way that anyone can understand it</a:t>
            </a:r>
          </a:p>
        </p:txBody>
      </p:sp>
    </p:spTree>
    <p:extLst>
      <p:ext uri="{BB962C8B-B14F-4D97-AF65-F5344CB8AC3E}">
        <p14:creationId xmlns:p14="http://schemas.microsoft.com/office/powerpoint/2010/main" val="566606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58496-C63A-B7E3-692A-28B8673ECB34}"/>
              </a:ext>
            </a:extLst>
          </p:cNvPr>
          <p:cNvSpPr>
            <a:spLocks noGrp="1"/>
          </p:cNvSpPr>
          <p:nvPr>
            <p:ph type="title"/>
          </p:nvPr>
        </p:nvSpPr>
        <p:spPr/>
        <p:txBody>
          <a:bodyPr/>
          <a:lstStyle/>
          <a:p>
            <a:r>
              <a:rPr lang="en-US" dirty="0"/>
              <a:t>What is Postsecondary Transition?</a:t>
            </a:r>
          </a:p>
        </p:txBody>
      </p:sp>
      <p:sp>
        <p:nvSpPr>
          <p:cNvPr id="3" name="Content Placeholder 2">
            <a:extLst>
              <a:ext uri="{FF2B5EF4-FFF2-40B4-BE49-F238E27FC236}">
                <a16:creationId xmlns:a16="http://schemas.microsoft.com/office/drawing/2014/main" id="{C9A828D9-2ADB-33F7-E6E2-9FC190BF9F21}"/>
              </a:ext>
            </a:extLst>
          </p:cNvPr>
          <p:cNvSpPr>
            <a:spLocks noGrp="1"/>
          </p:cNvSpPr>
          <p:nvPr>
            <p:ph idx="1"/>
          </p:nvPr>
        </p:nvSpPr>
        <p:spPr/>
        <p:txBody>
          <a:bodyPr/>
          <a:lstStyle/>
          <a:p>
            <a:pPr marL="0" indent="0">
              <a:buNone/>
            </a:pPr>
            <a:endParaRPr lang="en-US" sz="1800" dirty="0">
              <a:solidFill>
                <a:srgbClr val="000000"/>
              </a:solidFill>
              <a:latin typeface="Arial" panose="020B0604020202020204" pitchFamily="34" charset="0"/>
            </a:endParaRPr>
          </a:p>
          <a:p>
            <a:pPr rtl="0" fontAlgn="base">
              <a:lnSpc>
                <a:spcPct val="100000"/>
              </a:lnSpc>
              <a:spcBef>
                <a:spcPts val="1200"/>
              </a:spcBef>
              <a:spcAft>
                <a:spcPts val="1800"/>
              </a:spcAft>
              <a:buFont typeface="Arial" panose="020B0604020202020204" pitchFamily="34" charset="0"/>
              <a:buChar char="•"/>
            </a:pPr>
            <a:r>
              <a:rPr lang="en-US" b="0" i="0" u="none" strike="noStrike" dirty="0">
                <a:solidFill>
                  <a:srgbClr val="000000"/>
                </a:solidFill>
                <a:effectLst/>
                <a:latin typeface="Arial" panose="020B0604020202020204" pitchFamily="34" charset="0"/>
              </a:rPr>
              <a:t>Postsecondary transition planning is a process beginning at age 14  (or earlier if appropriate) designed to help students reach their potential as they transition into adulthood.</a:t>
            </a:r>
          </a:p>
          <a:p>
            <a:pPr rtl="0" fontAlgn="base">
              <a:lnSpc>
                <a:spcPct val="100000"/>
              </a:lnSpc>
              <a:spcBef>
                <a:spcPts val="1200"/>
              </a:spcBef>
              <a:spcAft>
                <a:spcPts val="1800"/>
              </a:spcAft>
              <a:buFont typeface="Arial" panose="020B0604020202020204" pitchFamily="34" charset="0"/>
              <a:buChar char="•"/>
            </a:pPr>
            <a:r>
              <a:rPr lang="en-US" b="0" i="0" u="none" strike="noStrike" dirty="0">
                <a:solidFill>
                  <a:srgbClr val="000000"/>
                </a:solidFill>
                <a:effectLst/>
                <a:latin typeface="Arial" panose="020B0604020202020204" pitchFamily="34" charset="0"/>
              </a:rPr>
              <a:t>The postsecondary transition process includes ongoing assessment, services, instruction, experiences, opportunities, and supports designed to elevate students’ in-school and post school outcomes.</a:t>
            </a:r>
          </a:p>
          <a:p>
            <a:pPr marL="0" indent="0">
              <a:buNone/>
            </a:pPr>
            <a:endParaRPr lang="en-US" sz="1800" b="0" i="0" u="none" strike="noStrike" dirty="0">
              <a:solidFill>
                <a:srgbClr val="000000"/>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433755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3AEF4D-CB59-3E2E-C9BE-73D61A7FB638}"/>
              </a:ext>
              <a:ext uri="{C183D7F6-B498-43B3-948B-1728B52AA6E4}">
                <adec:decorative xmlns:adec="http://schemas.microsoft.com/office/drawing/2017/decorative" val="0"/>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en-US" dirty="0"/>
              <a:t>Postsecondary Transition Services Flow Chart</a:t>
            </a:r>
          </a:p>
        </p:txBody>
      </p:sp>
      <p:pic>
        <p:nvPicPr>
          <p:cNvPr id="5" name="Picture 4" descr="A picture a flow chart describing the postsecondary transition planning process including: meaningful student participation in the postsecondary transition process; age appropriate transition assessments that identify the student's strengths, preferences, interests, and needs; choosing measurable postsecondary goals in the areas of education and training, employment, and independent living as appropriate; identifying needed transition services; determining the course of study; writing annual IEP goals; and coordinating with other agencies to lead to positive post school outcomes.">
            <a:extLst>
              <a:ext uri="{FF2B5EF4-FFF2-40B4-BE49-F238E27FC236}">
                <a16:creationId xmlns:a16="http://schemas.microsoft.com/office/drawing/2014/main" id="{1CB8071E-2ECE-1415-2A69-5288BC43DD22}"/>
              </a:ext>
              <a:ext uri="{C183D7F6-B498-43B3-948B-1728B52AA6E4}">
                <adec:decorative xmlns:adec="http://schemas.microsoft.com/office/drawing/2017/decorative" val="0"/>
              </a:ext>
            </a:extLst>
          </p:cNvPr>
          <p:cNvPicPr>
            <a:picLocks noChangeAspect="1"/>
          </p:cNvPicPr>
          <p:nvPr/>
        </p:nvPicPr>
        <p:blipFill>
          <a:blip r:embed="rId2"/>
          <a:stretch>
            <a:fillRect/>
          </a:stretch>
        </p:blipFill>
        <p:spPr>
          <a:xfrm>
            <a:off x="2305304" y="205372"/>
            <a:ext cx="7581392" cy="6436044"/>
          </a:xfrm>
          <a:prstGeom prst="rect">
            <a:avLst/>
          </a:prstGeom>
        </p:spPr>
      </p:pic>
    </p:spTree>
    <p:extLst>
      <p:ext uri="{BB962C8B-B14F-4D97-AF65-F5344CB8AC3E}">
        <p14:creationId xmlns:p14="http://schemas.microsoft.com/office/powerpoint/2010/main" val="332045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8D045-BD98-E0E4-0B48-B5EC0C9DEBE6}"/>
              </a:ext>
            </a:extLst>
          </p:cNvPr>
          <p:cNvSpPr>
            <a:spLocks noGrp="1"/>
          </p:cNvSpPr>
          <p:nvPr>
            <p:ph type="title"/>
          </p:nvPr>
        </p:nvSpPr>
        <p:spPr/>
        <p:txBody>
          <a:bodyPr/>
          <a:lstStyle/>
          <a:p>
            <a:r>
              <a:rPr lang="en-US" dirty="0"/>
              <a:t>What does the research say?</a:t>
            </a:r>
          </a:p>
        </p:txBody>
      </p:sp>
      <p:sp>
        <p:nvSpPr>
          <p:cNvPr id="3" name="Content Placeholder 2">
            <a:extLst>
              <a:ext uri="{FF2B5EF4-FFF2-40B4-BE49-F238E27FC236}">
                <a16:creationId xmlns:a16="http://schemas.microsoft.com/office/drawing/2014/main" id="{F3620620-0521-F475-63AC-460A57DD56B9}"/>
              </a:ext>
            </a:extLst>
          </p:cNvPr>
          <p:cNvSpPr>
            <a:spLocks noGrp="1"/>
          </p:cNvSpPr>
          <p:nvPr>
            <p:ph idx="1"/>
          </p:nvPr>
        </p:nvSpPr>
        <p:spPr/>
        <p:txBody>
          <a:bodyPr>
            <a:normAutofit/>
          </a:bodyPr>
          <a:lstStyle/>
          <a:p>
            <a:pPr marL="0" indent="0">
              <a:buNone/>
            </a:pPr>
            <a:endParaRPr lang="en-US" dirty="0">
              <a:solidFill>
                <a:srgbClr val="000000"/>
              </a:solidFill>
              <a:latin typeface="Arial" panose="020B0604020202020204" pitchFamily="34" charset="0"/>
            </a:endParaRPr>
          </a:p>
          <a:p>
            <a:pPr marL="0" indent="0">
              <a:buNone/>
            </a:pPr>
            <a:r>
              <a:rPr lang="en-US" sz="2800" b="0" i="0" u="none" strike="noStrike" dirty="0">
                <a:solidFill>
                  <a:srgbClr val="000000"/>
                </a:solidFill>
                <a:effectLst/>
                <a:latin typeface="Arial" panose="020B0604020202020204" pitchFamily="34" charset="0"/>
              </a:rPr>
              <a:t>Contemporary transition policies and practices are grounded in the belief that students with disabilities are far more likely to achieve their aspirations for life after high school if provided the right combination of opportunities, instruction, services, and supports [in high school]. (Trainor et. al., 2019)</a:t>
            </a:r>
          </a:p>
          <a:p>
            <a:endParaRPr lang="en-US" dirty="0"/>
          </a:p>
        </p:txBody>
      </p:sp>
    </p:spTree>
    <p:extLst>
      <p:ext uri="{BB962C8B-B14F-4D97-AF65-F5344CB8AC3E}">
        <p14:creationId xmlns:p14="http://schemas.microsoft.com/office/powerpoint/2010/main" val="1982920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BA6-3A8E-B6F3-0304-3231A74BC0FE}"/>
              </a:ext>
            </a:extLst>
          </p:cNvPr>
          <p:cNvSpPr>
            <a:spLocks noGrp="1"/>
          </p:cNvSpPr>
          <p:nvPr>
            <p:ph type="title"/>
          </p:nvPr>
        </p:nvSpPr>
        <p:spPr/>
        <p:txBody>
          <a:bodyPr/>
          <a:lstStyle/>
          <a:p>
            <a:r>
              <a:rPr lang="en-US" dirty="0"/>
              <a:t>What do we need to know?</a:t>
            </a:r>
          </a:p>
        </p:txBody>
      </p:sp>
      <p:sp>
        <p:nvSpPr>
          <p:cNvPr id="3" name="Content Placeholder 2">
            <a:extLst>
              <a:ext uri="{FF2B5EF4-FFF2-40B4-BE49-F238E27FC236}">
                <a16:creationId xmlns:a16="http://schemas.microsoft.com/office/drawing/2014/main" id="{8DF81FE3-EA2A-5212-BCE2-AAEC0502ECA2}"/>
              </a:ext>
            </a:extLst>
          </p:cNvPr>
          <p:cNvSpPr>
            <a:spLocks noGrp="1"/>
          </p:cNvSpPr>
          <p:nvPr>
            <p:ph idx="1"/>
          </p:nvPr>
        </p:nvSpPr>
        <p:spPr/>
        <p:txBody>
          <a:bodyPr/>
          <a:lstStyle/>
          <a:p>
            <a:pPr marL="0" indent="0">
              <a:buNone/>
            </a:pPr>
            <a:r>
              <a:rPr lang="en-US" sz="2800" b="0" i="0" u="none" strike="noStrike" dirty="0">
                <a:solidFill>
                  <a:srgbClr val="000000"/>
                </a:solidFill>
                <a:effectLst/>
                <a:latin typeface="Arial" panose="020B0604020202020204" pitchFamily="34" charset="0"/>
              </a:rPr>
              <a:t>Research suggests youth with disabilities are less likely to experience positive outcomes compared to peers without disabilities. </a:t>
            </a:r>
            <a:r>
              <a:rPr lang="en-US" dirty="0">
                <a:solidFill>
                  <a:srgbClr val="000000"/>
                </a:solidFill>
                <a:latin typeface="Arial" panose="020B0604020202020204" pitchFamily="34" charset="0"/>
              </a:rPr>
              <a:t>Identifying in-school predictors of postschool success can provide [educators, other service providers, and families] with information to design, evaluate, and improve transition programs. (Mazzotti et. al., 2020)</a:t>
            </a:r>
            <a:endParaRPr lang="en-US" sz="2800" b="0" i="0" u="none" strike="noStrike" dirty="0">
              <a:solidFill>
                <a:srgbClr val="000000"/>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3111869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8B801-B5EF-A758-53F0-60E7A209D173}"/>
              </a:ext>
            </a:extLst>
          </p:cNvPr>
          <p:cNvSpPr>
            <a:spLocks noGrp="1"/>
          </p:cNvSpPr>
          <p:nvPr>
            <p:ph type="title"/>
          </p:nvPr>
        </p:nvSpPr>
        <p:spPr/>
        <p:txBody>
          <a:bodyPr/>
          <a:lstStyle/>
          <a:p>
            <a:r>
              <a:rPr lang="en-US" dirty="0"/>
              <a:t>Predictors of Post School Success</a:t>
            </a:r>
          </a:p>
        </p:txBody>
      </p:sp>
      <p:sp>
        <p:nvSpPr>
          <p:cNvPr id="3" name="Content Placeholder 2">
            <a:extLst>
              <a:ext uri="{FF2B5EF4-FFF2-40B4-BE49-F238E27FC236}">
                <a16:creationId xmlns:a16="http://schemas.microsoft.com/office/drawing/2014/main" id="{376DFC20-39B3-2CDD-10C5-C275D0B2EB8B}"/>
              </a:ext>
            </a:extLst>
          </p:cNvPr>
          <p:cNvSpPr>
            <a:spLocks noGrp="1"/>
          </p:cNvSpPr>
          <p:nvPr>
            <p:ph idx="1"/>
          </p:nvPr>
        </p:nvSpPr>
        <p:spPr>
          <a:xfrm>
            <a:off x="838200" y="1825625"/>
            <a:ext cx="10515600" cy="4667250"/>
          </a:xfrm>
        </p:spPr>
        <p:txBody>
          <a:bodyPr>
            <a:normAutofit lnSpcReduction="10000"/>
          </a:bodyPr>
          <a:lstStyle/>
          <a:p>
            <a:r>
              <a:rPr lang="en-US" dirty="0"/>
              <a:t>23 </a:t>
            </a:r>
            <a:r>
              <a:rPr lang="en-US" dirty="0">
                <a:hlinkClick r:id="rId2"/>
              </a:rPr>
              <a:t>Predictors of postschool success </a:t>
            </a:r>
            <a:r>
              <a:rPr lang="en-US" dirty="0"/>
              <a:t>in education, employment, and/or independent living</a:t>
            </a:r>
          </a:p>
          <a:p>
            <a:endParaRPr lang="en-US" dirty="0"/>
          </a:p>
          <a:p>
            <a:r>
              <a:rPr lang="en-US" dirty="0"/>
              <a:t>1 Evidence-based practice (EBP) that is a predictor for employment</a:t>
            </a:r>
          </a:p>
          <a:p>
            <a:endParaRPr lang="en-US" dirty="0"/>
          </a:p>
          <a:p>
            <a:r>
              <a:rPr lang="en-US" dirty="0"/>
              <a:t>18 Research-based practices (RBP): 8 for employment, 8 for education, and 2 for independent living</a:t>
            </a:r>
          </a:p>
          <a:p>
            <a:endParaRPr lang="en-US" dirty="0"/>
          </a:p>
          <a:p>
            <a:r>
              <a:rPr lang="en-US" dirty="0"/>
              <a:t>27 Promising practices (PP): 12 for employment, 9 for education, and 6 for independent living</a:t>
            </a:r>
          </a:p>
        </p:txBody>
      </p:sp>
    </p:spTree>
    <p:extLst>
      <p:ext uri="{BB962C8B-B14F-4D97-AF65-F5344CB8AC3E}">
        <p14:creationId xmlns:p14="http://schemas.microsoft.com/office/powerpoint/2010/main" val="3339753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57D097-D9FC-7A12-5480-BF6A8C242A0C}"/>
              </a:ext>
            </a:extLst>
          </p:cNvPr>
          <p:cNvSpPr>
            <a:spLocks noGrp="1"/>
          </p:cNvSpPr>
          <p:nvPr>
            <p:ph type="title"/>
          </p:nvPr>
        </p:nvSpPr>
        <p:spPr>
          <a:xfrm>
            <a:off x="635000" y="365125"/>
            <a:ext cx="10922000" cy="1325563"/>
          </a:xfrm>
        </p:spPr>
        <p:txBody>
          <a:bodyPr/>
          <a:lstStyle/>
          <a:p>
            <a:r>
              <a:rPr lang="en-US" dirty="0"/>
              <a:t>Secondary Transition Predictors of Postschool Success </a:t>
            </a:r>
            <a:r>
              <a:rPr lang="en-US" sz="2400" dirty="0"/>
              <a:t>(Mazzotti et. al., 2020)</a:t>
            </a:r>
          </a:p>
        </p:txBody>
      </p:sp>
      <p:sp>
        <p:nvSpPr>
          <p:cNvPr id="5" name="Content Placeholder 4">
            <a:extLst>
              <a:ext uri="{FF2B5EF4-FFF2-40B4-BE49-F238E27FC236}">
                <a16:creationId xmlns:a16="http://schemas.microsoft.com/office/drawing/2014/main" id="{094B7C9E-BBF3-894F-ED98-E1155E4CD615}"/>
              </a:ext>
            </a:extLst>
          </p:cNvPr>
          <p:cNvSpPr>
            <a:spLocks noGrp="1"/>
          </p:cNvSpPr>
          <p:nvPr>
            <p:ph sz="half" idx="1"/>
          </p:nvPr>
        </p:nvSpPr>
        <p:spPr>
          <a:xfrm>
            <a:off x="635000" y="1822450"/>
            <a:ext cx="5702300" cy="4816474"/>
          </a:xfrm>
        </p:spPr>
        <p:txBody>
          <a:bodyPr>
            <a:normAutofit fontScale="92500" lnSpcReduction="20000"/>
          </a:bodyPr>
          <a:lstStyle/>
          <a:p>
            <a:pPr fontAlgn="base">
              <a:lnSpc>
                <a:spcPct val="110000"/>
              </a:lnSpc>
              <a:spcBef>
                <a:spcPts val="0"/>
              </a:spcBef>
              <a:spcAft>
                <a:spcPts val="600"/>
              </a:spcAft>
            </a:pPr>
            <a:r>
              <a:rPr lang="en-US" sz="2200" b="0" i="0" u="none" strike="noStrike" dirty="0">
                <a:solidFill>
                  <a:srgbClr val="000000"/>
                </a:solidFill>
                <a:effectLst/>
              </a:rPr>
              <a:t>Career Awareness</a:t>
            </a:r>
          </a:p>
          <a:p>
            <a:pPr rtl="0" fontAlgn="base">
              <a:lnSpc>
                <a:spcPct val="110000"/>
              </a:lnSpc>
              <a:spcBef>
                <a:spcPts val="0"/>
              </a:spcBef>
              <a:spcAft>
                <a:spcPts val="600"/>
              </a:spcAft>
              <a:buFont typeface="Arial" panose="020B0604020202020204" pitchFamily="34" charset="0"/>
              <a:buChar char="•"/>
            </a:pPr>
            <a:r>
              <a:rPr lang="en-US" sz="2200" b="0" i="0" u="none" strike="noStrike" dirty="0">
                <a:solidFill>
                  <a:srgbClr val="000000"/>
                </a:solidFill>
                <a:effectLst/>
                <a:highlight>
                  <a:srgbClr val="FFFF00"/>
                </a:highlight>
              </a:rPr>
              <a:t>Career and Technical Education**</a:t>
            </a:r>
          </a:p>
          <a:p>
            <a:pPr rtl="0" fontAlgn="base">
              <a:lnSpc>
                <a:spcPct val="110000"/>
              </a:lnSpc>
              <a:spcBef>
                <a:spcPts val="0"/>
              </a:spcBef>
              <a:spcAft>
                <a:spcPts val="600"/>
              </a:spcAft>
              <a:buFont typeface="Arial" panose="020B0604020202020204" pitchFamily="34" charset="0"/>
              <a:buChar char="•"/>
            </a:pPr>
            <a:r>
              <a:rPr lang="en-US" sz="2200" b="0" i="0" u="none" strike="noStrike" dirty="0">
                <a:solidFill>
                  <a:srgbClr val="000000"/>
                </a:solidFill>
                <a:effectLst/>
              </a:rPr>
              <a:t>Community Experiences</a:t>
            </a:r>
          </a:p>
          <a:p>
            <a:pPr rtl="0" fontAlgn="base">
              <a:lnSpc>
                <a:spcPct val="110000"/>
              </a:lnSpc>
              <a:spcBef>
                <a:spcPts val="0"/>
              </a:spcBef>
              <a:spcAft>
                <a:spcPts val="600"/>
              </a:spcAft>
              <a:buFont typeface="Arial" panose="020B0604020202020204" pitchFamily="34" charset="0"/>
              <a:buChar char="•"/>
            </a:pPr>
            <a:r>
              <a:rPr lang="en-US" sz="2200" b="0" i="0" u="none" strike="noStrike" dirty="0">
                <a:solidFill>
                  <a:srgbClr val="000000"/>
                </a:solidFill>
                <a:effectLst/>
              </a:rPr>
              <a:t>Exit exam requirements / High School Diploma Status</a:t>
            </a:r>
          </a:p>
          <a:p>
            <a:pPr rtl="0" fontAlgn="base">
              <a:lnSpc>
                <a:spcPct val="110000"/>
              </a:lnSpc>
              <a:spcBef>
                <a:spcPts val="0"/>
              </a:spcBef>
              <a:spcAft>
                <a:spcPts val="600"/>
              </a:spcAft>
              <a:buFont typeface="Arial" panose="020B0604020202020204" pitchFamily="34" charset="0"/>
              <a:buChar char="•"/>
            </a:pPr>
            <a:r>
              <a:rPr lang="en-US" sz="2200" b="0" i="0" u="none" strike="noStrike" dirty="0">
                <a:solidFill>
                  <a:srgbClr val="000000"/>
                </a:solidFill>
                <a:effectLst/>
                <a:highlight>
                  <a:srgbClr val="FFFF00"/>
                </a:highlight>
              </a:rPr>
              <a:t>Goal Setting*</a:t>
            </a:r>
          </a:p>
          <a:p>
            <a:pPr rtl="0" fontAlgn="base">
              <a:lnSpc>
                <a:spcPct val="110000"/>
              </a:lnSpc>
              <a:spcBef>
                <a:spcPts val="0"/>
              </a:spcBef>
              <a:spcAft>
                <a:spcPts val="600"/>
              </a:spcAft>
              <a:buFont typeface="Arial" panose="020B0604020202020204" pitchFamily="34" charset="0"/>
              <a:buChar char="•"/>
            </a:pPr>
            <a:r>
              <a:rPr lang="en-US" sz="2200" b="0" i="0" u="none" strike="noStrike" dirty="0">
                <a:solidFill>
                  <a:srgbClr val="000000"/>
                </a:solidFill>
                <a:effectLst/>
                <a:highlight>
                  <a:srgbClr val="FFFF00"/>
                </a:highlight>
              </a:rPr>
              <a:t>Inclusion in General Education*</a:t>
            </a:r>
          </a:p>
          <a:p>
            <a:pPr rtl="0" fontAlgn="base">
              <a:lnSpc>
                <a:spcPct val="110000"/>
              </a:lnSpc>
              <a:spcBef>
                <a:spcPts val="0"/>
              </a:spcBef>
              <a:spcAft>
                <a:spcPts val="600"/>
              </a:spcAft>
              <a:buFont typeface="Arial" panose="020B0604020202020204" pitchFamily="34" charset="0"/>
              <a:buChar char="•"/>
            </a:pPr>
            <a:r>
              <a:rPr lang="en-US" sz="2200" b="1" i="1" u="none" strike="noStrike" dirty="0">
                <a:solidFill>
                  <a:srgbClr val="000000"/>
                </a:solidFill>
                <a:effectLst/>
              </a:rPr>
              <a:t>Interagency Collaboration</a:t>
            </a:r>
          </a:p>
          <a:p>
            <a:pPr rtl="0" fontAlgn="base">
              <a:lnSpc>
                <a:spcPct val="110000"/>
              </a:lnSpc>
              <a:spcBef>
                <a:spcPts val="0"/>
              </a:spcBef>
              <a:spcAft>
                <a:spcPts val="600"/>
              </a:spcAft>
              <a:buFont typeface="Arial" panose="020B0604020202020204" pitchFamily="34" charset="0"/>
              <a:buChar char="•"/>
            </a:pPr>
            <a:r>
              <a:rPr lang="en-US" sz="2200" b="0" i="0" u="none" strike="noStrike" dirty="0">
                <a:solidFill>
                  <a:srgbClr val="000000"/>
                </a:solidFill>
                <a:effectLst/>
              </a:rPr>
              <a:t>Occupational Courses</a:t>
            </a:r>
          </a:p>
          <a:p>
            <a:pPr rtl="0" fontAlgn="base">
              <a:lnSpc>
                <a:spcPct val="110000"/>
              </a:lnSpc>
              <a:spcBef>
                <a:spcPts val="0"/>
              </a:spcBef>
              <a:spcAft>
                <a:spcPts val="600"/>
              </a:spcAft>
              <a:buFont typeface="Arial" panose="020B0604020202020204" pitchFamily="34" charset="0"/>
              <a:buChar char="•"/>
            </a:pPr>
            <a:r>
              <a:rPr lang="en-US" sz="2200" b="0" i="0" u="none" strike="noStrike" dirty="0">
                <a:solidFill>
                  <a:srgbClr val="000000"/>
                </a:solidFill>
                <a:effectLst/>
                <a:highlight>
                  <a:srgbClr val="FFFF00"/>
                </a:highlight>
              </a:rPr>
              <a:t>Paid Employment / Work Experiences</a:t>
            </a:r>
          </a:p>
          <a:p>
            <a:pPr rtl="0" fontAlgn="base">
              <a:lnSpc>
                <a:spcPct val="110000"/>
              </a:lnSpc>
              <a:spcBef>
                <a:spcPts val="0"/>
              </a:spcBef>
              <a:spcAft>
                <a:spcPts val="600"/>
              </a:spcAft>
              <a:buFont typeface="Arial" panose="020B0604020202020204" pitchFamily="34" charset="0"/>
              <a:buChar char="•"/>
            </a:pPr>
            <a:r>
              <a:rPr lang="en-US" sz="2200" b="0" i="0" u="none" strike="noStrike" dirty="0">
                <a:solidFill>
                  <a:srgbClr val="000000"/>
                </a:solidFill>
                <a:effectLst/>
                <a:highlight>
                  <a:srgbClr val="FFFF00"/>
                </a:highlight>
              </a:rPr>
              <a:t>Parent Expectations</a:t>
            </a:r>
          </a:p>
          <a:p>
            <a:pPr rtl="0" fontAlgn="base">
              <a:lnSpc>
                <a:spcPct val="110000"/>
              </a:lnSpc>
              <a:spcBef>
                <a:spcPts val="0"/>
              </a:spcBef>
              <a:spcAft>
                <a:spcPts val="600"/>
              </a:spcAft>
              <a:buFont typeface="Arial" panose="020B0604020202020204" pitchFamily="34" charset="0"/>
              <a:buChar char="•"/>
            </a:pPr>
            <a:r>
              <a:rPr lang="en-US" sz="2200" b="0" i="0" u="none" strike="noStrike" dirty="0">
                <a:solidFill>
                  <a:srgbClr val="000000"/>
                </a:solidFill>
                <a:effectLst/>
              </a:rPr>
              <a:t>Parental Involvement</a:t>
            </a:r>
          </a:p>
          <a:p>
            <a:endParaRPr lang="en-US" dirty="0"/>
          </a:p>
        </p:txBody>
      </p:sp>
      <p:sp>
        <p:nvSpPr>
          <p:cNvPr id="6" name="Content Placeholder 5">
            <a:extLst>
              <a:ext uri="{FF2B5EF4-FFF2-40B4-BE49-F238E27FC236}">
                <a16:creationId xmlns:a16="http://schemas.microsoft.com/office/drawing/2014/main" id="{B9B446A2-9A38-90B8-25FD-0922AE99845A}"/>
              </a:ext>
            </a:extLst>
          </p:cNvPr>
          <p:cNvSpPr>
            <a:spLocks noGrp="1"/>
          </p:cNvSpPr>
          <p:nvPr>
            <p:ph sz="half" idx="2"/>
          </p:nvPr>
        </p:nvSpPr>
        <p:spPr>
          <a:xfrm>
            <a:off x="6375400" y="1825625"/>
            <a:ext cx="5181600" cy="4816474"/>
          </a:xfrm>
        </p:spPr>
        <p:txBody>
          <a:bodyPr>
            <a:normAutofit fontScale="92500" lnSpcReduction="20000"/>
          </a:bodyPr>
          <a:lstStyle/>
          <a:p>
            <a:pPr rtl="0" fontAlgn="base">
              <a:lnSpc>
                <a:spcPct val="100000"/>
              </a:lnSpc>
              <a:spcBef>
                <a:spcPts val="0"/>
              </a:spcBef>
              <a:spcAft>
                <a:spcPts val="600"/>
              </a:spcAft>
              <a:buFont typeface="Arial" panose="020B0604020202020204" pitchFamily="34" charset="0"/>
              <a:buChar char="•"/>
            </a:pPr>
            <a:r>
              <a:rPr lang="en-US" sz="2200" b="0" i="0" u="none" strike="noStrike" dirty="0">
                <a:solidFill>
                  <a:srgbClr val="000000"/>
                </a:solidFill>
                <a:effectLst/>
                <a:highlight>
                  <a:srgbClr val="FFFF00"/>
                </a:highlight>
              </a:rPr>
              <a:t>Program of Study</a:t>
            </a:r>
          </a:p>
          <a:p>
            <a:pPr rtl="0" fontAlgn="base">
              <a:lnSpc>
                <a:spcPct val="100000"/>
              </a:lnSpc>
              <a:spcBef>
                <a:spcPts val="0"/>
              </a:spcBef>
              <a:spcAft>
                <a:spcPts val="600"/>
              </a:spcAft>
              <a:buFont typeface="Arial" panose="020B0604020202020204" pitchFamily="34" charset="0"/>
              <a:buChar char="•"/>
            </a:pPr>
            <a:r>
              <a:rPr lang="en-US" sz="2200" b="0" i="0" u="none" strike="noStrike" dirty="0">
                <a:solidFill>
                  <a:srgbClr val="000000"/>
                </a:solidFill>
                <a:effectLst/>
              </a:rPr>
              <a:t>Psychological Empowerment</a:t>
            </a:r>
          </a:p>
          <a:p>
            <a:pPr rtl="0" fontAlgn="base">
              <a:lnSpc>
                <a:spcPct val="100000"/>
              </a:lnSpc>
              <a:spcBef>
                <a:spcPts val="0"/>
              </a:spcBef>
              <a:spcAft>
                <a:spcPts val="600"/>
              </a:spcAft>
              <a:buFont typeface="Arial" panose="020B0604020202020204" pitchFamily="34" charset="0"/>
              <a:buChar char="•"/>
            </a:pPr>
            <a:r>
              <a:rPr lang="en-US" sz="2200" b="0" i="0" u="none" strike="noStrike" dirty="0">
                <a:solidFill>
                  <a:srgbClr val="000000"/>
                </a:solidFill>
                <a:effectLst/>
                <a:highlight>
                  <a:srgbClr val="FFFF00"/>
                </a:highlight>
              </a:rPr>
              <a:t>Self-Advocacy / Self-Determination</a:t>
            </a:r>
          </a:p>
          <a:p>
            <a:pPr fontAlgn="base">
              <a:lnSpc>
                <a:spcPct val="100000"/>
              </a:lnSpc>
              <a:spcBef>
                <a:spcPts val="0"/>
              </a:spcBef>
              <a:spcAft>
                <a:spcPts val="600"/>
              </a:spcAft>
            </a:pPr>
            <a:r>
              <a:rPr lang="en-US" sz="2200" b="1" i="1" u="none" strike="noStrike" dirty="0">
                <a:solidFill>
                  <a:srgbClr val="000000"/>
                </a:solidFill>
                <a:effectLst/>
              </a:rPr>
              <a:t>Self-Care / Independent Living Skills</a:t>
            </a:r>
          </a:p>
          <a:p>
            <a:pPr rtl="0" fontAlgn="base">
              <a:lnSpc>
                <a:spcPct val="100000"/>
              </a:lnSpc>
              <a:spcBef>
                <a:spcPts val="0"/>
              </a:spcBef>
              <a:spcAft>
                <a:spcPts val="600"/>
              </a:spcAft>
              <a:buFont typeface="Arial" panose="020B0604020202020204" pitchFamily="34" charset="0"/>
              <a:buChar char="•"/>
            </a:pPr>
            <a:r>
              <a:rPr lang="en-US" sz="2200" b="0" i="0" u="none" strike="noStrike" dirty="0">
                <a:solidFill>
                  <a:srgbClr val="000000"/>
                </a:solidFill>
                <a:effectLst/>
              </a:rPr>
              <a:t>Self-Realization</a:t>
            </a:r>
          </a:p>
          <a:p>
            <a:pPr rtl="0" fontAlgn="base">
              <a:lnSpc>
                <a:spcPct val="100000"/>
              </a:lnSpc>
              <a:spcBef>
                <a:spcPts val="0"/>
              </a:spcBef>
              <a:spcAft>
                <a:spcPts val="600"/>
              </a:spcAft>
              <a:buFont typeface="Arial" panose="020B0604020202020204" pitchFamily="34" charset="0"/>
              <a:buChar char="•"/>
            </a:pPr>
            <a:r>
              <a:rPr lang="en-US" sz="2200" b="0" i="0" u="none" strike="noStrike" dirty="0">
                <a:solidFill>
                  <a:srgbClr val="000000"/>
                </a:solidFill>
                <a:effectLst/>
              </a:rPr>
              <a:t>Social Skills</a:t>
            </a:r>
          </a:p>
          <a:p>
            <a:pPr rtl="0" fontAlgn="base">
              <a:lnSpc>
                <a:spcPct val="100000"/>
              </a:lnSpc>
              <a:spcBef>
                <a:spcPts val="0"/>
              </a:spcBef>
              <a:spcAft>
                <a:spcPts val="600"/>
              </a:spcAft>
              <a:buFont typeface="Arial" panose="020B0604020202020204" pitchFamily="34" charset="0"/>
              <a:buChar char="•"/>
            </a:pPr>
            <a:r>
              <a:rPr lang="en-US" sz="2200" b="0" i="0" u="none" strike="noStrike" dirty="0">
                <a:solidFill>
                  <a:srgbClr val="000000"/>
                </a:solidFill>
                <a:effectLst/>
              </a:rPr>
              <a:t>Student Support</a:t>
            </a:r>
          </a:p>
          <a:p>
            <a:pPr rtl="0" fontAlgn="base">
              <a:lnSpc>
                <a:spcPct val="100000"/>
              </a:lnSpc>
              <a:spcBef>
                <a:spcPts val="0"/>
              </a:spcBef>
              <a:spcAft>
                <a:spcPts val="600"/>
              </a:spcAft>
              <a:buFont typeface="Arial" panose="020B0604020202020204" pitchFamily="34" charset="0"/>
              <a:buChar char="•"/>
            </a:pPr>
            <a:r>
              <a:rPr lang="en-US" sz="2200" b="0" i="0" u="none" strike="noStrike" dirty="0">
                <a:solidFill>
                  <a:srgbClr val="000000"/>
                </a:solidFill>
                <a:effectLst/>
              </a:rPr>
              <a:t>Technology Skills</a:t>
            </a:r>
          </a:p>
          <a:p>
            <a:pPr rtl="0" fontAlgn="base">
              <a:lnSpc>
                <a:spcPct val="100000"/>
              </a:lnSpc>
              <a:spcBef>
                <a:spcPts val="0"/>
              </a:spcBef>
              <a:spcAft>
                <a:spcPts val="600"/>
              </a:spcAft>
              <a:buFont typeface="Arial" panose="020B0604020202020204" pitchFamily="34" charset="0"/>
              <a:buChar char="•"/>
            </a:pPr>
            <a:r>
              <a:rPr lang="en-US" sz="2200" b="0" i="0" u="none" strike="noStrike" dirty="0">
                <a:solidFill>
                  <a:srgbClr val="000000"/>
                </a:solidFill>
                <a:effectLst/>
              </a:rPr>
              <a:t>Transition Program</a:t>
            </a:r>
          </a:p>
          <a:p>
            <a:pPr rtl="0" fontAlgn="base">
              <a:lnSpc>
                <a:spcPct val="100000"/>
              </a:lnSpc>
              <a:spcBef>
                <a:spcPts val="0"/>
              </a:spcBef>
              <a:spcAft>
                <a:spcPts val="600"/>
              </a:spcAft>
              <a:buFont typeface="Arial" panose="020B0604020202020204" pitchFamily="34" charset="0"/>
              <a:buChar char="•"/>
            </a:pPr>
            <a:r>
              <a:rPr lang="en-US" sz="2200" b="0" i="0" u="none" strike="noStrike" dirty="0">
                <a:solidFill>
                  <a:srgbClr val="000000"/>
                </a:solidFill>
                <a:effectLst/>
              </a:rPr>
              <a:t>Travel Skills</a:t>
            </a:r>
          </a:p>
          <a:p>
            <a:pPr rtl="0" fontAlgn="base">
              <a:lnSpc>
                <a:spcPct val="100000"/>
              </a:lnSpc>
              <a:spcBef>
                <a:spcPts val="0"/>
              </a:spcBef>
              <a:spcAft>
                <a:spcPts val="600"/>
              </a:spcAft>
              <a:buFont typeface="Arial" panose="020B0604020202020204" pitchFamily="34" charset="0"/>
              <a:buChar char="•"/>
            </a:pPr>
            <a:r>
              <a:rPr lang="en-US" sz="2200" b="0" i="0" u="none" strike="noStrike" dirty="0">
                <a:solidFill>
                  <a:srgbClr val="000000"/>
                </a:solidFill>
                <a:effectLst/>
              </a:rPr>
              <a:t>Work Study</a:t>
            </a:r>
          </a:p>
          <a:p>
            <a:pPr rtl="0" fontAlgn="base">
              <a:lnSpc>
                <a:spcPct val="100000"/>
              </a:lnSpc>
              <a:spcBef>
                <a:spcPts val="0"/>
              </a:spcBef>
              <a:spcAft>
                <a:spcPts val="600"/>
              </a:spcAft>
              <a:buFont typeface="Arial" panose="020B0604020202020204" pitchFamily="34" charset="0"/>
              <a:buChar char="•"/>
            </a:pPr>
            <a:r>
              <a:rPr lang="en-US" sz="2200" b="0" i="0" u="none" strike="noStrike" dirty="0">
                <a:solidFill>
                  <a:srgbClr val="000000"/>
                </a:solidFill>
                <a:effectLst/>
                <a:highlight>
                  <a:srgbClr val="FFFF00"/>
                </a:highlight>
              </a:rPr>
              <a:t>Youth Autonomy / Decision-Making</a:t>
            </a:r>
          </a:p>
          <a:p>
            <a:pPr marL="0" indent="0" fontAlgn="base">
              <a:lnSpc>
                <a:spcPct val="100000"/>
              </a:lnSpc>
              <a:spcBef>
                <a:spcPts val="0"/>
              </a:spcBef>
              <a:spcAft>
                <a:spcPts val="600"/>
              </a:spcAft>
              <a:buNone/>
            </a:pPr>
            <a:endParaRPr lang="en-US" sz="2000" b="0" i="0" u="none" strike="noStrike" dirty="0">
              <a:solidFill>
                <a:srgbClr val="000000"/>
              </a:solidFill>
              <a:effectLst/>
            </a:endParaRPr>
          </a:p>
          <a:p>
            <a:pPr marL="0" indent="0" fontAlgn="base">
              <a:lnSpc>
                <a:spcPct val="100000"/>
              </a:lnSpc>
              <a:spcBef>
                <a:spcPts val="0"/>
              </a:spcBef>
              <a:spcAft>
                <a:spcPts val="600"/>
              </a:spcAft>
              <a:buNone/>
            </a:pPr>
            <a:r>
              <a:rPr lang="en-US" sz="1800" b="0" i="0" u="none" strike="noStrike" dirty="0">
                <a:solidFill>
                  <a:srgbClr val="000000"/>
                </a:solidFill>
                <a:effectLst/>
              </a:rPr>
              <a:t>** EBP for employment and RBP for education</a:t>
            </a:r>
          </a:p>
          <a:p>
            <a:pPr marL="0" indent="0" rtl="0" fontAlgn="base">
              <a:lnSpc>
                <a:spcPct val="100000"/>
              </a:lnSpc>
              <a:spcBef>
                <a:spcPts val="0"/>
              </a:spcBef>
              <a:spcAft>
                <a:spcPts val="600"/>
              </a:spcAft>
              <a:buNone/>
            </a:pPr>
            <a:r>
              <a:rPr lang="en-US" sz="1800" b="0" i="0" u="none" strike="noStrike" dirty="0">
                <a:solidFill>
                  <a:srgbClr val="000000"/>
                </a:solidFill>
                <a:effectLst/>
              </a:rPr>
              <a:t>*RBP in all three areas</a:t>
            </a:r>
          </a:p>
        </p:txBody>
      </p:sp>
    </p:spTree>
    <p:extLst>
      <p:ext uri="{BB962C8B-B14F-4D97-AF65-F5344CB8AC3E}">
        <p14:creationId xmlns:p14="http://schemas.microsoft.com/office/powerpoint/2010/main" val="9925933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573</TotalTime>
  <Words>698</Words>
  <Application>Microsoft Office PowerPoint</Application>
  <PresentationFormat>Widescreen</PresentationFormat>
  <Paragraphs>89</Paragraphs>
  <Slides>12</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Positive Predictors of Postschool Success for Students with Disabilities</vt:lpstr>
      <vt:lpstr>Learning Intentions</vt:lpstr>
      <vt:lpstr>What do you know about postsecondary transition?</vt:lpstr>
      <vt:lpstr>What is Postsecondary Transition?</vt:lpstr>
      <vt:lpstr>Postsecondary Transition Services Flow Chart</vt:lpstr>
      <vt:lpstr>What does the research say?</vt:lpstr>
      <vt:lpstr>What do we need to know?</vt:lpstr>
      <vt:lpstr>Predictors of Post School Success</vt:lpstr>
      <vt:lpstr>Secondary Transition Predictors of Postschool Success (Mazzotti et. al., 2020)</vt:lpstr>
      <vt:lpstr>Utah Postsecondary Transition Resources</vt:lpstr>
      <vt:lpstr>Need Help?</vt:lpstr>
      <vt:lpstr>Thank you for coming!!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Fuentes, Barbara</dc:creator>
  <cp:lastModifiedBy>Emery, Crystal</cp:lastModifiedBy>
  <cp:revision>4</cp:revision>
  <dcterms:created xsi:type="dcterms:W3CDTF">2022-04-29T20:07:28Z</dcterms:created>
  <dcterms:modified xsi:type="dcterms:W3CDTF">2023-02-16T23:40:19Z</dcterms:modified>
</cp:coreProperties>
</file>