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97" r:id="rId2"/>
    <p:sldId id="504" r:id="rId3"/>
    <p:sldId id="505" r:id="rId4"/>
    <p:sldId id="506" r:id="rId5"/>
    <p:sldId id="491" r:id="rId6"/>
    <p:sldId id="475" r:id="rId7"/>
    <p:sldId id="401" r:id="rId8"/>
    <p:sldId id="480" r:id="rId9"/>
    <p:sldId id="492" r:id="rId10"/>
    <p:sldId id="487" r:id="rId11"/>
    <p:sldId id="444" r:id="rId12"/>
    <p:sldId id="381" r:id="rId13"/>
    <p:sldId id="339" r:id="rId14"/>
    <p:sldId id="416" r:id="rId15"/>
    <p:sldId id="428" r:id="rId16"/>
    <p:sldId id="452" r:id="rId17"/>
    <p:sldId id="488" r:id="rId18"/>
    <p:sldId id="489" r:id="rId19"/>
    <p:sldId id="460" r:id="rId20"/>
    <p:sldId id="276" r:id="rId21"/>
  </p:sldIdLst>
  <p:sldSz cx="9144000" cy="6858000" type="screen4x3"/>
  <p:notesSz cx="6858000" cy="9117013"/>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4C4C4"/>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08" autoAdjust="0"/>
    <p:restoredTop sz="94667" autoAdjust="0"/>
  </p:normalViewPr>
  <p:slideViewPr>
    <p:cSldViewPr>
      <p:cViewPr varScale="1">
        <p:scale>
          <a:sx n="136" d="100"/>
          <a:sy n="136" d="100"/>
        </p:scale>
        <p:origin x="872" y="200"/>
      </p:cViewPr>
      <p:guideLst>
        <p:guide orient="horz" pos="2160"/>
        <p:guide pos="2880"/>
      </p:guideLst>
    </p:cSldViewPr>
  </p:slideViewPr>
  <p:outlineViewPr>
    <p:cViewPr>
      <p:scale>
        <a:sx n="33" d="100"/>
        <a:sy n="33" d="100"/>
      </p:scale>
      <p:origin x="54" y="17796"/>
    </p:cViewPr>
  </p:outlineViewPr>
  <p:notesTextViewPr>
    <p:cViewPr>
      <p:scale>
        <a:sx n="100" d="100"/>
        <a:sy n="100" d="100"/>
      </p:scale>
      <p:origin x="0" y="0"/>
    </p:cViewPr>
  </p:notesTextViewPr>
  <p:sorterViewPr>
    <p:cViewPr varScale="1">
      <p:scale>
        <a:sx n="1" d="1"/>
        <a:sy n="1" d="1"/>
      </p:scale>
      <p:origin x="0" y="-5352"/>
    </p:cViewPr>
  </p:sorterViewPr>
  <p:notesViewPr>
    <p:cSldViewPr>
      <p:cViewPr varScale="1">
        <p:scale>
          <a:sx n="60" d="100"/>
          <a:sy n="60" d="100"/>
        </p:scale>
        <p:origin x="-1890" y="-84"/>
      </p:cViewPr>
      <p:guideLst>
        <p:guide orient="horz" pos="2871"/>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en-US" dirty="0"/>
          </a:p>
        </p:txBody>
      </p:sp>
      <p:sp>
        <p:nvSpPr>
          <p:cNvPr id="3077" name="Rectangle 5"/>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CF0F0B69-DEB0-44B0-948C-352C874DC431}" type="slidenum">
              <a:rPr lang="en-US"/>
              <a:pPr>
                <a:defRPr/>
              </a:pPr>
              <a:t>‹#›</a:t>
            </a:fld>
            <a:endParaRPr lang="en-US" dirty="0"/>
          </a:p>
        </p:txBody>
      </p:sp>
    </p:spTree>
    <p:extLst>
      <p:ext uri="{BB962C8B-B14F-4D97-AF65-F5344CB8AC3E}">
        <p14:creationId xmlns:p14="http://schemas.microsoft.com/office/powerpoint/2010/main" val="38461094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49350" y="684213"/>
            <a:ext cx="4559300" cy="34194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30700"/>
            <a:ext cx="50292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4102" name="Rectangle 6"/>
          <p:cNvSpPr>
            <a:spLocks noGrp="1" noChangeArrowheads="1"/>
          </p:cNvSpPr>
          <p:nvPr>
            <p:ph type="ftr" sz="quarter" idx="4"/>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7E16E200-02DD-4D22-9F66-16A58021E4EF}" type="slidenum">
              <a:rPr lang="en-US"/>
              <a:pPr>
                <a:defRPr/>
              </a:pPr>
              <a:t>‹#›</a:t>
            </a:fld>
            <a:endParaRPr lang="en-US" dirty="0"/>
          </a:p>
        </p:txBody>
      </p:sp>
    </p:spTree>
    <p:extLst>
      <p:ext uri="{BB962C8B-B14F-4D97-AF65-F5344CB8AC3E}">
        <p14:creationId xmlns:p14="http://schemas.microsoft.com/office/powerpoint/2010/main" val="172432740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7"/>
          <p:cNvSpPr>
            <a:spLocks noGrp="1" noChangeArrowheads="1"/>
          </p:cNvSpPr>
          <p:nvPr>
            <p:ph type="sldNum" sz="quarter" idx="5"/>
          </p:nvPr>
        </p:nvSpPr>
        <p:spPr/>
        <p:txBody>
          <a:bodyPr/>
          <a:lstStyle/>
          <a:p>
            <a:pPr>
              <a:defRPr/>
            </a:pPr>
            <a:fld id="{0D4C5CF4-6528-41D8-8C7F-CAD87B65831A}" type="slidenum">
              <a:rPr lang="en-US" smtClean="0"/>
              <a:pPr>
                <a:defRPr/>
              </a:pPr>
              <a:t>1</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511291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a:t>Chris and James</a:t>
            </a:r>
          </a:p>
        </p:txBody>
      </p:sp>
      <p:sp>
        <p:nvSpPr>
          <p:cNvPr id="4" name="Slide Number Placeholder 3"/>
          <p:cNvSpPr>
            <a:spLocks noGrp="1"/>
          </p:cNvSpPr>
          <p:nvPr>
            <p:ph type="sldNum" sz="quarter" idx="10"/>
          </p:nvPr>
        </p:nvSpPr>
        <p:spPr/>
        <p:txBody>
          <a:bodyPr/>
          <a:lstStyle/>
          <a:p>
            <a:fld id="{D857960A-05F1-432A-A585-62C510BCB98B}" type="slidenum">
              <a:rPr lang="en-US" smtClean="0"/>
              <a:pPr/>
              <a:t>5</a:t>
            </a:fld>
            <a:endParaRPr lang="en-US" dirty="0"/>
          </a:p>
        </p:txBody>
      </p:sp>
    </p:spTree>
    <p:extLst>
      <p:ext uri="{BB962C8B-B14F-4D97-AF65-F5344CB8AC3E}">
        <p14:creationId xmlns:p14="http://schemas.microsoft.com/office/powerpoint/2010/main" val="2239964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pPr>
              <a:spcBef>
                <a:spcPct val="0"/>
              </a:spcBef>
            </a:pPr>
            <a:endParaRPr lang="en-US" dirty="0"/>
          </a:p>
        </p:txBody>
      </p:sp>
      <p:sp>
        <p:nvSpPr>
          <p:cNvPr id="73732" name="Slide Number Placeholder 3"/>
          <p:cNvSpPr>
            <a:spLocks noGrp="1"/>
          </p:cNvSpPr>
          <p:nvPr>
            <p:ph type="sldNum" sz="quarter" idx="5"/>
          </p:nvPr>
        </p:nvSpPr>
        <p:spPr/>
        <p:txBody>
          <a:bodyPr/>
          <a:lstStyle/>
          <a:p>
            <a:pPr>
              <a:defRPr/>
            </a:pPr>
            <a:fld id="{65D42987-5369-432E-8988-2B36C0987721}" type="slidenum">
              <a:rPr lang="en-US" smtClean="0">
                <a:latin typeface="Arial" pitchFamily="34" charset="0"/>
              </a:rPr>
              <a:pPr>
                <a:defRPr/>
              </a:pPr>
              <a:t>12</a:t>
            </a:fld>
            <a:endParaRPr lang="en-US" dirty="0">
              <a:latin typeface="Arial" pitchFamily="34" charset="0"/>
            </a:endParaRPr>
          </a:p>
        </p:txBody>
      </p:sp>
    </p:spTree>
    <p:extLst>
      <p:ext uri="{BB962C8B-B14F-4D97-AF65-F5344CB8AC3E}">
        <p14:creationId xmlns:p14="http://schemas.microsoft.com/office/powerpoint/2010/main" val="2940989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a:t>Chris and James</a:t>
            </a:r>
          </a:p>
        </p:txBody>
      </p:sp>
      <p:sp>
        <p:nvSpPr>
          <p:cNvPr id="4" name="Slide Number Placeholder 3"/>
          <p:cNvSpPr>
            <a:spLocks noGrp="1"/>
          </p:cNvSpPr>
          <p:nvPr>
            <p:ph type="sldNum" sz="quarter" idx="10"/>
          </p:nvPr>
        </p:nvSpPr>
        <p:spPr/>
        <p:txBody>
          <a:bodyPr/>
          <a:lstStyle/>
          <a:p>
            <a:fld id="{D857960A-05F1-432A-A585-62C510BCB98B}" type="slidenum">
              <a:rPr lang="en-US" smtClean="0"/>
              <a:pPr/>
              <a:t>18</a:t>
            </a:fld>
            <a:endParaRPr lang="en-US" dirty="0"/>
          </a:p>
        </p:txBody>
      </p:sp>
    </p:spTree>
    <p:extLst>
      <p:ext uri="{BB962C8B-B14F-4D97-AF65-F5344CB8AC3E}">
        <p14:creationId xmlns:p14="http://schemas.microsoft.com/office/powerpoint/2010/main" val="413590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Chris</a:t>
            </a:r>
          </a:p>
        </p:txBody>
      </p:sp>
      <p:sp>
        <p:nvSpPr>
          <p:cNvPr id="4" name="Slide Number Placeholder 3"/>
          <p:cNvSpPr>
            <a:spLocks noGrp="1"/>
          </p:cNvSpPr>
          <p:nvPr>
            <p:ph type="sldNum" sz="quarter" idx="10"/>
          </p:nvPr>
        </p:nvSpPr>
        <p:spPr/>
        <p:txBody>
          <a:bodyPr/>
          <a:lstStyle/>
          <a:p>
            <a:fld id="{D857960A-05F1-432A-A585-62C510BCB98B}" type="slidenum">
              <a:rPr lang="en-US" smtClean="0"/>
              <a:pPr/>
              <a:t>19</a:t>
            </a:fld>
            <a:endParaRPr lang="en-US" dirty="0"/>
          </a:p>
        </p:txBody>
      </p:sp>
    </p:spTree>
    <p:extLst>
      <p:ext uri="{BB962C8B-B14F-4D97-AF65-F5344CB8AC3E}">
        <p14:creationId xmlns:p14="http://schemas.microsoft.com/office/powerpoint/2010/main" val="346789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30A81EF8-7688-40EA-A595-49A6D536270E}"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51EC99E2-3EB8-4F42-BDD8-01B3BB5C8169}"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410DBFF1-5D29-48AF-8449-71A0A207869D}" type="slidenum">
              <a:rPr lang="en-US"/>
              <a:pPr>
                <a:defRPr/>
              </a:pPr>
              <a:t>‹#›</a:t>
            </a:fld>
            <a:endParaRPr lang="en-US"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7E7D1C4B-B412-41F6-904C-21F217C8C311}" type="slidenum">
              <a:rPr lang="en-US"/>
              <a:pPr>
                <a:defRPr/>
              </a:pPr>
              <a:t>‹#›</a:t>
            </a:fld>
            <a:endParaRPr 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
        <p:nvSpPr>
          <p:cNvPr id="4" name="Rectangle 2"/>
          <p:cNvSpPr>
            <a:spLocks noGrp="1" noChangeArrowheads="1"/>
          </p:cNvSpPr>
          <p:nvPr>
            <p:ph type="dt" sz="half"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4C7EED6F-A1C9-4A2D-B94A-B87173105549}"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dirty="0"/>
          </a:p>
        </p:txBody>
      </p:sp>
      <p:sp>
        <p:nvSpPr>
          <p:cNvPr id="7" name="Rectangle 3"/>
          <p:cNvSpPr>
            <a:spLocks noGrp="1" noChangeArrowheads="1"/>
          </p:cNvSpPr>
          <p:nvPr>
            <p:ph type="sldNum" sz="quarter" idx="11"/>
          </p:nvPr>
        </p:nvSpPr>
        <p:spPr>
          <a:ln/>
        </p:spPr>
        <p:txBody>
          <a:bodyPr/>
          <a:lstStyle>
            <a:lvl1pPr>
              <a:defRPr/>
            </a:lvl1pPr>
          </a:lstStyle>
          <a:p>
            <a:pPr>
              <a:defRPr/>
            </a:pPr>
            <a:fld id="{FECCE321-1BA4-478B-8093-4749792C67FD}" type="slidenum">
              <a:rPr lang="en-US"/>
              <a:pPr>
                <a:defRPr/>
              </a:pPr>
              <a:t>‹#›</a:t>
            </a:fld>
            <a:endParaRPr lang="en-US" dirty="0"/>
          </a:p>
        </p:txBody>
      </p:sp>
      <p:sp>
        <p:nvSpPr>
          <p:cNvPr id="8"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61FF8CE9-896B-4C6A-A3EE-B5523D51D80C}"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51FCD7FE-EE46-4716-8939-52A5FBF305DA}" type="slidenum">
              <a:rPr lang="en-US"/>
              <a:pPr>
                <a:defRPr/>
              </a:pPr>
              <a:t>‹#›</a:t>
            </a:fld>
            <a:endParaRPr 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65043F07-C099-4BE9-B280-D3221114369B}" type="slidenum">
              <a:rPr lang="en-US"/>
              <a:pPr>
                <a:defRPr/>
              </a:pPr>
              <a:t>‹#›</a:t>
            </a:fld>
            <a:endParaRPr lang="en-US" dirty="0"/>
          </a:p>
        </p:txBody>
      </p:sp>
      <p:sp>
        <p:nvSpPr>
          <p:cNvPr id="9"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6D1B392E-37B6-413F-9A21-9EF1435B9CFA}" type="slidenum">
              <a:rPr lang="en-US"/>
              <a:pPr>
                <a:defRPr/>
              </a:pPr>
              <a:t>‹#›</a:t>
            </a:fld>
            <a:endParaRPr lang="en-US" dirty="0"/>
          </a:p>
        </p:txBody>
      </p:sp>
      <p:sp>
        <p:nvSpPr>
          <p:cNvPr id="5"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0BD75CDD-F9D7-410A-9524-115399552896}" type="slidenum">
              <a:rPr lang="en-US"/>
              <a:pPr>
                <a:defRPr/>
              </a:pPr>
              <a:t>‹#›</a:t>
            </a:fld>
            <a:endParaRPr 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3FF0CF8E-8CBD-43F6-BF40-1F6447A43210}" type="slidenum">
              <a:rPr lang="en-US"/>
              <a:pPr>
                <a:defRPr/>
              </a:pPr>
              <a:t>‹#›</a:t>
            </a:fld>
            <a:endParaRPr lang="en-US" dirty="0"/>
          </a:p>
        </p:txBody>
      </p:sp>
      <p:sp>
        <p:nvSpPr>
          <p:cNvPr id="7"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135666B8-1645-4D84-AF11-8A46B626057A}" type="slidenum">
              <a:rPr lang="en-US"/>
              <a:pPr>
                <a:defRPr/>
              </a:pPr>
              <a:t>‹#›</a:t>
            </a:fld>
            <a:endParaRPr lang="en-US" dirty="0"/>
          </a:p>
        </p:txBody>
      </p:sp>
      <p:sp>
        <p:nvSpPr>
          <p:cNvPr id="6" name="Rectangle 14"/>
          <p:cNvSpPr>
            <a:spLocks noGrp="1" noChangeArrowheads="1"/>
          </p:cNvSpPr>
          <p:nvPr>
            <p:ph type="ftr" sz="quarter" idx="12"/>
          </p:nvPr>
        </p:nvSpPr>
        <p:spPr>
          <a:ln/>
        </p:spPr>
        <p:txBody>
          <a:bodyPr/>
          <a:lstStyle>
            <a:lvl1pPr>
              <a:defRPr/>
            </a:lvl1pPr>
          </a:lstStyle>
          <a:p>
            <a:pPr>
              <a:defRPr/>
            </a:pPr>
            <a:endParaRPr lang="en-US" dirty="0"/>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dirty="0"/>
          </a:p>
        </p:txBody>
      </p:sp>
      <p:sp>
        <p:nvSpPr>
          <p:cNvPr id="1027"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C964BDFA-7AD1-4A4E-8CCC-3CF3DBFC27A8}" type="slidenum">
              <a:rPr lang="en-US"/>
              <a:pPr>
                <a:defRPr/>
              </a:pPr>
              <a:t>‹#›</a:t>
            </a:fld>
            <a:endParaRPr lang="en-US" dirty="0"/>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030"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dirty="0">
                  <a:cs typeface="+mn-cs"/>
                </a:endParaRPr>
              </a:p>
            </p:txBody>
          </p:sp>
          <p:sp>
            <p:nvSpPr>
              <p:cNvPr id="1031"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dirty="0">
                  <a:cs typeface="+mn-cs"/>
                </a:endParaRPr>
              </a:p>
            </p:txBody>
          </p:sp>
          <p:sp>
            <p:nvSpPr>
              <p:cNvPr id="2"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dirty="0">
                  <a:cs typeface="+mn-cs"/>
                </a:endParaRPr>
              </a:p>
            </p:txBody>
          </p:sp>
          <p:sp>
            <p:nvSpPr>
              <p:cNvPr id="1033"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dirty="0">
                  <a:cs typeface="+mn-cs"/>
                </a:endParaRPr>
              </a:p>
            </p:txBody>
          </p:sp>
          <p:sp>
            <p:nvSpPr>
              <p:cNvPr id="1034"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dirty="0">
                  <a:cs typeface="+mn-cs"/>
                </a:endParaRPr>
              </a:p>
            </p:txBody>
          </p:sp>
        </p:grpSp>
        <p:sp>
          <p:nvSpPr>
            <p:cNvPr id="1035"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dirty="0">
                <a:cs typeface="+mn-cs"/>
              </a:endParaRPr>
            </a:p>
          </p:txBody>
        </p:sp>
        <p:sp>
          <p:nvSpPr>
            <p:cNvPr id="1036"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dirty="0">
                <a:cs typeface="+mn-cs"/>
              </a:endParaRPr>
            </a:p>
          </p:txBody>
        </p:sp>
      </p:grpSp>
      <p:sp>
        <p:nvSpPr>
          <p:cNvPr id="1037"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8"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mn-cs"/>
              </a:defRPr>
            </a:lvl1pPr>
          </a:lstStyle>
          <a:p>
            <a:pPr>
              <a:defRPr/>
            </a:pPr>
            <a:endParaRPr lang="en-US" dirty="0"/>
          </a:p>
        </p:txBody>
      </p:sp>
      <p:sp>
        <p:nvSpPr>
          <p:cNvPr id="1039"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zoom/>
  </p:transition>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8433" name="Picture 2" descr="MCj03247660000[1]"/>
          <p:cNvPicPr>
            <a:picLocks noChangeAspect="1" noChangeArrowheads="1"/>
          </p:cNvPicPr>
          <p:nvPr/>
        </p:nvPicPr>
        <p:blipFill>
          <a:blip r:embed="rId3" cstate="print">
            <a:lum bright="70000" contrast="-70000"/>
            <a:grayscl/>
          </a:blip>
          <a:srcRect/>
          <a:stretch>
            <a:fillRect/>
          </a:stretch>
        </p:blipFill>
        <p:spPr bwMode="auto">
          <a:xfrm>
            <a:off x="-6626" y="0"/>
            <a:ext cx="9143999" cy="6858000"/>
          </a:xfrm>
          <a:prstGeom prst="rect">
            <a:avLst/>
          </a:prstGeom>
          <a:noFill/>
          <a:ln w="9525">
            <a:noFill/>
            <a:miter lim="800000"/>
            <a:headEnd/>
            <a:tailEnd/>
          </a:ln>
        </p:spPr>
      </p:pic>
      <p:sp>
        <p:nvSpPr>
          <p:cNvPr id="5123" name="Rectangle 3"/>
          <p:cNvSpPr>
            <a:spLocks noGrp="1" noRot="1" noChangeArrowheads="1"/>
          </p:cNvSpPr>
          <p:nvPr>
            <p:ph type="title" idx="4294967295"/>
          </p:nvPr>
        </p:nvSpPr>
        <p:spPr>
          <a:xfrm>
            <a:off x="679173" y="841513"/>
            <a:ext cx="7772400" cy="2197230"/>
          </a:xfrm>
        </p:spPr>
        <p:txBody>
          <a:bodyPr>
            <a:noAutofit/>
          </a:bodyPr>
          <a:lstStyle/>
          <a:p>
            <a:pPr marL="342900" indent="-342900" eaLnBrk="1" hangingPunct="1">
              <a:spcBef>
                <a:spcPts val="600"/>
              </a:spcBef>
            </a:pPr>
            <a:r>
              <a:rPr lang="en-US" sz="4800" u="sng" dirty="0">
                <a:solidFill>
                  <a:schemeClr val="bg1"/>
                </a:solidFill>
              </a:rPr>
              <a:t>Bridging the Gap:</a:t>
            </a:r>
            <a:br>
              <a:rPr lang="en-US" sz="3600" dirty="0">
                <a:solidFill>
                  <a:schemeClr val="bg1"/>
                </a:solidFill>
                <a:effectLst/>
              </a:rPr>
            </a:br>
            <a:r>
              <a:rPr lang="en-US" sz="3200" dirty="0">
                <a:solidFill>
                  <a:schemeClr val="bg1"/>
                </a:solidFill>
              </a:rPr>
              <a:t>Post-Secondary Employment &amp; Education Strategies </a:t>
            </a:r>
            <a:br>
              <a:rPr lang="en-US" sz="3200" dirty="0">
                <a:solidFill>
                  <a:schemeClr val="bg1"/>
                </a:solidFill>
              </a:rPr>
            </a:br>
            <a:r>
              <a:rPr lang="en-US" sz="3200" dirty="0">
                <a:solidFill>
                  <a:schemeClr val="bg1"/>
                </a:solidFill>
              </a:rPr>
              <a:t>for Individuals with Disabilities</a:t>
            </a:r>
            <a:endParaRPr lang="en-US" sz="2400" i="1" dirty="0">
              <a:solidFill>
                <a:srgbClr val="FF0000"/>
              </a:solidFill>
              <a:effectLst/>
            </a:endParaRPr>
          </a:p>
        </p:txBody>
      </p:sp>
      <p:sp>
        <p:nvSpPr>
          <p:cNvPr id="18435" name="Rectangle 4"/>
          <p:cNvSpPr>
            <a:spLocks noRot="1" noChangeArrowheads="1"/>
          </p:cNvSpPr>
          <p:nvPr/>
        </p:nvSpPr>
        <p:spPr bwMode="auto">
          <a:xfrm>
            <a:off x="457200" y="3733800"/>
            <a:ext cx="8229600" cy="2286000"/>
          </a:xfrm>
          <a:prstGeom prst="rect">
            <a:avLst/>
          </a:prstGeom>
          <a:noFill/>
          <a:ln w="9525">
            <a:noFill/>
            <a:miter lim="800000"/>
            <a:headEnd/>
            <a:tailEnd/>
          </a:ln>
        </p:spPr>
        <p:txBody>
          <a:bodyPr anchor="ctr"/>
          <a:lstStyle/>
          <a:p>
            <a:pPr algn="ctr"/>
            <a:endParaRPr lang="en-US" sz="3600" b="1" dirty="0">
              <a:solidFill>
                <a:schemeClr val="bg2"/>
              </a:solidFill>
            </a:endParaRPr>
          </a:p>
        </p:txBody>
      </p:sp>
      <p:sp>
        <p:nvSpPr>
          <p:cNvPr id="9" name="Rectangle 5"/>
          <p:cNvSpPr>
            <a:spLocks noRot="1" noChangeArrowheads="1"/>
          </p:cNvSpPr>
          <p:nvPr/>
        </p:nvSpPr>
        <p:spPr bwMode="auto">
          <a:xfrm>
            <a:off x="609599" y="3565444"/>
            <a:ext cx="7924800" cy="2454356"/>
          </a:xfrm>
          <a:prstGeom prst="rect">
            <a:avLst/>
          </a:prstGeom>
          <a:noFill/>
          <a:ln w="9525">
            <a:noFill/>
            <a:miter lim="800000"/>
            <a:headEnd/>
            <a:tailEnd/>
          </a:ln>
        </p:spPr>
        <p:txBody>
          <a:bodyPr anchor="ctr"/>
          <a:lstStyle/>
          <a:p>
            <a:pPr algn="ctr"/>
            <a:r>
              <a:rPr lang="en-US" sz="4400" b="1" dirty="0">
                <a:solidFill>
                  <a:schemeClr val="bg1"/>
                </a:solidFill>
                <a:effectLst>
                  <a:outerShdw blurRad="38100" dist="38100" dir="2700000" algn="tl">
                    <a:srgbClr val="000000">
                      <a:alpha val="43137"/>
                    </a:srgbClr>
                  </a:outerShdw>
                </a:effectLst>
              </a:rPr>
              <a:t>Dr. James Williams</a:t>
            </a:r>
            <a:br>
              <a:rPr lang="en-US" sz="2800"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Certified Rehabilitation Counselor</a:t>
            </a:r>
          </a:p>
          <a:p>
            <a:pPr algn="ctr"/>
            <a:r>
              <a:rPr lang="en-US" b="1" dirty="0">
                <a:solidFill>
                  <a:schemeClr val="bg1"/>
                </a:solidFill>
                <a:effectLst>
                  <a:outerShdw blurRad="38100" dist="38100" dir="2700000" algn="tl">
                    <a:srgbClr val="000000">
                      <a:alpha val="43137"/>
                    </a:srgbClr>
                  </a:outerShdw>
                </a:effectLst>
              </a:rPr>
              <a:t>Advanced Certified Autism Specialist</a:t>
            </a:r>
          </a:p>
          <a:p>
            <a:pPr algn="ctr"/>
            <a:r>
              <a:rPr lang="en-US" b="1" dirty="0">
                <a:solidFill>
                  <a:schemeClr val="bg1"/>
                </a:solidFill>
                <a:effectLst>
                  <a:outerShdw blurRad="38100" dist="38100" dir="2700000" algn="tl">
                    <a:srgbClr val="000000">
                      <a:alpha val="43137"/>
                    </a:srgbClr>
                  </a:outerShdw>
                </a:effectLst>
              </a:rPr>
              <a:t>Division Administrator</a:t>
            </a:r>
          </a:p>
          <a:p>
            <a:pPr algn="ctr"/>
            <a:r>
              <a:rPr lang="en-US" b="1" dirty="0">
                <a:solidFill>
                  <a:schemeClr val="bg1"/>
                </a:solidFill>
              </a:rPr>
              <a:t>Iowa Workforce Development, Vocational Rehabilitation Services</a:t>
            </a:r>
          </a:p>
          <a:p>
            <a:pPr algn="ctr"/>
            <a:r>
              <a:rPr lang="en-US" b="1" dirty="0">
                <a:solidFill>
                  <a:schemeClr val="bg1"/>
                </a:solidFill>
                <a:effectLst>
                  <a:outerShdw blurRad="38100" dist="38100" dir="2700000" algn="tl">
                    <a:srgbClr val="000000">
                      <a:alpha val="43137"/>
                    </a:srgbClr>
                  </a:outerShdw>
                </a:effectLst>
              </a:rPr>
              <a:t>Adjunct Professor of Education</a:t>
            </a:r>
          </a:p>
          <a:p>
            <a:pPr algn="ctr"/>
            <a:r>
              <a:rPr lang="en-US" b="1" dirty="0">
                <a:solidFill>
                  <a:schemeClr val="bg1"/>
                </a:solidFill>
              </a:rPr>
              <a:t>Northwestern College</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20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944562"/>
          </a:xfrm>
        </p:spPr>
        <p:txBody>
          <a:bodyPr/>
          <a:lstStyle/>
          <a:p>
            <a:r>
              <a:rPr lang="en-US" dirty="0">
                <a:solidFill>
                  <a:schemeClr val="tx1"/>
                </a:solidFill>
              </a:rPr>
              <a:t>What About Functioning Level?</a:t>
            </a:r>
          </a:p>
        </p:txBody>
      </p:sp>
      <p:sp>
        <p:nvSpPr>
          <p:cNvPr id="5" name="Content Placeholder 4"/>
          <p:cNvSpPr>
            <a:spLocks noGrp="1"/>
          </p:cNvSpPr>
          <p:nvPr>
            <p:ph idx="1"/>
          </p:nvPr>
        </p:nvSpPr>
        <p:spPr>
          <a:xfrm>
            <a:off x="457200" y="1417638"/>
            <a:ext cx="8305800" cy="5135562"/>
          </a:xfrm>
        </p:spPr>
        <p:txBody>
          <a:bodyPr>
            <a:normAutofit lnSpcReduction="10000"/>
          </a:bodyPr>
          <a:lstStyle/>
          <a:p>
            <a:r>
              <a:rPr lang="en-US" sz="2400" dirty="0"/>
              <a:t>The student’s level of functioning doesn’t dictate their right to a FAPE that prepares them for post-secondary education, employment, and independent living.</a:t>
            </a:r>
          </a:p>
          <a:p>
            <a:r>
              <a:rPr lang="en-US" sz="2400" dirty="0"/>
              <a:t>This means decisions regarding a student’s transition/vocational services should not be based upon their level of functioning alone, but rather upon what is appropriate for their needs and post-secondary goals given where they are at.</a:t>
            </a:r>
          </a:p>
          <a:p>
            <a:r>
              <a:rPr lang="en-US" sz="2400" dirty="0"/>
              <a:t>In example, an academically high functioning student in AP classes may have deficits in independent living, social, or vocational skills which may impede their ability to work and live independently. This means those services should be offered because, particularly with students with ASD, we are seeing more and more students excelling in the classroom, but failing at life and work because the sole focus in school is on academics alone.</a:t>
            </a:r>
          </a:p>
        </p:txBody>
      </p:sp>
    </p:spTree>
    <p:extLst>
      <p:ext uri="{BB962C8B-B14F-4D97-AF65-F5344CB8AC3E}">
        <p14:creationId xmlns:p14="http://schemas.microsoft.com/office/powerpoint/2010/main" val="3602290252"/>
      </p:ext>
    </p:extLst>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856" y="231820"/>
            <a:ext cx="8229600" cy="1143000"/>
          </a:xfrm>
        </p:spPr>
        <p:txBody>
          <a:bodyPr/>
          <a:lstStyle/>
          <a:p>
            <a:r>
              <a:rPr lang="en-US" dirty="0">
                <a:solidFill>
                  <a:schemeClr val="tx1"/>
                </a:solidFill>
              </a:rPr>
              <a:t>Post-Secondary Education</a:t>
            </a:r>
          </a:p>
        </p:txBody>
      </p:sp>
      <p:pic>
        <p:nvPicPr>
          <p:cNvPr id="2052" name="Picture 4" descr="C:\Documents and Settings\JamesW\Local Settings\Temporary Internet Files\Content.IE5\JUE80NCS\MP900442364[1].jpg"/>
          <p:cNvPicPr>
            <a:picLocks noChangeAspect="1" noChangeArrowheads="1"/>
          </p:cNvPicPr>
          <p:nvPr/>
        </p:nvPicPr>
        <p:blipFill>
          <a:blip r:embed="rId2" cstate="print"/>
          <a:srcRect t="17460" b="7937"/>
          <a:stretch>
            <a:fillRect/>
          </a:stretch>
        </p:blipFill>
        <p:spPr bwMode="auto">
          <a:xfrm>
            <a:off x="2590800" y="1374820"/>
            <a:ext cx="4153712" cy="4648201"/>
          </a:xfrm>
          <a:prstGeom prst="rect">
            <a:avLst/>
          </a:prstGeom>
          <a:ln>
            <a:noFill/>
          </a:ln>
          <a:effectLst>
            <a:softEdge rad="112500"/>
          </a:effectLst>
        </p:spPr>
      </p:pic>
      <p:sp>
        <p:nvSpPr>
          <p:cNvPr id="3" name="TextBox 2">
            <a:extLst>
              <a:ext uri="{FF2B5EF4-FFF2-40B4-BE49-F238E27FC236}">
                <a16:creationId xmlns:a16="http://schemas.microsoft.com/office/drawing/2014/main" id="{CBDCEE31-D390-4EF4-AB94-DDB4A931CF59}"/>
              </a:ext>
            </a:extLst>
          </p:cNvPr>
          <p:cNvSpPr txBox="1"/>
          <p:nvPr/>
        </p:nvSpPr>
        <p:spPr>
          <a:xfrm>
            <a:off x="2247900" y="6023021"/>
            <a:ext cx="4648200" cy="769441"/>
          </a:xfrm>
          <a:prstGeom prst="rect">
            <a:avLst/>
          </a:prstGeom>
          <a:noFill/>
        </p:spPr>
        <p:txBody>
          <a:bodyPr wrap="square" rtlCol="0">
            <a:spAutoFit/>
          </a:bodyPr>
          <a:lstStyle/>
          <a:p>
            <a:r>
              <a:rPr lang="en-US" sz="4400" b="1" dirty="0"/>
              <a:t>A Gym, Not a Spa!</a:t>
            </a:r>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defRPr/>
            </a:pPr>
            <a:r>
              <a:rPr lang="en-US" dirty="0">
                <a:solidFill>
                  <a:schemeClr val="tx1"/>
                </a:solidFill>
              </a:rPr>
              <a:t>Rights and Responsibilities</a:t>
            </a:r>
          </a:p>
        </p:txBody>
      </p:sp>
      <p:sp>
        <p:nvSpPr>
          <p:cNvPr id="4" name="Text Placeholder 3"/>
          <p:cNvSpPr>
            <a:spLocks noGrp="1"/>
          </p:cNvSpPr>
          <p:nvPr>
            <p:ph type="body" idx="1"/>
          </p:nvPr>
        </p:nvSpPr>
        <p:spPr/>
        <p:txBody>
          <a:bodyPr/>
          <a:lstStyle/>
          <a:p>
            <a:pPr fontAlgn="auto">
              <a:spcBef>
                <a:spcPts val="580"/>
              </a:spcBef>
              <a:spcAft>
                <a:spcPts val="0"/>
              </a:spcAft>
              <a:buFont typeface="Wingdings 2"/>
              <a:buNone/>
              <a:defRPr/>
            </a:pPr>
            <a:r>
              <a:rPr lang="en-US" dirty="0"/>
              <a:t>Secondary Education</a:t>
            </a:r>
          </a:p>
        </p:txBody>
      </p:sp>
      <p:sp>
        <p:nvSpPr>
          <p:cNvPr id="6" name="Text Placeholder 5"/>
          <p:cNvSpPr>
            <a:spLocks noGrp="1"/>
          </p:cNvSpPr>
          <p:nvPr>
            <p:ph type="body" sz="half" idx="3"/>
          </p:nvPr>
        </p:nvSpPr>
        <p:spPr/>
        <p:txBody>
          <a:bodyPr/>
          <a:lstStyle/>
          <a:p>
            <a:pPr fontAlgn="auto">
              <a:spcBef>
                <a:spcPts val="580"/>
              </a:spcBef>
              <a:spcAft>
                <a:spcPts val="0"/>
              </a:spcAft>
              <a:buFont typeface="Wingdings 2"/>
              <a:buNone/>
              <a:defRPr/>
            </a:pPr>
            <a:r>
              <a:rPr lang="en-US" dirty="0"/>
              <a:t>Postsecondary Education</a:t>
            </a:r>
          </a:p>
        </p:txBody>
      </p:sp>
      <p:sp>
        <p:nvSpPr>
          <p:cNvPr id="5" name="Content Placeholder 4"/>
          <p:cNvSpPr>
            <a:spLocks noGrp="1"/>
          </p:cNvSpPr>
          <p:nvPr>
            <p:ph sz="half" idx="2"/>
          </p:nvPr>
        </p:nvSpPr>
        <p:spPr/>
        <p:txBody>
          <a:bodyPr>
            <a:normAutofit/>
          </a:bodyPr>
          <a:lstStyle/>
          <a:p>
            <a:pPr marL="274320" indent="-274320" fontAlgn="auto">
              <a:spcBef>
                <a:spcPts val="580"/>
              </a:spcBef>
              <a:spcAft>
                <a:spcPts val="0"/>
              </a:spcAft>
              <a:buFont typeface="Wingdings 2"/>
              <a:buChar char=""/>
              <a:defRPr/>
            </a:pPr>
            <a:r>
              <a:rPr lang="en-US" b="1" dirty="0"/>
              <a:t>IDEA, ADA, Section 504</a:t>
            </a:r>
          </a:p>
          <a:p>
            <a:pPr marL="274320" indent="-274320" fontAlgn="auto">
              <a:spcBef>
                <a:spcPts val="580"/>
              </a:spcBef>
              <a:spcAft>
                <a:spcPts val="0"/>
              </a:spcAft>
              <a:buFont typeface="Wingdings 2"/>
              <a:buChar char=""/>
              <a:defRPr/>
            </a:pPr>
            <a:r>
              <a:rPr lang="en-US" b="1" u="sng" dirty="0"/>
              <a:t>School district</a:t>
            </a:r>
            <a:r>
              <a:rPr lang="en-US" b="1" dirty="0"/>
              <a:t>:  </a:t>
            </a:r>
            <a:r>
              <a:rPr lang="en-US" dirty="0"/>
              <a:t>identification &amp; evaluation</a:t>
            </a:r>
          </a:p>
          <a:p>
            <a:pPr marL="274320" indent="-274320" fontAlgn="auto">
              <a:spcBef>
                <a:spcPts val="580"/>
              </a:spcBef>
              <a:spcAft>
                <a:spcPts val="0"/>
              </a:spcAft>
              <a:buFont typeface="Wingdings 2"/>
              <a:buChar char=""/>
              <a:defRPr/>
            </a:pPr>
            <a:r>
              <a:rPr lang="en-US" dirty="0"/>
              <a:t>Service delivery: Driven by </a:t>
            </a:r>
            <a:r>
              <a:rPr lang="en-US" b="1" u="sng" dirty="0"/>
              <a:t>IEP team</a:t>
            </a:r>
          </a:p>
          <a:p>
            <a:pPr marL="274320" indent="-274320" fontAlgn="auto">
              <a:spcBef>
                <a:spcPts val="580"/>
              </a:spcBef>
              <a:spcAft>
                <a:spcPts val="0"/>
              </a:spcAft>
              <a:buFont typeface="Wingdings 2"/>
              <a:buChar char=""/>
              <a:defRPr/>
            </a:pPr>
            <a:r>
              <a:rPr lang="en-US" dirty="0"/>
              <a:t>Advocacy: </a:t>
            </a:r>
            <a:r>
              <a:rPr lang="en-US" b="1" u="sng" dirty="0"/>
              <a:t>Parents or guardians </a:t>
            </a:r>
            <a:r>
              <a:rPr lang="en-US" dirty="0"/>
              <a:t>are the primary advocate.</a:t>
            </a:r>
          </a:p>
        </p:txBody>
      </p:sp>
      <p:sp>
        <p:nvSpPr>
          <p:cNvPr id="14342" name="Content Placeholder 6"/>
          <p:cNvSpPr>
            <a:spLocks noGrp="1"/>
          </p:cNvSpPr>
          <p:nvPr>
            <p:ph sz="half" idx="4"/>
          </p:nvPr>
        </p:nvSpPr>
        <p:spPr/>
        <p:txBody>
          <a:bodyPr/>
          <a:lstStyle/>
          <a:p>
            <a:pPr>
              <a:defRPr/>
            </a:pPr>
            <a:r>
              <a:rPr lang="en-US" b="1" dirty="0"/>
              <a:t>ADA, Section 504</a:t>
            </a:r>
          </a:p>
          <a:p>
            <a:pPr>
              <a:defRPr/>
            </a:pPr>
            <a:r>
              <a:rPr lang="en-US" b="1" u="sng" dirty="0"/>
              <a:t>Student</a:t>
            </a:r>
            <a:r>
              <a:rPr lang="en-US" b="1" dirty="0"/>
              <a:t>:</a:t>
            </a:r>
            <a:r>
              <a:rPr lang="en-US" dirty="0"/>
              <a:t> self-identify &amp; provide documentation</a:t>
            </a:r>
          </a:p>
          <a:p>
            <a:pPr>
              <a:defRPr/>
            </a:pPr>
            <a:r>
              <a:rPr lang="en-US" dirty="0"/>
              <a:t>Service delivery: </a:t>
            </a:r>
            <a:r>
              <a:rPr lang="en-US" b="1" u="sng" dirty="0"/>
              <a:t>Student</a:t>
            </a:r>
            <a:r>
              <a:rPr lang="en-US" dirty="0"/>
              <a:t> notifies DSS to set up services</a:t>
            </a:r>
          </a:p>
          <a:p>
            <a:pPr>
              <a:defRPr/>
            </a:pPr>
            <a:r>
              <a:rPr lang="en-US" dirty="0"/>
              <a:t>Advocacy: </a:t>
            </a:r>
            <a:r>
              <a:rPr lang="en-US" b="1" u="sng" dirty="0"/>
              <a:t>Student</a:t>
            </a:r>
            <a:r>
              <a:rPr lang="en-US" dirty="0"/>
              <a:t> must advocate for their own academic needs &amp; services.</a:t>
            </a:r>
          </a:p>
        </p:txBody>
      </p:sp>
      <p:sp>
        <p:nvSpPr>
          <p:cNvPr id="48134" name="TextBox 6"/>
          <p:cNvSpPr txBox="1">
            <a:spLocks noChangeArrowheads="1"/>
          </p:cNvSpPr>
          <p:nvPr/>
        </p:nvSpPr>
        <p:spPr bwMode="auto">
          <a:xfrm>
            <a:off x="609600" y="5791200"/>
            <a:ext cx="3505200" cy="369888"/>
          </a:xfrm>
          <a:prstGeom prst="rect">
            <a:avLst/>
          </a:prstGeom>
          <a:noFill/>
          <a:ln w="9525">
            <a:noFill/>
            <a:miter lim="800000"/>
            <a:headEnd/>
            <a:tailEnd/>
          </a:ln>
        </p:spPr>
        <p:txBody>
          <a:bodyPr>
            <a:spAutoFit/>
          </a:bodyPr>
          <a:lstStyle/>
          <a:p>
            <a:pPr eaLnBrk="0" hangingPunct="0"/>
            <a:r>
              <a:rPr lang="en-US" b="1" dirty="0"/>
              <a:t>(Simpson and Spencer, 2009)</a:t>
            </a:r>
          </a:p>
        </p:txBody>
      </p:sp>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pPr eaLnBrk="1" hangingPunct="1">
              <a:defRPr/>
            </a:pPr>
            <a:r>
              <a:rPr lang="en-US" sz="4000" dirty="0">
                <a:solidFill>
                  <a:schemeClr val="tx1"/>
                </a:solidFill>
              </a:rPr>
              <a:t>What kind of documentation do colleges need?</a:t>
            </a:r>
          </a:p>
        </p:txBody>
      </p:sp>
      <p:sp>
        <p:nvSpPr>
          <p:cNvPr id="47107" name="Rectangle 3"/>
          <p:cNvSpPr>
            <a:spLocks noGrp="1" noChangeArrowheads="1"/>
          </p:cNvSpPr>
          <p:nvPr>
            <p:ph type="body" idx="1"/>
          </p:nvPr>
        </p:nvSpPr>
        <p:spPr>
          <a:xfrm>
            <a:off x="457200" y="1600200"/>
            <a:ext cx="8229600" cy="4343400"/>
          </a:xfrm>
        </p:spPr>
        <p:txBody>
          <a:bodyPr/>
          <a:lstStyle/>
          <a:p>
            <a:pPr eaLnBrk="1" hangingPunct="1">
              <a:lnSpc>
                <a:spcPct val="80000"/>
              </a:lnSpc>
              <a:defRPr/>
            </a:pPr>
            <a:r>
              <a:rPr lang="en-US" sz="2000" b="1" dirty="0"/>
              <a:t>A specific diagnostic statement</a:t>
            </a:r>
            <a:r>
              <a:rPr lang="en-US" sz="2000" dirty="0"/>
              <a:t> identifying the disability including severity and date of current diagnostic evaluation. </a:t>
            </a:r>
          </a:p>
          <a:p>
            <a:pPr eaLnBrk="1" hangingPunct="1">
              <a:lnSpc>
                <a:spcPct val="80000"/>
              </a:lnSpc>
              <a:defRPr/>
            </a:pPr>
            <a:r>
              <a:rPr lang="en-US" sz="2000" b="1" dirty="0"/>
              <a:t>Specific findings which support this diagnosis</a:t>
            </a:r>
            <a:r>
              <a:rPr lang="en-US" sz="2000" dirty="0"/>
              <a:t> including relevant history, tests administered, test results, and interpretation of those test results. </a:t>
            </a:r>
          </a:p>
          <a:p>
            <a:pPr eaLnBrk="1" hangingPunct="1">
              <a:lnSpc>
                <a:spcPct val="80000"/>
              </a:lnSpc>
              <a:defRPr/>
            </a:pPr>
            <a:r>
              <a:rPr lang="en-US" sz="2000" b="1" dirty="0"/>
              <a:t>Information concerning the impact of the disability on the educational setting</a:t>
            </a:r>
            <a:r>
              <a:rPr lang="en-US" sz="2000" dirty="0"/>
              <a:t> including a description of the functional limitations due to the disability. </a:t>
            </a:r>
          </a:p>
          <a:p>
            <a:pPr eaLnBrk="1" hangingPunct="1">
              <a:lnSpc>
                <a:spcPct val="80000"/>
              </a:lnSpc>
              <a:defRPr/>
            </a:pPr>
            <a:r>
              <a:rPr lang="en-US" sz="2000" b="1" dirty="0"/>
              <a:t>The documentation must be on letterhead, typed, dated, signed</a:t>
            </a:r>
            <a:r>
              <a:rPr lang="en-US" sz="2000" dirty="0"/>
              <a:t>, and include the evaluator's name, address, telephone number, and professional credentials. </a:t>
            </a:r>
          </a:p>
          <a:p>
            <a:pPr eaLnBrk="1" hangingPunct="1">
              <a:lnSpc>
                <a:spcPct val="80000"/>
              </a:lnSpc>
              <a:defRPr/>
            </a:pPr>
            <a:r>
              <a:rPr lang="en-US" sz="2000" dirty="0"/>
              <a:t>The aforementioned points are general requirements for all documentation packets, however, additional information for different disabilities may be required.  (See the documentation requirements below for specific disabilities.)  Individual Educational Plans (IEP) are valuable resources of information but cannot be used as documentation of a disability.</a:t>
            </a:r>
          </a:p>
          <a:p>
            <a:pPr eaLnBrk="1" hangingPunct="1">
              <a:lnSpc>
                <a:spcPct val="80000"/>
              </a:lnSpc>
              <a:defRPr/>
            </a:pPr>
            <a:r>
              <a:rPr lang="en-US" sz="2000" dirty="0"/>
              <a:t>An FIE from a school district is usually the most widely accepted.</a:t>
            </a:r>
          </a:p>
        </p:txBody>
      </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pPr eaLnBrk="1" hangingPunct="1">
              <a:defRPr/>
            </a:pPr>
            <a:r>
              <a:rPr lang="en-US" sz="4000" dirty="0">
                <a:solidFill>
                  <a:schemeClr val="tx1"/>
                </a:solidFill>
              </a:rPr>
              <a:t>What accommodations or services do colleges offer?</a:t>
            </a:r>
          </a:p>
        </p:txBody>
      </p:sp>
      <p:sp>
        <p:nvSpPr>
          <p:cNvPr id="46083" name="Rectangle 3"/>
          <p:cNvSpPr>
            <a:spLocks noGrp="1" noChangeArrowheads="1"/>
          </p:cNvSpPr>
          <p:nvPr>
            <p:ph type="body" idx="1"/>
          </p:nvPr>
        </p:nvSpPr>
        <p:spPr/>
        <p:txBody>
          <a:bodyPr/>
          <a:lstStyle/>
          <a:p>
            <a:pPr eaLnBrk="1" hangingPunct="1">
              <a:lnSpc>
                <a:spcPct val="80000"/>
              </a:lnSpc>
              <a:defRPr/>
            </a:pPr>
            <a:r>
              <a:rPr lang="en-US" sz="2600" dirty="0"/>
              <a:t>Personal and Crisis Counseling Services (SHSU)</a:t>
            </a:r>
          </a:p>
          <a:p>
            <a:pPr eaLnBrk="1" hangingPunct="1">
              <a:lnSpc>
                <a:spcPct val="80000"/>
              </a:lnSpc>
              <a:defRPr/>
            </a:pPr>
            <a:r>
              <a:rPr lang="en-US" sz="2600" dirty="0"/>
              <a:t>Specialized Group Programs (SHSU)</a:t>
            </a:r>
          </a:p>
          <a:p>
            <a:pPr eaLnBrk="1" hangingPunct="1">
              <a:lnSpc>
                <a:spcPct val="80000"/>
              </a:lnSpc>
              <a:defRPr/>
            </a:pPr>
            <a:r>
              <a:rPr lang="en-US" sz="2600" dirty="0"/>
              <a:t>Group Counseling Services (SHSU)</a:t>
            </a:r>
          </a:p>
          <a:p>
            <a:pPr eaLnBrk="1" hangingPunct="1">
              <a:lnSpc>
                <a:spcPct val="80000"/>
              </a:lnSpc>
              <a:defRPr/>
            </a:pPr>
            <a:r>
              <a:rPr lang="en-US" sz="2600" dirty="0"/>
              <a:t>Career Counseling &amp; Testing </a:t>
            </a:r>
          </a:p>
          <a:p>
            <a:pPr eaLnBrk="1" hangingPunct="1">
              <a:lnSpc>
                <a:spcPct val="80000"/>
              </a:lnSpc>
              <a:defRPr/>
            </a:pPr>
            <a:r>
              <a:rPr lang="en-US" sz="2600" dirty="0"/>
              <a:t>Academic Content Tutoring and Study Skills Courses</a:t>
            </a:r>
          </a:p>
          <a:p>
            <a:pPr eaLnBrk="1" hangingPunct="1">
              <a:lnSpc>
                <a:spcPct val="80000"/>
              </a:lnSpc>
              <a:defRPr/>
            </a:pPr>
            <a:r>
              <a:rPr lang="en-US" sz="2600" dirty="0"/>
              <a:t>extended testing time, </a:t>
            </a:r>
          </a:p>
          <a:p>
            <a:pPr eaLnBrk="1" hangingPunct="1">
              <a:lnSpc>
                <a:spcPct val="80000"/>
              </a:lnSpc>
              <a:defRPr/>
            </a:pPr>
            <a:r>
              <a:rPr lang="en-US" sz="2600" dirty="0"/>
              <a:t>Interpreters</a:t>
            </a:r>
          </a:p>
          <a:p>
            <a:pPr eaLnBrk="1" hangingPunct="1">
              <a:lnSpc>
                <a:spcPct val="80000"/>
              </a:lnSpc>
              <a:defRPr/>
            </a:pPr>
            <a:r>
              <a:rPr lang="en-US" sz="2600" dirty="0"/>
              <a:t>note-taking, </a:t>
            </a:r>
          </a:p>
          <a:p>
            <a:pPr eaLnBrk="1" hangingPunct="1">
              <a:lnSpc>
                <a:spcPct val="80000"/>
              </a:lnSpc>
              <a:defRPr/>
            </a:pPr>
            <a:r>
              <a:rPr lang="en-US" sz="2600" dirty="0"/>
              <a:t>reader services</a:t>
            </a:r>
          </a:p>
          <a:p>
            <a:pPr eaLnBrk="1" hangingPunct="1">
              <a:lnSpc>
                <a:spcPct val="80000"/>
              </a:lnSpc>
              <a:defRPr/>
            </a:pPr>
            <a:r>
              <a:rPr lang="en-US" sz="2600" dirty="0"/>
              <a:t>scribe services</a:t>
            </a:r>
          </a:p>
          <a:p>
            <a:pPr eaLnBrk="1" hangingPunct="1">
              <a:lnSpc>
                <a:spcPct val="80000"/>
              </a:lnSpc>
              <a:defRPr/>
            </a:pPr>
            <a:r>
              <a:rPr lang="en-US" sz="2600" dirty="0"/>
              <a:t>audio books and other adaptive technology services</a:t>
            </a:r>
          </a:p>
        </p:txBody>
      </p:sp>
    </p:spTree>
  </p:cSld>
  <p:clrMapOvr>
    <a:masterClrMapping/>
  </p:clrMapOvr>
  <p:transition spd="med">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2400"/>
            <a:ext cx="9144000" cy="1630363"/>
          </a:xfrm>
        </p:spPr>
        <p:txBody>
          <a:bodyPr/>
          <a:lstStyle/>
          <a:p>
            <a:pPr>
              <a:defRPr/>
            </a:pPr>
            <a:r>
              <a:rPr lang="en-US" sz="4000" dirty="0">
                <a:solidFill>
                  <a:schemeClr val="tx1"/>
                </a:solidFill>
              </a:rPr>
              <a:t>Consider the idea of another individual or friend serving as a liaison or mentor?</a:t>
            </a:r>
          </a:p>
        </p:txBody>
      </p:sp>
      <p:sp>
        <p:nvSpPr>
          <p:cNvPr id="8" name="Content Placeholder 7"/>
          <p:cNvSpPr>
            <a:spLocks noGrp="1"/>
          </p:cNvSpPr>
          <p:nvPr>
            <p:ph idx="1"/>
          </p:nvPr>
        </p:nvSpPr>
        <p:spPr/>
        <p:txBody>
          <a:bodyPr/>
          <a:lstStyle/>
          <a:p>
            <a:pPr>
              <a:defRPr/>
            </a:pPr>
            <a:r>
              <a:rPr lang="en-US" sz="2800" dirty="0"/>
              <a:t>They can help advocate for their needs.</a:t>
            </a:r>
          </a:p>
          <a:p>
            <a:pPr>
              <a:defRPr/>
            </a:pPr>
            <a:r>
              <a:rPr lang="en-US" sz="2800" dirty="0"/>
              <a:t>They can serve as a social, academic, and organizational role-model.</a:t>
            </a:r>
          </a:p>
          <a:p>
            <a:pPr>
              <a:defRPr/>
            </a:pPr>
            <a:r>
              <a:rPr lang="en-US" sz="2800" dirty="0"/>
              <a:t>They can help them with registration, navigation of the campus, and communication with parents and professors.</a:t>
            </a:r>
          </a:p>
        </p:txBody>
      </p:sp>
      <p:pic>
        <p:nvPicPr>
          <p:cNvPr id="3074" name="Picture 2" descr="C:\Users\James Williams Jr\AppData\Local\Microsoft\Windows\Temporary Internet Files\Content.IE5\7UMYOV3Q\MP900442265[1].jpg"/>
          <p:cNvPicPr>
            <a:picLocks noChangeAspect="1" noChangeArrowheads="1"/>
          </p:cNvPicPr>
          <p:nvPr/>
        </p:nvPicPr>
        <p:blipFill>
          <a:blip r:embed="rId2" cstate="print"/>
          <a:srcRect/>
          <a:stretch>
            <a:fillRect/>
          </a:stretch>
        </p:blipFill>
        <p:spPr bwMode="auto">
          <a:xfrm>
            <a:off x="3200400" y="4191000"/>
            <a:ext cx="3200400" cy="2133600"/>
          </a:xfrm>
          <a:prstGeom prst="rect">
            <a:avLst/>
          </a:prstGeom>
          <a:ln>
            <a:noFill/>
          </a:ln>
          <a:effectLst>
            <a:softEdge rad="112500"/>
          </a:effectLst>
        </p:spPr>
      </p:pic>
    </p:spTree>
  </p:cSld>
  <p:clrMapOvr>
    <a:masterClrMapping/>
  </p:clrMapOvr>
  <p:transition spd="med">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3042887"/>
            <a:ext cx="4267200" cy="731838"/>
          </a:xfrm>
        </p:spPr>
        <p:txBody>
          <a:bodyPr/>
          <a:lstStyle/>
          <a:p>
            <a:r>
              <a:rPr lang="en-US" sz="5400" dirty="0">
                <a:solidFill>
                  <a:schemeClr val="tx1"/>
                </a:solidFill>
              </a:rPr>
              <a:t>Employment</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2600" y="1066800"/>
            <a:ext cx="3124200" cy="4684013"/>
          </a:xfrm>
          <a:prstGeom prst="rect">
            <a:avLst/>
          </a:prstGeom>
        </p:spPr>
      </p:pic>
      <p:sp>
        <p:nvSpPr>
          <p:cNvPr id="2" name="TextBox 1">
            <a:extLst>
              <a:ext uri="{FF2B5EF4-FFF2-40B4-BE49-F238E27FC236}">
                <a16:creationId xmlns:a16="http://schemas.microsoft.com/office/drawing/2014/main" id="{BF49A354-7A7E-4740-AB60-DC96793817DF}"/>
              </a:ext>
            </a:extLst>
          </p:cNvPr>
          <p:cNvSpPr txBox="1"/>
          <p:nvPr/>
        </p:nvSpPr>
        <p:spPr>
          <a:xfrm>
            <a:off x="2362200" y="5750813"/>
            <a:ext cx="4876800" cy="707886"/>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“It’s hard work!”</a:t>
            </a:r>
          </a:p>
        </p:txBody>
      </p:sp>
    </p:spTree>
    <p:extLst>
      <p:ext uri="{BB962C8B-B14F-4D97-AF65-F5344CB8AC3E}">
        <p14:creationId xmlns:p14="http://schemas.microsoft.com/office/powerpoint/2010/main" val="2162927990"/>
      </p:ext>
    </p:extLst>
  </p:cSld>
  <p:clrMapOvr>
    <a:masterClrMapping/>
  </p:clrMapOvr>
  <p:transition spd="med">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rrowheads="1"/>
          </p:cNvSpPr>
          <p:nvPr>
            <p:ph type="title"/>
          </p:nvPr>
        </p:nvSpPr>
        <p:spPr>
          <a:xfrm>
            <a:off x="495300" y="381000"/>
            <a:ext cx="8153400" cy="838200"/>
          </a:xfrm>
        </p:spPr>
        <p:txBody>
          <a:bodyPr/>
          <a:lstStyle/>
          <a:p>
            <a:r>
              <a:rPr lang="en-US" sz="4000" dirty="0">
                <a:solidFill>
                  <a:schemeClr val="tx1"/>
                </a:solidFill>
                <a:effectLst>
                  <a:outerShdw blurRad="38100" dist="38100" dir="2700000" algn="tl">
                    <a:srgbClr val="000000">
                      <a:alpha val="43137"/>
                    </a:srgbClr>
                  </a:outerShdw>
                </a:effectLst>
              </a:rPr>
              <a:t>Requirements of Competitive Work</a:t>
            </a:r>
          </a:p>
        </p:txBody>
      </p:sp>
      <p:sp>
        <p:nvSpPr>
          <p:cNvPr id="47106" name="Rectangle 3"/>
          <p:cNvSpPr>
            <a:spLocks noGrp="1" noChangeArrowheads="1"/>
          </p:cNvSpPr>
          <p:nvPr>
            <p:ph type="body" idx="1"/>
          </p:nvPr>
        </p:nvSpPr>
        <p:spPr>
          <a:xfrm>
            <a:off x="609600" y="1828800"/>
            <a:ext cx="8001000" cy="3505200"/>
          </a:xfrm>
        </p:spPr>
        <p:txBody>
          <a:bodyPr>
            <a:normAutofit fontScale="92500" lnSpcReduction="20000"/>
          </a:bodyPr>
          <a:lstStyle/>
          <a:p>
            <a:r>
              <a:rPr lang="en-US" dirty="0">
                <a:effectLst>
                  <a:outerShdw blurRad="38100" dist="38100" dir="2700000" algn="tl">
                    <a:srgbClr val="000000">
                      <a:alpha val="43137"/>
                    </a:srgbClr>
                  </a:outerShdw>
                </a:effectLst>
              </a:rPr>
              <a:t>Socially appropriate work behaviors</a:t>
            </a:r>
          </a:p>
          <a:p>
            <a:r>
              <a:rPr lang="en-US" dirty="0">
                <a:effectLst>
                  <a:outerShdw blurRad="38100" dist="38100" dir="2700000" algn="tl">
                    <a:srgbClr val="000000">
                      <a:alpha val="43137"/>
                    </a:srgbClr>
                  </a:outerShdw>
                </a:effectLst>
              </a:rPr>
              <a:t>Ability to perform the essential functions of a job</a:t>
            </a:r>
          </a:p>
          <a:p>
            <a:r>
              <a:rPr lang="en-US" dirty="0">
                <a:effectLst>
                  <a:outerShdw blurRad="38100" dist="38100" dir="2700000" algn="tl">
                    <a:srgbClr val="000000">
                      <a:alpha val="43137"/>
                    </a:srgbClr>
                  </a:outerShdw>
                </a:effectLst>
              </a:rPr>
              <a:t>Able to operate independently; a parent’s role should transition from that of an advocate to an advisor.</a:t>
            </a:r>
          </a:p>
          <a:p>
            <a:r>
              <a:rPr lang="en-US" dirty="0">
                <a:effectLst>
                  <a:outerShdw blurRad="38100" dist="38100" dir="2700000" algn="tl">
                    <a:srgbClr val="000000">
                      <a:alpha val="43137"/>
                    </a:srgbClr>
                  </a:outerShdw>
                </a:effectLst>
              </a:rPr>
              <a:t>Able to manage their own time, including breaks, arriving and leaving on time.</a:t>
            </a:r>
          </a:p>
          <a:p>
            <a:r>
              <a:rPr lang="en-US" dirty="0">
                <a:effectLst>
                  <a:outerShdw blurRad="38100" dist="38100" dir="2700000" algn="tl">
                    <a:srgbClr val="000000">
                      <a:alpha val="43137"/>
                    </a:srgbClr>
                  </a:outerShdw>
                </a:effectLst>
              </a:rPr>
              <a:t>Able to perform activities of daily living</a:t>
            </a:r>
          </a:p>
        </p:txBody>
      </p:sp>
    </p:spTree>
    <p:extLst>
      <p:ext uri="{BB962C8B-B14F-4D97-AF65-F5344CB8AC3E}">
        <p14:creationId xmlns:p14="http://schemas.microsoft.com/office/powerpoint/2010/main" val="19514628"/>
      </p:ext>
    </p:extLst>
  </p:cSld>
  <p:clrMapOvr>
    <a:masterClrMapping/>
  </p:clrMapOvr>
  <p:transition spd="med">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381000"/>
            <a:ext cx="8686800" cy="838200"/>
          </a:xfrm>
        </p:spPr>
        <p:txBody>
          <a:bodyPr>
            <a:normAutofit/>
          </a:bodyPr>
          <a:lstStyle/>
          <a:p>
            <a:pPr algn="ctr"/>
            <a:r>
              <a:rPr lang="en-US" sz="3800" b="1" dirty="0">
                <a:solidFill>
                  <a:schemeClr val="tx1"/>
                </a:solidFill>
              </a:rPr>
              <a:t>Limitations in Adult Vocational Services</a:t>
            </a:r>
          </a:p>
        </p:txBody>
      </p:sp>
      <p:sp>
        <p:nvSpPr>
          <p:cNvPr id="3" name="Content Placeholder 2"/>
          <p:cNvSpPr>
            <a:spLocks noGrp="1"/>
          </p:cNvSpPr>
          <p:nvPr>
            <p:ph idx="1"/>
          </p:nvPr>
        </p:nvSpPr>
        <p:spPr>
          <a:xfrm>
            <a:off x="457200" y="1447800"/>
            <a:ext cx="8229600" cy="4876800"/>
          </a:xfrm>
        </p:spPr>
        <p:txBody>
          <a:bodyPr>
            <a:normAutofit fontScale="77500" lnSpcReduction="20000"/>
          </a:bodyPr>
          <a:lstStyle/>
          <a:p>
            <a:r>
              <a:rPr lang="en-US" sz="2400" dirty="0">
                <a:effectLst>
                  <a:outerShdw blurRad="38100" dist="38100" dir="2700000" algn="tl">
                    <a:srgbClr val="000000">
                      <a:alpha val="43137"/>
                    </a:srgbClr>
                  </a:outerShdw>
                </a:effectLst>
              </a:rPr>
              <a:t>School and State-funded services do not offer unlimited resources and support</a:t>
            </a:r>
          </a:p>
          <a:p>
            <a:pPr lvl="1"/>
            <a:r>
              <a:rPr lang="en-US" sz="2400" dirty="0">
                <a:effectLst>
                  <a:outerShdw blurRad="38100" dist="38100" dir="2700000" algn="tl">
                    <a:srgbClr val="000000">
                      <a:alpha val="43137"/>
                    </a:srgbClr>
                  </a:outerShdw>
                </a:effectLst>
              </a:rPr>
              <a:t>School-based services are usually limited by age, funding, staffing, and location.</a:t>
            </a:r>
          </a:p>
          <a:p>
            <a:pPr lvl="1"/>
            <a:r>
              <a:rPr lang="en-US" sz="2400" dirty="0">
                <a:effectLst>
                  <a:outerShdw blurRad="38100" dist="38100" dir="2700000" algn="tl">
                    <a:srgbClr val="000000">
                      <a:alpha val="43137"/>
                    </a:srgbClr>
                  </a:outerShdw>
                </a:effectLst>
              </a:rPr>
              <a:t>State-funded services, such as those funded by Medicaid Waiver and State VR, are usually limited by eligibility, funding, lack of providers, provider quality issues, and, in VR most of all, the short-term nature of services.</a:t>
            </a:r>
          </a:p>
          <a:p>
            <a:r>
              <a:rPr lang="en-US" sz="2500" dirty="0">
                <a:effectLst>
                  <a:outerShdw blurRad="38100" dist="38100" dir="2700000" algn="tl">
                    <a:srgbClr val="000000">
                      <a:alpha val="43137"/>
                    </a:srgbClr>
                  </a:outerShdw>
                </a:effectLst>
              </a:rPr>
              <a:t>Most adult services are eligibility, not entitlement-based, programs.</a:t>
            </a:r>
          </a:p>
          <a:p>
            <a:r>
              <a:rPr lang="en-US" sz="2400" dirty="0">
                <a:effectLst>
                  <a:outerShdw blurRad="38100" dist="38100" dir="2700000" algn="tl">
                    <a:srgbClr val="000000">
                      <a:alpha val="43137"/>
                    </a:srgbClr>
                  </a:outerShdw>
                </a:effectLst>
              </a:rPr>
              <a:t>Job Carving is great idea, however the reality is it rarely happens and, when it does, it is usually temporary.</a:t>
            </a:r>
          </a:p>
          <a:p>
            <a:r>
              <a:rPr lang="en-US" sz="2400" dirty="0">
                <a:effectLst>
                  <a:outerShdw blurRad="38100" dist="38100" dir="2700000" algn="tl">
                    <a:srgbClr val="000000">
                      <a:alpha val="43137"/>
                    </a:srgbClr>
                  </a:outerShdw>
                </a:effectLst>
              </a:rPr>
              <a:t>Specialized Programs like Specialistern, Nonpareil Institute, ASTEP, Microsoft’s Autism Program, SAP-Autism at Work</a:t>
            </a:r>
          </a:p>
          <a:p>
            <a:r>
              <a:rPr lang="en-US" sz="2400" dirty="0">
                <a:effectLst>
                  <a:outerShdw blurRad="38100" dist="38100" dir="2700000" algn="tl">
                    <a:srgbClr val="000000">
                      <a:alpha val="43137"/>
                    </a:srgbClr>
                  </a:outerShdw>
                </a:effectLst>
              </a:rPr>
              <a:t>Brilliant ideas, but with a few big problems…</a:t>
            </a:r>
          </a:p>
          <a:p>
            <a:pPr lvl="1"/>
            <a:r>
              <a:rPr lang="en-US" sz="2400" dirty="0">
                <a:effectLst>
                  <a:outerShdw blurRad="38100" dist="38100" dir="2700000" algn="tl">
                    <a:srgbClr val="000000">
                      <a:alpha val="43137"/>
                    </a:srgbClr>
                  </a:outerShdw>
                </a:effectLst>
              </a:rPr>
              <a:t>Serving 100-200 People a Year out of the 2.6 Million Needing to be Served (Carley, 2016)</a:t>
            </a:r>
          </a:p>
          <a:p>
            <a:pPr lvl="1"/>
            <a:r>
              <a:rPr lang="en-US" sz="2400" dirty="0">
                <a:effectLst>
                  <a:outerShdw blurRad="38100" dist="38100" dir="2700000" algn="tl">
                    <a:srgbClr val="000000">
                      <a:alpha val="43137"/>
                    </a:srgbClr>
                  </a:outerShdw>
                </a:effectLst>
              </a:rPr>
              <a:t>Location Specific and Concentrated Mostly in Northwest and Northeast</a:t>
            </a:r>
          </a:p>
          <a:p>
            <a:pPr lvl="1"/>
            <a:r>
              <a:rPr lang="en-US" sz="2400" dirty="0">
                <a:effectLst>
                  <a:outerShdw blurRad="38100" dist="38100" dir="2700000" algn="tl">
                    <a:srgbClr val="000000">
                      <a:alpha val="43137"/>
                    </a:srgbClr>
                  </a:outerShdw>
                </a:effectLst>
              </a:rPr>
              <a:t>Limited industries</a:t>
            </a:r>
          </a:p>
          <a:p>
            <a:pPr lvl="1"/>
            <a:r>
              <a:rPr lang="en-US" sz="2400" dirty="0">
                <a:effectLst>
                  <a:outerShdw blurRad="38100" dist="38100" dir="2700000" algn="tl">
                    <a:srgbClr val="000000">
                      <a:alpha val="43137"/>
                    </a:srgbClr>
                  </a:outerShdw>
                </a:effectLst>
              </a:rPr>
              <a:t>Usually just for the highest functioning portion of the spectrum</a:t>
            </a:r>
          </a:p>
          <a:p>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3888564"/>
      </p:ext>
    </p:extLst>
  </p:cSld>
  <p:clrMapOvr>
    <a:masterClrMapping/>
  </p:clrMapOvr>
  <p:transition spd="med">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solidFill>
                  <a:schemeClr val="tx1"/>
                </a:solidFill>
              </a:rPr>
              <a:t>What is the Job Market Like?</a:t>
            </a:r>
          </a:p>
        </p:txBody>
      </p:sp>
      <p:sp>
        <p:nvSpPr>
          <p:cNvPr id="3" name="Content Placeholder 2"/>
          <p:cNvSpPr>
            <a:spLocks noGrp="1"/>
          </p:cNvSpPr>
          <p:nvPr>
            <p:ph idx="1"/>
          </p:nvPr>
        </p:nvSpPr>
        <p:spPr>
          <a:xfrm>
            <a:off x="460420" y="1143000"/>
            <a:ext cx="8229600" cy="5334000"/>
          </a:xfrm>
        </p:spPr>
        <p:txBody>
          <a:bodyPr>
            <a:normAutofit/>
          </a:bodyPr>
          <a:lstStyle/>
          <a:p>
            <a:r>
              <a:rPr lang="en-US" dirty="0"/>
              <a:t>Where do people really work in the US?</a:t>
            </a:r>
          </a:p>
          <a:p>
            <a:pPr lvl="1"/>
            <a:r>
              <a:rPr lang="en-US" dirty="0"/>
              <a:t>Elementary/Secondary Schools</a:t>
            </a:r>
          </a:p>
          <a:p>
            <a:pPr lvl="1"/>
            <a:r>
              <a:rPr lang="en-US" dirty="0"/>
              <a:t>Food Service Industry</a:t>
            </a:r>
          </a:p>
          <a:p>
            <a:pPr lvl="1"/>
            <a:r>
              <a:rPr lang="en-US" dirty="0"/>
              <a:t>Hospitals</a:t>
            </a:r>
          </a:p>
          <a:p>
            <a:pPr lvl="1"/>
            <a:r>
              <a:rPr lang="en-US" dirty="0"/>
              <a:t>Employment Services</a:t>
            </a:r>
          </a:p>
          <a:p>
            <a:pPr lvl="1"/>
            <a:r>
              <a:rPr lang="en-US" dirty="0"/>
              <a:t>Grocery Stores</a:t>
            </a:r>
          </a:p>
          <a:p>
            <a:r>
              <a:rPr lang="en-US" dirty="0"/>
              <a:t>Apprenticeships are expected to be the fastest growing requirement!</a:t>
            </a:r>
          </a:p>
          <a:p>
            <a:r>
              <a:rPr lang="en-US" dirty="0"/>
              <a:t>Important to understand job market trends and local factors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1752600"/>
            <a:ext cx="1905000" cy="1905000"/>
          </a:xfrm>
          <a:prstGeom prst="rect">
            <a:avLst/>
          </a:prstGeom>
        </p:spPr>
      </p:pic>
    </p:spTree>
    <p:extLst>
      <p:ext uri="{BB962C8B-B14F-4D97-AF65-F5344CB8AC3E}">
        <p14:creationId xmlns:p14="http://schemas.microsoft.com/office/powerpoint/2010/main" val="550091416"/>
      </p:ext>
    </p:extLst>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CEF20-C40B-43CD-B23C-5A306437E9F6}"/>
              </a:ext>
            </a:extLst>
          </p:cNvPr>
          <p:cNvSpPr>
            <a:spLocks noGrp="1"/>
          </p:cNvSpPr>
          <p:nvPr>
            <p:ph type="title"/>
          </p:nvPr>
        </p:nvSpPr>
        <p:spPr>
          <a:xfrm>
            <a:off x="457200" y="274638"/>
            <a:ext cx="8229600" cy="792162"/>
          </a:xfrm>
        </p:spPr>
        <p:txBody>
          <a:bodyPr/>
          <a:lstStyle/>
          <a:p>
            <a:r>
              <a:rPr lang="en-US" dirty="0">
                <a:solidFill>
                  <a:schemeClr val="tx1"/>
                </a:solidFill>
              </a:rPr>
              <a:t>Top 10 Mistakes in Transition…</a:t>
            </a:r>
          </a:p>
        </p:txBody>
      </p:sp>
      <p:sp>
        <p:nvSpPr>
          <p:cNvPr id="3" name="Content Placeholder 2">
            <a:extLst>
              <a:ext uri="{FF2B5EF4-FFF2-40B4-BE49-F238E27FC236}">
                <a16:creationId xmlns:a16="http://schemas.microsoft.com/office/drawing/2014/main" id="{E2C1A96E-7C0D-4387-BC6F-2DD7B05A7956}"/>
              </a:ext>
            </a:extLst>
          </p:cNvPr>
          <p:cNvSpPr>
            <a:spLocks noGrp="1"/>
          </p:cNvSpPr>
          <p:nvPr>
            <p:ph idx="1"/>
          </p:nvPr>
        </p:nvSpPr>
        <p:spPr>
          <a:xfrm>
            <a:off x="228600" y="1143000"/>
            <a:ext cx="8686800" cy="5440362"/>
          </a:xfrm>
        </p:spPr>
        <p:txBody>
          <a:bodyPr>
            <a:normAutofit fontScale="62500" lnSpcReduction="20000"/>
          </a:bodyPr>
          <a:lstStyle/>
          <a:p>
            <a:r>
              <a:rPr lang="en-US" dirty="0">
                <a:effectLst/>
              </a:rPr>
              <a:t>Goals are too broad and don’t include the specific steps a student will need to take to reach the goal. </a:t>
            </a:r>
          </a:p>
          <a:p>
            <a:pPr lvl="1"/>
            <a:r>
              <a:rPr lang="en-US" dirty="0">
                <a:effectLst/>
              </a:rPr>
              <a:t>(Example: Bob will go to college when he graduates.)</a:t>
            </a:r>
            <a:endParaRPr lang="en-US" sz="3200" dirty="0">
              <a:effectLst/>
            </a:endParaRPr>
          </a:p>
          <a:p>
            <a:r>
              <a:rPr lang="en-US" dirty="0">
                <a:effectLst/>
              </a:rPr>
              <a:t>Goals are too specific and focus on a minute detail which may not actually impact a student’s functioning.</a:t>
            </a:r>
          </a:p>
          <a:p>
            <a:pPr lvl="1"/>
            <a:r>
              <a:rPr lang="en-US" dirty="0">
                <a:effectLst/>
              </a:rPr>
              <a:t>(Example: Bob will not wear blue clothing more than 3 days in a week.)</a:t>
            </a:r>
          </a:p>
          <a:p>
            <a:pPr>
              <a:lnSpc>
                <a:spcPct val="120000"/>
              </a:lnSpc>
            </a:pPr>
            <a:r>
              <a:rPr lang="en-US" dirty="0">
                <a:effectLst/>
              </a:rPr>
              <a:t>Goals based solely on the student’s or family’s hopes, dreams, and/or interests without considering the student’s current academic, physical, mental, or intellectual functioning.</a:t>
            </a:r>
          </a:p>
          <a:p>
            <a:pPr lvl="1">
              <a:lnSpc>
                <a:spcPct val="120000"/>
              </a:lnSpc>
            </a:pPr>
            <a:r>
              <a:rPr lang="en-US" dirty="0">
                <a:effectLst/>
              </a:rPr>
              <a:t>(Example: Bob wants to be a heart surgeon but has a 3</a:t>
            </a:r>
            <a:r>
              <a:rPr lang="en-US" baseline="30000" dirty="0">
                <a:effectLst/>
              </a:rPr>
              <a:t>rd</a:t>
            </a:r>
            <a:r>
              <a:rPr lang="en-US" dirty="0">
                <a:effectLst/>
              </a:rPr>
              <a:t> grade reading and would most likely never be able to pass the MCAT to get admitted.)</a:t>
            </a:r>
            <a:endParaRPr lang="en-US" sz="3200" dirty="0">
              <a:effectLst/>
            </a:endParaRPr>
          </a:p>
          <a:p>
            <a:pPr>
              <a:lnSpc>
                <a:spcPct val="120000"/>
              </a:lnSpc>
            </a:pPr>
            <a:r>
              <a:rPr lang="en-US" dirty="0">
                <a:effectLst/>
              </a:rPr>
              <a:t>Goals are focus only on academics and do not include the other two domains mentioned in IDEA: post-secondary employment and independent living. IQ is not always a predictor of success.</a:t>
            </a:r>
          </a:p>
          <a:p>
            <a:pPr lvl="1">
              <a:lnSpc>
                <a:spcPct val="120000"/>
              </a:lnSpc>
            </a:pPr>
            <a:r>
              <a:rPr lang="en-US" dirty="0">
                <a:effectLst/>
              </a:rPr>
              <a:t>(Example: Bob is 17 years old and has a goal of successfully answering 7 out of 10 Algebra problems correctly, but his mother dresses and bathes him everyday.)</a:t>
            </a:r>
            <a:endParaRPr lang="en-US" sz="3200" dirty="0">
              <a:effectLst/>
            </a:endParaRPr>
          </a:p>
        </p:txBody>
      </p:sp>
    </p:spTree>
    <p:extLst>
      <p:ext uri="{BB962C8B-B14F-4D97-AF65-F5344CB8AC3E}">
        <p14:creationId xmlns:p14="http://schemas.microsoft.com/office/powerpoint/2010/main" val="2947169382"/>
      </p:ext>
    </p:extLst>
  </p:cSld>
  <p:clrMapOvr>
    <a:masterClrMapping/>
  </p:clrMapOvr>
  <p:transition spd="med">
    <p:zoom/>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457200" y="152400"/>
            <a:ext cx="8229600" cy="1143000"/>
          </a:xfrm>
        </p:spPr>
        <p:txBody>
          <a:bodyPr/>
          <a:lstStyle/>
          <a:p>
            <a:pPr>
              <a:defRPr/>
            </a:pPr>
            <a:r>
              <a:rPr lang="en-US" dirty="0">
                <a:solidFill>
                  <a:schemeClr val="tx1"/>
                </a:solidFill>
              </a:rPr>
              <a:t>Questions/Comments</a:t>
            </a:r>
          </a:p>
        </p:txBody>
      </p:sp>
      <p:sp>
        <p:nvSpPr>
          <p:cNvPr id="67587" name="Rectangle 3"/>
          <p:cNvSpPr>
            <a:spLocks noGrp="1" noChangeArrowheads="1"/>
          </p:cNvSpPr>
          <p:nvPr>
            <p:ph type="body" idx="1"/>
          </p:nvPr>
        </p:nvSpPr>
        <p:spPr>
          <a:xfrm>
            <a:off x="685800" y="1295400"/>
            <a:ext cx="8077200" cy="4647972"/>
          </a:xfrm>
        </p:spPr>
        <p:txBody>
          <a:bodyPr/>
          <a:lstStyle/>
          <a:p>
            <a:r>
              <a:rPr lang="en-US" sz="4000" dirty="0"/>
              <a:t>Dr. James Williams, CRC, ACAS</a:t>
            </a:r>
          </a:p>
          <a:p>
            <a:r>
              <a:rPr lang="en-US" sz="4000" dirty="0"/>
              <a:t>Phone: 515-829-6035</a:t>
            </a:r>
          </a:p>
          <a:p>
            <a:r>
              <a:rPr lang="en-US" sz="4000" dirty="0"/>
              <a:t>Email: </a:t>
            </a:r>
            <a:r>
              <a:rPr lang="en-US" sz="3300" dirty="0" err="1"/>
              <a:t>James.Williams@iwd.iowa.gov</a:t>
            </a:r>
            <a:endParaRPr lang="en-US" sz="3300" dirty="0"/>
          </a:p>
        </p:txBody>
      </p:sp>
      <p:pic>
        <p:nvPicPr>
          <p:cNvPr id="3" name="Picture 2" descr="Blue text on a black background&#10;&#10;Description automatically generated">
            <a:extLst>
              <a:ext uri="{FF2B5EF4-FFF2-40B4-BE49-F238E27FC236}">
                <a16:creationId xmlns:a16="http://schemas.microsoft.com/office/drawing/2014/main" id="{60639F41-6EBB-DE57-3449-5423AD011C2F}"/>
              </a:ext>
            </a:extLst>
          </p:cNvPr>
          <p:cNvPicPr>
            <a:picLocks noChangeAspect="1"/>
          </p:cNvPicPr>
          <p:nvPr/>
        </p:nvPicPr>
        <p:blipFill>
          <a:blip r:embed="rId2">
            <a:clrChange>
              <a:clrFrom>
                <a:srgbClr val="FFFFFF">
                  <a:alpha val="0"/>
                </a:srgbClr>
              </a:clrFrom>
              <a:clrTo>
                <a:srgbClr val="FFFFFF">
                  <a:alpha val="0"/>
                </a:srgbClr>
              </a:clrTo>
            </a:clrChange>
            <a:alphaModFix/>
            <a:extLst>
              <a:ext uri="{28A0092B-C50C-407E-A947-70E740481C1C}">
                <a14:useLocalDpi xmlns:a14="http://schemas.microsoft.com/office/drawing/2010/main" val="0"/>
              </a:ext>
            </a:extLst>
          </a:blip>
          <a:stretch>
            <a:fillRect/>
          </a:stretch>
        </p:blipFill>
        <p:spPr>
          <a:xfrm>
            <a:off x="457200" y="4267200"/>
            <a:ext cx="8077200" cy="1383533"/>
          </a:xfrm>
          <a:prstGeom prst="roundRect">
            <a:avLst>
              <a:gd name="adj" fmla="val 4167"/>
            </a:avLst>
          </a:prstGeom>
          <a:solidFill>
            <a:srgbClr val="FFFFFF"/>
          </a:solidFill>
          <a:ln w="76200" cap="sq">
            <a:noFill/>
            <a:miter lim="800000"/>
          </a:ln>
          <a:effectLst>
            <a:outerShdw blurRad="190500" dist="228600" dir="2700000" algn="ctr">
              <a:srgbClr val="000000">
                <a:alpha val="30000"/>
              </a:srgbClr>
            </a:outerShdw>
            <a:reflection blurRad="12700" stA="33000" endPos="28000" dist="5000" dir="5400000" sy="-100000" algn="bl" rotWithShape="0"/>
          </a:effectLst>
          <a:scene3d>
            <a:camera prst="orthographicFront">
              <a:rot lat="0" lon="0" rev="0"/>
            </a:camera>
            <a:lightRig rig="glow" dir="t">
              <a:rot lat="0" lon="0" rev="4800000"/>
            </a:lightRig>
          </a:scene3d>
          <a:sp3d prstMaterial="matte">
            <a:bevelT w="127000" h="63500"/>
          </a:sp3d>
        </p:spPr>
      </p:pic>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fade">
                                      <p:cBhvr>
                                        <p:cTn id="7" dur="2000"/>
                                        <p:tgtEl>
                                          <p:spTgt spid="675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7587"/>
                                        </p:tgtEl>
                                        <p:attrNameLst>
                                          <p:attrName>style.visibility</p:attrName>
                                        </p:attrNameLst>
                                      </p:cBhvr>
                                      <p:to>
                                        <p:strVal val="visible"/>
                                      </p:to>
                                    </p:set>
                                    <p:animEffect transition="in" filter="fade">
                                      <p:cBhvr>
                                        <p:cTn id="10" dur="2000"/>
                                        <p:tgtEl>
                                          <p:spTgt spid="675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P spid="6758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CEF20-C40B-43CD-B23C-5A306437E9F6}"/>
              </a:ext>
            </a:extLst>
          </p:cNvPr>
          <p:cNvSpPr>
            <a:spLocks noGrp="1"/>
          </p:cNvSpPr>
          <p:nvPr>
            <p:ph type="title"/>
          </p:nvPr>
        </p:nvSpPr>
        <p:spPr>
          <a:xfrm>
            <a:off x="152400" y="257045"/>
            <a:ext cx="8839200" cy="792162"/>
          </a:xfrm>
        </p:spPr>
        <p:txBody>
          <a:bodyPr/>
          <a:lstStyle/>
          <a:p>
            <a:r>
              <a:rPr lang="en-US" dirty="0">
                <a:solidFill>
                  <a:schemeClr val="tx1"/>
                </a:solidFill>
              </a:rPr>
              <a:t>Top 10 Mistakes Continued…</a:t>
            </a:r>
          </a:p>
        </p:txBody>
      </p:sp>
      <p:sp>
        <p:nvSpPr>
          <p:cNvPr id="3" name="Content Placeholder 2">
            <a:extLst>
              <a:ext uri="{FF2B5EF4-FFF2-40B4-BE49-F238E27FC236}">
                <a16:creationId xmlns:a16="http://schemas.microsoft.com/office/drawing/2014/main" id="{E2C1A96E-7C0D-4387-BC6F-2DD7B05A7956}"/>
              </a:ext>
            </a:extLst>
          </p:cNvPr>
          <p:cNvSpPr>
            <a:spLocks noGrp="1"/>
          </p:cNvSpPr>
          <p:nvPr>
            <p:ph idx="1"/>
          </p:nvPr>
        </p:nvSpPr>
        <p:spPr>
          <a:xfrm>
            <a:off x="228600" y="1143000"/>
            <a:ext cx="8686800" cy="5440362"/>
          </a:xfrm>
        </p:spPr>
        <p:txBody>
          <a:bodyPr>
            <a:normAutofit fontScale="62500" lnSpcReduction="20000"/>
          </a:bodyPr>
          <a:lstStyle/>
          <a:p>
            <a:pPr>
              <a:lnSpc>
                <a:spcPct val="110000"/>
              </a:lnSpc>
            </a:pPr>
            <a:r>
              <a:rPr lang="en-US" dirty="0">
                <a:effectLst/>
              </a:rPr>
              <a:t>Goals do not consider the actual job market that the student lives in or is willing to move to and whether it’s feasible that they can obtain a position with their training or degree.</a:t>
            </a:r>
          </a:p>
          <a:p>
            <a:pPr lvl="1">
              <a:lnSpc>
                <a:spcPct val="110000"/>
              </a:lnSpc>
            </a:pPr>
            <a:r>
              <a:rPr lang="en-US" dirty="0">
                <a:effectLst/>
              </a:rPr>
              <a:t>(Example: Bob has a BA in History because it’s his hobby, but doesn’t want to teach.)</a:t>
            </a:r>
          </a:p>
          <a:p>
            <a:pPr>
              <a:lnSpc>
                <a:spcPct val="120000"/>
              </a:lnSpc>
            </a:pPr>
            <a:r>
              <a:rPr lang="en-US" dirty="0">
                <a:effectLst/>
              </a:rPr>
              <a:t>Goals are based upon suggestion and influence from others and not necessarily the student’s informed choice.</a:t>
            </a:r>
          </a:p>
          <a:p>
            <a:pPr lvl="1">
              <a:lnSpc>
                <a:spcPct val="120000"/>
              </a:lnSpc>
            </a:pPr>
            <a:r>
              <a:rPr lang="en-US" dirty="0">
                <a:effectLst/>
              </a:rPr>
              <a:t>(Example: Bob’s parents want him to be an accountant because it pays well and his Dad is an accountant, so they send him to college for that, but he skips class due to lack of interest and doesn’t pass anyways.)</a:t>
            </a:r>
            <a:endParaRPr lang="en-US" sz="3200" dirty="0">
              <a:effectLst/>
            </a:endParaRPr>
          </a:p>
          <a:p>
            <a:pPr>
              <a:lnSpc>
                <a:spcPct val="120000"/>
              </a:lnSpc>
            </a:pPr>
            <a:r>
              <a:rPr lang="en-US" dirty="0">
                <a:effectLst/>
              </a:rPr>
              <a:t>Evidenced-based, functional vocational evaluation was either not conducted or, if it was, it was done by staff who lack the appropriate certification, licensure, or training.</a:t>
            </a:r>
          </a:p>
          <a:p>
            <a:pPr lvl="1">
              <a:lnSpc>
                <a:spcPct val="120000"/>
              </a:lnSpc>
            </a:pPr>
            <a:r>
              <a:rPr lang="en-US" dirty="0">
                <a:effectLst/>
              </a:rPr>
              <a:t>(Example: Special education teacher training programs generally provide no training/coursework on teaching or evaluating transition or vocational skills, however many schools unfairly ask teachers to conduct vocational assessments without providing any training or guidance on how to actually administer or interpret the findings.)</a:t>
            </a:r>
            <a:endParaRPr lang="en-US" sz="3200" dirty="0">
              <a:effectLst/>
            </a:endParaRPr>
          </a:p>
        </p:txBody>
      </p:sp>
    </p:spTree>
    <p:extLst>
      <p:ext uri="{BB962C8B-B14F-4D97-AF65-F5344CB8AC3E}">
        <p14:creationId xmlns:p14="http://schemas.microsoft.com/office/powerpoint/2010/main" val="3412699985"/>
      </p:ext>
    </p:extLst>
  </p:cSld>
  <p:clrMapOvr>
    <a:masterClrMapping/>
  </p:clrMapOvr>
  <p:transition spd="med">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CEF20-C40B-43CD-B23C-5A306437E9F6}"/>
              </a:ext>
            </a:extLst>
          </p:cNvPr>
          <p:cNvSpPr>
            <a:spLocks noGrp="1"/>
          </p:cNvSpPr>
          <p:nvPr>
            <p:ph type="title"/>
          </p:nvPr>
        </p:nvSpPr>
        <p:spPr>
          <a:xfrm>
            <a:off x="152400" y="257045"/>
            <a:ext cx="8839200" cy="792162"/>
          </a:xfrm>
        </p:spPr>
        <p:txBody>
          <a:bodyPr/>
          <a:lstStyle/>
          <a:p>
            <a:r>
              <a:rPr lang="en-US" dirty="0">
                <a:solidFill>
                  <a:schemeClr val="tx1"/>
                </a:solidFill>
              </a:rPr>
              <a:t>Top 10 Mistakes Continued…</a:t>
            </a:r>
          </a:p>
        </p:txBody>
      </p:sp>
      <p:sp>
        <p:nvSpPr>
          <p:cNvPr id="3" name="Content Placeholder 2">
            <a:extLst>
              <a:ext uri="{FF2B5EF4-FFF2-40B4-BE49-F238E27FC236}">
                <a16:creationId xmlns:a16="http://schemas.microsoft.com/office/drawing/2014/main" id="{E2C1A96E-7C0D-4387-BC6F-2DD7B05A7956}"/>
              </a:ext>
            </a:extLst>
          </p:cNvPr>
          <p:cNvSpPr>
            <a:spLocks noGrp="1"/>
          </p:cNvSpPr>
          <p:nvPr>
            <p:ph idx="1"/>
          </p:nvPr>
        </p:nvSpPr>
        <p:spPr>
          <a:xfrm>
            <a:off x="228600" y="1143000"/>
            <a:ext cx="8686800" cy="5440362"/>
          </a:xfrm>
        </p:spPr>
        <p:txBody>
          <a:bodyPr>
            <a:normAutofit fontScale="62500" lnSpcReduction="20000"/>
          </a:bodyPr>
          <a:lstStyle/>
          <a:p>
            <a:pPr>
              <a:lnSpc>
                <a:spcPct val="110000"/>
              </a:lnSpc>
            </a:pPr>
            <a:r>
              <a:rPr lang="en-US" dirty="0">
                <a:effectLst/>
              </a:rPr>
              <a:t>Connection to adult services providers/agencies was either not provided or, if it was, the parent was not educated as to what the agencies actually provide, what their limitations are, and when they should contact them.</a:t>
            </a:r>
          </a:p>
          <a:p>
            <a:pPr lvl="1">
              <a:lnSpc>
                <a:spcPct val="110000"/>
              </a:lnSpc>
            </a:pPr>
            <a:r>
              <a:rPr lang="en-US" dirty="0">
                <a:effectLst/>
              </a:rPr>
              <a:t>(Example: Bob didn’t get on the Medicaid Waiver waitlist until he was 18, however the list takes 10 years to receive funding, so he won’t have the service when he actually needs them most.)</a:t>
            </a:r>
            <a:endParaRPr lang="en-US" sz="3200" dirty="0">
              <a:effectLst/>
            </a:endParaRPr>
          </a:p>
          <a:p>
            <a:pPr>
              <a:lnSpc>
                <a:spcPct val="120000"/>
              </a:lnSpc>
            </a:pPr>
            <a:r>
              <a:rPr lang="en-US" dirty="0">
                <a:effectLst/>
              </a:rPr>
              <a:t>Parents usually receive little, if any, training focused on preparing them for their child’s graduation and the many changes that will occur regarding their legal, financial, and educational status.</a:t>
            </a:r>
          </a:p>
          <a:p>
            <a:pPr lvl="1">
              <a:lnSpc>
                <a:spcPct val="120000"/>
              </a:lnSpc>
            </a:pPr>
            <a:r>
              <a:rPr lang="en-US" dirty="0">
                <a:effectLst/>
              </a:rPr>
              <a:t>(Example: Parents did not know their financial holdings and income will impact their child’s ability to receive SSI or that adult services are eligibility-based.)</a:t>
            </a:r>
          </a:p>
          <a:p>
            <a:pPr>
              <a:lnSpc>
                <a:spcPct val="110000"/>
              </a:lnSpc>
            </a:pPr>
            <a:r>
              <a:rPr lang="en-US" dirty="0">
                <a:effectLst/>
              </a:rPr>
              <a:t>School and/or parents wait too long to start transition planning and services which means the student does not have the amount of time needed to adequately prepare remedy transition-related skills deficits.</a:t>
            </a:r>
          </a:p>
          <a:p>
            <a:pPr lvl="1">
              <a:lnSpc>
                <a:spcPct val="110000"/>
              </a:lnSpc>
            </a:pPr>
            <a:r>
              <a:rPr lang="en-US" dirty="0">
                <a:effectLst/>
              </a:rPr>
              <a:t>(Example: Bob’s school waited until he turned 14 to start discussing transition and found that he had significant skill deficits which would take much longer than 4 years to address.)</a:t>
            </a:r>
            <a:endParaRPr lang="en-US" sz="3200" dirty="0">
              <a:effectLst/>
            </a:endParaRPr>
          </a:p>
        </p:txBody>
      </p:sp>
    </p:spTree>
    <p:extLst>
      <p:ext uri="{BB962C8B-B14F-4D97-AF65-F5344CB8AC3E}">
        <p14:creationId xmlns:p14="http://schemas.microsoft.com/office/powerpoint/2010/main" val="3541039330"/>
      </p:ext>
    </p:extLst>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76200"/>
            <a:ext cx="8686800" cy="1143000"/>
          </a:xfrm>
        </p:spPr>
        <p:txBody>
          <a:bodyPr>
            <a:normAutofit/>
          </a:bodyPr>
          <a:lstStyle/>
          <a:p>
            <a:pPr algn="ctr"/>
            <a:r>
              <a:rPr lang="en-US" sz="3800" b="1" dirty="0">
                <a:solidFill>
                  <a:schemeClr val="tx1"/>
                </a:solidFill>
              </a:rPr>
              <a:t>The Result of These Mistakes:</a:t>
            </a:r>
          </a:p>
        </p:txBody>
      </p:sp>
      <p:sp>
        <p:nvSpPr>
          <p:cNvPr id="3" name="Content Placeholder 2"/>
          <p:cNvSpPr>
            <a:spLocks noGrp="1"/>
          </p:cNvSpPr>
          <p:nvPr>
            <p:ph idx="1"/>
          </p:nvPr>
        </p:nvSpPr>
        <p:spPr>
          <a:xfrm>
            <a:off x="457200" y="1219200"/>
            <a:ext cx="8229600" cy="5257800"/>
          </a:xfrm>
        </p:spPr>
        <p:txBody>
          <a:bodyPr>
            <a:normAutofit lnSpcReduction="10000"/>
          </a:bodyPr>
          <a:lstStyle/>
          <a:p>
            <a:pPr>
              <a:lnSpc>
                <a:spcPct val="110000"/>
              </a:lnSpc>
            </a:pPr>
            <a:r>
              <a:rPr lang="en-US" sz="1800" dirty="0"/>
              <a:t>Workforce Participation Rate of Adults with Disabilities</a:t>
            </a:r>
          </a:p>
          <a:p>
            <a:pPr lvl="1">
              <a:lnSpc>
                <a:spcPct val="110000"/>
              </a:lnSpc>
              <a:spcBef>
                <a:spcPts val="360"/>
              </a:spcBef>
              <a:spcAft>
                <a:spcPts val="0"/>
              </a:spcAft>
              <a:buSzPts val="1260"/>
            </a:pPr>
            <a:r>
              <a:rPr lang="en-US" sz="1800" dirty="0"/>
              <a:t>24.5% versus 67.6% for Adults without Disabilities (includes those employed and unemployed actively seeking work) (Department of Labor, Bureau of Labor Statistics, December 2023)</a:t>
            </a:r>
          </a:p>
          <a:p>
            <a:pPr>
              <a:lnSpc>
                <a:spcPct val="110000"/>
              </a:lnSpc>
              <a:spcBef>
                <a:spcPts val="360"/>
              </a:spcBef>
              <a:spcAft>
                <a:spcPts val="0"/>
              </a:spcAft>
              <a:buSzPts val="1260"/>
            </a:pPr>
            <a:r>
              <a:rPr lang="en-US" sz="1800" dirty="0"/>
              <a:t>Chronic Unemployment of Adults with ASD</a:t>
            </a:r>
          </a:p>
          <a:p>
            <a:pPr lvl="1">
              <a:lnSpc>
                <a:spcPct val="110000"/>
              </a:lnSpc>
            </a:pPr>
            <a:r>
              <a:rPr lang="en-US" sz="1800" dirty="0"/>
              <a:t>Only 55.1 percent of young adults with Autism held paying jobs during their first six years out of high school, the lowest percentage among the disability categories examined. (Shattuck, 2012)</a:t>
            </a:r>
          </a:p>
          <a:p>
            <a:pPr lvl="1">
              <a:lnSpc>
                <a:spcPct val="110000"/>
              </a:lnSpc>
            </a:pPr>
            <a:r>
              <a:rPr lang="en-US" sz="1800" dirty="0"/>
              <a:t>Approximately 85% of college graduates with ASD are unemployed. (Integrate, 2019)</a:t>
            </a:r>
          </a:p>
          <a:p>
            <a:pPr>
              <a:lnSpc>
                <a:spcPct val="110000"/>
              </a:lnSpc>
            </a:pPr>
            <a:r>
              <a:rPr lang="en-US" sz="1800" dirty="0"/>
              <a:t>Chronic Underemployment of Adults with ASD</a:t>
            </a:r>
          </a:p>
          <a:p>
            <a:pPr lvl="1">
              <a:lnSpc>
                <a:spcPct val="110000"/>
              </a:lnSpc>
            </a:pPr>
            <a:r>
              <a:rPr lang="en-US" sz="1800" dirty="0"/>
              <a:t>Many people with ASD, including those who are higher-functioning, are in low wage jobs that perpetuate their dependence on the government and their family members. (Carley, 2016)</a:t>
            </a:r>
          </a:p>
          <a:p>
            <a:pPr lvl="1">
              <a:lnSpc>
                <a:spcPct val="110000"/>
              </a:lnSpc>
            </a:pPr>
            <a:r>
              <a:rPr lang="en-US" sz="1800" dirty="0"/>
              <a:t>Approximately 79% of young adults with ASD work part-time averaging $9.11 per hour. (Integrate, 2019)</a:t>
            </a:r>
          </a:p>
        </p:txBody>
      </p:sp>
    </p:spTree>
    <p:extLst>
      <p:ext uri="{BB962C8B-B14F-4D97-AF65-F5344CB8AC3E}">
        <p14:creationId xmlns:p14="http://schemas.microsoft.com/office/powerpoint/2010/main" val="1442698043"/>
      </p:ext>
    </p:extLst>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a:xfrm>
            <a:off x="0" y="152400"/>
            <a:ext cx="9144000" cy="1066800"/>
          </a:xfrm>
        </p:spPr>
        <p:txBody>
          <a:bodyPr>
            <a:normAutofit/>
          </a:bodyPr>
          <a:lstStyle/>
          <a:p>
            <a:pPr eaLnBrk="1" hangingPunct="1">
              <a:defRPr/>
            </a:pPr>
            <a:r>
              <a:rPr lang="en-US" sz="3200" dirty="0">
                <a:solidFill>
                  <a:schemeClr val="tx1"/>
                </a:solidFill>
                <a:effectLst>
                  <a:outerShdw blurRad="38100" dist="38100" dir="2700000" algn="tl">
                    <a:srgbClr val="000000">
                      <a:alpha val="43137"/>
                    </a:srgbClr>
                  </a:outerShdw>
                </a:effectLst>
              </a:rPr>
              <a:t>7 Habits of Highly Successful </a:t>
            </a:r>
            <a:br>
              <a:rPr lang="en-US" sz="3200" dirty="0">
                <a:solidFill>
                  <a:schemeClr val="tx1"/>
                </a:solidFill>
                <a:effectLst>
                  <a:outerShdw blurRad="38100" dist="38100" dir="2700000" algn="tl">
                    <a:srgbClr val="000000">
                      <a:alpha val="43137"/>
                    </a:srgbClr>
                  </a:outerShdw>
                </a:effectLst>
              </a:rPr>
            </a:br>
            <a:r>
              <a:rPr lang="en-US" sz="3200" dirty="0">
                <a:solidFill>
                  <a:schemeClr val="tx1"/>
                </a:solidFill>
                <a:effectLst>
                  <a:outerShdw blurRad="38100" dist="38100" dir="2700000" algn="tl">
                    <a:srgbClr val="000000">
                      <a:alpha val="43137"/>
                    </a:srgbClr>
                  </a:outerShdw>
                </a:effectLst>
              </a:rPr>
              <a:t>Individuals with Disabilities</a:t>
            </a:r>
          </a:p>
        </p:txBody>
      </p:sp>
      <p:sp>
        <p:nvSpPr>
          <p:cNvPr id="45059" name="Rectangle 3"/>
          <p:cNvSpPr>
            <a:spLocks noGrp="1" noChangeArrowheads="1"/>
          </p:cNvSpPr>
          <p:nvPr>
            <p:ph idx="1"/>
          </p:nvPr>
        </p:nvSpPr>
        <p:spPr>
          <a:xfrm>
            <a:off x="381000" y="1219200"/>
            <a:ext cx="8458200" cy="5410200"/>
          </a:xfrm>
        </p:spPr>
        <p:txBody>
          <a:bodyPr>
            <a:normAutofit lnSpcReduction="10000"/>
          </a:bodyPr>
          <a:lstStyle/>
          <a:p>
            <a:pPr marL="457200" indent="-457200">
              <a:lnSpc>
                <a:spcPct val="90000"/>
              </a:lnSpc>
              <a:buFont typeface="+mj-lt"/>
              <a:buAutoNum type="arabicPeriod"/>
              <a:defRPr/>
            </a:pPr>
            <a:r>
              <a:rPr lang="en-US" sz="2200" b="1" dirty="0"/>
              <a:t>Self-Advocacy</a:t>
            </a:r>
          </a:p>
          <a:p>
            <a:pPr lvl="1">
              <a:lnSpc>
                <a:spcPct val="90000"/>
              </a:lnSpc>
              <a:defRPr/>
            </a:pPr>
            <a:r>
              <a:rPr lang="en-US" sz="1800" dirty="0"/>
              <a:t>The ability to communicate one’ talents, skills and needed accommodations to others….” (Field, Martin, Miller, Ward, &amp; Wehmeyer, 1998, p.2)</a:t>
            </a:r>
          </a:p>
          <a:p>
            <a:pPr marL="457200" indent="-457200">
              <a:lnSpc>
                <a:spcPct val="90000"/>
              </a:lnSpc>
              <a:buFont typeface="+mj-lt"/>
              <a:buAutoNum type="arabicPeriod"/>
              <a:defRPr/>
            </a:pPr>
            <a:r>
              <a:rPr lang="en-US" sz="2200" b="1" dirty="0"/>
              <a:t>Self-Determination</a:t>
            </a:r>
          </a:p>
          <a:p>
            <a:pPr lvl="1">
              <a:lnSpc>
                <a:spcPct val="90000"/>
              </a:lnSpc>
              <a:defRPr/>
            </a:pPr>
            <a:r>
              <a:rPr lang="en-US" sz="1800" dirty="0"/>
              <a:t>The ability to choose and enact choices to control one’s life - to the maximum extent possible - based on knowing and valuing oneself, and in the pursuit of one’s own needs, interests, and values. (Campeau &amp; Wolfman, 1993, p. 2)</a:t>
            </a:r>
          </a:p>
          <a:p>
            <a:pPr marL="457200" indent="-457200">
              <a:lnSpc>
                <a:spcPct val="90000"/>
              </a:lnSpc>
              <a:buFont typeface="+mj-lt"/>
              <a:buAutoNum type="arabicPeriod"/>
              <a:defRPr/>
            </a:pPr>
            <a:r>
              <a:rPr lang="en-US" sz="2200" b="1" dirty="0"/>
              <a:t>Motivation</a:t>
            </a:r>
          </a:p>
          <a:p>
            <a:pPr lvl="1">
              <a:lnSpc>
                <a:spcPct val="90000"/>
              </a:lnSpc>
              <a:defRPr/>
            </a:pPr>
            <a:r>
              <a:rPr lang="en-US" sz="1800" dirty="0"/>
              <a:t>The internal, super power of any great individual with or without a disability. Can be encouraged and explained, but not forced upon anyone (Williams, 2016)</a:t>
            </a:r>
          </a:p>
          <a:p>
            <a:pPr marL="457200" indent="-457200">
              <a:lnSpc>
                <a:spcPct val="90000"/>
              </a:lnSpc>
              <a:buFont typeface="+mj-lt"/>
              <a:buAutoNum type="arabicPeriod"/>
              <a:defRPr/>
            </a:pPr>
            <a:r>
              <a:rPr lang="en-US" sz="2200" b="1" dirty="0"/>
              <a:t>Accommodations</a:t>
            </a:r>
          </a:p>
          <a:p>
            <a:pPr marL="857250" lvl="1" indent="-457200">
              <a:lnSpc>
                <a:spcPct val="90000"/>
              </a:lnSpc>
              <a:defRPr/>
            </a:pPr>
            <a:r>
              <a:rPr lang="en-US" sz="1800" dirty="0"/>
              <a:t>School or on-the-job adjustment or adaptation</a:t>
            </a:r>
          </a:p>
          <a:p>
            <a:pPr marL="457200" indent="-457200">
              <a:lnSpc>
                <a:spcPct val="90000"/>
              </a:lnSpc>
              <a:buFont typeface="+mj-lt"/>
              <a:buAutoNum type="arabicPeriod"/>
              <a:defRPr/>
            </a:pPr>
            <a:r>
              <a:rPr lang="en-US" sz="2200" b="1" dirty="0"/>
              <a:t>Disclosure</a:t>
            </a:r>
          </a:p>
          <a:p>
            <a:pPr marL="857250" lvl="1" indent="-457200">
              <a:lnSpc>
                <a:spcPct val="90000"/>
              </a:lnSpc>
              <a:defRPr/>
            </a:pPr>
            <a:r>
              <a:rPr lang="en-US" sz="1800" dirty="0"/>
              <a:t>Full or partial disability disclosure</a:t>
            </a:r>
          </a:p>
          <a:p>
            <a:pPr marL="457200" indent="-457200">
              <a:lnSpc>
                <a:spcPct val="90000"/>
              </a:lnSpc>
              <a:buFont typeface="+mj-lt"/>
              <a:buAutoNum type="arabicPeriod"/>
              <a:defRPr/>
            </a:pPr>
            <a:r>
              <a:rPr lang="en-US" sz="2200" b="1" dirty="0"/>
              <a:t>Soft Skills</a:t>
            </a:r>
          </a:p>
          <a:p>
            <a:pPr lvl="1">
              <a:lnSpc>
                <a:spcPct val="90000"/>
              </a:lnSpc>
              <a:defRPr/>
            </a:pPr>
            <a:r>
              <a:rPr lang="en-US" sz="1800" dirty="0"/>
              <a:t>How you relate to and interact with other people, aka Social Skills</a:t>
            </a:r>
          </a:p>
          <a:p>
            <a:pPr marL="514350" indent="-514350">
              <a:lnSpc>
                <a:spcPct val="90000"/>
              </a:lnSpc>
              <a:buFont typeface="+mj-lt"/>
              <a:buAutoNum type="arabicPeriod"/>
              <a:defRPr/>
            </a:pPr>
            <a:r>
              <a:rPr lang="en-US" sz="2200" b="1" dirty="0"/>
              <a:t>Hard Skills</a:t>
            </a:r>
          </a:p>
          <a:p>
            <a:pPr marL="857250" lvl="1" indent="-457200">
              <a:lnSpc>
                <a:spcPct val="90000"/>
              </a:lnSpc>
              <a:defRPr/>
            </a:pPr>
            <a:r>
              <a:rPr lang="en-US" sz="1800" dirty="0"/>
              <a:t>Teachable abilities or skill sets that are easy to quantify, i.e. Degrees, WPM, Tech Skill</a:t>
            </a:r>
            <a:endParaRPr lang="en-US" sz="2200" dirty="0"/>
          </a:p>
        </p:txBody>
      </p:sp>
    </p:spTree>
    <p:extLst>
      <p:ext uri="{BB962C8B-B14F-4D97-AF65-F5344CB8AC3E}">
        <p14:creationId xmlns:p14="http://schemas.microsoft.com/office/powerpoint/2010/main" val="3390325840"/>
      </p:ext>
    </p:extLst>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274638"/>
            <a:ext cx="8839200" cy="1401762"/>
          </a:xfrm>
        </p:spPr>
        <p:txBody>
          <a:bodyPr/>
          <a:lstStyle/>
          <a:p>
            <a:pPr>
              <a:defRPr/>
            </a:pPr>
            <a:r>
              <a:rPr lang="en-US" dirty="0">
                <a:solidFill>
                  <a:schemeClr val="tx1"/>
                </a:solidFill>
              </a:rPr>
              <a:t>Accommodations and Disclosure</a:t>
            </a:r>
            <a:br>
              <a:rPr lang="en-US" dirty="0">
                <a:solidFill>
                  <a:schemeClr val="tx1"/>
                </a:solidFill>
              </a:rPr>
            </a:br>
            <a:r>
              <a:rPr lang="en-US" dirty="0">
                <a:solidFill>
                  <a:schemeClr val="tx1"/>
                </a:solidFill>
              </a:rPr>
              <a:t>(College and the Workplace)</a:t>
            </a:r>
          </a:p>
        </p:txBody>
      </p:sp>
      <p:sp>
        <p:nvSpPr>
          <p:cNvPr id="8" name="Text Placeholder 7"/>
          <p:cNvSpPr>
            <a:spLocks noGrp="1"/>
          </p:cNvSpPr>
          <p:nvPr>
            <p:ph type="body" idx="1"/>
          </p:nvPr>
        </p:nvSpPr>
        <p:spPr>
          <a:xfrm>
            <a:off x="473299" y="1744438"/>
            <a:ext cx="4040188" cy="801340"/>
          </a:xfrm>
        </p:spPr>
        <p:txBody>
          <a:bodyPr/>
          <a:lstStyle/>
          <a:p>
            <a:pPr algn="ctr">
              <a:defRPr/>
            </a:pPr>
            <a:r>
              <a:rPr lang="en-US" dirty="0"/>
              <a:t>Modification vs Accommodation</a:t>
            </a:r>
          </a:p>
        </p:txBody>
      </p:sp>
      <p:sp>
        <p:nvSpPr>
          <p:cNvPr id="9" name="Content Placeholder 8"/>
          <p:cNvSpPr>
            <a:spLocks noGrp="1"/>
          </p:cNvSpPr>
          <p:nvPr>
            <p:ph sz="half" idx="2"/>
          </p:nvPr>
        </p:nvSpPr>
        <p:spPr>
          <a:xfrm>
            <a:off x="473299" y="2562950"/>
            <a:ext cx="4040188" cy="3833813"/>
          </a:xfrm>
        </p:spPr>
        <p:txBody>
          <a:bodyPr/>
          <a:lstStyle/>
          <a:p>
            <a:pPr>
              <a:defRPr/>
            </a:pPr>
            <a:r>
              <a:rPr lang="en-US" dirty="0">
                <a:effectLst>
                  <a:outerShdw blurRad="38100" dist="38100" dir="2700000" algn="tl">
                    <a:srgbClr val="000000">
                      <a:alpha val="43137"/>
                    </a:srgbClr>
                  </a:outerShdw>
                </a:effectLst>
              </a:rPr>
              <a:t>Modification is a reduction, change or limitation; a fundamental change in form or content of something. (Not required in schools or workplaces)</a:t>
            </a:r>
          </a:p>
          <a:p>
            <a:pPr>
              <a:defRPr/>
            </a:pPr>
            <a:r>
              <a:rPr lang="en-US" dirty="0">
                <a:effectLst>
                  <a:outerShdw blurRad="38100" dist="38100" dir="2700000" algn="tl">
                    <a:srgbClr val="000000">
                      <a:alpha val="43137"/>
                    </a:srgbClr>
                  </a:outerShdw>
                </a:effectLst>
              </a:rPr>
              <a:t>Accommodation is to adjust or adapt (Required by federal law in both school and the workplace)</a:t>
            </a:r>
          </a:p>
        </p:txBody>
      </p:sp>
      <p:sp>
        <p:nvSpPr>
          <p:cNvPr id="10" name="Text Placeholder 9"/>
          <p:cNvSpPr>
            <a:spLocks noGrp="1"/>
          </p:cNvSpPr>
          <p:nvPr>
            <p:ph type="body" sz="quarter" idx="3"/>
          </p:nvPr>
        </p:nvSpPr>
        <p:spPr>
          <a:xfrm>
            <a:off x="5027635" y="1806797"/>
            <a:ext cx="3263676" cy="738981"/>
          </a:xfrm>
        </p:spPr>
        <p:txBody>
          <a:bodyPr/>
          <a:lstStyle/>
          <a:p>
            <a:pPr algn="ctr">
              <a:defRPr/>
            </a:pPr>
            <a:r>
              <a:rPr lang="en-US" dirty="0"/>
              <a:t>Full Disclosure vs Partial Disclosure</a:t>
            </a:r>
          </a:p>
        </p:txBody>
      </p:sp>
      <p:sp>
        <p:nvSpPr>
          <p:cNvPr id="11" name="Content Placeholder 10"/>
          <p:cNvSpPr>
            <a:spLocks noGrp="1"/>
          </p:cNvSpPr>
          <p:nvPr>
            <p:ph sz="quarter" idx="4"/>
          </p:nvPr>
        </p:nvSpPr>
        <p:spPr>
          <a:xfrm>
            <a:off x="4638586" y="2545778"/>
            <a:ext cx="4041775" cy="3951288"/>
          </a:xfrm>
        </p:spPr>
        <p:txBody>
          <a:bodyPr/>
          <a:lstStyle/>
          <a:p>
            <a:pPr>
              <a:defRPr/>
            </a:pPr>
            <a:r>
              <a:rPr lang="en-US" dirty="0">
                <a:effectLst>
                  <a:outerShdw blurRad="38100" dist="38100" dir="2700000" algn="tl">
                    <a:srgbClr val="000000">
                      <a:alpha val="43137"/>
                    </a:srgbClr>
                  </a:outerShdw>
                </a:effectLst>
              </a:rPr>
              <a:t>Full-I have _________ and this is how it affects me.</a:t>
            </a:r>
          </a:p>
          <a:p>
            <a:pPr>
              <a:defRPr/>
            </a:pPr>
            <a:r>
              <a:rPr lang="en-US" dirty="0">
                <a:effectLst>
                  <a:outerShdw blurRad="38100" dist="38100" dir="2700000" algn="tl">
                    <a:srgbClr val="000000">
                      <a:alpha val="43137"/>
                    </a:srgbClr>
                  </a:outerShdw>
                </a:effectLst>
              </a:rPr>
              <a:t>Partial-I have a disability and need this reasonable accommodation to complete my job or the application process.</a:t>
            </a:r>
          </a:p>
          <a:p>
            <a:r>
              <a:rPr lang="en-US" dirty="0">
                <a:effectLst>
                  <a:outerShdw blurRad="38100" dist="38100" dir="2700000" algn="tl">
                    <a:srgbClr val="000000">
                      <a:alpha val="43137"/>
                    </a:srgbClr>
                  </a:outerShdw>
                </a:effectLst>
              </a:rPr>
              <a:t>Usually partial is enough, but each situation is different.</a:t>
            </a:r>
          </a:p>
          <a:p>
            <a:pPr>
              <a:defRPr/>
            </a:pPr>
            <a:endParaRPr lang="en-US" dirty="0"/>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60438"/>
          </a:xfrm>
        </p:spPr>
        <p:txBody>
          <a:bodyPr/>
          <a:lstStyle/>
          <a:p>
            <a:pPr>
              <a:defRPr/>
            </a:pPr>
            <a:r>
              <a:rPr lang="en-US" dirty="0">
                <a:solidFill>
                  <a:schemeClr val="tx1"/>
                </a:solidFill>
              </a:rPr>
              <a:t>Thoughts on Success</a:t>
            </a:r>
          </a:p>
        </p:txBody>
      </p:sp>
      <p:sp>
        <p:nvSpPr>
          <p:cNvPr id="3" name="Content Placeholder 2"/>
          <p:cNvSpPr>
            <a:spLocks noGrp="1"/>
          </p:cNvSpPr>
          <p:nvPr>
            <p:ph idx="1"/>
          </p:nvPr>
        </p:nvSpPr>
        <p:spPr>
          <a:xfrm>
            <a:off x="0" y="1295400"/>
            <a:ext cx="9144000" cy="5410200"/>
          </a:xfrm>
        </p:spPr>
        <p:txBody>
          <a:bodyPr>
            <a:normAutofit lnSpcReduction="10000"/>
          </a:bodyPr>
          <a:lstStyle/>
          <a:p>
            <a:pPr>
              <a:defRPr/>
            </a:pPr>
            <a:r>
              <a:rPr lang="en-US" dirty="0"/>
              <a:t>Simply put, motivation is the biggest key that unlocks the potentially enormous success of a individual with a disability, however it is an internal trait that requires the individual to want to grow.</a:t>
            </a:r>
          </a:p>
          <a:p>
            <a:pPr>
              <a:defRPr/>
            </a:pPr>
            <a:r>
              <a:rPr lang="en-US" dirty="0"/>
              <a:t>What has enabled me to be successful?</a:t>
            </a:r>
          </a:p>
          <a:p>
            <a:pPr lvl="1">
              <a:defRPr/>
            </a:pPr>
            <a:r>
              <a:rPr lang="en-US" dirty="0"/>
              <a:t>MOTIVATION</a:t>
            </a:r>
          </a:p>
          <a:p>
            <a:pPr lvl="1">
              <a:defRPr/>
            </a:pPr>
            <a:r>
              <a:rPr lang="en-US" dirty="0"/>
              <a:t>AMBITOUS GOALS</a:t>
            </a:r>
          </a:p>
          <a:p>
            <a:pPr lvl="1">
              <a:defRPr/>
            </a:pPr>
            <a:r>
              <a:rPr lang="en-US" dirty="0"/>
              <a:t>RESILANCE</a:t>
            </a:r>
          </a:p>
          <a:p>
            <a:pPr lvl="1">
              <a:defRPr/>
            </a:pPr>
            <a:r>
              <a:rPr lang="en-US" dirty="0"/>
              <a:t>CONFIDENCE</a:t>
            </a:r>
          </a:p>
          <a:p>
            <a:pPr lvl="1">
              <a:defRPr/>
            </a:pPr>
            <a:r>
              <a:rPr lang="en-US" dirty="0"/>
              <a:t>DIRECTION (The reason I do what I do!)</a:t>
            </a:r>
          </a:p>
          <a:p>
            <a:pPr>
              <a:defRPr/>
            </a:pPr>
            <a:r>
              <a:rPr lang="en-US" dirty="0"/>
              <a:t>My parents transitioned from advocates to advisors!</a:t>
            </a:r>
          </a:p>
          <a:p>
            <a:pPr>
              <a:defRPr/>
            </a:pPr>
            <a:endParaRPr lang="en-US" dirty="0"/>
          </a:p>
        </p:txBody>
      </p:sp>
      <p:pic>
        <p:nvPicPr>
          <p:cNvPr id="4" name="Picture 3" descr="... success of their businesses over the next couple of years, accord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2600" y="3712242"/>
            <a:ext cx="2667000" cy="1824958"/>
          </a:xfrm>
          <a:prstGeom prst="rect">
            <a:avLst/>
          </a:prstGeom>
        </p:spPr>
      </p:pic>
    </p:spTree>
    <p:extLst>
      <p:ext uri="{BB962C8B-B14F-4D97-AF65-F5344CB8AC3E}">
        <p14:creationId xmlns:p14="http://schemas.microsoft.com/office/powerpoint/2010/main" val="1935233721"/>
      </p:ext>
    </p:extLst>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solidFill>
                  <a:schemeClr val="tx1"/>
                </a:solidFill>
              </a:rPr>
              <a:t>James’ Study</a:t>
            </a:r>
          </a:p>
        </p:txBody>
      </p:sp>
      <p:sp>
        <p:nvSpPr>
          <p:cNvPr id="3" name="Content Placeholder 2"/>
          <p:cNvSpPr>
            <a:spLocks noGrp="1"/>
          </p:cNvSpPr>
          <p:nvPr>
            <p:ph idx="1"/>
          </p:nvPr>
        </p:nvSpPr>
        <p:spPr>
          <a:xfrm>
            <a:off x="457200" y="1094509"/>
            <a:ext cx="8229600" cy="5562600"/>
          </a:xfrm>
        </p:spPr>
        <p:txBody>
          <a:bodyPr>
            <a:noAutofit/>
          </a:bodyPr>
          <a:lstStyle/>
          <a:p>
            <a:r>
              <a:rPr lang="en-US" sz="2000" dirty="0">
                <a:effectLst>
                  <a:outerShdw blurRad="38100" dist="38100" dir="2700000" algn="tl">
                    <a:srgbClr val="000000">
                      <a:alpha val="43137"/>
                    </a:srgbClr>
                  </a:outerShdw>
                </a:effectLst>
              </a:rPr>
              <a:t>This correlational study investigated the relationship between parental factors and the successful employment of adults, age 26 and older, diagnosed with an Autism Spectrum Disorder (ASD) in the United States.</a:t>
            </a:r>
          </a:p>
          <a:p>
            <a:pPr lvl="1"/>
            <a:r>
              <a:rPr lang="en-US" sz="2000" dirty="0">
                <a:effectLst>
                  <a:outerShdw blurRad="38100" dist="38100" dir="2700000" algn="tl">
                    <a:srgbClr val="000000">
                      <a:alpha val="43137"/>
                    </a:srgbClr>
                  </a:outerShdw>
                </a:effectLst>
              </a:rPr>
              <a:t>The researcher studied three different types of independent variables, specifically, the demographic, behavioral, and psychological factors of a parent with an adult child diagnosed with ASD.</a:t>
            </a:r>
          </a:p>
          <a:p>
            <a:pPr lvl="1"/>
            <a:r>
              <a:rPr lang="en-US" sz="2000" dirty="0">
                <a:effectLst>
                  <a:outerShdw blurRad="38100" dist="38100" dir="2700000" algn="tl">
                    <a:srgbClr val="000000">
                      <a:alpha val="43137"/>
                    </a:srgbClr>
                  </a:outerShdw>
                </a:effectLst>
              </a:rPr>
              <a:t>92 Parents from across 48 states, including Hawaii and Alaska.</a:t>
            </a:r>
          </a:p>
          <a:p>
            <a:r>
              <a:rPr lang="en-US" sz="2000" dirty="0">
                <a:effectLst>
                  <a:outerShdw blurRad="38100" dist="38100" dir="2700000" algn="tl">
                    <a:srgbClr val="000000">
                      <a:alpha val="43137"/>
                    </a:srgbClr>
                  </a:outerShdw>
                </a:effectLst>
              </a:rPr>
              <a:t>Parental Characteristics</a:t>
            </a:r>
          </a:p>
          <a:p>
            <a:pPr lvl="1"/>
            <a:r>
              <a:rPr lang="en-US" sz="2000" dirty="0">
                <a:effectLst>
                  <a:outerShdw blurRad="38100" dist="38100" dir="2700000" algn="tl">
                    <a:srgbClr val="000000">
                      <a:alpha val="43137"/>
                    </a:srgbClr>
                  </a:outerShdw>
                </a:effectLst>
              </a:rPr>
              <a:t>No Meaningful Relationship</a:t>
            </a:r>
          </a:p>
          <a:p>
            <a:r>
              <a:rPr lang="en-US" sz="2000" dirty="0">
                <a:effectLst>
                  <a:outerShdw blurRad="38100" dist="38100" dir="2700000" algn="tl">
                    <a:srgbClr val="000000">
                      <a:alpha val="43137"/>
                    </a:srgbClr>
                  </a:outerShdw>
                </a:effectLst>
              </a:rPr>
              <a:t>Parental Expectations</a:t>
            </a:r>
          </a:p>
          <a:p>
            <a:pPr lvl="1"/>
            <a:r>
              <a:rPr lang="en-US" sz="2000" b="1" dirty="0">
                <a:effectLst>
                  <a:outerShdw blurRad="38100" dist="38100" dir="2700000" algn="tl">
                    <a:srgbClr val="000000">
                      <a:alpha val="43137"/>
                    </a:srgbClr>
                  </a:outerShdw>
                </a:effectLst>
              </a:rPr>
              <a:t>In this study, parental expectations did have a meaningful relationship with successful employment. A parent’s positive expectations may increase the likelihood of their adult child achieving a successful employment outcome. </a:t>
            </a:r>
          </a:p>
          <a:p>
            <a:r>
              <a:rPr lang="en-US" sz="2000" dirty="0">
                <a:effectLst>
                  <a:outerShdw blurRad="38100" dist="38100" dir="2700000" algn="tl">
                    <a:srgbClr val="000000">
                      <a:alpha val="43137"/>
                    </a:srgbClr>
                  </a:outerShdw>
                </a:effectLst>
              </a:rPr>
              <a:t>Parental Behaviors</a:t>
            </a:r>
          </a:p>
          <a:p>
            <a:pPr lvl="1"/>
            <a:r>
              <a:rPr lang="en-US" sz="2000" dirty="0">
                <a:effectLst>
                  <a:outerShdw blurRad="38100" dist="38100" dir="2700000" algn="tl">
                    <a:srgbClr val="000000">
                      <a:alpha val="43137"/>
                    </a:srgbClr>
                  </a:outerShdw>
                </a:effectLst>
              </a:rPr>
              <a:t>No Meaningful Relationship</a:t>
            </a:r>
          </a:p>
        </p:txBody>
      </p:sp>
    </p:spTree>
    <p:extLst>
      <p:ext uri="{BB962C8B-B14F-4D97-AF65-F5344CB8AC3E}">
        <p14:creationId xmlns:p14="http://schemas.microsoft.com/office/powerpoint/2010/main" val="3923992644"/>
      </p:ext>
    </p:extLst>
  </p:cSld>
  <p:clrMapOvr>
    <a:masterClrMapping/>
  </p:clrMapOvr>
  <p:transition spd="med">
    <p:zoom/>
  </p:transition>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1777</TotalTime>
  <Words>2132</Words>
  <Application>Microsoft Macintosh PowerPoint</Application>
  <PresentationFormat>On-screen Show (4:3)</PresentationFormat>
  <Paragraphs>163</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Garamond</vt:lpstr>
      <vt:lpstr>Times New Roman</vt:lpstr>
      <vt:lpstr>Wingdings</vt:lpstr>
      <vt:lpstr>Wingdings 2</vt:lpstr>
      <vt:lpstr>Stream</vt:lpstr>
      <vt:lpstr>Bridging the Gap: Post-Secondary Employment &amp; Education Strategies  for Individuals with Disabilities</vt:lpstr>
      <vt:lpstr>Top 10 Mistakes in Transition…</vt:lpstr>
      <vt:lpstr>Top 10 Mistakes Continued…</vt:lpstr>
      <vt:lpstr>Top 10 Mistakes Continued…</vt:lpstr>
      <vt:lpstr>The Result of These Mistakes:</vt:lpstr>
      <vt:lpstr>7 Habits of Highly Successful  Individuals with Disabilities</vt:lpstr>
      <vt:lpstr>Accommodations and Disclosure (College and the Workplace)</vt:lpstr>
      <vt:lpstr>Thoughts on Success</vt:lpstr>
      <vt:lpstr>James’ Study</vt:lpstr>
      <vt:lpstr>What About Functioning Level?</vt:lpstr>
      <vt:lpstr>Post-Secondary Education</vt:lpstr>
      <vt:lpstr>Rights and Responsibilities</vt:lpstr>
      <vt:lpstr>What kind of documentation do colleges need?</vt:lpstr>
      <vt:lpstr>What accommodations or services do colleges offer?</vt:lpstr>
      <vt:lpstr>Consider the idea of another individual or friend serving as a liaison or mentor?</vt:lpstr>
      <vt:lpstr>Employment</vt:lpstr>
      <vt:lpstr>Requirements of Competitive Work</vt:lpstr>
      <vt:lpstr>Limitations in Adult Vocational Services</vt:lpstr>
      <vt:lpstr>What is the Job Market Like?</vt:lpstr>
      <vt:lpstr>Questions/Comments</vt:lpstr>
    </vt:vector>
  </TitlesOfParts>
  <Company>Tomlinson Educational Services,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Conference</dc:title>
  <dc:creator>James Williams</dc:creator>
  <cp:lastModifiedBy>James Williams</cp:lastModifiedBy>
  <cp:revision>601</cp:revision>
  <cp:lastPrinted>2013-09-03T16:11:48Z</cp:lastPrinted>
  <dcterms:created xsi:type="dcterms:W3CDTF">2007-05-27T04:25:48Z</dcterms:created>
  <dcterms:modified xsi:type="dcterms:W3CDTF">2024-01-21T20:04:33Z</dcterms:modified>
</cp:coreProperties>
</file>