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2"/>
  </p:notesMasterIdLst>
  <p:sldIdLst>
    <p:sldId id="256" r:id="rId3"/>
    <p:sldId id="260" r:id="rId4"/>
    <p:sldId id="261" r:id="rId5"/>
    <p:sldId id="269" r:id="rId6"/>
    <p:sldId id="264" r:id="rId7"/>
    <p:sldId id="271" r:id="rId8"/>
    <p:sldId id="277" r:id="rId9"/>
    <p:sldId id="270" r:id="rId10"/>
    <p:sldId id="265" r:id="rId11"/>
    <p:sldId id="266" r:id="rId12"/>
    <p:sldId id="272" r:id="rId13"/>
    <p:sldId id="267" r:id="rId14"/>
    <p:sldId id="521" r:id="rId15"/>
    <p:sldId id="268" r:id="rId16"/>
    <p:sldId id="273" r:id="rId17"/>
    <p:sldId id="274" r:id="rId18"/>
    <p:sldId id="276" r:id="rId19"/>
    <p:sldId id="278" r:id="rId20"/>
    <p:sldId id="522"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2907"/>
    <a:srgbClr val="4A9C00"/>
    <a:srgbClr val="568616"/>
    <a:srgbClr val="D02300"/>
    <a:srgbClr val="FF3300"/>
    <a:srgbClr val="666633"/>
    <a:srgbClr val="950101"/>
    <a:srgbClr val="4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1" autoAdjust="0"/>
    <p:restoredTop sz="96024" autoAdjust="0"/>
  </p:normalViewPr>
  <p:slideViewPr>
    <p:cSldViewPr>
      <p:cViewPr varScale="1">
        <p:scale>
          <a:sx n="123" d="100"/>
          <a:sy n="123" d="100"/>
        </p:scale>
        <p:origin x="192" y="29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06D0017-959C-4B88-9F33-AA4A6AE03DD1}" type="slidenum">
              <a:rPr lang="en-US"/>
              <a:pPr/>
              <a:t>‹#›</a:t>
            </a:fld>
            <a:endParaRPr lang="en-US"/>
          </a:p>
        </p:txBody>
      </p:sp>
    </p:spTree>
    <p:extLst>
      <p:ext uri="{BB962C8B-B14F-4D97-AF65-F5344CB8AC3E}">
        <p14:creationId xmlns:p14="http://schemas.microsoft.com/office/powerpoint/2010/main" val="22866494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962400"/>
            <a:ext cx="7772400" cy="1362075"/>
          </a:xfrm>
          <a:prstGeom prst="rect">
            <a:avLst/>
          </a:prstGeom>
        </p:spPr>
        <p:txBody>
          <a:bodyPr anchor="b" anchorCtr="0"/>
          <a:lstStyle>
            <a:lvl1pPr algn="l">
              <a:defRPr sz="40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381000" y="5248275"/>
            <a:ext cx="7772400" cy="1500187"/>
          </a:xfrm>
          <a:prstGeom prst="rect">
            <a:avLst/>
          </a:prstGeom>
        </p:spPr>
        <p:txBody>
          <a:bodyPr anchor="t" anchorCtr="0"/>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2785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62785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696200" cy="808038"/>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762000" y="1600200"/>
            <a:ext cx="76962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696200" cy="808038"/>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762000" y="1600200"/>
            <a:ext cx="76962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23026" y="685800"/>
            <a:ext cx="7324315" cy="9144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600200"/>
            <a:ext cx="38100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38200" y="1535113"/>
            <a:ext cx="3659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8200" y="2174875"/>
            <a:ext cx="3659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3660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3660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a:prstGeom prst="rect">
            <a:avLst/>
          </a:prstGeom>
        </p:spPr>
        <p:txBody>
          <a:bodyPr/>
          <a:lstStyle/>
          <a:p>
            <a:r>
              <a:rPr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0600" y="273050"/>
            <a:ext cx="24749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685800"/>
            <a:ext cx="4654550" cy="54403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90600" y="1435100"/>
            <a:ext cx="24749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www.aspergerexperts.com/social/the-3-keys-to-dating/" TargetMode="External"/><Relationship Id="rId2" Type="http://schemas.openxmlformats.org/officeDocument/2006/relationships/hyperlink" Target="http://www.wikihow.com/Get-a-Girlfriend-When-You-Have-Asperger-Syndrome" TargetMode="External"/><Relationship Id="rId1" Type="http://schemas.openxmlformats.org/officeDocument/2006/relationships/slideLayout" Target="../slideLayouts/slideLayout2.xml"/><Relationship Id="rId4" Type="http://schemas.openxmlformats.org/officeDocument/2006/relationships/hyperlink" Target="http://www.npr.org/sections/health-shots/2014/08/08/338910290/advice-for-dating-with-aspergers-dont-call-100-times-a-week"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590800"/>
            <a:ext cx="3391437" cy="1895475"/>
          </a:xfrm>
        </p:spPr>
        <p:txBody>
          <a:bodyPr/>
          <a:lstStyle/>
          <a:p>
            <a:r>
              <a:rPr lang="en-US" dirty="0"/>
              <a:t>Living and Loving with Autism</a:t>
            </a:r>
          </a:p>
        </p:txBody>
      </p:sp>
      <p:sp>
        <p:nvSpPr>
          <p:cNvPr id="5" name="Text Placeholder 4"/>
          <p:cNvSpPr>
            <a:spLocks noGrp="1"/>
          </p:cNvSpPr>
          <p:nvPr>
            <p:ph type="body" idx="1"/>
          </p:nvPr>
        </p:nvSpPr>
        <p:spPr>
          <a:xfrm>
            <a:off x="381000" y="4486275"/>
            <a:ext cx="4343400" cy="1457325"/>
          </a:xfrm>
        </p:spPr>
        <p:txBody>
          <a:bodyPr/>
          <a:lstStyle/>
          <a:p>
            <a:r>
              <a:rPr lang="en-US" i="1" dirty="0"/>
              <a:t>Location</a:t>
            </a:r>
          </a:p>
          <a:p>
            <a:r>
              <a:rPr lang="en-US" dirty="0"/>
              <a:t>Presented by:</a:t>
            </a:r>
          </a:p>
          <a:p>
            <a:r>
              <a:rPr lang="en-US" dirty="0"/>
              <a:t>James &amp; Chrissy Williams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406372"/>
            <a:ext cx="7324315" cy="914400"/>
          </a:xfrm>
        </p:spPr>
        <p:txBody>
          <a:bodyPr/>
          <a:lstStyle/>
          <a:p>
            <a:r>
              <a:rPr lang="en-US" dirty="0"/>
              <a:t>Our Family!!!!</a:t>
            </a:r>
          </a:p>
        </p:txBody>
      </p:sp>
      <p:pic>
        <p:nvPicPr>
          <p:cNvPr id="8" name="Content Placeholder 7" descr="283568_1700625694179_4365514_n.jpg"/>
          <p:cNvPicPr>
            <a:picLocks noGrp="1" noChangeAspect="1"/>
          </p:cNvPicPr>
          <p:nvPr>
            <p:ph sz="half" idx="1"/>
          </p:nvPr>
        </p:nvPicPr>
        <p:blipFill rotWithShape="1">
          <a:blip r:embed="rId2" cstate="print"/>
          <a:srcRect l="16981" t="45728" r="16981"/>
          <a:stretch/>
        </p:blipFill>
        <p:spPr>
          <a:xfrm>
            <a:off x="4419600" y="1230311"/>
            <a:ext cx="4101592" cy="2528094"/>
          </a:xfrm>
        </p:spPr>
      </p:pic>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p:blipFill>
        <p:spPr>
          <a:xfrm rot="5400000">
            <a:off x="267096" y="1779984"/>
            <a:ext cx="4397376" cy="3298031"/>
          </a:xfrm>
        </p:spPr>
      </p:pic>
      <p:pic>
        <p:nvPicPr>
          <p:cNvPr id="3" name="Picture 2" descr="An orange and white cat with its mouth open&#10;&#10;Description automatically generated">
            <a:extLst>
              <a:ext uri="{FF2B5EF4-FFF2-40B4-BE49-F238E27FC236}">
                <a16:creationId xmlns:a16="http://schemas.microsoft.com/office/drawing/2014/main" id="{067549CD-5CC4-44FE-8395-F0D0E3D2775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0000" b="18889"/>
          <a:stretch/>
        </p:blipFill>
        <p:spPr>
          <a:xfrm>
            <a:off x="4419600" y="3810000"/>
            <a:ext cx="2115751" cy="2442399"/>
          </a:xfrm>
          <a:prstGeom prst="rect">
            <a:avLst/>
          </a:prstGeom>
        </p:spPr>
      </p:pic>
    </p:spTree>
    <p:extLst>
      <p:ext uri="{BB962C8B-B14F-4D97-AF65-F5344CB8AC3E}">
        <p14:creationId xmlns:p14="http://schemas.microsoft.com/office/powerpoint/2010/main" val="379652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content-b-sea.xx.fbcdn.net/hphotos-ash3/t1.0-9/4820_512757213906_7781130_n.jpg"/>
          <p:cNvPicPr>
            <a:picLocks noChangeAspect="1" noChangeArrowheads="1"/>
          </p:cNvPicPr>
          <p:nvPr/>
        </p:nvPicPr>
        <p:blipFill rotWithShape="1">
          <a:blip r:embed="rId2">
            <a:extLst>
              <a:ext uri="{28A0092B-C50C-407E-A947-70E740481C1C}">
                <a14:useLocalDpi xmlns:a14="http://schemas.microsoft.com/office/drawing/2010/main" val="0"/>
              </a:ext>
            </a:extLst>
          </a:blip>
          <a:srcRect r="30915"/>
          <a:stretch/>
        </p:blipFill>
        <p:spPr bwMode="auto">
          <a:xfrm>
            <a:off x="4953000" y="2342753"/>
            <a:ext cx="3124200" cy="339169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Our Friends!!!!</a:t>
            </a:r>
          </a:p>
        </p:txBody>
      </p:sp>
      <p:pic>
        <p:nvPicPr>
          <p:cNvPr id="6" name="Picture 5"/>
          <p:cNvPicPr>
            <a:picLocks noChangeAspect="1"/>
          </p:cNvPicPr>
          <p:nvPr/>
        </p:nvPicPr>
        <p:blipFill>
          <a:blip r:embed="rId3"/>
          <a:stretch>
            <a:fillRect/>
          </a:stretch>
        </p:blipFill>
        <p:spPr>
          <a:xfrm>
            <a:off x="914400" y="1295400"/>
            <a:ext cx="3657600" cy="2743200"/>
          </a:xfrm>
          <a:prstGeom prst="rect">
            <a:avLst/>
          </a:prstGeom>
        </p:spPr>
      </p:pic>
    </p:spTree>
    <p:extLst>
      <p:ext uri="{BB962C8B-B14F-4D97-AF65-F5344CB8AC3E}">
        <p14:creationId xmlns:p14="http://schemas.microsoft.com/office/powerpoint/2010/main" val="2555073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Move to Austin!!!!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423500"/>
            <a:ext cx="8077200" cy="4188177"/>
          </a:xfrm>
          <a:prstGeom prst="rect">
            <a:avLst/>
          </a:prstGeom>
        </p:spPr>
      </p:pic>
      <p:pic>
        <p:nvPicPr>
          <p:cNvPr id="6" name="Picture 5" descr="Logo, company name&#10;&#10;Description automatically generated">
            <a:extLst>
              <a:ext uri="{FF2B5EF4-FFF2-40B4-BE49-F238E27FC236}">
                <a16:creationId xmlns:a16="http://schemas.microsoft.com/office/drawing/2014/main" id="{0A881CD2-8F9B-4F3C-9009-E159F34BD0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2868" y="838200"/>
            <a:ext cx="3118264" cy="1961388"/>
          </a:xfrm>
          <a:prstGeom prst="rect">
            <a:avLst/>
          </a:prstGeom>
        </p:spPr>
      </p:pic>
    </p:spTree>
    <p:extLst>
      <p:ext uri="{BB962C8B-B14F-4D97-AF65-F5344CB8AC3E}">
        <p14:creationId xmlns:p14="http://schemas.microsoft.com/office/powerpoint/2010/main" val="3289833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841" y="533400"/>
            <a:ext cx="7324315" cy="914400"/>
          </a:xfrm>
        </p:spPr>
        <p:txBody>
          <a:bodyPr/>
          <a:lstStyle/>
          <a:p>
            <a:r>
              <a:rPr lang="en-US" dirty="0"/>
              <a:t>Our Move to Des Moines!!</a:t>
            </a:r>
          </a:p>
        </p:txBody>
      </p:sp>
      <p:pic>
        <p:nvPicPr>
          <p:cNvPr id="8" name="Picture 7" descr="A city with a park and buildings&#10;&#10;Description automatically generated with medium confidence">
            <a:extLst>
              <a:ext uri="{FF2B5EF4-FFF2-40B4-BE49-F238E27FC236}">
                <a16:creationId xmlns:a16="http://schemas.microsoft.com/office/drawing/2014/main" id="{ACF9C441-BAAA-6F5D-99D3-74CA8E8BC2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8429" y="1295400"/>
            <a:ext cx="6647141" cy="4985356"/>
          </a:xfrm>
          <a:prstGeom prst="rect">
            <a:avLst/>
          </a:prstGeom>
        </p:spPr>
      </p:pic>
      <p:pic>
        <p:nvPicPr>
          <p:cNvPr id="4" name="Picture 3" descr="Blue text on a black background&#10;&#10;Description automatically generated">
            <a:extLst>
              <a:ext uri="{FF2B5EF4-FFF2-40B4-BE49-F238E27FC236}">
                <a16:creationId xmlns:a16="http://schemas.microsoft.com/office/drawing/2014/main" id="{675516EE-2BE8-92A3-A4A3-E045203719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2822" y="1295400"/>
            <a:ext cx="5338355" cy="914400"/>
          </a:xfrm>
          <a:prstGeom prst="rect">
            <a:avLst/>
          </a:prstGeom>
        </p:spPr>
      </p:pic>
    </p:spTree>
    <p:extLst>
      <p:ext uri="{BB962C8B-B14F-4D97-AF65-F5344CB8AC3E}">
        <p14:creationId xmlns:p14="http://schemas.microsoft.com/office/powerpoint/2010/main" val="94823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Our Future!</a:t>
            </a:r>
          </a:p>
        </p:txBody>
      </p:sp>
      <p:pic>
        <p:nvPicPr>
          <p:cNvPr id="3" name="Picture 2" descr="A baby sitting in a chair&#10;&#10;Description automatically generated with medium confidence">
            <a:extLst>
              <a:ext uri="{FF2B5EF4-FFF2-40B4-BE49-F238E27FC236}">
                <a16:creationId xmlns:a16="http://schemas.microsoft.com/office/drawing/2014/main" id="{B0A5BD42-ED30-2152-1956-42C08E76761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333" b="5555"/>
          <a:stretch/>
        </p:blipFill>
        <p:spPr>
          <a:xfrm>
            <a:off x="2643187" y="1371600"/>
            <a:ext cx="3857625" cy="4876800"/>
          </a:xfrm>
          <a:prstGeom prst="rect">
            <a:avLst/>
          </a:prstGeom>
        </p:spPr>
      </p:pic>
    </p:spTree>
    <p:extLst>
      <p:ext uri="{BB962C8B-B14F-4D97-AF65-F5344CB8AC3E}">
        <p14:creationId xmlns:p14="http://schemas.microsoft.com/office/powerpoint/2010/main" val="2185648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808038"/>
          </a:xfrm>
        </p:spPr>
        <p:txBody>
          <a:bodyPr/>
          <a:lstStyle/>
          <a:p>
            <a:r>
              <a:rPr lang="en-US" dirty="0"/>
              <a:t>Resources on Love and Autism</a:t>
            </a:r>
          </a:p>
        </p:txBody>
      </p:sp>
      <p:sp>
        <p:nvSpPr>
          <p:cNvPr id="5" name="Content Placeholder 4"/>
          <p:cNvSpPr>
            <a:spLocks noGrp="1"/>
          </p:cNvSpPr>
          <p:nvPr>
            <p:ph idx="1"/>
          </p:nvPr>
        </p:nvSpPr>
        <p:spPr>
          <a:xfrm>
            <a:off x="762000" y="1219200"/>
            <a:ext cx="7696200" cy="5105400"/>
          </a:xfrm>
        </p:spPr>
        <p:txBody>
          <a:bodyPr>
            <a:normAutofit lnSpcReduction="10000"/>
          </a:bodyPr>
          <a:lstStyle/>
          <a:p>
            <a:r>
              <a:rPr lang="en-US" sz="2200" dirty="0"/>
              <a:t>What Men with Asperger Syndrome Want to Know about Women, Dating and Relationships by Maxine Aston</a:t>
            </a:r>
          </a:p>
          <a:p>
            <a:r>
              <a:rPr lang="en-US" sz="2200" dirty="0"/>
              <a:t>22 Things a Woman Must Know: If She Loves a Man With Asperger's Syndrome by Rudy Simone</a:t>
            </a:r>
          </a:p>
          <a:p>
            <a:r>
              <a:rPr lang="en-US" sz="2200" dirty="0"/>
              <a:t>Asperger’s in Love: Couple Relationships and Family Affairs by Maxine Aston</a:t>
            </a:r>
          </a:p>
          <a:p>
            <a:r>
              <a:rPr lang="en-US" sz="2200" dirty="0"/>
              <a:t>The 5 Love Languages: The Secret to Love That Lasts by Gary Chapman</a:t>
            </a:r>
          </a:p>
          <a:p>
            <a:r>
              <a:rPr lang="en-US" sz="2200" dirty="0"/>
              <a:t>Read: </a:t>
            </a:r>
            <a:r>
              <a:rPr lang="en-US" sz="2200" dirty="0">
                <a:hlinkClick r:id="rId2"/>
              </a:rPr>
              <a:t>http://www.wikihow.com/Get-a-Girlfriend-When-You-Have-Asperger-Syndrome</a:t>
            </a:r>
            <a:endParaRPr lang="en-US" sz="2200" dirty="0"/>
          </a:p>
          <a:p>
            <a:r>
              <a:rPr lang="en-US" sz="2200" dirty="0"/>
              <a:t>Read: </a:t>
            </a:r>
            <a:r>
              <a:rPr lang="en-US" sz="2200" dirty="0">
                <a:hlinkClick r:id="rId3"/>
              </a:rPr>
              <a:t>http://www.aspergerexperts.com/social/the-3-keys-to-dating/</a:t>
            </a:r>
            <a:r>
              <a:rPr lang="en-US" sz="2200" dirty="0"/>
              <a:t> </a:t>
            </a:r>
          </a:p>
          <a:p>
            <a:r>
              <a:rPr lang="en-US" sz="2200" dirty="0"/>
              <a:t>Read: </a:t>
            </a:r>
            <a:r>
              <a:rPr lang="en-US" sz="2200" dirty="0">
                <a:hlinkClick r:id="rId4"/>
              </a:rPr>
              <a:t>Look at http://www.npr.org/sections/health-shots/2014/08/08/338910290/advice-for-dating-with-aspergers-dont-call-100-times-a-week</a:t>
            </a:r>
            <a:endParaRPr lang="en-US" sz="2200" dirty="0"/>
          </a:p>
          <a:p>
            <a:endParaRPr lang="en-US" sz="2200" dirty="0"/>
          </a:p>
        </p:txBody>
      </p:sp>
    </p:spTree>
    <p:extLst>
      <p:ext uri="{BB962C8B-B14F-4D97-AF65-F5344CB8AC3E}">
        <p14:creationId xmlns:p14="http://schemas.microsoft.com/office/powerpoint/2010/main" val="1474172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534400" cy="1371600"/>
          </a:xfrm>
        </p:spPr>
        <p:txBody>
          <a:bodyPr/>
          <a:lstStyle/>
          <a:p>
            <a:r>
              <a:rPr lang="en-US" dirty="0"/>
              <a:t>What Can Professionals and Parents Do?</a:t>
            </a:r>
          </a:p>
        </p:txBody>
      </p:sp>
      <p:sp>
        <p:nvSpPr>
          <p:cNvPr id="5" name="Content Placeholder 4"/>
          <p:cNvSpPr>
            <a:spLocks noGrp="1"/>
          </p:cNvSpPr>
          <p:nvPr>
            <p:ph idx="1"/>
          </p:nvPr>
        </p:nvSpPr>
        <p:spPr>
          <a:xfrm>
            <a:off x="762000" y="1600200"/>
            <a:ext cx="7696200" cy="5105400"/>
          </a:xfrm>
        </p:spPr>
        <p:txBody>
          <a:bodyPr>
            <a:normAutofit fontScale="92500" lnSpcReduction="20000"/>
          </a:bodyPr>
          <a:lstStyle/>
          <a:p>
            <a:r>
              <a:rPr lang="en-US" dirty="0"/>
              <a:t>Expect that, like everyone else, people with disabilities can and do have successful, healthy relationships that can include marriage, kids, &amp; intimacy.</a:t>
            </a:r>
          </a:p>
          <a:p>
            <a:r>
              <a:rPr lang="en-US" dirty="0"/>
              <a:t>Teach and model appropriate social skills and boundaries to encourage healthy relationships/dating. </a:t>
            </a:r>
            <a:r>
              <a:rPr lang="en-US" sz="1900" dirty="0"/>
              <a:t>(Age and Time Period Appropriate)</a:t>
            </a:r>
          </a:p>
          <a:p>
            <a:r>
              <a:rPr lang="en-US" dirty="0"/>
              <a:t>As is appropriate and comfortable, teach dating secrets</a:t>
            </a:r>
          </a:p>
          <a:p>
            <a:r>
              <a:rPr lang="en-US" dirty="0"/>
              <a:t>Parents should focus on transitioning from the role of an advocate to more of an advisor.</a:t>
            </a:r>
          </a:p>
        </p:txBody>
      </p:sp>
    </p:spTree>
    <p:extLst>
      <p:ext uri="{BB962C8B-B14F-4D97-AF65-F5344CB8AC3E}">
        <p14:creationId xmlns:p14="http://schemas.microsoft.com/office/powerpoint/2010/main" val="2325175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534400" cy="1371600"/>
          </a:xfrm>
        </p:spPr>
        <p:txBody>
          <a:bodyPr/>
          <a:lstStyle/>
          <a:p>
            <a:r>
              <a:rPr lang="en-US" dirty="0"/>
              <a:t>What Can Professionals and Parents Do? Continued…</a:t>
            </a:r>
          </a:p>
        </p:txBody>
      </p:sp>
      <p:sp>
        <p:nvSpPr>
          <p:cNvPr id="5" name="Content Placeholder 4"/>
          <p:cNvSpPr>
            <a:spLocks noGrp="1"/>
          </p:cNvSpPr>
          <p:nvPr>
            <p:ph idx="1"/>
          </p:nvPr>
        </p:nvSpPr>
        <p:spPr>
          <a:xfrm>
            <a:off x="762000" y="1600200"/>
            <a:ext cx="7696200" cy="5105400"/>
          </a:xfrm>
        </p:spPr>
        <p:txBody>
          <a:bodyPr>
            <a:normAutofit/>
          </a:bodyPr>
          <a:lstStyle/>
          <a:p>
            <a:r>
              <a:rPr lang="en-US" sz="2400" dirty="0"/>
              <a:t>Like their typical peers, individuals with disabilities, especially Autism, must have a basic understanding of sexuality and it’s challenges, including diseases, reproduction, and legal and moral rules.               (Will Vary Based on Culture and Age)</a:t>
            </a:r>
          </a:p>
          <a:p>
            <a:r>
              <a:rPr lang="en-US" sz="2400" dirty="0"/>
              <a:t>Consider the safest and most comfortable settings for dating/relationships based on the interests and preferences of the individual.                            (Online Dating vs. Dating Co-workers)</a:t>
            </a:r>
          </a:p>
          <a:p>
            <a:r>
              <a:rPr lang="en-US" sz="2400" dirty="0"/>
              <a:t>Be patient and know that it may take longer for them to develop relationships, but they are capable and deserve the same respect and privacy as anyone else.</a:t>
            </a:r>
          </a:p>
          <a:p>
            <a:endParaRPr lang="en-US" dirty="0"/>
          </a:p>
          <a:p>
            <a:endParaRPr lang="en-US" dirty="0"/>
          </a:p>
        </p:txBody>
      </p:sp>
    </p:spTree>
    <p:extLst>
      <p:ext uri="{BB962C8B-B14F-4D97-AF65-F5344CB8AC3E}">
        <p14:creationId xmlns:p14="http://schemas.microsoft.com/office/powerpoint/2010/main" val="1984788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0"/>
            <a:ext cx="8382000" cy="1219200"/>
          </a:xfrm>
        </p:spPr>
        <p:txBody>
          <a:bodyPr>
            <a:normAutofit/>
          </a:bodyPr>
          <a:lstStyle/>
          <a:p>
            <a:r>
              <a:rPr lang="en-US" sz="3600" dirty="0"/>
              <a:t>Overall, my best advice as a person with ASD and a professional...</a:t>
            </a:r>
          </a:p>
        </p:txBody>
      </p:sp>
      <p:sp>
        <p:nvSpPr>
          <p:cNvPr id="4" name="Rectangle 3"/>
          <p:cNvSpPr/>
          <p:nvPr/>
        </p:nvSpPr>
        <p:spPr>
          <a:xfrm>
            <a:off x="304800" y="1240665"/>
            <a:ext cx="8839200" cy="5324535"/>
          </a:xfrm>
          <a:prstGeom prst="rect">
            <a:avLst/>
          </a:prstGeom>
        </p:spPr>
        <p:txBody>
          <a:bodyPr wrap="square">
            <a:spAutoFit/>
          </a:bodyPr>
          <a:lstStyle/>
          <a:p>
            <a:pPr marL="285750" indent="-285750">
              <a:buFont typeface="Arial" panose="020B0604020202020204" pitchFamily="34" charset="0"/>
              <a:buChar char="•"/>
            </a:pPr>
            <a:r>
              <a:rPr lang="en-US" sz="1700" dirty="0"/>
              <a:t>Never accept a disability as an excuse for their behavior, poor social skills, lack of performance, or inability to work.</a:t>
            </a:r>
          </a:p>
          <a:p>
            <a:pPr marL="742950" lvl="1" indent="-285750">
              <a:buFont typeface="Arial" panose="020B0604020202020204" pitchFamily="34" charset="0"/>
              <a:buChar char="•"/>
            </a:pPr>
            <a:r>
              <a:rPr lang="en-US" sz="1700" dirty="0"/>
              <a:t>While ASD will often be a contributing factor, as adults, we all make choices, whether intentional or not, and they're still ultimately responsible for their actions.</a:t>
            </a:r>
          </a:p>
          <a:p>
            <a:pPr marL="742950" lvl="1" indent="-285750">
              <a:buFont typeface="Arial" panose="020B0604020202020204" pitchFamily="34" charset="0"/>
              <a:buChar char="•"/>
            </a:pPr>
            <a:r>
              <a:rPr lang="en-US" sz="1700" dirty="0"/>
              <a:t>Why should we ignore or excuse it, when they're future employers, peers, friends, college professors, and/or law enforcement will not.</a:t>
            </a:r>
          </a:p>
          <a:p>
            <a:pPr marL="285750" indent="-285750">
              <a:buFont typeface="Arial" panose="020B0604020202020204" pitchFamily="34" charset="0"/>
              <a:buChar char="•"/>
            </a:pPr>
            <a:r>
              <a:rPr lang="en-US" sz="1700" dirty="0"/>
              <a:t>Avoid being "nice", "polite", "sugarcoating",  or "beating around the bush", we do best when someone sets clear expectations, communicates honestly and openly, and draws boundaries of acceptable and not acceptable behavior. </a:t>
            </a:r>
          </a:p>
          <a:p>
            <a:pPr marL="742950" lvl="1" indent="-285750">
              <a:buFont typeface="Arial" panose="020B0604020202020204" pitchFamily="34" charset="0"/>
              <a:buChar char="•"/>
            </a:pPr>
            <a:r>
              <a:rPr lang="en-US" sz="1700" dirty="0"/>
              <a:t>It can be counter intuitive, but it may be very helpful adults with ASD.</a:t>
            </a:r>
          </a:p>
          <a:p>
            <a:pPr marL="285750" indent="-285750">
              <a:buFont typeface="Arial" panose="020B0604020202020204" pitchFamily="34" charset="0"/>
              <a:buChar char="•"/>
            </a:pPr>
            <a:r>
              <a:rPr lang="en-US" sz="1700" dirty="0"/>
              <a:t>All of us are very different, avoid making assumptions or stereotypes about us based on other individuals or past experiences.</a:t>
            </a:r>
          </a:p>
          <a:p>
            <a:pPr marL="285750" indent="-285750">
              <a:buFont typeface="Arial" panose="020B0604020202020204" pitchFamily="34" charset="0"/>
              <a:buChar char="•"/>
            </a:pPr>
            <a:r>
              <a:rPr lang="en-US" sz="1700" dirty="0"/>
              <a:t>Finally, as a parent or professional, never be afraid to push a person with ASD to achieve reasonable goals. </a:t>
            </a:r>
          </a:p>
          <a:p>
            <a:pPr marL="742950" lvl="1" indent="-285750">
              <a:buFont typeface="Arial" panose="020B0604020202020204" pitchFamily="34" charset="0"/>
              <a:buChar char="•"/>
            </a:pPr>
            <a:r>
              <a:rPr lang="en-US" sz="1700" dirty="0"/>
              <a:t>If you yield to their initial anxiety or resistance to change, than you are letting it stop you, just like it stops us.</a:t>
            </a:r>
          </a:p>
          <a:p>
            <a:pPr marL="742950" lvl="1" indent="-285750">
              <a:buFont typeface="Arial" panose="020B0604020202020204" pitchFamily="34" charset="0"/>
              <a:buChar char="•"/>
            </a:pPr>
            <a:r>
              <a:rPr lang="en-US" sz="1700" dirty="0"/>
              <a:t>As a very knowledgeable expert </a:t>
            </a:r>
            <a:r>
              <a:rPr lang="en-US" sz="1700"/>
              <a:t>and mother </a:t>
            </a:r>
            <a:r>
              <a:rPr lang="en-US" sz="1700" dirty="0"/>
              <a:t>of an adult with AS has told me, "We need to push them, as long as it's not over the cliff.“</a:t>
            </a:r>
          </a:p>
          <a:p>
            <a:pPr marL="742950" lvl="1" indent="-285750">
              <a:buFont typeface="Arial" panose="020B0604020202020204" pitchFamily="34" charset="0"/>
              <a:buChar char="•"/>
            </a:pPr>
            <a:r>
              <a:rPr lang="en-US" sz="1700" dirty="0"/>
              <a:t>All people have to be pushed, encouraged, and motivated to achieve their potential, people with Autism are no different.</a:t>
            </a:r>
          </a:p>
        </p:txBody>
      </p:sp>
    </p:spTree>
    <p:extLst>
      <p:ext uri="{BB962C8B-B14F-4D97-AF65-F5344CB8AC3E}">
        <p14:creationId xmlns:p14="http://schemas.microsoft.com/office/powerpoint/2010/main" val="1853886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a:xfrm>
            <a:off x="457200" y="533400"/>
            <a:ext cx="8229600" cy="762000"/>
          </a:xfrm>
        </p:spPr>
        <p:txBody>
          <a:bodyPr/>
          <a:lstStyle/>
          <a:p>
            <a:pPr>
              <a:defRPr/>
            </a:pPr>
            <a:r>
              <a:rPr lang="en-US" dirty="0">
                <a:solidFill>
                  <a:schemeClr val="tx1"/>
                </a:solidFill>
              </a:rPr>
              <a:t>Questions/Comments</a:t>
            </a:r>
          </a:p>
        </p:txBody>
      </p:sp>
      <p:sp>
        <p:nvSpPr>
          <p:cNvPr id="67587" name="Rectangle 3"/>
          <p:cNvSpPr>
            <a:spLocks noGrp="1" noChangeArrowheads="1"/>
          </p:cNvSpPr>
          <p:nvPr>
            <p:ph type="body" idx="1"/>
          </p:nvPr>
        </p:nvSpPr>
        <p:spPr>
          <a:xfrm>
            <a:off x="571500" y="1295400"/>
            <a:ext cx="8001000" cy="4647972"/>
          </a:xfrm>
        </p:spPr>
        <p:txBody>
          <a:bodyPr/>
          <a:lstStyle/>
          <a:p>
            <a:r>
              <a:rPr lang="en-US" sz="4000" dirty="0"/>
              <a:t>Dr. James Williams, CRC, ACAS</a:t>
            </a:r>
          </a:p>
          <a:p>
            <a:r>
              <a:rPr lang="en-US" sz="4000" dirty="0"/>
              <a:t>Phone: 515-829-6035</a:t>
            </a:r>
          </a:p>
          <a:p>
            <a:r>
              <a:rPr lang="en-US" sz="4000" dirty="0"/>
              <a:t>Email: </a:t>
            </a:r>
            <a:r>
              <a:rPr lang="en-US" sz="3300" dirty="0" err="1"/>
              <a:t>James.Williams@iwd.iowa.gov</a:t>
            </a:r>
            <a:endParaRPr lang="en-US" sz="3300" dirty="0"/>
          </a:p>
        </p:txBody>
      </p:sp>
      <p:pic>
        <p:nvPicPr>
          <p:cNvPr id="3" name="Picture 2" descr="Blue text on a black background&#10;&#10;Description automatically generated">
            <a:extLst>
              <a:ext uri="{FF2B5EF4-FFF2-40B4-BE49-F238E27FC236}">
                <a16:creationId xmlns:a16="http://schemas.microsoft.com/office/drawing/2014/main" id="{60639F41-6EBB-DE57-3449-5423AD011C2F}"/>
              </a:ext>
            </a:extLst>
          </p:cNvPr>
          <p:cNvPicPr>
            <a:picLocks noChangeAspect="1"/>
          </p:cNvPicPr>
          <p:nvPr/>
        </p:nvPicPr>
        <p:blipFill>
          <a:blip r:embed="rId2">
            <a:clrChange>
              <a:clrFrom>
                <a:srgbClr val="FFFFFF">
                  <a:alpha val="0"/>
                </a:srgbClr>
              </a:clrFrom>
              <a:clrTo>
                <a:srgbClr val="FFFFFF">
                  <a:alpha val="0"/>
                </a:srgbClr>
              </a:clrTo>
            </a:clrChange>
            <a:alphaModFix/>
            <a:extLst>
              <a:ext uri="{28A0092B-C50C-407E-A947-70E740481C1C}">
                <a14:useLocalDpi xmlns:a14="http://schemas.microsoft.com/office/drawing/2010/main" val="0"/>
              </a:ext>
            </a:extLst>
          </a:blip>
          <a:stretch>
            <a:fillRect/>
          </a:stretch>
        </p:blipFill>
        <p:spPr>
          <a:xfrm>
            <a:off x="457200" y="4038600"/>
            <a:ext cx="8077200" cy="1383533"/>
          </a:xfrm>
          <a:prstGeom prst="roundRect">
            <a:avLst>
              <a:gd name="adj" fmla="val 4167"/>
            </a:avLst>
          </a:prstGeom>
          <a:solidFill>
            <a:srgbClr val="FFFFFF"/>
          </a:solidFill>
          <a:ln w="76200" cap="sq">
            <a:noFill/>
            <a:miter lim="800000"/>
          </a:ln>
          <a:effectLst>
            <a:outerShdw blurRad="190500" dist="228600" dir="2700000" algn="ctr">
              <a:srgbClr val="000000">
                <a:alpha val="30000"/>
              </a:srgbClr>
            </a:outerShdw>
            <a:reflection blurRad="12700" stA="33000" endPos="28000" dist="5000" dir="5400000" sy="-100000" algn="bl" rotWithShape="0"/>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fade">
                                      <p:cBhvr>
                                        <p:cTn id="7" dur="2000"/>
                                        <p:tgtEl>
                                          <p:spTgt spid="6758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7587"/>
                                        </p:tgtEl>
                                        <p:attrNameLst>
                                          <p:attrName>style.visibility</p:attrName>
                                        </p:attrNameLst>
                                      </p:cBhvr>
                                      <p:to>
                                        <p:strVal val="visible"/>
                                      </p:to>
                                    </p:set>
                                    <p:animEffect transition="in" filter="fade">
                                      <p:cBhvr>
                                        <p:cTn id="10" dur="2000"/>
                                        <p:tgtEl>
                                          <p:spTgt spid="67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P spid="6758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 the beginning</a:t>
            </a:r>
          </a:p>
        </p:txBody>
      </p:sp>
      <p:pic>
        <p:nvPicPr>
          <p:cNvPr id="8" name="Content Placeholder 7" descr="1080_4975965165734_388673808_n.jpg"/>
          <p:cNvPicPr>
            <a:picLocks noGrp="1" noChangeAspect="1"/>
          </p:cNvPicPr>
          <p:nvPr>
            <p:ph sz="half" idx="1"/>
          </p:nvPr>
        </p:nvPicPr>
        <p:blipFill>
          <a:blip r:embed="rId2" cstate="print"/>
          <a:stretch>
            <a:fillRect/>
          </a:stretch>
        </p:blipFill>
        <p:spPr>
          <a:xfrm>
            <a:off x="1008755" y="2078625"/>
            <a:ext cx="3809047" cy="3809047"/>
          </a:xfrm>
        </p:spPr>
      </p:pic>
      <p:pic>
        <p:nvPicPr>
          <p:cNvPr id="5" name="Content Placeholder 12" descr="262_19837233278_6269_n.jpg"/>
          <p:cNvPicPr>
            <a:picLocks noChangeAspect="1"/>
          </p:cNvPicPr>
          <p:nvPr/>
        </p:nvPicPr>
        <p:blipFill>
          <a:blip r:embed="rId3" cstate="print"/>
          <a:stretch>
            <a:fillRect/>
          </a:stretch>
        </p:blipFill>
        <p:spPr>
          <a:xfrm>
            <a:off x="4817802" y="2567781"/>
            <a:ext cx="3868997" cy="2709579"/>
          </a:xfrm>
          <a:prstGeom prst="rect">
            <a:avLst/>
          </a:prstGeom>
        </p:spPr>
      </p:pic>
      <p:sp>
        <p:nvSpPr>
          <p:cNvPr id="6" name="Down Arrow 5"/>
          <p:cNvSpPr/>
          <p:nvPr/>
        </p:nvSpPr>
        <p:spPr>
          <a:xfrm>
            <a:off x="7315200" y="1936596"/>
            <a:ext cx="5334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5076423" y="1504682"/>
            <a:ext cx="3610377" cy="646331"/>
          </a:xfrm>
          <a:prstGeom prst="rect">
            <a:avLst/>
          </a:prstGeom>
        </p:spPr>
        <p:txBody>
          <a:bodyPr wrap="square">
            <a:spAutoFit/>
          </a:bodyPr>
          <a:lstStyle/>
          <a:p>
            <a:r>
              <a:rPr lang="en-US" dirty="0"/>
              <a:t>My Best Friend </a:t>
            </a:r>
            <a:r>
              <a:rPr lang="en-US" dirty="0" err="1"/>
              <a:t>Brenton</a:t>
            </a:r>
            <a:r>
              <a:rPr lang="en-US" dirty="0"/>
              <a:t>!</a:t>
            </a:r>
          </a:p>
          <a:p>
            <a:r>
              <a:rPr lang="en-US" dirty="0"/>
              <a:t>(Didn’t start that way)</a:t>
            </a:r>
          </a:p>
        </p:txBody>
      </p:sp>
    </p:spTree>
    <p:extLst>
      <p:ext uri="{BB962C8B-B14F-4D97-AF65-F5344CB8AC3E}">
        <p14:creationId xmlns:p14="http://schemas.microsoft.com/office/powerpoint/2010/main" val="2792268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College to Career </a:t>
            </a:r>
          </a:p>
        </p:txBody>
      </p:sp>
      <p:pic>
        <p:nvPicPr>
          <p:cNvPr id="7" name="Content Placeholder 7" descr="2091_559112083085_2829_n.jpg"/>
          <p:cNvPicPr>
            <a:picLocks noChangeAspect="1"/>
          </p:cNvPicPr>
          <p:nvPr/>
        </p:nvPicPr>
        <p:blipFill>
          <a:blip r:embed="rId2" cstate="print"/>
          <a:stretch>
            <a:fillRect/>
          </a:stretch>
        </p:blipFill>
        <p:spPr>
          <a:xfrm>
            <a:off x="457200" y="2340221"/>
            <a:ext cx="4038600" cy="3045919"/>
          </a:xfrm>
          <a:prstGeom prst="rect">
            <a:avLst/>
          </a:prstGeom>
        </p:spPr>
      </p:pic>
      <p:pic>
        <p:nvPicPr>
          <p:cNvPr id="11" name="Content Placeholder 7" descr="34526_448472857106_3081711_n.jpg"/>
          <p:cNvPicPr>
            <a:picLocks noGrp="1" noChangeAspect="1"/>
          </p:cNvPicPr>
          <p:nvPr>
            <p:ph sz="half" idx="2"/>
          </p:nvPr>
        </p:nvPicPr>
        <p:blipFill>
          <a:blip r:embed="rId3" cstate="print"/>
          <a:stretch>
            <a:fillRect/>
          </a:stretch>
        </p:blipFill>
        <p:spPr>
          <a:xfrm>
            <a:off x="4648200" y="2434431"/>
            <a:ext cx="3810000" cy="2857500"/>
          </a:xfrm>
        </p:spPr>
      </p:pic>
    </p:spTree>
    <p:extLst>
      <p:ext uri="{BB962C8B-B14F-4D97-AF65-F5344CB8AC3E}">
        <p14:creationId xmlns:p14="http://schemas.microsoft.com/office/powerpoint/2010/main" val="2839726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James Met Chrissy”</a:t>
            </a:r>
          </a:p>
        </p:txBody>
      </p:sp>
      <p:sp>
        <p:nvSpPr>
          <p:cNvPr id="5" name="Content Placeholder 4"/>
          <p:cNvSpPr>
            <a:spLocks noGrp="1"/>
          </p:cNvSpPr>
          <p:nvPr>
            <p:ph idx="1"/>
          </p:nvPr>
        </p:nvSpPr>
        <p:spPr>
          <a:xfrm>
            <a:off x="1066799" y="2692897"/>
            <a:ext cx="7010401" cy="3479303"/>
          </a:xfrm>
        </p:spPr>
        <p:txBody>
          <a:bodyPr/>
          <a:lstStyle/>
          <a:p>
            <a:r>
              <a:rPr lang="en-US" dirty="0"/>
              <a:t>The Beginning…</a:t>
            </a:r>
          </a:p>
          <a:p>
            <a:pPr lvl="1"/>
            <a:r>
              <a:rPr lang="en-US" dirty="0"/>
              <a:t>Is the 2</a:t>
            </a:r>
            <a:r>
              <a:rPr lang="en-US" baseline="30000" dirty="0"/>
              <a:t>nd</a:t>
            </a:r>
            <a:r>
              <a:rPr lang="en-US" dirty="0"/>
              <a:t> date to early to say I love you?</a:t>
            </a:r>
          </a:p>
          <a:p>
            <a:pPr lvl="1"/>
            <a:r>
              <a:rPr lang="en-US" dirty="0"/>
              <a:t>Should you call her 30 seconds after you say goodbye on the first date?</a:t>
            </a:r>
          </a:p>
          <a:p>
            <a:pPr lvl="1"/>
            <a:r>
              <a:rPr lang="en-US" dirty="0"/>
              <a:t>Should you bring a HUGE bouquet of flowers for her to a school program?</a:t>
            </a:r>
          </a:p>
        </p:txBody>
      </p:sp>
      <p:pic>
        <p:nvPicPr>
          <p:cNvPr id="6" name="Picture 5"/>
          <p:cNvPicPr>
            <a:picLocks noChangeAspect="1"/>
          </p:cNvPicPr>
          <p:nvPr/>
        </p:nvPicPr>
        <p:blipFill>
          <a:blip r:embed="rId2"/>
          <a:stretch>
            <a:fillRect/>
          </a:stretch>
        </p:blipFill>
        <p:spPr>
          <a:xfrm>
            <a:off x="2584213" y="1417638"/>
            <a:ext cx="4051773" cy="1275259"/>
          </a:xfrm>
          <a:prstGeom prst="rect">
            <a:avLst/>
          </a:prstGeom>
        </p:spPr>
      </p:pic>
      <p:sp>
        <p:nvSpPr>
          <p:cNvPr id="3" name="TextBox 2"/>
          <p:cNvSpPr txBox="1"/>
          <p:nvPr/>
        </p:nvSpPr>
        <p:spPr>
          <a:xfrm>
            <a:off x="6470904" y="1455102"/>
            <a:ext cx="1600200" cy="1200329"/>
          </a:xfrm>
          <a:prstGeom prst="rect">
            <a:avLst/>
          </a:prstGeom>
          <a:noFill/>
        </p:spPr>
        <p:txBody>
          <a:bodyPr wrap="square" rtlCol="0">
            <a:spAutoFit/>
          </a:bodyPr>
          <a:lstStyle/>
          <a:p>
            <a:pPr algn="ctr"/>
            <a:r>
              <a:rPr lang="en-US" dirty="0">
                <a:solidFill>
                  <a:srgbClr val="FF0000"/>
                </a:solidFill>
              </a:rPr>
              <a:t>Paid Dating Sites vs. Free Dating and Chat Sites</a:t>
            </a:r>
          </a:p>
        </p:txBody>
      </p:sp>
      <p:sp>
        <p:nvSpPr>
          <p:cNvPr id="4" name="TextBox 3"/>
          <p:cNvSpPr txBox="1"/>
          <p:nvPr/>
        </p:nvSpPr>
        <p:spPr>
          <a:xfrm>
            <a:off x="1694196" y="1593601"/>
            <a:ext cx="890017" cy="923330"/>
          </a:xfrm>
          <a:prstGeom prst="rect">
            <a:avLst/>
          </a:prstGeom>
          <a:noFill/>
        </p:spPr>
        <p:txBody>
          <a:bodyPr wrap="square" rtlCol="0">
            <a:spAutoFit/>
          </a:bodyPr>
          <a:lstStyle/>
          <a:p>
            <a:r>
              <a:rPr lang="en-US" dirty="0">
                <a:solidFill>
                  <a:srgbClr val="FF0000"/>
                </a:solidFill>
              </a:rPr>
              <a:t>Smart Safety Tips</a:t>
            </a:r>
          </a:p>
        </p:txBody>
      </p:sp>
    </p:spTree>
    <p:extLst>
      <p:ext uri="{BB962C8B-B14F-4D97-AF65-F5344CB8AC3E}">
        <p14:creationId xmlns:p14="http://schemas.microsoft.com/office/powerpoint/2010/main" val="902085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College-Graduate</a:t>
            </a:r>
          </a:p>
        </p:txBody>
      </p:sp>
      <p:pic>
        <p:nvPicPr>
          <p:cNvPr id="8" name="Content Placeholder 7" descr="TTUHSC.png"/>
          <p:cNvPicPr>
            <a:picLocks noGrp="1" noChangeAspect="1"/>
          </p:cNvPicPr>
          <p:nvPr>
            <p:ph sz="half" idx="1"/>
          </p:nvPr>
        </p:nvPicPr>
        <p:blipFill>
          <a:blip r:embed="rId2" cstate="print"/>
          <a:stretch>
            <a:fillRect/>
          </a:stretch>
        </p:blipFill>
        <p:spPr>
          <a:xfrm>
            <a:off x="609600" y="1905000"/>
            <a:ext cx="3899638" cy="3899638"/>
          </a:xfr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7104" y="2438400"/>
            <a:ext cx="3124200" cy="3080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5995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Engagement!!!</a:t>
            </a:r>
          </a:p>
        </p:txBody>
      </p:sp>
      <p:pic>
        <p:nvPicPr>
          <p:cNvPr id="4" name="Picture 3"/>
          <p:cNvPicPr>
            <a:picLocks noChangeAspect="1"/>
          </p:cNvPicPr>
          <p:nvPr/>
        </p:nvPicPr>
        <p:blipFill>
          <a:blip r:embed="rId2"/>
          <a:stretch>
            <a:fillRect/>
          </a:stretch>
        </p:blipFill>
        <p:spPr>
          <a:xfrm>
            <a:off x="4419600" y="3505200"/>
            <a:ext cx="3670300" cy="275272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399" y="1596838"/>
            <a:ext cx="4038601" cy="270352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83326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077200" cy="808038"/>
          </a:xfrm>
        </p:spPr>
        <p:txBody>
          <a:bodyPr/>
          <a:lstStyle/>
          <a:p>
            <a:r>
              <a:rPr lang="en-US" dirty="0"/>
              <a:t>Relationships</a:t>
            </a:r>
          </a:p>
        </p:txBody>
      </p:sp>
      <p:sp>
        <p:nvSpPr>
          <p:cNvPr id="3" name="Content Placeholder 2"/>
          <p:cNvSpPr>
            <a:spLocks noGrp="1"/>
          </p:cNvSpPr>
          <p:nvPr>
            <p:ph idx="1"/>
          </p:nvPr>
        </p:nvSpPr>
        <p:spPr/>
        <p:txBody>
          <a:bodyPr/>
          <a:lstStyle/>
          <a:p>
            <a:r>
              <a:rPr lang="en-US" dirty="0"/>
              <a:t>They are all different!</a:t>
            </a:r>
          </a:p>
          <a:p>
            <a:r>
              <a:rPr lang="en-US" dirty="0"/>
              <a:t>We read the books. </a:t>
            </a:r>
          </a:p>
          <a:p>
            <a:r>
              <a:rPr lang="en-US" dirty="0"/>
              <a:t>We had to make some</a:t>
            </a:r>
          </a:p>
          <a:p>
            <a:pPr marL="0" indent="0">
              <a:buNone/>
            </a:pPr>
            <a:r>
              <a:rPr lang="en-US" dirty="0"/>
              <a:t>	changes….</a:t>
            </a:r>
          </a:p>
          <a:p>
            <a:r>
              <a:rPr lang="en-US" dirty="0"/>
              <a:t>“Save a tree!”</a:t>
            </a:r>
          </a:p>
          <a:p>
            <a:r>
              <a:rPr lang="en-US" dirty="0"/>
              <a:t> “Why are you upset?”</a:t>
            </a:r>
          </a:p>
          <a:p>
            <a:r>
              <a:rPr lang="en-US" dirty="0"/>
              <a:t>Is that what you intended?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866084" y="1885554"/>
            <a:ext cx="3743325" cy="2807494"/>
          </a:xfrm>
          <a:prstGeom prst="rect">
            <a:avLst/>
          </a:prstGeom>
        </p:spPr>
      </p:pic>
    </p:spTree>
    <p:extLst>
      <p:ext uri="{BB962C8B-B14F-4D97-AF65-F5344CB8AC3E}">
        <p14:creationId xmlns:p14="http://schemas.microsoft.com/office/powerpoint/2010/main" val="2792268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Wedding Planning!!!!!</a:t>
            </a:r>
          </a:p>
        </p:txBody>
      </p:sp>
      <p:pic>
        <p:nvPicPr>
          <p:cNvPr id="5" name="Picture 4"/>
          <p:cNvPicPr>
            <a:picLocks noChangeAspect="1"/>
          </p:cNvPicPr>
          <p:nvPr/>
        </p:nvPicPr>
        <p:blipFill>
          <a:blip r:embed="rId2"/>
          <a:stretch>
            <a:fillRect/>
          </a:stretch>
        </p:blipFill>
        <p:spPr>
          <a:xfrm>
            <a:off x="1520540" y="1438187"/>
            <a:ext cx="2590800" cy="1943100"/>
          </a:xfrm>
          <a:prstGeom prst="rect">
            <a:avLst/>
          </a:prstGeom>
        </p:spPr>
      </p:pic>
      <p:pic>
        <p:nvPicPr>
          <p:cNvPr id="6" name="Picture 5"/>
          <p:cNvPicPr>
            <a:picLocks noChangeAspect="1"/>
          </p:cNvPicPr>
          <p:nvPr/>
        </p:nvPicPr>
        <p:blipFill>
          <a:blip r:embed="rId3"/>
          <a:stretch>
            <a:fillRect/>
          </a:stretch>
        </p:blipFill>
        <p:spPr>
          <a:xfrm>
            <a:off x="4764886" y="1429444"/>
            <a:ext cx="2767002" cy="1947393"/>
          </a:xfrm>
          <a:prstGeom prst="rect">
            <a:avLst/>
          </a:prstGeom>
        </p:spPr>
      </p:pic>
      <p:pic>
        <p:nvPicPr>
          <p:cNvPr id="7" name="Picture 6"/>
          <p:cNvPicPr>
            <a:picLocks noChangeAspect="1"/>
          </p:cNvPicPr>
          <p:nvPr/>
        </p:nvPicPr>
        <p:blipFill>
          <a:blip r:embed="rId4"/>
          <a:stretch>
            <a:fillRect/>
          </a:stretch>
        </p:blipFill>
        <p:spPr>
          <a:xfrm>
            <a:off x="1066800" y="3365031"/>
            <a:ext cx="3371850" cy="2360295"/>
          </a:xfrm>
          <a:prstGeom prst="rect">
            <a:avLst/>
          </a:prstGeom>
        </p:spPr>
      </p:pic>
      <p:pic>
        <p:nvPicPr>
          <p:cNvPr id="8" name="Picture 7"/>
          <p:cNvPicPr>
            <a:picLocks noChangeAspect="1"/>
          </p:cNvPicPr>
          <p:nvPr/>
        </p:nvPicPr>
        <p:blipFill>
          <a:blip r:embed="rId5"/>
          <a:stretch>
            <a:fillRect/>
          </a:stretch>
        </p:blipFill>
        <p:spPr>
          <a:xfrm>
            <a:off x="4438650" y="3360738"/>
            <a:ext cx="3419475" cy="2277718"/>
          </a:xfrm>
          <a:prstGeom prst="rect">
            <a:avLst/>
          </a:prstGeom>
        </p:spPr>
      </p:pic>
      <p:sp>
        <p:nvSpPr>
          <p:cNvPr id="3" name="TextBox 2"/>
          <p:cNvSpPr txBox="1"/>
          <p:nvPr/>
        </p:nvSpPr>
        <p:spPr>
          <a:xfrm>
            <a:off x="4243387" y="5791200"/>
            <a:ext cx="1524000" cy="369332"/>
          </a:xfrm>
          <a:prstGeom prst="rect">
            <a:avLst/>
          </a:prstGeom>
          <a:noFill/>
        </p:spPr>
        <p:txBody>
          <a:bodyPr wrap="square" rtlCol="0">
            <a:spAutoFit/>
          </a:bodyPr>
          <a:lstStyle/>
          <a:p>
            <a:r>
              <a:rPr lang="en-US" dirty="0"/>
              <a:t>Our Mothers!</a:t>
            </a:r>
          </a:p>
        </p:txBody>
      </p:sp>
      <p:sp>
        <p:nvSpPr>
          <p:cNvPr id="4" name="Up Arrow 3"/>
          <p:cNvSpPr/>
          <p:nvPr/>
        </p:nvSpPr>
        <p:spPr>
          <a:xfrm>
            <a:off x="5767387" y="5626788"/>
            <a:ext cx="762000" cy="533744"/>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8764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Marriage!!</a:t>
            </a:r>
          </a:p>
        </p:txBody>
      </p:sp>
      <p:pic>
        <p:nvPicPr>
          <p:cNvPr id="9" name="Content Placeholder 8" descr="551366_559351563456_1611827595_n.jpg"/>
          <p:cNvPicPr>
            <a:picLocks noGrp="1" noChangeAspect="1"/>
          </p:cNvPicPr>
          <p:nvPr>
            <p:ph sz="half" idx="2"/>
          </p:nvPr>
        </p:nvPicPr>
        <p:blipFill rotWithShape="1">
          <a:blip r:embed="rId2" cstate="print"/>
          <a:srcRect l="16981" t="2516" r="5660" b="-2516"/>
          <a:stretch/>
        </p:blipFill>
        <p:spPr>
          <a:xfrm>
            <a:off x="4768057" y="2999697"/>
            <a:ext cx="3124200" cy="3028950"/>
          </a:xfrm>
        </p:spPr>
      </p:pic>
      <p:pic>
        <p:nvPicPr>
          <p:cNvPr id="3" name="Picture 2"/>
          <p:cNvPicPr>
            <a:picLocks noChangeAspect="1"/>
          </p:cNvPicPr>
          <p:nvPr/>
        </p:nvPicPr>
        <p:blipFill rotWithShape="1">
          <a:blip r:embed="rId3"/>
          <a:srcRect l="25700"/>
          <a:stretch/>
        </p:blipFill>
        <p:spPr>
          <a:xfrm>
            <a:off x="1029170" y="1573696"/>
            <a:ext cx="3383804" cy="2940476"/>
          </a:xfrm>
          <a:prstGeom prst="rect">
            <a:avLst/>
          </a:prstGeom>
        </p:spPr>
      </p:pic>
    </p:spTree>
    <p:extLst>
      <p:ext uri="{BB962C8B-B14F-4D97-AF65-F5344CB8AC3E}">
        <p14:creationId xmlns:p14="http://schemas.microsoft.com/office/powerpoint/2010/main" val="2197793808"/>
      </p:ext>
    </p:extLst>
  </p:cSld>
  <p:clrMapOvr>
    <a:masterClrMapping/>
  </p:clrMapOvr>
</p:sld>
</file>

<file path=ppt/theme/theme1.xml><?xml version="1.0" encoding="utf-8"?>
<a:theme xmlns:a="http://schemas.openxmlformats.org/drawingml/2006/main" name="togethernes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4B7B8CA-ACE5-4621-96FE-F7E86E8F44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Togetherness design slides</Template>
  <TotalTime>167</TotalTime>
  <Words>771</Words>
  <Application>Microsoft Macintosh PowerPoint</Application>
  <PresentationFormat>On-screen Show (4:3)</PresentationFormat>
  <Paragraphs>65</Paragraphs>
  <Slides>19</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19</vt:i4>
      </vt:variant>
    </vt:vector>
  </HeadingPairs>
  <TitlesOfParts>
    <vt:vector size="21" baseType="lpstr">
      <vt:lpstr>Arial</vt:lpstr>
      <vt:lpstr>togetherness</vt:lpstr>
      <vt:lpstr>Living and Loving with Autism</vt:lpstr>
      <vt:lpstr>In the beginning</vt:lpstr>
      <vt:lpstr>College to Career </vt:lpstr>
      <vt:lpstr>“When James Met Chrissy”</vt:lpstr>
      <vt:lpstr>College-Graduate</vt:lpstr>
      <vt:lpstr>Engagement!!!</vt:lpstr>
      <vt:lpstr>Relationships</vt:lpstr>
      <vt:lpstr>Wedding Planning!!!!!</vt:lpstr>
      <vt:lpstr>Marriage!!</vt:lpstr>
      <vt:lpstr>Our Family!!!!</vt:lpstr>
      <vt:lpstr>Our Friends!!!!</vt:lpstr>
      <vt:lpstr>Our Move to Austin!!!!</vt:lpstr>
      <vt:lpstr>Our Move to Des Moines!!</vt:lpstr>
      <vt:lpstr>Our Future!</vt:lpstr>
      <vt:lpstr>Resources on Love and Autism</vt:lpstr>
      <vt:lpstr>What Can Professionals and Parents Do?</vt:lpstr>
      <vt:lpstr>What Can Professionals and Parents Do? Continued…</vt:lpstr>
      <vt:lpstr>Overall, my best advice as a person with ASD and a professional...</vt:lpstr>
      <vt:lpstr>Questions/Comments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Togetherness</dc:title>
  <dc:creator>CLE</dc:creator>
  <cp:keywords/>
  <cp:lastModifiedBy>James Williams</cp:lastModifiedBy>
  <cp:revision>66</cp:revision>
  <dcterms:created xsi:type="dcterms:W3CDTF">2013-10-08T22:33:13Z</dcterms:created>
  <dcterms:modified xsi:type="dcterms:W3CDTF">2024-01-21T20:07:28Z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TC103368199990</vt:lpwstr>
  </property>
</Properties>
</file>