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97" r:id="rId2"/>
    <p:sldId id="504" r:id="rId3"/>
    <p:sldId id="510" r:id="rId4"/>
    <p:sldId id="511" r:id="rId5"/>
    <p:sldId id="512" r:id="rId6"/>
    <p:sldId id="513" r:id="rId7"/>
    <p:sldId id="514" r:id="rId8"/>
    <p:sldId id="515" r:id="rId9"/>
    <p:sldId id="516" r:id="rId10"/>
    <p:sldId id="517" r:id="rId11"/>
    <p:sldId id="518" r:id="rId12"/>
    <p:sldId id="508" r:id="rId13"/>
    <p:sldId id="475" r:id="rId14"/>
    <p:sldId id="480" r:id="rId15"/>
    <p:sldId id="492" r:id="rId16"/>
    <p:sldId id="482" r:id="rId17"/>
    <p:sldId id="276" r:id="rId18"/>
  </p:sldIdLst>
  <p:sldSz cx="9144000" cy="6858000" type="screen4x3"/>
  <p:notesSz cx="6858000" cy="9117013"/>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C4C4C4"/>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37" autoAdjust="0"/>
    <p:restoredTop sz="93447" autoAdjust="0"/>
  </p:normalViewPr>
  <p:slideViewPr>
    <p:cSldViewPr>
      <p:cViewPr varScale="1">
        <p:scale>
          <a:sx n="136" d="100"/>
          <a:sy n="136" d="100"/>
        </p:scale>
        <p:origin x="480" y="200"/>
      </p:cViewPr>
      <p:guideLst>
        <p:guide orient="horz" pos="2160"/>
        <p:guide pos="2880"/>
      </p:guideLst>
    </p:cSldViewPr>
  </p:slideViewPr>
  <p:outlineViewPr>
    <p:cViewPr>
      <p:scale>
        <a:sx n="33" d="100"/>
        <a:sy n="33" d="100"/>
      </p:scale>
      <p:origin x="0" y="-2193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1890" y="-84"/>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3076" name="Rectangle 4"/>
          <p:cNvSpPr>
            <a:spLocks noGrp="1" noChangeArrowheads="1"/>
          </p:cNvSpPr>
          <p:nvPr>
            <p:ph type="ftr" sz="quarter" idx="2"/>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CF0F0B69-DEB0-44B0-948C-352C874DC431}" type="slidenum">
              <a:rPr lang="en-US"/>
              <a:pPr>
                <a:defRPr/>
              </a:pPr>
              <a:t>‹#›</a:t>
            </a:fld>
            <a:endParaRPr lang="en-US"/>
          </a:p>
        </p:txBody>
      </p:sp>
    </p:spTree>
    <p:extLst>
      <p:ext uri="{BB962C8B-B14F-4D97-AF65-F5344CB8AC3E}">
        <p14:creationId xmlns:p14="http://schemas.microsoft.com/office/powerpoint/2010/main" val="38461094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4213"/>
            <a:ext cx="4559300" cy="34194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4102"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7E16E200-02DD-4D22-9F66-16A58021E4EF}" type="slidenum">
              <a:rPr lang="en-US"/>
              <a:pPr>
                <a:defRPr/>
              </a:pPr>
              <a:t>‹#›</a:t>
            </a:fld>
            <a:endParaRPr lang="en-US"/>
          </a:p>
        </p:txBody>
      </p:sp>
    </p:spTree>
    <p:extLst>
      <p:ext uri="{BB962C8B-B14F-4D97-AF65-F5344CB8AC3E}">
        <p14:creationId xmlns:p14="http://schemas.microsoft.com/office/powerpoint/2010/main" val="17243274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7"/>
          <p:cNvSpPr>
            <a:spLocks noGrp="1" noChangeArrowheads="1"/>
          </p:cNvSpPr>
          <p:nvPr>
            <p:ph type="sldNum" sz="quarter" idx="5"/>
          </p:nvPr>
        </p:nvSpPr>
        <p:spPr/>
        <p:txBody>
          <a:bodyPr/>
          <a:lstStyle/>
          <a:p>
            <a:pPr>
              <a:defRPr/>
            </a:pPr>
            <a:fld id="{0D4C5CF4-6528-41D8-8C7F-CAD87B65831A}" type="slidenum">
              <a:rPr lang="en-US" smtClean="0"/>
              <a:pPr>
                <a:defRPr/>
              </a:pPr>
              <a:t>1</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51129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a:t>Chris and James</a:t>
            </a:r>
          </a:p>
        </p:txBody>
      </p:sp>
      <p:sp>
        <p:nvSpPr>
          <p:cNvPr id="4" name="Slide Number Placeholder 3"/>
          <p:cNvSpPr>
            <a:spLocks noGrp="1"/>
          </p:cNvSpPr>
          <p:nvPr>
            <p:ph type="sldNum" sz="quarter" idx="10"/>
          </p:nvPr>
        </p:nvSpPr>
        <p:spPr/>
        <p:txBody>
          <a:bodyPr/>
          <a:lstStyle/>
          <a:p>
            <a:fld id="{D857960A-05F1-432A-A585-62C510BCB98B}" type="slidenum">
              <a:rPr lang="en-US" smtClean="0"/>
              <a:pPr/>
              <a:t>12</a:t>
            </a:fld>
            <a:endParaRPr lang="en-US" dirty="0"/>
          </a:p>
        </p:txBody>
      </p:sp>
    </p:spTree>
    <p:extLst>
      <p:ext uri="{BB962C8B-B14F-4D97-AF65-F5344CB8AC3E}">
        <p14:creationId xmlns:p14="http://schemas.microsoft.com/office/powerpoint/2010/main" val="72079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0A81EF8-7688-40EA-A595-49A6D536270E}"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1EC99E2-3EB8-4F42-BDD8-01B3BB5C8169}"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410DBFF1-5D29-48AF-8449-71A0A207869D}"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E7D1C4B-B412-41F6-904C-21F217C8C311}"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C7EED6F-A1C9-4A2D-B94A-B87173105549}"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FECCE321-1BA4-478B-8093-4749792C67FD}" type="slidenum">
              <a:rPr lang="en-US"/>
              <a:pPr>
                <a:defRPr/>
              </a:pPr>
              <a:t>‹#›</a:t>
            </a:fld>
            <a:endParaRPr lang="en-US" dirty="0"/>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1FF8CE9-896B-4C6A-A3EE-B5523D51D80C}"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1FCD7FE-EE46-4716-8939-52A5FBF305DA}"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65043F07-C099-4BE9-B280-D3221114369B}"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D1B392E-37B6-413F-9A21-9EF1435B9CFA}"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BD75CDD-F9D7-410A-9524-115399552896}"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FF0CF8E-8CBD-43F6-BF40-1F6447A43210}"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35666B8-1645-4D84-AF11-8A46B626057A}"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102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964BDFA-7AD1-4A4E-8CCC-3CF3DBFC27A8}"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03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cs typeface="+mn-cs"/>
                </a:endParaRPr>
              </a:p>
            </p:txBody>
          </p:sp>
          <p:sp>
            <p:nvSpPr>
              <p:cNvPr id="103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cs typeface="+mn-cs"/>
                </a:endParaRPr>
              </a:p>
            </p:txBody>
          </p:sp>
          <p:sp>
            <p:nvSpPr>
              <p:cNvPr id="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03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cs typeface="+mn-cs"/>
                </a:endParaRPr>
              </a:p>
            </p:txBody>
          </p:sp>
          <p:sp>
            <p:nvSpPr>
              <p:cNvPr id="103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cs typeface="+mn-cs"/>
                </a:endParaRPr>
              </a:p>
            </p:txBody>
          </p:sp>
        </p:grpSp>
        <p:sp>
          <p:nvSpPr>
            <p:cNvPr id="103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cs typeface="+mn-cs"/>
              </a:endParaRPr>
            </a:p>
          </p:txBody>
        </p:sp>
        <p:sp>
          <p:nvSpPr>
            <p:cNvPr id="103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grpSp>
      <p:sp>
        <p:nvSpPr>
          <p:cNvPr id="103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103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zoom/>
  </p:transition>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id/uang-kertas-bankroll-tagihan-uang-159085/" TargetMode="External"/><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openclipart.org/detail/48427/clock-by-palomaironique"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86767/t-shirt-blue-by-stevepetmonkey"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maverickyouth.com/articles/has-google-made-general-knowledge-redundant/"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diaryofagamergirl.blogspot.com/2010/10/labeling-our-children.html"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briancookeducator.wordpress.com/2015/03/29/make-the-right-decision-about-college/" TargetMode="External"/><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Disability_symbols.svg" TargetMode="External"/><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3" name="Picture 2" descr="MCj03247660000[1]"/>
          <p:cNvPicPr>
            <a:picLocks noChangeAspect="1" noChangeArrowheads="1"/>
          </p:cNvPicPr>
          <p:nvPr/>
        </p:nvPicPr>
        <p:blipFill>
          <a:blip r:embed="rId3" cstate="print">
            <a:lum bright="70000" contrast="-70000"/>
            <a:grayscl/>
          </a:blip>
          <a:srcRect/>
          <a:stretch>
            <a:fillRect/>
          </a:stretch>
        </p:blipFill>
        <p:spPr bwMode="auto">
          <a:xfrm>
            <a:off x="-6626" y="0"/>
            <a:ext cx="9143999" cy="6858000"/>
          </a:xfrm>
          <a:prstGeom prst="rect">
            <a:avLst/>
          </a:prstGeom>
          <a:noFill/>
          <a:ln w="9525">
            <a:noFill/>
            <a:miter lim="800000"/>
            <a:headEnd/>
            <a:tailEnd/>
          </a:ln>
        </p:spPr>
      </p:pic>
      <p:sp>
        <p:nvSpPr>
          <p:cNvPr id="5123" name="Rectangle 3"/>
          <p:cNvSpPr>
            <a:spLocks noGrp="1" noRot="1" noChangeArrowheads="1"/>
          </p:cNvSpPr>
          <p:nvPr>
            <p:ph type="title" idx="4294967295"/>
          </p:nvPr>
        </p:nvSpPr>
        <p:spPr>
          <a:xfrm>
            <a:off x="679173" y="841513"/>
            <a:ext cx="7772400" cy="2197230"/>
          </a:xfrm>
        </p:spPr>
        <p:txBody>
          <a:bodyPr>
            <a:noAutofit/>
          </a:bodyPr>
          <a:lstStyle/>
          <a:p>
            <a:pPr marL="342900" indent="-342900" eaLnBrk="1" hangingPunct="1">
              <a:spcBef>
                <a:spcPts val="600"/>
              </a:spcBef>
            </a:pPr>
            <a:r>
              <a:rPr lang="en-US" sz="4800" u="sng" dirty="0">
                <a:solidFill>
                  <a:schemeClr val="bg1"/>
                </a:solidFill>
              </a:rPr>
              <a:t>Top 10 Mistakes to Avoid in Transition Planning/Evaluation</a:t>
            </a:r>
            <a:endParaRPr lang="en-US" sz="2400" i="1" dirty="0">
              <a:solidFill>
                <a:schemeClr val="bg1"/>
              </a:solidFill>
              <a:effectLst/>
            </a:endParaRPr>
          </a:p>
        </p:txBody>
      </p:sp>
      <p:sp>
        <p:nvSpPr>
          <p:cNvPr id="18435" name="Rectangle 4"/>
          <p:cNvSpPr>
            <a:spLocks noRot="1" noChangeArrowheads="1"/>
          </p:cNvSpPr>
          <p:nvPr/>
        </p:nvSpPr>
        <p:spPr bwMode="auto">
          <a:xfrm>
            <a:off x="457200" y="3733800"/>
            <a:ext cx="8229600" cy="2286000"/>
          </a:xfrm>
          <a:prstGeom prst="rect">
            <a:avLst/>
          </a:prstGeom>
          <a:noFill/>
          <a:ln w="9525">
            <a:noFill/>
            <a:miter lim="800000"/>
            <a:headEnd/>
            <a:tailEnd/>
          </a:ln>
        </p:spPr>
        <p:txBody>
          <a:bodyPr anchor="ctr"/>
          <a:lstStyle/>
          <a:p>
            <a:pPr algn="ctr"/>
            <a:endParaRPr lang="en-US" sz="3600" b="1" dirty="0">
              <a:solidFill>
                <a:schemeClr val="bg2"/>
              </a:solidFill>
            </a:endParaRPr>
          </a:p>
        </p:txBody>
      </p:sp>
      <p:sp>
        <p:nvSpPr>
          <p:cNvPr id="9" name="Rectangle 5"/>
          <p:cNvSpPr>
            <a:spLocks noRot="1" noChangeArrowheads="1"/>
          </p:cNvSpPr>
          <p:nvPr/>
        </p:nvSpPr>
        <p:spPr bwMode="auto">
          <a:xfrm>
            <a:off x="609599" y="3565444"/>
            <a:ext cx="7924800" cy="2454356"/>
          </a:xfrm>
          <a:prstGeom prst="rect">
            <a:avLst/>
          </a:prstGeom>
          <a:noFill/>
          <a:ln w="9525">
            <a:noFill/>
            <a:miter lim="800000"/>
            <a:headEnd/>
            <a:tailEnd/>
          </a:ln>
        </p:spPr>
        <p:txBody>
          <a:bodyPr anchor="ctr"/>
          <a:lstStyle/>
          <a:p>
            <a:pPr algn="ctr"/>
            <a:r>
              <a:rPr lang="en-US" sz="4400" b="1" dirty="0">
                <a:solidFill>
                  <a:schemeClr val="bg1"/>
                </a:solidFill>
                <a:effectLst>
                  <a:outerShdw blurRad="38100" dist="38100" dir="2700000" algn="tl">
                    <a:srgbClr val="000000">
                      <a:alpha val="43137"/>
                    </a:srgbClr>
                  </a:outerShdw>
                </a:effectLst>
              </a:rPr>
              <a:t>Dr. James Williams</a:t>
            </a:r>
            <a:br>
              <a:rPr lang="en-US" sz="2800"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Certified Rehabilitation Counselor</a:t>
            </a:r>
          </a:p>
          <a:p>
            <a:pPr algn="ctr"/>
            <a:r>
              <a:rPr lang="en-US" b="1" dirty="0">
                <a:solidFill>
                  <a:schemeClr val="bg1"/>
                </a:solidFill>
                <a:effectLst>
                  <a:outerShdw blurRad="38100" dist="38100" dir="2700000" algn="tl">
                    <a:srgbClr val="000000">
                      <a:alpha val="43137"/>
                    </a:srgbClr>
                  </a:outerShdw>
                </a:effectLst>
              </a:rPr>
              <a:t>Advanced Certified Autism Specialist</a:t>
            </a:r>
          </a:p>
          <a:p>
            <a:pPr algn="ctr"/>
            <a:r>
              <a:rPr lang="en-US" b="1" dirty="0">
                <a:solidFill>
                  <a:schemeClr val="bg1"/>
                </a:solidFill>
                <a:effectLst>
                  <a:outerShdw blurRad="38100" dist="38100" dir="2700000" algn="tl">
                    <a:srgbClr val="000000">
                      <a:alpha val="43137"/>
                    </a:srgbClr>
                  </a:outerShdw>
                </a:effectLst>
              </a:rPr>
              <a:t>Division Administrator</a:t>
            </a:r>
          </a:p>
          <a:p>
            <a:pPr algn="ctr"/>
            <a:r>
              <a:rPr lang="en-US" b="1" dirty="0">
                <a:solidFill>
                  <a:schemeClr val="bg1"/>
                </a:solidFill>
              </a:rPr>
              <a:t>Iowa Workforce Development, Vocational Rehabilitation Services</a:t>
            </a:r>
          </a:p>
          <a:p>
            <a:pPr algn="ctr"/>
            <a:r>
              <a:rPr lang="en-US" b="1" dirty="0">
                <a:solidFill>
                  <a:schemeClr val="bg1"/>
                </a:solidFill>
                <a:effectLst>
                  <a:outerShdw blurRad="38100" dist="38100" dir="2700000" algn="tl">
                    <a:srgbClr val="000000">
                      <a:alpha val="43137"/>
                    </a:srgbClr>
                  </a:outerShdw>
                </a:effectLst>
              </a:rPr>
              <a:t>Adjunct Professor of Education</a:t>
            </a:r>
          </a:p>
          <a:p>
            <a:pPr algn="ctr"/>
            <a:r>
              <a:rPr lang="en-US" b="1" dirty="0">
                <a:solidFill>
                  <a:schemeClr val="bg1"/>
                </a:solidFill>
              </a:rPr>
              <a:t>Northwestern College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533400" y="302747"/>
            <a:ext cx="8077200" cy="787680"/>
          </a:xfrm>
        </p:spPr>
        <p:txBody>
          <a:bodyPr/>
          <a:lstStyle/>
          <a:p>
            <a:r>
              <a:rPr lang="en-US" sz="4000" dirty="0">
                <a:solidFill>
                  <a:schemeClr val="tx1"/>
                </a:solidFill>
              </a:rPr>
              <a:t>Mistake #9: Lack of Parent Training</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143000"/>
            <a:ext cx="8686800" cy="3200400"/>
          </a:xfrm>
        </p:spPr>
        <p:txBody>
          <a:bodyPr>
            <a:normAutofit fontScale="92500" lnSpcReduction="20000"/>
          </a:bodyPr>
          <a:lstStyle/>
          <a:p>
            <a:pPr>
              <a:lnSpc>
                <a:spcPct val="120000"/>
              </a:lnSpc>
            </a:pPr>
            <a:r>
              <a:rPr lang="en-US" dirty="0">
                <a:effectLst/>
              </a:rPr>
              <a:t>Parents usually receive little, if any, training focused on preparing them for their child’s graduation and the many changes that will occur regarding their legal, financial, and educational status.</a:t>
            </a:r>
          </a:p>
          <a:p>
            <a:pPr lvl="1">
              <a:lnSpc>
                <a:spcPct val="120000"/>
              </a:lnSpc>
            </a:pPr>
            <a:r>
              <a:rPr lang="en-US" dirty="0">
                <a:effectLst/>
              </a:rPr>
              <a:t>(Example: Parents did not know their financial holdings and income will impact their child’s ability to receive SSI or that adult services are eligibility-based.)</a:t>
            </a:r>
          </a:p>
        </p:txBody>
      </p:sp>
      <p:pic>
        <p:nvPicPr>
          <p:cNvPr id="5" name="Picture 4">
            <a:extLst>
              <a:ext uri="{FF2B5EF4-FFF2-40B4-BE49-F238E27FC236}">
                <a16:creationId xmlns:a16="http://schemas.microsoft.com/office/drawing/2014/main" id="{86AC4AA1-4661-4E06-B576-945CB21E54F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4127"/>
          <a:stretch/>
        </p:blipFill>
        <p:spPr>
          <a:xfrm>
            <a:off x="2590800" y="4292879"/>
            <a:ext cx="3962400" cy="23605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4809474"/>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800100" y="304800"/>
            <a:ext cx="7543800" cy="559080"/>
          </a:xfrm>
        </p:spPr>
        <p:txBody>
          <a:bodyPr>
            <a:normAutofit fontScale="90000"/>
          </a:bodyPr>
          <a:lstStyle/>
          <a:p>
            <a:r>
              <a:rPr lang="en-US" sz="4000" dirty="0">
                <a:solidFill>
                  <a:schemeClr val="tx1"/>
                </a:solidFill>
              </a:rPr>
              <a:t>Mistake #10: Not Enough Prep Time</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066800"/>
            <a:ext cx="8686800" cy="3276600"/>
          </a:xfrm>
        </p:spPr>
        <p:txBody>
          <a:bodyPr>
            <a:normAutofit fontScale="92500" lnSpcReduction="20000"/>
          </a:bodyPr>
          <a:lstStyle/>
          <a:p>
            <a:pPr>
              <a:lnSpc>
                <a:spcPct val="110000"/>
              </a:lnSpc>
            </a:pPr>
            <a:r>
              <a:rPr lang="en-US" dirty="0">
                <a:effectLst/>
              </a:rPr>
              <a:t>School and/or parents wait too long to start transition planning and services which means the student does not have the amount of time needed to adequately prepare remedy transition-related skills deficits.</a:t>
            </a:r>
          </a:p>
          <a:p>
            <a:pPr lvl="1">
              <a:lnSpc>
                <a:spcPct val="110000"/>
              </a:lnSpc>
            </a:pPr>
            <a:r>
              <a:rPr lang="en-US" dirty="0">
                <a:effectLst/>
              </a:rPr>
              <a:t>(Example: Bob’s school waited until he turned 14 to start discussing transition and found that he had significant skill deficits which would take much longer than 4 years to address.)</a:t>
            </a:r>
            <a:endParaRPr lang="en-US" sz="3200" dirty="0">
              <a:effectLst/>
            </a:endParaRPr>
          </a:p>
        </p:txBody>
      </p:sp>
      <p:pic>
        <p:nvPicPr>
          <p:cNvPr id="5" name="Picture 4">
            <a:extLst>
              <a:ext uri="{FF2B5EF4-FFF2-40B4-BE49-F238E27FC236}">
                <a16:creationId xmlns:a16="http://schemas.microsoft.com/office/drawing/2014/main" id="{5FF93218-2EB3-4727-ADBB-72ABF85C225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90900" y="4114800"/>
            <a:ext cx="2362200"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4586851"/>
      </p:ext>
    </p:extLst>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
            <a:ext cx="8686800" cy="685800"/>
          </a:xfrm>
        </p:spPr>
        <p:txBody>
          <a:bodyPr>
            <a:normAutofit/>
          </a:bodyPr>
          <a:lstStyle/>
          <a:p>
            <a:pPr algn="ctr"/>
            <a:r>
              <a:rPr lang="en-US" sz="3800" b="1" dirty="0">
                <a:solidFill>
                  <a:schemeClr val="tx1"/>
                </a:solidFill>
              </a:rPr>
              <a:t>The Result of These Mistakes:</a:t>
            </a:r>
          </a:p>
        </p:txBody>
      </p:sp>
      <p:sp>
        <p:nvSpPr>
          <p:cNvPr id="3" name="Content Placeholder 2"/>
          <p:cNvSpPr>
            <a:spLocks noGrp="1"/>
          </p:cNvSpPr>
          <p:nvPr>
            <p:ph idx="1"/>
          </p:nvPr>
        </p:nvSpPr>
        <p:spPr>
          <a:xfrm>
            <a:off x="457200" y="1219200"/>
            <a:ext cx="8229600" cy="4953000"/>
          </a:xfrm>
        </p:spPr>
        <p:txBody>
          <a:bodyPr>
            <a:normAutofit lnSpcReduction="10000"/>
          </a:bodyPr>
          <a:lstStyle/>
          <a:p>
            <a:pPr>
              <a:lnSpc>
                <a:spcPct val="110000"/>
              </a:lnSpc>
            </a:pPr>
            <a:r>
              <a:rPr lang="en-US" sz="1800" dirty="0"/>
              <a:t>Workforce Participation Rate of Adults with Disabilities</a:t>
            </a:r>
          </a:p>
          <a:p>
            <a:pPr lvl="1">
              <a:lnSpc>
                <a:spcPct val="110000"/>
              </a:lnSpc>
              <a:spcBef>
                <a:spcPts val="360"/>
              </a:spcBef>
              <a:spcAft>
                <a:spcPts val="0"/>
              </a:spcAft>
              <a:buSzPts val="1260"/>
            </a:pPr>
            <a:r>
              <a:rPr lang="en-US" sz="1800" dirty="0"/>
              <a:t>24.5% versus 67.6% for Adults without Disabilities (includes those employed and unemployed actively seeking work) (Department of Labor, Bureau of Labor Statistics, December 2023)</a:t>
            </a:r>
          </a:p>
          <a:p>
            <a:pPr>
              <a:lnSpc>
                <a:spcPct val="110000"/>
              </a:lnSpc>
              <a:spcBef>
                <a:spcPts val="360"/>
              </a:spcBef>
              <a:spcAft>
                <a:spcPts val="0"/>
              </a:spcAft>
              <a:buSzPts val="1260"/>
            </a:pPr>
            <a:r>
              <a:rPr lang="en-US" sz="1800" dirty="0"/>
              <a:t>Chronic Unemployment of Adults with ASD</a:t>
            </a:r>
          </a:p>
          <a:p>
            <a:pPr lvl="1">
              <a:lnSpc>
                <a:spcPct val="110000"/>
              </a:lnSpc>
            </a:pPr>
            <a:r>
              <a:rPr lang="en-US" sz="1800" dirty="0"/>
              <a:t>Only 55.1 percent of young adults with Autism held paying jobs during their first six years out of high school, the lowest percentage among the disability categories examined. (Shattuck, 2012)</a:t>
            </a:r>
          </a:p>
          <a:p>
            <a:pPr lvl="1">
              <a:lnSpc>
                <a:spcPct val="110000"/>
              </a:lnSpc>
            </a:pPr>
            <a:r>
              <a:rPr lang="en-US" sz="1800" dirty="0"/>
              <a:t>Approximately 85% of college graduates with ASD are unemployed. (Integrate, 2019)</a:t>
            </a:r>
          </a:p>
          <a:p>
            <a:pPr>
              <a:lnSpc>
                <a:spcPct val="110000"/>
              </a:lnSpc>
            </a:pPr>
            <a:r>
              <a:rPr lang="en-US" sz="1800" dirty="0"/>
              <a:t>Chronic Underemployment of Adults with ASD</a:t>
            </a:r>
          </a:p>
          <a:p>
            <a:pPr lvl="1">
              <a:lnSpc>
                <a:spcPct val="110000"/>
              </a:lnSpc>
            </a:pPr>
            <a:r>
              <a:rPr lang="en-US" sz="1800" dirty="0"/>
              <a:t>Many people with ASD, including those who are higher-functioning, are in low wage jobs that perpetuate their dependence on the government and their family members. (Carley, 2016)</a:t>
            </a:r>
          </a:p>
          <a:p>
            <a:pPr lvl="1">
              <a:lnSpc>
                <a:spcPct val="110000"/>
              </a:lnSpc>
            </a:pPr>
            <a:r>
              <a:rPr lang="en-US" sz="1800" dirty="0"/>
              <a:t>Approximately 79% of young adults with ASD work part-time averaging $9.11 per hour. (Integrate, 2019)</a:t>
            </a:r>
          </a:p>
        </p:txBody>
      </p:sp>
    </p:spTree>
    <p:extLst>
      <p:ext uri="{BB962C8B-B14F-4D97-AF65-F5344CB8AC3E}">
        <p14:creationId xmlns:p14="http://schemas.microsoft.com/office/powerpoint/2010/main" val="752247520"/>
      </p:ext>
    </p:extLst>
  </p:cSld>
  <p:clrMapOvr>
    <a:masterClrMapping/>
  </p:clrMapOvr>
  <p:transition spd="med">
    <p:zoom/>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0" y="152400"/>
            <a:ext cx="9144000" cy="1066800"/>
          </a:xfrm>
        </p:spPr>
        <p:txBody>
          <a:bodyPr>
            <a:normAutofit/>
          </a:bodyPr>
          <a:lstStyle/>
          <a:p>
            <a:pPr eaLnBrk="1" hangingPunct="1">
              <a:defRPr/>
            </a:pPr>
            <a:r>
              <a:rPr lang="en-US" sz="3200" dirty="0">
                <a:solidFill>
                  <a:schemeClr val="tx1"/>
                </a:solidFill>
                <a:effectLst>
                  <a:outerShdw blurRad="38100" dist="38100" dir="2700000" algn="tl">
                    <a:srgbClr val="000000">
                      <a:alpha val="43137"/>
                    </a:srgbClr>
                  </a:outerShdw>
                </a:effectLst>
              </a:rPr>
              <a:t>7 Habits of Highly Successful </a:t>
            </a:r>
            <a:br>
              <a:rPr lang="en-US" sz="3200" dirty="0">
                <a:solidFill>
                  <a:schemeClr val="tx1"/>
                </a:solidFill>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rPr>
              <a:t>Individuals with Disabilities</a:t>
            </a:r>
          </a:p>
        </p:txBody>
      </p:sp>
      <p:sp>
        <p:nvSpPr>
          <p:cNvPr id="45059" name="Rectangle 3"/>
          <p:cNvSpPr>
            <a:spLocks noGrp="1" noChangeArrowheads="1"/>
          </p:cNvSpPr>
          <p:nvPr>
            <p:ph idx="1"/>
          </p:nvPr>
        </p:nvSpPr>
        <p:spPr>
          <a:xfrm>
            <a:off x="381000" y="1219200"/>
            <a:ext cx="8458200" cy="5410200"/>
          </a:xfrm>
        </p:spPr>
        <p:txBody>
          <a:bodyPr>
            <a:normAutofit lnSpcReduction="10000"/>
          </a:bodyPr>
          <a:lstStyle/>
          <a:p>
            <a:pPr marL="457200" indent="-457200">
              <a:lnSpc>
                <a:spcPct val="90000"/>
              </a:lnSpc>
              <a:buFont typeface="+mj-lt"/>
              <a:buAutoNum type="arabicPeriod"/>
              <a:defRPr/>
            </a:pPr>
            <a:r>
              <a:rPr lang="en-US" sz="2200" b="1" dirty="0"/>
              <a:t>Self-Advocacy</a:t>
            </a:r>
          </a:p>
          <a:p>
            <a:pPr lvl="1">
              <a:lnSpc>
                <a:spcPct val="90000"/>
              </a:lnSpc>
              <a:defRPr/>
            </a:pPr>
            <a:r>
              <a:rPr lang="en-US" sz="1800" dirty="0"/>
              <a:t>The ability to communicate one’ talents, skills and needed accommodations to others….” (Field, Martin, Miller, Ward, &amp; Wehmeyer, 1998, p.2)</a:t>
            </a:r>
          </a:p>
          <a:p>
            <a:pPr marL="457200" indent="-457200">
              <a:lnSpc>
                <a:spcPct val="90000"/>
              </a:lnSpc>
              <a:buFont typeface="+mj-lt"/>
              <a:buAutoNum type="arabicPeriod"/>
              <a:defRPr/>
            </a:pPr>
            <a:r>
              <a:rPr lang="en-US" sz="2200" b="1" dirty="0"/>
              <a:t>Self-Determination</a:t>
            </a:r>
          </a:p>
          <a:p>
            <a:pPr lvl="1">
              <a:lnSpc>
                <a:spcPct val="90000"/>
              </a:lnSpc>
              <a:defRPr/>
            </a:pPr>
            <a:r>
              <a:rPr lang="en-US" sz="1800" dirty="0"/>
              <a:t>The ability to choose and enact choices to control one’s life - to the maximum extent possible - based on knowing and valuing oneself, and in the pursuit of one’s own needs, interests, and values. (Campeau &amp; Wolfman, 1993, p. 2)</a:t>
            </a:r>
          </a:p>
          <a:p>
            <a:pPr marL="457200" indent="-457200">
              <a:lnSpc>
                <a:spcPct val="90000"/>
              </a:lnSpc>
              <a:buFont typeface="+mj-lt"/>
              <a:buAutoNum type="arabicPeriod"/>
              <a:defRPr/>
            </a:pPr>
            <a:r>
              <a:rPr lang="en-US" sz="2200" b="1" dirty="0"/>
              <a:t>Motivation</a:t>
            </a:r>
          </a:p>
          <a:p>
            <a:pPr lvl="1">
              <a:lnSpc>
                <a:spcPct val="90000"/>
              </a:lnSpc>
              <a:defRPr/>
            </a:pPr>
            <a:r>
              <a:rPr lang="en-US" sz="1800" dirty="0"/>
              <a:t>The internal, super power of any great individual with or without a disability. Can be encouraged and explained, but not forced upon anyone (Williams, 2016)</a:t>
            </a:r>
          </a:p>
          <a:p>
            <a:pPr marL="457200" indent="-457200">
              <a:lnSpc>
                <a:spcPct val="90000"/>
              </a:lnSpc>
              <a:buFont typeface="+mj-lt"/>
              <a:buAutoNum type="arabicPeriod"/>
              <a:defRPr/>
            </a:pPr>
            <a:r>
              <a:rPr lang="en-US" sz="2200" b="1" dirty="0"/>
              <a:t>Accommodations</a:t>
            </a:r>
          </a:p>
          <a:p>
            <a:pPr marL="857250" lvl="1" indent="-457200">
              <a:lnSpc>
                <a:spcPct val="90000"/>
              </a:lnSpc>
              <a:defRPr/>
            </a:pPr>
            <a:r>
              <a:rPr lang="en-US" sz="1800" dirty="0"/>
              <a:t>School or on-the-job adjustment or adaptation</a:t>
            </a:r>
          </a:p>
          <a:p>
            <a:pPr marL="457200" indent="-457200">
              <a:lnSpc>
                <a:spcPct val="90000"/>
              </a:lnSpc>
              <a:buFont typeface="+mj-lt"/>
              <a:buAutoNum type="arabicPeriod"/>
              <a:defRPr/>
            </a:pPr>
            <a:r>
              <a:rPr lang="en-US" sz="2200" b="1" dirty="0"/>
              <a:t>Disclosure</a:t>
            </a:r>
          </a:p>
          <a:p>
            <a:pPr marL="857250" lvl="1" indent="-457200">
              <a:lnSpc>
                <a:spcPct val="90000"/>
              </a:lnSpc>
              <a:defRPr/>
            </a:pPr>
            <a:r>
              <a:rPr lang="en-US" sz="1800" dirty="0"/>
              <a:t>Full or partial disability disclosure</a:t>
            </a:r>
          </a:p>
          <a:p>
            <a:pPr marL="457200" indent="-457200">
              <a:lnSpc>
                <a:spcPct val="90000"/>
              </a:lnSpc>
              <a:buFont typeface="+mj-lt"/>
              <a:buAutoNum type="arabicPeriod"/>
              <a:defRPr/>
            </a:pPr>
            <a:r>
              <a:rPr lang="en-US" sz="2200" b="1" dirty="0"/>
              <a:t>Soft Skills</a:t>
            </a:r>
          </a:p>
          <a:p>
            <a:pPr lvl="1">
              <a:lnSpc>
                <a:spcPct val="90000"/>
              </a:lnSpc>
              <a:defRPr/>
            </a:pPr>
            <a:r>
              <a:rPr lang="en-US" sz="1800" dirty="0"/>
              <a:t>How you relate to and interact with other people, aka Social Skills</a:t>
            </a:r>
          </a:p>
          <a:p>
            <a:pPr marL="514350" indent="-514350">
              <a:lnSpc>
                <a:spcPct val="90000"/>
              </a:lnSpc>
              <a:buFont typeface="+mj-lt"/>
              <a:buAutoNum type="arabicPeriod"/>
              <a:defRPr/>
            </a:pPr>
            <a:r>
              <a:rPr lang="en-US" sz="2200" b="1" dirty="0"/>
              <a:t>Hard Skills</a:t>
            </a:r>
          </a:p>
          <a:p>
            <a:pPr marL="857250" lvl="1" indent="-457200">
              <a:lnSpc>
                <a:spcPct val="90000"/>
              </a:lnSpc>
              <a:defRPr/>
            </a:pPr>
            <a:r>
              <a:rPr lang="en-US" sz="1800" dirty="0"/>
              <a:t>Teachable abilities or skill sets that are easy to quantify, i.e. Degrees, WPM, Tech Skill</a:t>
            </a:r>
            <a:endParaRPr lang="en-US" sz="2200" dirty="0"/>
          </a:p>
        </p:txBody>
      </p:sp>
    </p:spTree>
    <p:extLst>
      <p:ext uri="{BB962C8B-B14F-4D97-AF65-F5344CB8AC3E}">
        <p14:creationId xmlns:p14="http://schemas.microsoft.com/office/powerpoint/2010/main" val="3390325840"/>
      </p:ext>
    </p:extLst>
  </p:cSld>
  <p:clrMapOvr>
    <a:masterClrMapping/>
  </p:clrMapOvr>
  <p:transition spd="med">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pPr>
              <a:defRPr/>
            </a:pPr>
            <a:r>
              <a:rPr lang="en-US" dirty="0">
                <a:solidFill>
                  <a:schemeClr val="tx1"/>
                </a:solidFill>
              </a:rPr>
              <a:t>Thoughts on Success</a:t>
            </a:r>
          </a:p>
        </p:txBody>
      </p:sp>
      <p:sp>
        <p:nvSpPr>
          <p:cNvPr id="3" name="Content Placeholder 2"/>
          <p:cNvSpPr>
            <a:spLocks noGrp="1"/>
          </p:cNvSpPr>
          <p:nvPr>
            <p:ph idx="1"/>
          </p:nvPr>
        </p:nvSpPr>
        <p:spPr>
          <a:xfrm>
            <a:off x="0" y="1295400"/>
            <a:ext cx="9144000" cy="5410200"/>
          </a:xfrm>
        </p:spPr>
        <p:txBody>
          <a:bodyPr>
            <a:normAutofit lnSpcReduction="10000"/>
          </a:bodyPr>
          <a:lstStyle/>
          <a:p>
            <a:pPr>
              <a:defRPr/>
            </a:pPr>
            <a:r>
              <a:rPr lang="en-US" dirty="0"/>
              <a:t>Simply put, motivation is the biggest key that unlocks the potentially enormous success of a individual with a disability, however it is an internal trait that requires the individual to want to grow.</a:t>
            </a:r>
          </a:p>
          <a:p>
            <a:pPr>
              <a:defRPr/>
            </a:pPr>
            <a:r>
              <a:rPr lang="en-US" dirty="0"/>
              <a:t>What has enabled me to be successful?</a:t>
            </a:r>
          </a:p>
          <a:p>
            <a:pPr lvl="1">
              <a:defRPr/>
            </a:pPr>
            <a:r>
              <a:rPr lang="en-US" dirty="0"/>
              <a:t>MOTIVATION</a:t>
            </a:r>
          </a:p>
          <a:p>
            <a:pPr lvl="1">
              <a:defRPr/>
            </a:pPr>
            <a:r>
              <a:rPr lang="en-US" dirty="0"/>
              <a:t>AMBITOUS GOALS</a:t>
            </a:r>
          </a:p>
          <a:p>
            <a:pPr lvl="1">
              <a:defRPr/>
            </a:pPr>
            <a:r>
              <a:rPr lang="en-US" dirty="0"/>
              <a:t>RESILANCE</a:t>
            </a:r>
          </a:p>
          <a:p>
            <a:pPr lvl="1">
              <a:defRPr/>
            </a:pPr>
            <a:r>
              <a:rPr lang="en-US" dirty="0"/>
              <a:t>CONFIDENCE</a:t>
            </a:r>
          </a:p>
          <a:p>
            <a:pPr lvl="1">
              <a:defRPr/>
            </a:pPr>
            <a:r>
              <a:rPr lang="en-US" dirty="0"/>
              <a:t>DIRECTION (The reason I do what I do!)</a:t>
            </a:r>
          </a:p>
          <a:p>
            <a:pPr>
              <a:defRPr/>
            </a:pPr>
            <a:r>
              <a:rPr lang="en-US" dirty="0"/>
              <a:t>My parents transitioned from advocates to advisors!</a:t>
            </a:r>
          </a:p>
          <a:p>
            <a:pPr>
              <a:defRPr/>
            </a:pPr>
            <a:endParaRPr lang="en-US" dirty="0"/>
          </a:p>
        </p:txBody>
      </p:sp>
      <p:pic>
        <p:nvPicPr>
          <p:cNvPr id="4" name="Picture 3" descr="... success of their businesses over the next couple of years, accord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712242"/>
            <a:ext cx="2667000" cy="1824958"/>
          </a:xfrm>
          <a:prstGeom prst="rect">
            <a:avLst/>
          </a:prstGeom>
        </p:spPr>
      </p:pic>
    </p:spTree>
    <p:extLst>
      <p:ext uri="{BB962C8B-B14F-4D97-AF65-F5344CB8AC3E}">
        <p14:creationId xmlns:p14="http://schemas.microsoft.com/office/powerpoint/2010/main" val="1935233721"/>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chemeClr val="tx1"/>
                </a:solidFill>
              </a:rPr>
              <a:t>James’ Study</a:t>
            </a:r>
          </a:p>
        </p:txBody>
      </p:sp>
      <p:sp>
        <p:nvSpPr>
          <p:cNvPr id="3" name="Content Placeholder 2"/>
          <p:cNvSpPr>
            <a:spLocks noGrp="1"/>
          </p:cNvSpPr>
          <p:nvPr>
            <p:ph idx="1"/>
          </p:nvPr>
        </p:nvSpPr>
        <p:spPr>
          <a:xfrm>
            <a:off x="457200" y="1094509"/>
            <a:ext cx="8229600" cy="5562600"/>
          </a:xfrm>
        </p:spPr>
        <p:txBody>
          <a:bodyPr>
            <a:noAutofit/>
          </a:bodyPr>
          <a:lstStyle/>
          <a:p>
            <a:r>
              <a:rPr lang="en-US" sz="2000" dirty="0">
                <a:effectLst>
                  <a:outerShdw blurRad="38100" dist="38100" dir="2700000" algn="tl">
                    <a:srgbClr val="000000">
                      <a:alpha val="43137"/>
                    </a:srgbClr>
                  </a:outerShdw>
                </a:effectLst>
              </a:rPr>
              <a:t>This correlational study investigated the relationship between parental factors and the successful employment of adults, age 26 and older, diagnosed with an Autism Spectrum Disorder (ASD) in the United States.</a:t>
            </a:r>
          </a:p>
          <a:p>
            <a:pPr lvl="1"/>
            <a:r>
              <a:rPr lang="en-US" sz="2000" dirty="0">
                <a:effectLst>
                  <a:outerShdw blurRad="38100" dist="38100" dir="2700000" algn="tl">
                    <a:srgbClr val="000000">
                      <a:alpha val="43137"/>
                    </a:srgbClr>
                  </a:outerShdw>
                </a:effectLst>
              </a:rPr>
              <a:t>The researcher studied three different types of independent variables, specifically, the demographic, behavioral, and psychological factors of a parent with an adult child diagnosed with ASD.</a:t>
            </a:r>
          </a:p>
          <a:p>
            <a:pPr lvl="1"/>
            <a:r>
              <a:rPr lang="en-US" sz="2000" dirty="0">
                <a:effectLst>
                  <a:outerShdw blurRad="38100" dist="38100" dir="2700000" algn="tl">
                    <a:srgbClr val="000000">
                      <a:alpha val="43137"/>
                    </a:srgbClr>
                  </a:outerShdw>
                </a:effectLst>
              </a:rPr>
              <a:t>92 Parents from across 48 states, including Hawaii and Alaska.</a:t>
            </a:r>
          </a:p>
          <a:p>
            <a:r>
              <a:rPr lang="en-US" sz="2000" dirty="0">
                <a:effectLst>
                  <a:outerShdw blurRad="38100" dist="38100" dir="2700000" algn="tl">
                    <a:srgbClr val="000000">
                      <a:alpha val="43137"/>
                    </a:srgbClr>
                  </a:outerShdw>
                </a:effectLst>
              </a:rPr>
              <a:t>Parental Characteristics</a:t>
            </a:r>
          </a:p>
          <a:p>
            <a:pPr lvl="1"/>
            <a:r>
              <a:rPr lang="en-US" sz="2000" dirty="0">
                <a:effectLst>
                  <a:outerShdw blurRad="38100" dist="38100" dir="2700000" algn="tl">
                    <a:srgbClr val="000000">
                      <a:alpha val="43137"/>
                    </a:srgbClr>
                  </a:outerShdw>
                </a:effectLst>
              </a:rPr>
              <a:t>No Meaningful Relationship</a:t>
            </a:r>
          </a:p>
          <a:p>
            <a:r>
              <a:rPr lang="en-US" sz="2000" dirty="0">
                <a:effectLst>
                  <a:outerShdw blurRad="38100" dist="38100" dir="2700000" algn="tl">
                    <a:srgbClr val="000000">
                      <a:alpha val="43137"/>
                    </a:srgbClr>
                  </a:outerShdw>
                </a:effectLst>
              </a:rPr>
              <a:t>Parental Expectations</a:t>
            </a:r>
          </a:p>
          <a:p>
            <a:pPr lvl="1"/>
            <a:r>
              <a:rPr lang="en-US" sz="2000" b="1" dirty="0">
                <a:effectLst>
                  <a:outerShdw blurRad="38100" dist="38100" dir="2700000" algn="tl">
                    <a:srgbClr val="000000">
                      <a:alpha val="43137"/>
                    </a:srgbClr>
                  </a:outerShdw>
                </a:effectLst>
              </a:rPr>
              <a:t>In this study, parental expectations did have a meaningful relationship with successful employment. A parent’s positive expectations may increase the likelihood of their adult child achieving a successful employment outcome. </a:t>
            </a:r>
          </a:p>
          <a:p>
            <a:r>
              <a:rPr lang="en-US" sz="2000" dirty="0">
                <a:effectLst>
                  <a:outerShdw blurRad="38100" dist="38100" dir="2700000" algn="tl">
                    <a:srgbClr val="000000">
                      <a:alpha val="43137"/>
                    </a:srgbClr>
                  </a:outerShdw>
                </a:effectLst>
              </a:rPr>
              <a:t>Parental Behaviors</a:t>
            </a:r>
          </a:p>
          <a:p>
            <a:pPr lvl="1"/>
            <a:r>
              <a:rPr lang="en-US" sz="2000" dirty="0">
                <a:effectLst>
                  <a:outerShdw blurRad="38100" dist="38100" dir="2700000" algn="tl">
                    <a:srgbClr val="000000">
                      <a:alpha val="43137"/>
                    </a:srgbClr>
                  </a:outerShdw>
                </a:effectLst>
              </a:rPr>
              <a:t>No Meaningful Relationship</a:t>
            </a:r>
          </a:p>
        </p:txBody>
      </p:sp>
    </p:spTree>
    <p:extLst>
      <p:ext uri="{BB962C8B-B14F-4D97-AF65-F5344CB8AC3E}">
        <p14:creationId xmlns:p14="http://schemas.microsoft.com/office/powerpoint/2010/main" val="3923992644"/>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066800"/>
          </a:xfrm>
        </p:spPr>
        <p:txBody>
          <a:bodyPr/>
          <a:lstStyle/>
          <a:p>
            <a:r>
              <a:rPr lang="en-US" sz="4000" dirty="0">
                <a:solidFill>
                  <a:schemeClr val="tx1"/>
                </a:solidFill>
              </a:rPr>
              <a:t>Comprehensive Vocational Evaluation:</a:t>
            </a:r>
            <a:br>
              <a:rPr lang="en-US" sz="4000" dirty="0">
                <a:solidFill>
                  <a:schemeClr val="tx1"/>
                </a:solidFill>
              </a:rPr>
            </a:br>
            <a:r>
              <a:rPr lang="en-US" sz="2800" dirty="0">
                <a:solidFill>
                  <a:schemeClr val="tx1"/>
                </a:solidFill>
              </a:rPr>
              <a:t>(Designed to Empower Informed Choice)</a:t>
            </a:r>
            <a:endParaRPr lang="en-US" sz="4000" dirty="0">
              <a:solidFill>
                <a:schemeClr val="tx1"/>
              </a:solidFill>
            </a:endParaRPr>
          </a:p>
        </p:txBody>
      </p:sp>
      <p:sp>
        <p:nvSpPr>
          <p:cNvPr id="5" name="Content Placeholder 4"/>
          <p:cNvSpPr>
            <a:spLocks noGrp="1"/>
          </p:cNvSpPr>
          <p:nvPr>
            <p:ph idx="1"/>
          </p:nvPr>
        </p:nvSpPr>
        <p:spPr>
          <a:xfrm>
            <a:off x="381000" y="1600200"/>
            <a:ext cx="8382000" cy="4876800"/>
          </a:xfrm>
        </p:spPr>
        <p:txBody>
          <a:bodyPr numCol="2">
            <a:normAutofit fontScale="85000" lnSpcReduction="10000"/>
          </a:bodyPr>
          <a:lstStyle/>
          <a:p>
            <a:r>
              <a:rPr lang="en-US" sz="2500" dirty="0"/>
              <a:t>Our Comprehensive Vocational Evaluation is a multi-battery assessment which includes various instruments, including psychometrics, multiple perspectives, a review of past data and testing, and a situational or environmental work assessment.</a:t>
            </a:r>
          </a:p>
          <a:p>
            <a:r>
              <a:rPr lang="en-US" sz="2500" dirty="0"/>
              <a:t>Examples of Instruments:</a:t>
            </a:r>
          </a:p>
          <a:p>
            <a:pPr lvl="1"/>
            <a:r>
              <a:rPr lang="en-US" sz="2500" dirty="0"/>
              <a:t>COPS System-Interests, Abilities, Values</a:t>
            </a:r>
          </a:p>
          <a:p>
            <a:pPr lvl="1"/>
            <a:r>
              <a:rPr lang="en-US" sz="2500" dirty="0"/>
              <a:t>WRAT-Achievement</a:t>
            </a:r>
          </a:p>
          <a:p>
            <a:pPr lvl="1"/>
            <a:r>
              <a:rPr lang="en-US" sz="2500" dirty="0"/>
              <a:t>MBTI Career-Personality</a:t>
            </a:r>
          </a:p>
          <a:p>
            <a:pPr lvl="1"/>
            <a:r>
              <a:rPr lang="en-US" sz="2500" dirty="0"/>
              <a:t>CITE-Learning Styles</a:t>
            </a:r>
          </a:p>
          <a:p>
            <a:pPr lvl="1"/>
            <a:r>
              <a:rPr lang="en-US" sz="2500" dirty="0"/>
              <a:t>BDEFS-Executive Functioning</a:t>
            </a:r>
          </a:p>
          <a:p>
            <a:pPr lvl="1"/>
            <a:r>
              <a:rPr lang="en-US" sz="2500" dirty="0"/>
              <a:t>CASEY-Life Skills Assessment</a:t>
            </a:r>
          </a:p>
          <a:p>
            <a:pPr lvl="1"/>
            <a:r>
              <a:rPr lang="en-US" sz="2500" dirty="0"/>
              <a:t>ESTR-Transition Rating Scale</a:t>
            </a:r>
          </a:p>
          <a:p>
            <a:pPr lvl="1"/>
            <a:r>
              <a:rPr lang="en-US" sz="2500" dirty="0"/>
              <a:t>BWAP-Work Adjustment</a:t>
            </a:r>
          </a:p>
          <a:p>
            <a:pPr lvl="1"/>
            <a:r>
              <a:rPr lang="en-US" sz="2500" dirty="0"/>
              <a:t>Purdue Pegboard</a:t>
            </a:r>
          </a:p>
          <a:p>
            <a:pPr lvl="1"/>
            <a:r>
              <a:rPr lang="en-US" sz="2500" dirty="0"/>
              <a:t>Vocational Social Skills Assessment</a:t>
            </a:r>
          </a:p>
          <a:p>
            <a:pPr lvl="1"/>
            <a:r>
              <a:rPr lang="en-US" sz="2500" dirty="0"/>
              <a:t>Transferable Skills Analysis</a:t>
            </a:r>
          </a:p>
          <a:p>
            <a:pPr lvl="1"/>
            <a:r>
              <a:rPr lang="en-US" sz="2500" dirty="0"/>
              <a:t>Labor Market Survey</a:t>
            </a:r>
          </a:p>
          <a:p>
            <a:pPr lvl="1"/>
            <a:r>
              <a:rPr lang="en-US" sz="2500" dirty="0"/>
              <a:t>Functional Capacity Checklist</a:t>
            </a:r>
          </a:p>
          <a:p>
            <a:pPr lvl="1"/>
            <a:r>
              <a:rPr lang="en-US" sz="2500" dirty="0"/>
              <a:t>Situational Work Assessment</a:t>
            </a:r>
          </a:p>
          <a:p>
            <a:pPr lvl="1"/>
            <a:r>
              <a:rPr lang="en-US" sz="2500" dirty="0"/>
              <a:t>Birkman Method</a:t>
            </a:r>
          </a:p>
        </p:txBody>
      </p:sp>
    </p:spTree>
    <p:extLst>
      <p:ext uri="{BB962C8B-B14F-4D97-AF65-F5344CB8AC3E}">
        <p14:creationId xmlns:p14="http://schemas.microsoft.com/office/powerpoint/2010/main" val="1824135123"/>
      </p:ext>
    </p:extLst>
  </p:cSld>
  <p:clrMapOvr>
    <a:masterClrMapping/>
  </p:clrMapOvr>
  <p:transition spd="med">
    <p:zoom/>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457200" y="152400"/>
            <a:ext cx="8229600" cy="1143000"/>
          </a:xfrm>
        </p:spPr>
        <p:txBody>
          <a:bodyPr/>
          <a:lstStyle/>
          <a:p>
            <a:pPr>
              <a:defRPr/>
            </a:pPr>
            <a:r>
              <a:rPr lang="en-US" dirty="0">
                <a:solidFill>
                  <a:schemeClr val="tx1"/>
                </a:solidFill>
              </a:rPr>
              <a:t>Questions/Comments</a:t>
            </a:r>
          </a:p>
        </p:txBody>
      </p:sp>
      <p:sp>
        <p:nvSpPr>
          <p:cNvPr id="67587" name="Rectangle 3"/>
          <p:cNvSpPr>
            <a:spLocks noGrp="1" noChangeArrowheads="1"/>
          </p:cNvSpPr>
          <p:nvPr>
            <p:ph type="body" idx="1"/>
          </p:nvPr>
        </p:nvSpPr>
        <p:spPr>
          <a:xfrm>
            <a:off x="685800" y="1295400"/>
            <a:ext cx="8077200" cy="4647972"/>
          </a:xfrm>
        </p:spPr>
        <p:txBody>
          <a:bodyPr/>
          <a:lstStyle/>
          <a:p>
            <a:r>
              <a:rPr lang="en-US" sz="4000" dirty="0"/>
              <a:t>Dr. James Williams, CRC, ACAS</a:t>
            </a:r>
          </a:p>
          <a:p>
            <a:r>
              <a:rPr lang="en-US" sz="4000" dirty="0"/>
              <a:t>Phone: 515-829-6035</a:t>
            </a:r>
          </a:p>
          <a:p>
            <a:r>
              <a:rPr lang="en-US" sz="4000" dirty="0"/>
              <a:t>Email: </a:t>
            </a:r>
            <a:r>
              <a:rPr lang="en-US" sz="3300" dirty="0" err="1"/>
              <a:t>James.Williams@iwd.iowa.gov</a:t>
            </a:r>
            <a:endParaRPr lang="en-US" sz="3300" dirty="0"/>
          </a:p>
        </p:txBody>
      </p:sp>
      <p:pic>
        <p:nvPicPr>
          <p:cNvPr id="3" name="Picture 2" descr="Blue text on a black background&#10;&#10;Description automatically generated">
            <a:extLst>
              <a:ext uri="{FF2B5EF4-FFF2-40B4-BE49-F238E27FC236}">
                <a16:creationId xmlns:a16="http://schemas.microsoft.com/office/drawing/2014/main" id="{60639F41-6EBB-DE57-3449-5423AD011C2F}"/>
              </a:ext>
            </a:extLst>
          </p:cNvPr>
          <p:cNvPicPr>
            <a:picLocks noChangeAspect="1"/>
          </p:cNvPicPr>
          <p:nvPr/>
        </p:nvPicPr>
        <p:blipFill>
          <a:blip r:embed="rId2">
            <a:clrChange>
              <a:clrFrom>
                <a:srgbClr val="FFFFFF">
                  <a:alpha val="0"/>
                </a:srgbClr>
              </a:clrFrom>
              <a:clrTo>
                <a:srgbClr val="FFFFFF">
                  <a:alpha val="0"/>
                </a:srgbClr>
              </a:clrTo>
            </a:clrChange>
            <a:alphaModFix/>
            <a:extLst>
              <a:ext uri="{28A0092B-C50C-407E-A947-70E740481C1C}">
                <a14:useLocalDpi xmlns:a14="http://schemas.microsoft.com/office/drawing/2010/main" val="0"/>
              </a:ext>
            </a:extLst>
          </a:blip>
          <a:stretch>
            <a:fillRect/>
          </a:stretch>
        </p:blipFill>
        <p:spPr>
          <a:xfrm>
            <a:off x="457200" y="4267200"/>
            <a:ext cx="8077200" cy="1383533"/>
          </a:xfrm>
          <a:prstGeom prst="roundRect">
            <a:avLst>
              <a:gd name="adj" fmla="val 4167"/>
            </a:avLst>
          </a:prstGeom>
          <a:solidFill>
            <a:srgbClr val="FFFFFF"/>
          </a:solidFill>
          <a:ln w="76200" cap="sq">
            <a:noFill/>
            <a:miter lim="800000"/>
          </a:ln>
          <a:effectLst>
            <a:outerShdw blurRad="190500" dist="228600" dir="2700000" algn="ctr">
              <a:srgbClr val="000000">
                <a:alpha val="30000"/>
              </a:srgbClr>
            </a:outerShdw>
            <a:reflection blurRad="12700" stA="33000" endPos="28000" dist="5000" dir="5400000" sy="-100000" algn="bl" rotWithShape="0"/>
          </a:effectLst>
          <a:scene3d>
            <a:camera prst="orthographicFront">
              <a:rot lat="0" lon="0" rev="0"/>
            </a:camera>
            <a:lightRig rig="glow" dir="t">
              <a:rot lat="0" lon="0" rev="4800000"/>
            </a:lightRig>
          </a:scene3d>
          <a:sp3d prstMaterial="matte">
            <a:bevelT w="127000" h="63500"/>
          </a:sp3d>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2000"/>
                                        <p:tgtEl>
                                          <p:spTgt spid="675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587"/>
                                        </p:tgtEl>
                                        <p:attrNameLst>
                                          <p:attrName>style.visibility</p:attrName>
                                        </p:attrNameLst>
                                      </p:cBhvr>
                                      <p:to>
                                        <p:strVal val="visible"/>
                                      </p:to>
                                    </p:set>
                                    <p:animEffect transition="in" filter="fade">
                                      <p:cBhvr>
                                        <p:cTn id="10" dur="20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6758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457200" y="274638"/>
            <a:ext cx="8229600" cy="792162"/>
          </a:xfrm>
        </p:spPr>
        <p:txBody>
          <a:bodyPr/>
          <a:lstStyle/>
          <a:p>
            <a:r>
              <a:rPr lang="en-US" dirty="0">
                <a:solidFill>
                  <a:schemeClr val="tx1"/>
                </a:solidFill>
              </a:rPr>
              <a:t>Mistake #1: Goals Are Too Broad</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143000"/>
            <a:ext cx="8686800" cy="1828800"/>
          </a:xfrm>
        </p:spPr>
        <p:txBody>
          <a:bodyPr>
            <a:normAutofit/>
          </a:bodyPr>
          <a:lstStyle/>
          <a:p>
            <a:r>
              <a:rPr lang="en-US" dirty="0">
                <a:effectLst/>
              </a:rPr>
              <a:t>Goals are too broad and don’t include the specific steps a student will need to take to reach the goal. </a:t>
            </a:r>
          </a:p>
          <a:p>
            <a:pPr lvl="1"/>
            <a:r>
              <a:rPr lang="en-US" dirty="0">
                <a:effectLst/>
              </a:rPr>
              <a:t>(Example: Bob will go to college when he graduates.)</a:t>
            </a:r>
            <a:endParaRPr lang="en-US" sz="3200" dirty="0">
              <a:effectLst/>
            </a:endParaRPr>
          </a:p>
        </p:txBody>
      </p:sp>
      <p:pic>
        <p:nvPicPr>
          <p:cNvPr id="5" name="Picture 4">
            <a:extLst>
              <a:ext uri="{FF2B5EF4-FFF2-40B4-BE49-F238E27FC236}">
                <a16:creationId xmlns:a16="http://schemas.microsoft.com/office/drawing/2014/main" id="{0F00B3A6-55BF-4AAE-B99E-56A340E6E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4728" y="2998694"/>
            <a:ext cx="5114544" cy="34076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169382"/>
      </p:ext>
    </p:extLst>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152400" y="279120"/>
            <a:ext cx="8839200" cy="792162"/>
          </a:xfrm>
        </p:spPr>
        <p:txBody>
          <a:bodyPr/>
          <a:lstStyle/>
          <a:p>
            <a:r>
              <a:rPr lang="en-US" dirty="0">
                <a:solidFill>
                  <a:schemeClr val="tx1"/>
                </a:solidFill>
              </a:rPr>
              <a:t>Mistake #2: Goals Are Too Specific</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143000"/>
            <a:ext cx="8686800" cy="2590800"/>
          </a:xfrm>
        </p:spPr>
        <p:txBody>
          <a:bodyPr>
            <a:normAutofit/>
          </a:bodyPr>
          <a:lstStyle/>
          <a:p>
            <a:r>
              <a:rPr lang="en-US" dirty="0">
                <a:effectLst/>
              </a:rPr>
              <a:t>Goals are too specific and focus on a minute detail which may not actually impact a student’s functioning.</a:t>
            </a:r>
          </a:p>
          <a:p>
            <a:pPr lvl="1"/>
            <a:r>
              <a:rPr lang="en-US" dirty="0">
                <a:effectLst/>
              </a:rPr>
              <a:t>(Example: Bob will not wear blue clothing more than 3 days in a week.)</a:t>
            </a:r>
          </a:p>
        </p:txBody>
      </p:sp>
      <p:pic>
        <p:nvPicPr>
          <p:cNvPr id="5" name="Picture 4">
            <a:extLst>
              <a:ext uri="{FF2B5EF4-FFF2-40B4-BE49-F238E27FC236}">
                <a16:creationId xmlns:a16="http://schemas.microsoft.com/office/drawing/2014/main" id="{20DA3D68-CB5F-453C-A647-ACBCBABEB8A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84522" y="3733800"/>
            <a:ext cx="3174955" cy="27569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4836902"/>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1333499" y="228600"/>
            <a:ext cx="6477000" cy="1168680"/>
          </a:xfrm>
        </p:spPr>
        <p:txBody>
          <a:bodyPr>
            <a:normAutofit fontScale="90000"/>
          </a:bodyPr>
          <a:lstStyle/>
          <a:p>
            <a:r>
              <a:rPr lang="en-US" dirty="0">
                <a:solidFill>
                  <a:schemeClr val="tx1"/>
                </a:solidFill>
              </a:rPr>
              <a:t>Mistake #3: Goals Disregard Students Actual Functioning</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600200"/>
            <a:ext cx="8686800" cy="3124200"/>
          </a:xfrm>
        </p:spPr>
        <p:txBody>
          <a:bodyPr>
            <a:normAutofit fontScale="85000" lnSpcReduction="20000"/>
          </a:bodyPr>
          <a:lstStyle/>
          <a:p>
            <a:pPr>
              <a:lnSpc>
                <a:spcPct val="120000"/>
              </a:lnSpc>
            </a:pPr>
            <a:r>
              <a:rPr lang="en-US" dirty="0">
                <a:effectLst/>
              </a:rPr>
              <a:t>Goals based solely on the student’s or family’s hopes, dreams, and/or interests without considering the student’s current academic, physical, mental, or intellectual functioning.</a:t>
            </a:r>
          </a:p>
          <a:p>
            <a:pPr lvl="1">
              <a:lnSpc>
                <a:spcPct val="120000"/>
              </a:lnSpc>
            </a:pPr>
            <a:r>
              <a:rPr lang="en-US" dirty="0">
                <a:effectLst/>
              </a:rPr>
              <a:t>(Example: Bob wants to be a heart surgeon but has a 3</a:t>
            </a:r>
            <a:r>
              <a:rPr lang="en-US" baseline="30000" dirty="0">
                <a:effectLst/>
              </a:rPr>
              <a:t>rd</a:t>
            </a:r>
            <a:r>
              <a:rPr lang="en-US" dirty="0">
                <a:effectLst/>
              </a:rPr>
              <a:t> grade reading and would most likely never be able to pass the MCAT to get admitted.)</a:t>
            </a:r>
            <a:endParaRPr lang="en-US" sz="3200" dirty="0">
              <a:effectLst/>
            </a:endParaRPr>
          </a:p>
        </p:txBody>
      </p:sp>
      <p:pic>
        <p:nvPicPr>
          <p:cNvPr id="7" name="Picture 6">
            <a:extLst>
              <a:ext uri="{FF2B5EF4-FFF2-40B4-BE49-F238E27FC236}">
                <a16:creationId xmlns:a16="http://schemas.microsoft.com/office/drawing/2014/main" id="{BB7CDEAD-4EF9-4A80-8877-E0C4D85C2C2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15502" y="4191000"/>
            <a:ext cx="2512995" cy="2505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7918548"/>
      </p:ext>
    </p:extLst>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1733549" y="228600"/>
            <a:ext cx="5676900" cy="1249362"/>
          </a:xfrm>
        </p:spPr>
        <p:txBody>
          <a:bodyPr>
            <a:normAutofit fontScale="90000"/>
          </a:bodyPr>
          <a:lstStyle/>
          <a:p>
            <a:r>
              <a:rPr lang="en-US" dirty="0">
                <a:solidFill>
                  <a:schemeClr val="tx1"/>
                </a:solidFill>
              </a:rPr>
              <a:t>Mistake #4: Goals Focus Solely on Academics</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600200"/>
            <a:ext cx="8686800" cy="2743200"/>
          </a:xfrm>
        </p:spPr>
        <p:txBody>
          <a:bodyPr>
            <a:normAutofit fontScale="77500" lnSpcReduction="20000"/>
          </a:bodyPr>
          <a:lstStyle/>
          <a:p>
            <a:pPr>
              <a:lnSpc>
                <a:spcPct val="120000"/>
              </a:lnSpc>
            </a:pPr>
            <a:r>
              <a:rPr lang="en-US" dirty="0">
                <a:effectLst/>
              </a:rPr>
              <a:t>Goals are focus only on academics and do not include the other two domains mentioned in IDEA: post-secondary employment and independent living. IQ is not always a predictor of success.</a:t>
            </a:r>
          </a:p>
          <a:p>
            <a:pPr lvl="1">
              <a:lnSpc>
                <a:spcPct val="120000"/>
              </a:lnSpc>
            </a:pPr>
            <a:r>
              <a:rPr lang="en-US" dirty="0">
                <a:effectLst/>
              </a:rPr>
              <a:t>(Example: Bob is 17 years old and has a goal of successfully answering 7 out of 10 Algebra problems correctly, but his mother dresses and bathes him everyday.)</a:t>
            </a:r>
            <a:endParaRPr lang="en-US" sz="3200" dirty="0">
              <a:effectLst/>
            </a:endParaRPr>
          </a:p>
        </p:txBody>
      </p:sp>
      <p:pic>
        <p:nvPicPr>
          <p:cNvPr id="5" name="Picture 4">
            <a:extLst>
              <a:ext uri="{FF2B5EF4-FFF2-40B4-BE49-F238E27FC236}">
                <a16:creationId xmlns:a16="http://schemas.microsoft.com/office/drawing/2014/main" id="{338E6D9F-29A3-4749-9DF5-AF9C3CF6868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50045" y="4443694"/>
            <a:ext cx="2643909" cy="21812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0466889"/>
      </p:ext>
    </p:extLst>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1371600" y="228600"/>
            <a:ext cx="6400800" cy="1321080"/>
          </a:xfrm>
        </p:spPr>
        <p:txBody>
          <a:bodyPr>
            <a:normAutofit fontScale="90000"/>
          </a:bodyPr>
          <a:lstStyle/>
          <a:p>
            <a:r>
              <a:rPr lang="en-US" dirty="0">
                <a:solidFill>
                  <a:schemeClr val="tx1"/>
                </a:solidFill>
              </a:rPr>
              <a:t>Mistake #5: Goals Disregard Student’s Local Job Market</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676401"/>
            <a:ext cx="8686800" cy="2819399"/>
          </a:xfrm>
        </p:spPr>
        <p:txBody>
          <a:bodyPr>
            <a:normAutofit fontScale="92500" lnSpcReduction="10000"/>
          </a:bodyPr>
          <a:lstStyle/>
          <a:p>
            <a:pPr>
              <a:lnSpc>
                <a:spcPct val="110000"/>
              </a:lnSpc>
            </a:pPr>
            <a:r>
              <a:rPr lang="en-US" dirty="0">
                <a:effectLst/>
              </a:rPr>
              <a:t>Goals do not consider the actual job market that the student lives in or is willing to move to and whether it’s feasible that they can obtain a position with their training or degree.</a:t>
            </a:r>
          </a:p>
          <a:p>
            <a:pPr lvl="1">
              <a:lnSpc>
                <a:spcPct val="110000"/>
              </a:lnSpc>
            </a:pPr>
            <a:r>
              <a:rPr lang="en-US" dirty="0">
                <a:effectLst/>
              </a:rPr>
              <a:t>(Example: Bob has a BA in History because it’s his hobby, but doesn’t want to teach.)</a:t>
            </a:r>
          </a:p>
        </p:txBody>
      </p:sp>
      <p:pic>
        <p:nvPicPr>
          <p:cNvPr id="7" name="Picture 6">
            <a:extLst>
              <a:ext uri="{FF2B5EF4-FFF2-40B4-BE49-F238E27FC236}">
                <a16:creationId xmlns:a16="http://schemas.microsoft.com/office/drawing/2014/main" id="{5D84E984-23B6-440C-8788-1E409FE371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970" y="4527176"/>
            <a:ext cx="2766060" cy="20750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4908794"/>
      </p:ext>
    </p:extLst>
  </p:cSld>
  <p:clrMapOvr>
    <a:masterClrMapping/>
  </p:clrMapOvr>
  <p:transition spd="med">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1790700" y="274638"/>
            <a:ext cx="5562600" cy="1249362"/>
          </a:xfrm>
        </p:spPr>
        <p:txBody>
          <a:bodyPr>
            <a:normAutofit fontScale="90000"/>
          </a:bodyPr>
          <a:lstStyle/>
          <a:p>
            <a:r>
              <a:rPr lang="en-US" dirty="0">
                <a:solidFill>
                  <a:schemeClr val="tx1"/>
                </a:solidFill>
              </a:rPr>
              <a:t>Mistake #6: Goals Are Not Student-Centered</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600200"/>
            <a:ext cx="8686800" cy="2666999"/>
          </a:xfrm>
        </p:spPr>
        <p:txBody>
          <a:bodyPr>
            <a:normAutofit fontScale="85000" lnSpcReduction="10000"/>
          </a:bodyPr>
          <a:lstStyle/>
          <a:p>
            <a:pPr>
              <a:lnSpc>
                <a:spcPct val="120000"/>
              </a:lnSpc>
            </a:pPr>
            <a:r>
              <a:rPr lang="en-US" dirty="0">
                <a:effectLst/>
              </a:rPr>
              <a:t>Goals are based upon suggestion and influence from others and not necessarily the student’s informed choice.</a:t>
            </a:r>
          </a:p>
          <a:p>
            <a:pPr lvl="1">
              <a:lnSpc>
                <a:spcPct val="120000"/>
              </a:lnSpc>
            </a:pPr>
            <a:r>
              <a:rPr lang="en-US" dirty="0">
                <a:effectLst/>
              </a:rPr>
              <a:t>(Example: Bob’s parents want him to be an accountant because it pays well and his Dad is an accountant, so they send him to college for that, but he skips class due to lack of interest and doesn’t pass anyways.)</a:t>
            </a:r>
            <a:endParaRPr lang="en-US" sz="3200" dirty="0">
              <a:effectLst/>
            </a:endParaRPr>
          </a:p>
        </p:txBody>
      </p:sp>
      <p:pic>
        <p:nvPicPr>
          <p:cNvPr id="5" name="Picture 4">
            <a:extLst>
              <a:ext uri="{FF2B5EF4-FFF2-40B4-BE49-F238E27FC236}">
                <a16:creationId xmlns:a16="http://schemas.microsoft.com/office/drawing/2014/main" id="{7A90DCFC-1E6C-45B8-B6B1-B62F4107CB6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289" b="10964"/>
          <a:stretch/>
        </p:blipFill>
        <p:spPr>
          <a:xfrm>
            <a:off x="3044242" y="4419600"/>
            <a:ext cx="3055515" cy="2204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4043428"/>
      </p:ext>
    </p:extLst>
  </p:cSld>
  <p:clrMapOvr>
    <a:masterClrMapping/>
  </p:clrMapOvr>
  <p:transition spd="med">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1181100" y="228600"/>
            <a:ext cx="6781800" cy="990600"/>
          </a:xfrm>
        </p:spPr>
        <p:txBody>
          <a:bodyPr>
            <a:normAutofit fontScale="90000"/>
          </a:bodyPr>
          <a:lstStyle/>
          <a:p>
            <a:r>
              <a:rPr lang="en-US" sz="4000" dirty="0">
                <a:solidFill>
                  <a:schemeClr val="tx1"/>
                </a:solidFill>
              </a:rPr>
              <a:t>Mistake #7: Goals Not Based Upon Vocational Evaluation</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371600"/>
            <a:ext cx="8686800" cy="3048000"/>
          </a:xfrm>
        </p:spPr>
        <p:txBody>
          <a:bodyPr>
            <a:normAutofit fontScale="77500" lnSpcReduction="20000"/>
          </a:bodyPr>
          <a:lstStyle/>
          <a:p>
            <a:pPr>
              <a:lnSpc>
                <a:spcPct val="120000"/>
              </a:lnSpc>
            </a:pPr>
            <a:r>
              <a:rPr lang="en-US" dirty="0">
                <a:effectLst/>
              </a:rPr>
              <a:t>Evidenced-based, functional vocational evaluation was either not conducted or, if it was, it was done by staff who lack the appropriate certification, licensure, or training. </a:t>
            </a:r>
          </a:p>
          <a:p>
            <a:pPr lvl="1">
              <a:lnSpc>
                <a:spcPct val="120000"/>
              </a:lnSpc>
            </a:pPr>
            <a:r>
              <a:rPr lang="en-US" dirty="0">
                <a:effectLst/>
              </a:rPr>
              <a:t>(Example: Special education teacher training programs generally provide no training/coursework on teaching or evaluating transition or vocational skills, however many schools unfairly ask teachers to conduct vocational assessments without providing any training or guidance on how to actually administer or interpret the findings.)</a:t>
            </a:r>
            <a:endParaRPr lang="en-US" sz="3200" dirty="0">
              <a:effectLst/>
            </a:endParaRPr>
          </a:p>
        </p:txBody>
      </p:sp>
      <p:pic>
        <p:nvPicPr>
          <p:cNvPr id="5" name="Picture 4">
            <a:extLst>
              <a:ext uri="{FF2B5EF4-FFF2-40B4-BE49-F238E27FC236}">
                <a16:creationId xmlns:a16="http://schemas.microsoft.com/office/drawing/2014/main" id="{19F8B69C-EE51-4926-AEE7-7742D6DAF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500" y="4419600"/>
            <a:ext cx="34290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3932541"/>
      </p:ext>
    </p:extLst>
  </p:cSld>
  <p:clrMapOvr>
    <a:masterClrMapping/>
  </p:clrMapOvr>
  <p:transition spd="med">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EF20-C40B-43CD-B23C-5A306437E9F6}"/>
              </a:ext>
            </a:extLst>
          </p:cNvPr>
          <p:cNvSpPr>
            <a:spLocks noGrp="1"/>
          </p:cNvSpPr>
          <p:nvPr>
            <p:ph type="title"/>
          </p:nvPr>
        </p:nvSpPr>
        <p:spPr>
          <a:xfrm>
            <a:off x="1333500" y="274638"/>
            <a:ext cx="6477000" cy="1020762"/>
          </a:xfrm>
        </p:spPr>
        <p:txBody>
          <a:bodyPr>
            <a:normAutofit fontScale="90000"/>
          </a:bodyPr>
          <a:lstStyle/>
          <a:p>
            <a:r>
              <a:rPr lang="en-US" sz="4000" dirty="0">
                <a:solidFill>
                  <a:schemeClr val="tx1"/>
                </a:solidFill>
              </a:rPr>
              <a:t>Mistake #8: Insufficient Connection to Adult Services</a:t>
            </a:r>
          </a:p>
        </p:txBody>
      </p:sp>
      <p:sp>
        <p:nvSpPr>
          <p:cNvPr id="3" name="Content Placeholder 2">
            <a:extLst>
              <a:ext uri="{FF2B5EF4-FFF2-40B4-BE49-F238E27FC236}">
                <a16:creationId xmlns:a16="http://schemas.microsoft.com/office/drawing/2014/main" id="{E2C1A96E-7C0D-4387-BC6F-2DD7B05A7956}"/>
              </a:ext>
            </a:extLst>
          </p:cNvPr>
          <p:cNvSpPr>
            <a:spLocks noGrp="1"/>
          </p:cNvSpPr>
          <p:nvPr>
            <p:ph idx="1"/>
          </p:nvPr>
        </p:nvSpPr>
        <p:spPr>
          <a:xfrm>
            <a:off x="228600" y="1447800"/>
            <a:ext cx="8686800" cy="2971800"/>
          </a:xfrm>
        </p:spPr>
        <p:txBody>
          <a:bodyPr>
            <a:normAutofit fontScale="85000" lnSpcReduction="10000"/>
          </a:bodyPr>
          <a:lstStyle/>
          <a:p>
            <a:pPr>
              <a:lnSpc>
                <a:spcPct val="110000"/>
              </a:lnSpc>
            </a:pPr>
            <a:r>
              <a:rPr lang="en-US" dirty="0">
                <a:effectLst/>
              </a:rPr>
              <a:t>Connection to adult services providers/agencies was either not provided or, if it was, the parent was not educated as to what the agencies actually provide, what their limitations are, and when they should contact them.</a:t>
            </a:r>
          </a:p>
          <a:p>
            <a:pPr lvl="1">
              <a:lnSpc>
                <a:spcPct val="110000"/>
              </a:lnSpc>
            </a:pPr>
            <a:r>
              <a:rPr lang="en-US" dirty="0">
                <a:effectLst/>
              </a:rPr>
              <a:t>(Example: Bob didn’t get on the Medicaid Waiver waitlist until he was 18, however the list takes 10 years to receive funding, so he won’t have the service when he actually needs them most.)</a:t>
            </a:r>
            <a:endParaRPr lang="en-US" sz="3200" dirty="0">
              <a:effectLst/>
            </a:endParaRPr>
          </a:p>
        </p:txBody>
      </p:sp>
      <p:pic>
        <p:nvPicPr>
          <p:cNvPr id="5" name="Picture 4">
            <a:extLst>
              <a:ext uri="{FF2B5EF4-FFF2-40B4-BE49-F238E27FC236}">
                <a16:creationId xmlns:a16="http://schemas.microsoft.com/office/drawing/2014/main" id="{D322F3E6-0522-4ED0-9C5E-2091BE42BB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29000" y="4392706"/>
            <a:ext cx="22860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8348897"/>
      </p:ext>
    </p:extLst>
  </p:cSld>
  <p:clrMapOvr>
    <a:masterClrMapping/>
  </p:clrMapOvr>
  <p:transition spd="med">
    <p:zoom/>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2018</TotalTime>
  <Words>1383</Words>
  <Application>Microsoft Macintosh PowerPoint</Application>
  <PresentationFormat>On-screen Show (4:3)</PresentationFormat>
  <Paragraphs>105</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Garamond</vt:lpstr>
      <vt:lpstr>Times New Roman</vt:lpstr>
      <vt:lpstr>Wingdings</vt:lpstr>
      <vt:lpstr>Stream</vt:lpstr>
      <vt:lpstr>Top 10 Mistakes to Avoid in Transition Planning/Evaluation</vt:lpstr>
      <vt:lpstr>Mistake #1: Goals Are Too Broad</vt:lpstr>
      <vt:lpstr>Mistake #2: Goals Are Too Specific</vt:lpstr>
      <vt:lpstr>Mistake #3: Goals Disregard Students Actual Functioning</vt:lpstr>
      <vt:lpstr>Mistake #4: Goals Focus Solely on Academics</vt:lpstr>
      <vt:lpstr>Mistake #5: Goals Disregard Student’s Local Job Market</vt:lpstr>
      <vt:lpstr>Mistake #6: Goals Are Not Student-Centered</vt:lpstr>
      <vt:lpstr>Mistake #7: Goals Not Based Upon Vocational Evaluation</vt:lpstr>
      <vt:lpstr>Mistake #8: Insufficient Connection to Adult Services</vt:lpstr>
      <vt:lpstr>Mistake #9: Lack of Parent Training</vt:lpstr>
      <vt:lpstr>Mistake #10: Not Enough Prep Time</vt:lpstr>
      <vt:lpstr>The Result of These Mistakes:</vt:lpstr>
      <vt:lpstr>7 Habits of Highly Successful  Individuals with Disabilities</vt:lpstr>
      <vt:lpstr>Thoughts on Success</vt:lpstr>
      <vt:lpstr>James’ Study</vt:lpstr>
      <vt:lpstr>Comprehensive Vocational Evaluation: (Designed to Empower Informed Choice)</vt:lpstr>
      <vt:lpstr>Questions/Comments</vt:lpstr>
    </vt:vector>
  </TitlesOfParts>
  <Company>Tomlinson Educational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Conference</dc:title>
  <dc:creator>James Williams</dc:creator>
  <cp:lastModifiedBy>James Williams</cp:lastModifiedBy>
  <cp:revision>680</cp:revision>
  <cp:lastPrinted>2013-09-03T16:11:48Z</cp:lastPrinted>
  <dcterms:created xsi:type="dcterms:W3CDTF">2007-05-27T04:25:48Z</dcterms:created>
  <dcterms:modified xsi:type="dcterms:W3CDTF">2024-01-21T20:13:36Z</dcterms:modified>
</cp:coreProperties>
</file>