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7" r:id="rId2"/>
    <p:sldId id="297" r:id="rId3"/>
    <p:sldId id="301" r:id="rId4"/>
    <p:sldId id="286" r:id="rId5"/>
    <p:sldId id="287" r:id="rId6"/>
    <p:sldId id="288" r:id="rId7"/>
    <p:sldId id="290" r:id="rId8"/>
    <p:sldId id="289" r:id="rId9"/>
    <p:sldId id="259" r:id="rId10"/>
    <p:sldId id="260" r:id="rId11"/>
    <p:sldId id="261" r:id="rId12"/>
    <p:sldId id="262" r:id="rId13"/>
    <p:sldId id="263" r:id="rId14"/>
    <p:sldId id="264" r:id="rId15"/>
    <p:sldId id="258" r:id="rId16"/>
    <p:sldId id="292" r:id="rId17"/>
    <p:sldId id="294" r:id="rId18"/>
    <p:sldId id="296" r:id="rId19"/>
    <p:sldId id="295" r:id="rId20"/>
    <p:sldId id="265" r:id="rId21"/>
    <p:sldId id="266" r:id="rId22"/>
    <p:sldId id="283" r:id="rId23"/>
    <p:sldId id="267" r:id="rId24"/>
    <p:sldId id="268" r:id="rId25"/>
    <p:sldId id="270" r:id="rId26"/>
    <p:sldId id="271" r:id="rId27"/>
    <p:sldId id="299" r:id="rId28"/>
    <p:sldId id="272" r:id="rId29"/>
    <p:sldId id="273" r:id="rId30"/>
    <p:sldId id="274" r:id="rId31"/>
    <p:sldId id="300" r:id="rId32"/>
    <p:sldId id="275" r:id="rId33"/>
    <p:sldId id="276" r:id="rId34"/>
    <p:sldId id="277" r:id="rId35"/>
    <p:sldId id="278" r:id="rId36"/>
    <p:sldId id="284" r:id="rId37"/>
    <p:sldId id="291" r:id="rId38"/>
    <p:sldId id="298" r:id="rId39"/>
    <p:sldId id="285"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66"/>
    <p:restoredTop sz="94422"/>
  </p:normalViewPr>
  <p:slideViewPr>
    <p:cSldViewPr snapToGrid="0" snapToObjects="1">
      <p:cViewPr varScale="1">
        <p:scale>
          <a:sx n="116" d="100"/>
          <a:sy n="116" d="100"/>
        </p:scale>
        <p:origin x="51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DE4483-3CAC-8541-94F4-0F37DF429652}" type="datetimeFigureOut">
              <a:rPr lang="en-US" smtClean="0"/>
              <a:t>7/9/25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717F82-63CA-BD4E-9BB8-D44614DAC01A}" type="slidenum">
              <a:rPr lang="en-US" smtClean="0"/>
              <a:t>‹#›</a:t>
            </a:fld>
            <a:endParaRPr lang="en-US"/>
          </a:p>
        </p:txBody>
      </p:sp>
    </p:spTree>
    <p:extLst>
      <p:ext uri="{BB962C8B-B14F-4D97-AF65-F5344CB8AC3E}">
        <p14:creationId xmlns:p14="http://schemas.microsoft.com/office/powerpoint/2010/main" val="2937066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compromises in history are called compromises (The Missouri Compromise). Most compromises are not  (The Civil Rights Act of 1964). Almost all legislation and every policy requires some degree of compromise. </a:t>
            </a:r>
          </a:p>
        </p:txBody>
      </p:sp>
      <p:sp>
        <p:nvSpPr>
          <p:cNvPr id="4" name="Slide Number Placeholder 3"/>
          <p:cNvSpPr>
            <a:spLocks noGrp="1"/>
          </p:cNvSpPr>
          <p:nvPr>
            <p:ph type="sldNum" sz="quarter" idx="5"/>
          </p:nvPr>
        </p:nvSpPr>
        <p:spPr/>
        <p:txBody>
          <a:bodyPr/>
          <a:lstStyle/>
          <a:p>
            <a:fld id="{6A5D452F-648D-8C4C-B76E-A81FAF18CCC6}" type="slidenum">
              <a:rPr lang="en-US" smtClean="0"/>
              <a:t>9</a:t>
            </a:fld>
            <a:endParaRPr lang="en-US"/>
          </a:p>
        </p:txBody>
      </p:sp>
    </p:spTree>
    <p:extLst>
      <p:ext uri="{BB962C8B-B14F-4D97-AF65-F5344CB8AC3E}">
        <p14:creationId xmlns:p14="http://schemas.microsoft.com/office/powerpoint/2010/main" val="500388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Debt ceiling compromise with poll from February 16, 2023</a:t>
            </a:r>
          </a:p>
          <a:p>
            <a:endParaRPr lang="en-US" dirty="0"/>
          </a:p>
        </p:txBody>
      </p:sp>
      <p:sp>
        <p:nvSpPr>
          <p:cNvPr id="4" name="Slide Number Placeholder 3"/>
          <p:cNvSpPr>
            <a:spLocks noGrp="1"/>
          </p:cNvSpPr>
          <p:nvPr>
            <p:ph type="sldNum" sz="quarter" idx="5"/>
          </p:nvPr>
        </p:nvSpPr>
        <p:spPr/>
        <p:txBody>
          <a:bodyPr/>
          <a:lstStyle/>
          <a:p>
            <a:fld id="{6A5D452F-648D-8C4C-B76E-A81FAF18CCC6}" type="slidenum">
              <a:rPr lang="en-US" smtClean="0"/>
              <a:t>10</a:t>
            </a:fld>
            <a:endParaRPr lang="en-US"/>
          </a:p>
        </p:txBody>
      </p:sp>
    </p:spTree>
    <p:extLst>
      <p:ext uri="{BB962C8B-B14F-4D97-AF65-F5344CB8AC3E}">
        <p14:creationId xmlns:p14="http://schemas.microsoft.com/office/powerpoint/2010/main" val="19773114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Hopefully they read the background information in the book (written at 7</a:t>
            </a:r>
            <a:r>
              <a:rPr lang="en-US" baseline="30000" dirty="0"/>
              <a:t>th</a:t>
            </a:r>
            <a:r>
              <a:rPr lang="en-US" dirty="0"/>
              <a:t> grade level for students)</a:t>
            </a:r>
          </a:p>
        </p:txBody>
      </p:sp>
      <p:sp>
        <p:nvSpPr>
          <p:cNvPr id="4" name="Slide Number Placeholder 3"/>
          <p:cNvSpPr>
            <a:spLocks noGrp="1"/>
          </p:cNvSpPr>
          <p:nvPr>
            <p:ph type="sldNum" sz="quarter" idx="5"/>
          </p:nvPr>
        </p:nvSpPr>
        <p:spPr/>
        <p:txBody>
          <a:bodyPr/>
          <a:lstStyle/>
          <a:p>
            <a:fld id="{6A5D452F-648D-8C4C-B76E-A81FAF18CCC6}" type="slidenum">
              <a:rPr lang="en-US" smtClean="0"/>
              <a:t>15</a:t>
            </a:fld>
            <a:endParaRPr lang="en-US"/>
          </a:p>
        </p:txBody>
      </p:sp>
    </p:spTree>
    <p:extLst>
      <p:ext uri="{BB962C8B-B14F-4D97-AF65-F5344CB8AC3E}">
        <p14:creationId xmlns:p14="http://schemas.microsoft.com/office/powerpoint/2010/main" val="30314089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Practice vocab: populous or large vs. small. Background knowledge: large states (&gt;400,000 = Virginia 691,000, Pennsylvania, Massachusetts) Small states (&lt;100,000 = Delaware 59,000, Georgia, Rhode Island)</a:t>
            </a:r>
          </a:p>
        </p:txBody>
      </p:sp>
      <p:sp>
        <p:nvSpPr>
          <p:cNvPr id="4" name="Slide Number Placeholder 3"/>
          <p:cNvSpPr>
            <a:spLocks noGrp="1"/>
          </p:cNvSpPr>
          <p:nvPr>
            <p:ph type="sldNum" sz="quarter" idx="5"/>
          </p:nvPr>
        </p:nvSpPr>
        <p:spPr/>
        <p:txBody>
          <a:bodyPr/>
          <a:lstStyle/>
          <a:p>
            <a:fld id="{6E717F82-63CA-BD4E-9BB8-D44614DAC01A}" type="slidenum">
              <a:rPr lang="en-US" smtClean="0"/>
              <a:t>16</a:t>
            </a:fld>
            <a:endParaRPr lang="en-US"/>
          </a:p>
        </p:txBody>
      </p:sp>
    </p:spTree>
    <p:extLst>
      <p:ext uri="{BB962C8B-B14F-4D97-AF65-F5344CB8AC3E}">
        <p14:creationId xmlns:p14="http://schemas.microsoft.com/office/powerpoint/2010/main" val="3715590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717F82-63CA-BD4E-9BB8-D44614DAC01A}" type="slidenum">
              <a:rPr lang="en-US" smtClean="0"/>
              <a:t>17</a:t>
            </a:fld>
            <a:endParaRPr lang="en-US"/>
          </a:p>
        </p:txBody>
      </p:sp>
    </p:spTree>
    <p:extLst>
      <p:ext uri="{BB962C8B-B14F-4D97-AF65-F5344CB8AC3E}">
        <p14:creationId xmlns:p14="http://schemas.microsoft.com/office/powerpoint/2010/main" val="3161658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would you react if you were a delegate from Delaware and you heard the Virginia Resolves that would create proportional representation?</a:t>
            </a:r>
          </a:p>
        </p:txBody>
      </p:sp>
      <p:sp>
        <p:nvSpPr>
          <p:cNvPr id="4" name="Slide Number Placeholder 3"/>
          <p:cNvSpPr>
            <a:spLocks noGrp="1"/>
          </p:cNvSpPr>
          <p:nvPr>
            <p:ph type="sldNum" sz="quarter" idx="5"/>
          </p:nvPr>
        </p:nvSpPr>
        <p:spPr/>
        <p:txBody>
          <a:bodyPr/>
          <a:lstStyle/>
          <a:p>
            <a:fld id="{6A5D452F-648D-8C4C-B76E-A81FAF18CCC6}" type="slidenum">
              <a:rPr lang="en-US" smtClean="0"/>
              <a:t>24</a:t>
            </a:fld>
            <a:endParaRPr lang="en-US"/>
          </a:p>
        </p:txBody>
      </p:sp>
    </p:spTree>
    <p:extLst>
      <p:ext uri="{BB962C8B-B14F-4D97-AF65-F5344CB8AC3E}">
        <p14:creationId xmlns:p14="http://schemas.microsoft.com/office/powerpoint/2010/main" val="2060978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Debriefing questions deal with knowledge, skills, and dispositions.</a:t>
            </a:r>
          </a:p>
          <a:p>
            <a:r>
              <a:rPr lang="en-US" dirty="0"/>
              <a:t>Interestingly, Delaware was the first to ratify </a:t>
            </a:r>
            <a:r>
              <a:rPr lang="en-US"/>
              <a:t>the Constitution</a:t>
            </a:r>
            <a:endParaRPr lang="en-US" dirty="0"/>
          </a:p>
        </p:txBody>
      </p:sp>
      <p:sp>
        <p:nvSpPr>
          <p:cNvPr id="4" name="Slide Number Placeholder 3"/>
          <p:cNvSpPr>
            <a:spLocks noGrp="1"/>
          </p:cNvSpPr>
          <p:nvPr>
            <p:ph type="sldNum" sz="quarter" idx="5"/>
          </p:nvPr>
        </p:nvSpPr>
        <p:spPr/>
        <p:txBody>
          <a:bodyPr/>
          <a:lstStyle/>
          <a:p>
            <a:fld id="{6A5D452F-648D-8C4C-B76E-A81FAF18CCC6}" type="slidenum">
              <a:rPr lang="en-US" smtClean="0"/>
              <a:t>36</a:t>
            </a:fld>
            <a:endParaRPr lang="en-US"/>
          </a:p>
        </p:txBody>
      </p:sp>
    </p:spTree>
    <p:extLst>
      <p:ext uri="{BB962C8B-B14F-4D97-AF65-F5344CB8AC3E}">
        <p14:creationId xmlns:p14="http://schemas.microsoft.com/office/powerpoint/2010/main" val="1280829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Debriefing questions deal with knowledge, skills, and dispositions.</a:t>
            </a:r>
          </a:p>
          <a:p>
            <a:r>
              <a:rPr lang="en-US" dirty="0"/>
              <a:t>Interestingly, Delaware was the first to ratify </a:t>
            </a:r>
            <a:r>
              <a:rPr lang="en-US"/>
              <a:t>the Constitution</a:t>
            </a:r>
            <a:endParaRPr lang="en-US" dirty="0"/>
          </a:p>
        </p:txBody>
      </p:sp>
      <p:sp>
        <p:nvSpPr>
          <p:cNvPr id="4" name="Slide Number Placeholder 3"/>
          <p:cNvSpPr>
            <a:spLocks noGrp="1"/>
          </p:cNvSpPr>
          <p:nvPr>
            <p:ph type="sldNum" sz="quarter" idx="5"/>
          </p:nvPr>
        </p:nvSpPr>
        <p:spPr/>
        <p:txBody>
          <a:bodyPr/>
          <a:lstStyle/>
          <a:p>
            <a:fld id="{6A5D452F-648D-8C4C-B76E-A81FAF18CCC6}" type="slidenum">
              <a:rPr lang="en-US" smtClean="0"/>
              <a:t>39</a:t>
            </a:fld>
            <a:endParaRPr lang="en-US"/>
          </a:p>
        </p:txBody>
      </p:sp>
    </p:spTree>
    <p:extLst>
      <p:ext uri="{BB962C8B-B14F-4D97-AF65-F5344CB8AC3E}">
        <p14:creationId xmlns:p14="http://schemas.microsoft.com/office/powerpoint/2010/main" val="2792182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28E36-D8FC-CB4E-BEA9-C58E3FC9EFE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CB722C-8570-F64E-A925-5C11D3096F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7884F9D-D2D1-8243-A4E5-09F7B29F6614}"/>
              </a:ext>
            </a:extLst>
          </p:cNvPr>
          <p:cNvSpPr>
            <a:spLocks noGrp="1"/>
          </p:cNvSpPr>
          <p:nvPr>
            <p:ph type="dt" sz="half" idx="10"/>
          </p:nvPr>
        </p:nvSpPr>
        <p:spPr/>
        <p:txBody>
          <a:bodyPr/>
          <a:lstStyle/>
          <a:p>
            <a:fld id="{13E11651-CC00-8744-B2C2-9C42C8D126B5}" type="datetimeFigureOut">
              <a:rPr lang="en-US" smtClean="0"/>
              <a:t>7/9/25</a:t>
            </a:fld>
            <a:endParaRPr lang="en-US"/>
          </a:p>
        </p:txBody>
      </p:sp>
      <p:sp>
        <p:nvSpPr>
          <p:cNvPr id="5" name="Footer Placeholder 4">
            <a:extLst>
              <a:ext uri="{FF2B5EF4-FFF2-40B4-BE49-F238E27FC236}">
                <a16:creationId xmlns:a16="http://schemas.microsoft.com/office/drawing/2014/main" id="{D6D4FD3B-9143-E249-9111-D4166F69E6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9C760C-291A-7547-B676-B0B85F1C1FED}"/>
              </a:ext>
            </a:extLst>
          </p:cNvPr>
          <p:cNvSpPr>
            <a:spLocks noGrp="1"/>
          </p:cNvSpPr>
          <p:nvPr>
            <p:ph type="sldNum" sz="quarter" idx="12"/>
          </p:nvPr>
        </p:nvSpPr>
        <p:spPr/>
        <p:txBody>
          <a:bodyPr/>
          <a:lstStyle/>
          <a:p>
            <a:fld id="{8031EF28-DB77-9748-981A-FF427F8E3C7F}" type="slidenum">
              <a:rPr lang="en-US" smtClean="0"/>
              <a:t>‹#›</a:t>
            </a:fld>
            <a:endParaRPr lang="en-US"/>
          </a:p>
        </p:txBody>
      </p:sp>
    </p:spTree>
    <p:extLst>
      <p:ext uri="{BB962C8B-B14F-4D97-AF65-F5344CB8AC3E}">
        <p14:creationId xmlns:p14="http://schemas.microsoft.com/office/powerpoint/2010/main" val="2961401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D878E-B8D9-5C42-8578-7C60095CAC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FD0A2C-AB94-6745-8B3E-E79D6C348A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AD1A40-3093-D042-AF44-BE1009704CF1}"/>
              </a:ext>
            </a:extLst>
          </p:cNvPr>
          <p:cNvSpPr>
            <a:spLocks noGrp="1"/>
          </p:cNvSpPr>
          <p:nvPr>
            <p:ph type="dt" sz="half" idx="10"/>
          </p:nvPr>
        </p:nvSpPr>
        <p:spPr/>
        <p:txBody>
          <a:bodyPr/>
          <a:lstStyle/>
          <a:p>
            <a:fld id="{13E11651-CC00-8744-B2C2-9C42C8D126B5}" type="datetimeFigureOut">
              <a:rPr lang="en-US" smtClean="0"/>
              <a:t>7/9/25</a:t>
            </a:fld>
            <a:endParaRPr lang="en-US"/>
          </a:p>
        </p:txBody>
      </p:sp>
      <p:sp>
        <p:nvSpPr>
          <p:cNvPr id="5" name="Footer Placeholder 4">
            <a:extLst>
              <a:ext uri="{FF2B5EF4-FFF2-40B4-BE49-F238E27FC236}">
                <a16:creationId xmlns:a16="http://schemas.microsoft.com/office/drawing/2014/main" id="{32B3609A-8E02-8240-B155-C3AF4F4DB4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7E35AF-5D57-D948-93D6-656592A0897B}"/>
              </a:ext>
            </a:extLst>
          </p:cNvPr>
          <p:cNvSpPr>
            <a:spLocks noGrp="1"/>
          </p:cNvSpPr>
          <p:nvPr>
            <p:ph type="sldNum" sz="quarter" idx="12"/>
          </p:nvPr>
        </p:nvSpPr>
        <p:spPr/>
        <p:txBody>
          <a:bodyPr/>
          <a:lstStyle/>
          <a:p>
            <a:fld id="{8031EF28-DB77-9748-981A-FF427F8E3C7F}" type="slidenum">
              <a:rPr lang="en-US" smtClean="0"/>
              <a:t>‹#›</a:t>
            </a:fld>
            <a:endParaRPr lang="en-US"/>
          </a:p>
        </p:txBody>
      </p:sp>
    </p:spTree>
    <p:extLst>
      <p:ext uri="{BB962C8B-B14F-4D97-AF65-F5344CB8AC3E}">
        <p14:creationId xmlns:p14="http://schemas.microsoft.com/office/powerpoint/2010/main" val="3238345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12EB72-4F42-4849-AB62-BC014294E7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E8CE5B8-9C23-464B-9491-238BFBE0CF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2DF043-3954-3B41-AAFD-56C9DA458DE3}"/>
              </a:ext>
            </a:extLst>
          </p:cNvPr>
          <p:cNvSpPr>
            <a:spLocks noGrp="1"/>
          </p:cNvSpPr>
          <p:nvPr>
            <p:ph type="dt" sz="half" idx="10"/>
          </p:nvPr>
        </p:nvSpPr>
        <p:spPr/>
        <p:txBody>
          <a:bodyPr/>
          <a:lstStyle/>
          <a:p>
            <a:fld id="{13E11651-CC00-8744-B2C2-9C42C8D126B5}" type="datetimeFigureOut">
              <a:rPr lang="en-US" smtClean="0"/>
              <a:t>7/9/25</a:t>
            </a:fld>
            <a:endParaRPr lang="en-US"/>
          </a:p>
        </p:txBody>
      </p:sp>
      <p:sp>
        <p:nvSpPr>
          <p:cNvPr id="5" name="Footer Placeholder 4">
            <a:extLst>
              <a:ext uri="{FF2B5EF4-FFF2-40B4-BE49-F238E27FC236}">
                <a16:creationId xmlns:a16="http://schemas.microsoft.com/office/drawing/2014/main" id="{A669873D-C082-1F42-B111-BE2E3A4D8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41CD4E-4877-7242-9F84-D0FF490706DF}"/>
              </a:ext>
            </a:extLst>
          </p:cNvPr>
          <p:cNvSpPr>
            <a:spLocks noGrp="1"/>
          </p:cNvSpPr>
          <p:nvPr>
            <p:ph type="sldNum" sz="quarter" idx="12"/>
          </p:nvPr>
        </p:nvSpPr>
        <p:spPr/>
        <p:txBody>
          <a:bodyPr/>
          <a:lstStyle/>
          <a:p>
            <a:fld id="{8031EF28-DB77-9748-981A-FF427F8E3C7F}" type="slidenum">
              <a:rPr lang="en-US" smtClean="0"/>
              <a:t>‹#›</a:t>
            </a:fld>
            <a:endParaRPr lang="en-US"/>
          </a:p>
        </p:txBody>
      </p:sp>
    </p:spTree>
    <p:extLst>
      <p:ext uri="{BB962C8B-B14F-4D97-AF65-F5344CB8AC3E}">
        <p14:creationId xmlns:p14="http://schemas.microsoft.com/office/powerpoint/2010/main" val="2128536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67B4A-9A42-8544-A1E9-76A92E21740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989CAC-4E8A-8148-89E9-5499E44DAA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6E9D3A-5534-F740-86D6-70475ADA9C13}"/>
              </a:ext>
            </a:extLst>
          </p:cNvPr>
          <p:cNvSpPr>
            <a:spLocks noGrp="1"/>
          </p:cNvSpPr>
          <p:nvPr>
            <p:ph type="dt" sz="half" idx="10"/>
          </p:nvPr>
        </p:nvSpPr>
        <p:spPr/>
        <p:txBody>
          <a:bodyPr/>
          <a:lstStyle/>
          <a:p>
            <a:fld id="{13E11651-CC00-8744-B2C2-9C42C8D126B5}" type="datetimeFigureOut">
              <a:rPr lang="en-US" smtClean="0"/>
              <a:t>7/9/25</a:t>
            </a:fld>
            <a:endParaRPr lang="en-US"/>
          </a:p>
        </p:txBody>
      </p:sp>
      <p:sp>
        <p:nvSpPr>
          <p:cNvPr id="5" name="Footer Placeholder 4">
            <a:extLst>
              <a:ext uri="{FF2B5EF4-FFF2-40B4-BE49-F238E27FC236}">
                <a16:creationId xmlns:a16="http://schemas.microsoft.com/office/drawing/2014/main" id="{35F79AA1-C7EC-AD42-9F01-D81F1FE673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03E285-BDDE-0E4F-A29E-525F2640082C}"/>
              </a:ext>
            </a:extLst>
          </p:cNvPr>
          <p:cNvSpPr>
            <a:spLocks noGrp="1"/>
          </p:cNvSpPr>
          <p:nvPr>
            <p:ph type="sldNum" sz="quarter" idx="12"/>
          </p:nvPr>
        </p:nvSpPr>
        <p:spPr/>
        <p:txBody>
          <a:bodyPr/>
          <a:lstStyle/>
          <a:p>
            <a:fld id="{8031EF28-DB77-9748-981A-FF427F8E3C7F}" type="slidenum">
              <a:rPr lang="en-US" smtClean="0"/>
              <a:t>‹#›</a:t>
            </a:fld>
            <a:endParaRPr lang="en-US"/>
          </a:p>
        </p:txBody>
      </p:sp>
    </p:spTree>
    <p:extLst>
      <p:ext uri="{BB962C8B-B14F-4D97-AF65-F5344CB8AC3E}">
        <p14:creationId xmlns:p14="http://schemas.microsoft.com/office/powerpoint/2010/main" val="1519773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85A3D-57D0-3544-B798-B701F65F44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4B48A0-3D0F-9E4E-880C-171BC4E306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D12C43-B551-DB43-9360-4046377F1269}"/>
              </a:ext>
            </a:extLst>
          </p:cNvPr>
          <p:cNvSpPr>
            <a:spLocks noGrp="1"/>
          </p:cNvSpPr>
          <p:nvPr>
            <p:ph type="dt" sz="half" idx="10"/>
          </p:nvPr>
        </p:nvSpPr>
        <p:spPr/>
        <p:txBody>
          <a:bodyPr/>
          <a:lstStyle/>
          <a:p>
            <a:fld id="{13E11651-CC00-8744-B2C2-9C42C8D126B5}" type="datetimeFigureOut">
              <a:rPr lang="en-US" smtClean="0"/>
              <a:t>7/9/25</a:t>
            </a:fld>
            <a:endParaRPr lang="en-US"/>
          </a:p>
        </p:txBody>
      </p:sp>
      <p:sp>
        <p:nvSpPr>
          <p:cNvPr id="5" name="Footer Placeholder 4">
            <a:extLst>
              <a:ext uri="{FF2B5EF4-FFF2-40B4-BE49-F238E27FC236}">
                <a16:creationId xmlns:a16="http://schemas.microsoft.com/office/drawing/2014/main" id="{35D536FC-C66D-0943-A847-1E0E28B713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48B2C-525F-B54F-A6B7-2E77E9965C7C}"/>
              </a:ext>
            </a:extLst>
          </p:cNvPr>
          <p:cNvSpPr>
            <a:spLocks noGrp="1"/>
          </p:cNvSpPr>
          <p:nvPr>
            <p:ph type="sldNum" sz="quarter" idx="12"/>
          </p:nvPr>
        </p:nvSpPr>
        <p:spPr/>
        <p:txBody>
          <a:bodyPr/>
          <a:lstStyle/>
          <a:p>
            <a:fld id="{8031EF28-DB77-9748-981A-FF427F8E3C7F}" type="slidenum">
              <a:rPr lang="en-US" smtClean="0"/>
              <a:t>‹#›</a:t>
            </a:fld>
            <a:endParaRPr lang="en-US"/>
          </a:p>
        </p:txBody>
      </p:sp>
    </p:spTree>
    <p:extLst>
      <p:ext uri="{BB962C8B-B14F-4D97-AF65-F5344CB8AC3E}">
        <p14:creationId xmlns:p14="http://schemas.microsoft.com/office/powerpoint/2010/main" val="1980409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25B32-6A7F-9F4F-90A5-461B419960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B824CE-EFEB-BA47-80D7-B939FDE8127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2B3431-66F6-C34E-AE37-A29C82F7ED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F544E6-7FB1-C245-8872-0873962D3AA3}"/>
              </a:ext>
            </a:extLst>
          </p:cNvPr>
          <p:cNvSpPr>
            <a:spLocks noGrp="1"/>
          </p:cNvSpPr>
          <p:nvPr>
            <p:ph type="dt" sz="half" idx="10"/>
          </p:nvPr>
        </p:nvSpPr>
        <p:spPr/>
        <p:txBody>
          <a:bodyPr/>
          <a:lstStyle/>
          <a:p>
            <a:fld id="{13E11651-CC00-8744-B2C2-9C42C8D126B5}" type="datetimeFigureOut">
              <a:rPr lang="en-US" smtClean="0"/>
              <a:t>7/9/25</a:t>
            </a:fld>
            <a:endParaRPr lang="en-US"/>
          </a:p>
        </p:txBody>
      </p:sp>
      <p:sp>
        <p:nvSpPr>
          <p:cNvPr id="6" name="Footer Placeholder 5">
            <a:extLst>
              <a:ext uri="{FF2B5EF4-FFF2-40B4-BE49-F238E27FC236}">
                <a16:creationId xmlns:a16="http://schemas.microsoft.com/office/drawing/2014/main" id="{7D3F984B-1491-C948-BB1F-AE84A1A050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014827-32D5-B14F-8F36-2E10F1EA15E0}"/>
              </a:ext>
            </a:extLst>
          </p:cNvPr>
          <p:cNvSpPr>
            <a:spLocks noGrp="1"/>
          </p:cNvSpPr>
          <p:nvPr>
            <p:ph type="sldNum" sz="quarter" idx="12"/>
          </p:nvPr>
        </p:nvSpPr>
        <p:spPr/>
        <p:txBody>
          <a:bodyPr/>
          <a:lstStyle/>
          <a:p>
            <a:fld id="{8031EF28-DB77-9748-981A-FF427F8E3C7F}" type="slidenum">
              <a:rPr lang="en-US" smtClean="0"/>
              <a:t>‹#›</a:t>
            </a:fld>
            <a:endParaRPr lang="en-US"/>
          </a:p>
        </p:txBody>
      </p:sp>
    </p:spTree>
    <p:extLst>
      <p:ext uri="{BB962C8B-B14F-4D97-AF65-F5344CB8AC3E}">
        <p14:creationId xmlns:p14="http://schemas.microsoft.com/office/powerpoint/2010/main" val="4218820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E04B5-A8D1-E446-A3D0-DABA4CECDD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CC4F13-F957-9C4E-B9FA-3543B0E16F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4AEFED-760D-A24E-B3AB-6DF65F6E2C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1C52BC-6388-454D-A2D8-E804F8BF12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D8B0C9-C3A4-2D40-9266-87265005B5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5D1F135-08A9-D94F-B433-6837DDD7FF1F}"/>
              </a:ext>
            </a:extLst>
          </p:cNvPr>
          <p:cNvSpPr>
            <a:spLocks noGrp="1"/>
          </p:cNvSpPr>
          <p:nvPr>
            <p:ph type="dt" sz="half" idx="10"/>
          </p:nvPr>
        </p:nvSpPr>
        <p:spPr/>
        <p:txBody>
          <a:bodyPr/>
          <a:lstStyle/>
          <a:p>
            <a:fld id="{13E11651-CC00-8744-B2C2-9C42C8D126B5}" type="datetimeFigureOut">
              <a:rPr lang="en-US" smtClean="0"/>
              <a:t>7/9/25</a:t>
            </a:fld>
            <a:endParaRPr lang="en-US"/>
          </a:p>
        </p:txBody>
      </p:sp>
      <p:sp>
        <p:nvSpPr>
          <p:cNvPr id="8" name="Footer Placeholder 7">
            <a:extLst>
              <a:ext uri="{FF2B5EF4-FFF2-40B4-BE49-F238E27FC236}">
                <a16:creationId xmlns:a16="http://schemas.microsoft.com/office/drawing/2014/main" id="{487B10C7-23CD-304D-BE89-E1F00C3C04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414BD27-9CE4-9A40-86E7-5D1F3A93D691}"/>
              </a:ext>
            </a:extLst>
          </p:cNvPr>
          <p:cNvSpPr>
            <a:spLocks noGrp="1"/>
          </p:cNvSpPr>
          <p:nvPr>
            <p:ph type="sldNum" sz="quarter" idx="12"/>
          </p:nvPr>
        </p:nvSpPr>
        <p:spPr/>
        <p:txBody>
          <a:bodyPr/>
          <a:lstStyle/>
          <a:p>
            <a:fld id="{8031EF28-DB77-9748-981A-FF427F8E3C7F}" type="slidenum">
              <a:rPr lang="en-US" smtClean="0"/>
              <a:t>‹#›</a:t>
            </a:fld>
            <a:endParaRPr lang="en-US"/>
          </a:p>
        </p:txBody>
      </p:sp>
    </p:spTree>
    <p:extLst>
      <p:ext uri="{BB962C8B-B14F-4D97-AF65-F5344CB8AC3E}">
        <p14:creationId xmlns:p14="http://schemas.microsoft.com/office/powerpoint/2010/main" val="635632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E9937-E21B-BE42-B200-91C431BB951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A6CC60-3D91-4B4D-956D-E999072879F7}"/>
              </a:ext>
            </a:extLst>
          </p:cNvPr>
          <p:cNvSpPr>
            <a:spLocks noGrp="1"/>
          </p:cNvSpPr>
          <p:nvPr>
            <p:ph type="dt" sz="half" idx="10"/>
          </p:nvPr>
        </p:nvSpPr>
        <p:spPr/>
        <p:txBody>
          <a:bodyPr/>
          <a:lstStyle/>
          <a:p>
            <a:fld id="{13E11651-CC00-8744-B2C2-9C42C8D126B5}" type="datetimeFigureOut">
              <a:rPr lang="en-US" smtClean="0"/>
              <a:t>7/9/25</a:t>
            </a:fld>
            <a:endParaRPr lang="en-US"/>
          </a:p>
        </p:txBody>
      </p:sp>
      <p:sp>
        <p:nvSpPr>
          <p:cNvPr id="4" name="Footer Placeholder 3">
            <a:extLst>
              <a:ext uri="{FF2B5EF4-FFF2-40B4-BE49-F238E27FC236}">
                <a16:creationId xmlns:a16="http://schemas.microsoft.com/office/drawing/2014/main" id="{B3F529F1-D6F3-7040-ADAD-F4B4CDD482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249349F-5675-E644-8DD6-15FC786EEC34}"/>
              </a:ext>
            </a:extLst>
          </p:cNvPr>
          <p:cNvSpPr>
            <a:spLocks noGrp="1"/>
          </p:cNvSpPr>
          <p:nvPr>
            <p:ph type="sldNum" sz="quarter" idx="12"/>
          </p:nvPr>
        </p:nvSpPr>
        <p:spPr/>
        <p:txBody>
          <a:bodyPr/>
          <a:lstStyle/>
          <a:p>
            <a:fld id="{8031EF28-DB77-9748-981A-FF427F8E3C7F}" type="slidenum">
              <a:rPr lang="en-US" smtClean="0"/>
              <a:t>‹#›</a:t>
            </a:fld>
            <a:endParaRPr lang="en-US"/>
          </a:p>
        </p:txBody>
      </p:sp>
    </p:spTree>
    <p:extLst>
      <p:ext uri="{BB962C8B-B14F-4D97-AF65-F5344CB8AC3E}">
        <p14:creationId xmlns:p14="http://schemas.microsoft.com/office/powerpoint/2010/main" val="347826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1EB162-337E-354D-A0D9-B6772A91BE59}"/>
              </a:ext>
            </a:extLst>
          </p:cNvPr>
          <p:cNvSpPr>
            <a:spLocks noGrp="1"/>
          </p:cNvSpPr>
          <p:nvPr>
            <p:ph type="dt" sz="half" idx="10"/>
          </p:nvPr>
        </p:nvSpPr>
        <p:spPr/>
        <p:txBody>
          <a:bodyPr/>
          <a:lstStyle/>
          <a:p>
            <a:fld id="{13E11651-CC00-8744-B2C2-9C42C8D126B5}" type="datetimeFigureOut">
              <a:rPr lang="en-US" smtClean="0"/>
              <a:t>7/9/25</a:t>
            </a:fld>
            <a:endParaRPr lang="en-US"/>
          </a:p>
        </p:txBody>
      </p:sp>
      <p:sp>
        <p:nvSpPr>
          <p:cNvPr id="3" name="Footer Placeholder 2">
            <a:extLst>
              <a:ext uri="{FF2B5EF4-FFF2-40B4-BE49-F238E27FC236}">
                <a16:creationId xmlns:a16="http://schemas.microsoft.com/office/drawing/2014/main" id="{9CECDB69-519C-CE45-84F8-1A4F19659C7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356781-E12A-0240-B63D-BDE0D179F829}"/>
              </a:ext>
            </a:extLst>
          </p:cNvPr>
          <p:cNvSpPr>
            <a:spLocks noGrp="1"/>
          </p:cNvSpPr>
          <p:nvPr>
            <p:ph type="sldNum" sz="quarter" idx="12"/>
          </p:nvPr>
        </p:nvSpPr>
        <p:spPr/>
        <p:txBody>
          <a:bodyPr/>
          <a:lstStyle/>
          <a:p>
            <a:fld id="{8031EF28-DB77-9748-981A-FF427F8E3C7F}" type="slidenum">
              <a:rPr lang="en-US" smtClean="0"/>
              <a:t>‹#›</a:t>
            </a:fld>
            <a:endParaRPr lang="en-US"/>
          </a:p>
        </p:txBody>
      </p:sp>
    </p:spTree>
    <p:extLst>
      <p:ext uri="{BB962C8B-B14F-4D97-AF65-F5344CB8AC3E}">
        <p14:creationId xmlns:p14="http://schemas.microsoft.com/office/powerpoint/2010/main" val="2651581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3B126-2554-FB4C-9E4A-B756C3BB26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117205F-5E16-3B44-A205-508FCACE13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865C788-CC9E-4F40-B0C0-09919C4AB2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C093FA-A301-F04D-9657-35CC3889AFB3}"/>
              </a:ext>
            </a:extLst>
          </p:cNvPr>
          <p:cNvSpPr>
            <a:spLocks noGrp="1"/>
          </p:cNvSpPr>
          <p:nvPr>
            <p:ph type="dt" sz="half" idx="10"/>
          </p:nvPr>
        </p:nvSpPr>
        <p:spPr/>
        <p:txBody>
          <a:bodyPr/>
          <a:lstStyle/>
          <a:p>
            <a:fld id="{13E11651-CC00-8744-B2C2-9C42C8D126B5}" type="datetimeFigureOut">
              <a:rPr lang="en-US" smtClean="0"/>
              <a:t>7/9/25</a:t>
            </a:fld>
            <a:endParaRPr lang="en-US"/>
          </a:p>
        </p:txBody>
      </p:sp>
      <p:sp>
        <p:nvSpPr>
          <p:cNvPr id="6" name="Footer Placeholder 5">
            <a:extLst>
              <a:ext uri="{FF2B5EF4-FFF2-40B4-BE49-F238E27FC236}">
                <a16:creationId xmlns:a16="http://schemas.microsoft.com/office/drawing/2014/main" id="{CACACCBB-A14B-344F-B454-67489DC9EA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F6571B-5E55-3046-9049-B5CC281F8283}"/>
              </a:ext>
            </a:extLst>
          </p:cNvPr>
          <p:cNvSpPr>
            <a:spLocks noGrp="1"/>
          </p:cNvSpPr>
          <p:nvPr>
            <p:ph type="sldNum" sz="quarter" idx="12"/>
          </p:nvPr>
        </p:nvSpPr>
        <p:spPr/>
        <p:txBody>
          <a:bodyPr/>
          <a:lstStyle/>
          <a:p>
            <a:fld id="{8031EF28-DB77-9748-981A-FF427F8E3C7F}" type="slidenum">
              <a:rPr lang="en-US" smtClean="0"/>
              <a:t>‹#›</a:t>
            </a:fld>
            <a:endParaRPr lang="en-US"/>
          </a:p>
        </p:txBody>
      </p:sp>
    </p:spTree>
    <p:extLst>
      <p:ext uri="{BB962C8B-B14F-4D97-AF65-F5344CB8AC3E}">
        <p14:creationId xmlns:p14="http://schemas.microsoft.com/office/powerpoint/2010/main" val="2552233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55D9C-0C0E-ED49-B261-EAAE96ECC6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16E638-7A9E-3C44-B9F4-A06C93A080B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8B55984-717D-B54C-97C7-DF57FDD2BE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F3FB8F3-78C4-7A41-AEC9-9CE8D5B71AB8}"/>
              </a:ext>
            </a:extLst>
          </p:cNvPr>
          <p:cNvSpPr>
            <a:spLocks noGrp="1"/>
          </p:cNvSpPr>
          <p:nvPr>
            <p:ph type="dt" sz="half" idx="10"/>
          </p:nvPr>
        </p:nvSpPr>
        <p:spPr/>
        <p:txBody>
          <a:bodyPr/>
          <a:lstStyle/>
          <a:p>
            <a:fld id="{13E11651-CC00-8744-B2C2-9C42C8D126B5}" type="datetimeFigureOut">
              <a:rPr lang="en-US" smtClean="0"/>
              <a:t>7/9/25</a:t>
            </a:fld>
            <a:endParaRPr lang="en-US"/>
          </a:p>
        </p:txBody>
      </p:sp>
      <p:sp>
        <p:nvSpPr>
          <p:cNvPr id="6" name="Footer Placeholder 5">
            <a:extLst>
              <a:ext uri="{FF2B5EF4-FFF2-40B4-BE49-F238E27FC236}">
                <a16:creationId xmlns:a16="http://schemas.microsoft.com/office/drawing/2014/main" id="{BC0A7FF2-B53B-EB4E-89D0-97783A9130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989ACD-3128-BD46-BEF5-03E46AFC546C}"/>
              </a:ext>
            </a:extLst>
          </p:cNvPr>
          <p:cNvSpPr>
            <a:spLocks noGrp="1"/>
          </p:cNvSpPr>
          <p:nvPr>
            <p:ph type="sldNum" sz="quarter" idx="12"/>
          </p:nvPr>
        </p:nvSpPr>
        <p:spPr/>
        <p:txBody>
          <a:bodyPr/>
          <a:lstStyle/>
          <a:p>
            <a:fld id="{8031EF28-DB77-9748-981A-FF427F8E3C7F}" type="slidenum">
              <a:rPr lang="en-US" smtClean="0"/>
              <a:t>‹#›</a:t>
            </a:fld>
            <a:endParaRPr lang="en-US"/>
          </a:p>
        </p:txBody>
      </p:sp>
    </p:spTree>
    <p:extLst>
      <p:ext uri="{BB962C8B-B14F-4D97-AF65-F5344CB8AC3E}">
        <p14:creationId xmlns:p14="http://schemas.microsoft.com/office/powerpoint/2010/main" val="1141663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58C39E-6B10-D14C-9EE1-0864045853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AB373D-3DC5-2940-A639-75F32558DE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36C4CE-0DFD-9245-95E1-B6FD9946E4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E11651-CC00-8744-B2C2-9C42C8D126B5}" type="datetimeFigureOut">
              <a:rPr lang="en-US" smtClean="0"/>
              <a:t>7/9/25</a:t>
            </a:fld>
            <a:endParaRPr lang="en-US"/>
          </a:p>
        </p:txBody>
      </p:sp>
      <p:sp>
        <p:nvSpPr>
          <p:cNvPr id="5" name="Footer Placeholder 4">
            <a:extLst>
              <a:ext uri="{FF2B5EF4-FFF2-40B4-BE49-F238E27FC236}">
                <a16:creationId xmlns:a16="http://schemas.microsoft.com/office/drawing/2014/main" id="{67905FD5-0546-774A-97D1-9D77D8E6AB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E55D442-03E8-BB4D-A789-5B431C1922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31EF28-DB77-9748-981A-FF427F8E3C7F}" type="slidenum">
              <a:rPr lang="en-US" smtClean="0"/>
              <a:t>‹#›</a:t>
            </a:fld>
            <a:endParaRPr lang="en-US"/>
          </a:p>
        </p:txBody>
      </p:sp>
    </p:spTree>
    <p:extLst>
      <p:ext uri="{BB962C8B-B14F-4D97-AF65-F5344CB8AC3E}">
        <p14:creationId xmlns:p14="http://schemas.microsoft.com/office/powerpoint/2010/main" val="36396163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emf"/></Relationships>
</file>

<file path=ppt/slides/_rels/slide1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5.emf"/><Relationship Id="rId4" Type="http://schemas.openxmlformats.org/officeDocument/2006/relationships/image" Target="../media/image24.emf"/></Relationships>
</file>

<file path=ppt/slides/_rels/slide1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1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EC69D-542B-B24D-88FB-A01A8F45BB84}"/>
              </a:ext>
            </a:extLst>
          </p:cNvPr>
          <p:cNvSpPr>
            <a:spLocks noGrp="1"/>
          </p:cNvSpPr>
          <p:nvPr>
            <p:ph type="ctrTitle"/>
          </p:nvPr>
        </p:nvSpPr>
        <p:spPr>
          <a:xfrm>
            <a:off x="8104693" y="1060693"/>
            <a:ext cx="4087306" cy="2889114"/>
          </a:xfrm>
        </p:spPr>
        <p:txBody>
          <a:bodyPr vert="horz" lIns="91440" tIns="45720" rIns="91440" bIns="45720" rtlCol="0" anchor="b">
            <a:normAutofit/>
          </a:bodyPr>
          <a:lstStyle/>
          <a:p>
            <a:pPr algn="l"/>
            <a:r>
              <a:rPr lang="en-US" sz="5000" dirty="0"/>
              <a:t>The Great Compromise: A Document-based Lesson</a:t>
            </a:r>
          </a:p>
        </p:txBody>
      </p:sp>
      <p:sp>
        <p:nvSpPr>
          <p:cNvPr id="3" name="Subtitle 2">
            <a:extLst>
              <a:ext uri="{FF2B5EF4-FFF2-40B4-BE49-F238E27FC236}">
                <a16:creationId xmlns:a16="http://schemas.microsoft.com/office/drawing/2014/main" id="{D3C4CA37-F4BD-2A49-A72D-D21174670AA9}"/>
              </a:ext>
            </a:extLst>
          </p:cNvPr>
          <p:cNvSpPr>
            <a:spLocks noGrp="1"/>
          </p:cNvSpPr>
          <p:nvPr>
            <p:ph type="subTitle" idx="1"/>
          </p:nvPr>
        </p:nvSpPr>
        <p:spPr>
          <a:xfrm>
            <a:off x="7433082" y="4288438"/>
            <a:ext cx="4087305" cy="1147863"/>
          </a:xfrm>
        </p:spPr>
        <p:txBody>
          <a:bodyPr vert="horz" lIns="91440" tIns="45720" rIns="91440" bIns="45720" rtlCol="0" anchor="t">
            <a:noAutofit/>
          </a:bodyPr>
          <a:lstStyle/>
          <a:p>
            <a:pPr algn="r"/>
            <a:r>
              <a:rPr lang="en-US" dirty="0"/>
              <a:t>Jeffery D. Nokes</a:t>
            </a:r>
          </a:p>
          <a:p>
            <a:pPr algn="r"/>
            <a:r>
              <a:rPr lang="en-US" dirty="0"/>
              <a:t>Brigham Young University</a:t>
            </a:r>
          </a:p>
          <a:p>
            <a:pPr algn="r"/>
            <a:r>
              <a:rPr lang="en-US" dirty="0" err="1"/>
              <a:t>jeff_nokes@byu.edu</a:t>
            </a:r>
            <a:endParaRPr lang="en-US" dirty="0"/>
          </a:p>
          <a:p>
            <a:pPr algn="r"/>
            <a:r>
              <a:rPr lang="en-US" dirty="0"/>
              <a:t>Constitutional Literacy Institute </a:t>
            </a:r>
          </a:p>
          <a:p>
            <a:pPr algn="r"/>
            <a:r>
              <a:rPr lang="en-US" dirty="0"/>
              <a:t>June 23, 2025</a:t>
            </a: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4" descr="A group of people sitting at a table&#10;&#10;Description automatically generated">
            <a:extLst>
              <a:ext uri="{FF2B5EF4-FFF2-40B4-BE49-F238E27FC236}">
                <a16:creationId xmlns:a16="http://schemas.microsoft.com/office/drawing/2014/main" id="{1EAC0B7C-5AF5-9E42-9334-AE9F72EA569D}"/>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74246477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5" name="Rectangle 90">
            <a:extLst>
              <a:ext uri="{FF2B5EF4-FFF2-40B4-BE49-F238E27FC236}">
                <a16:creationId xmlns:a16="http://schemas.microsoft.com/office/drawing/2014/main" id="{F609FF9A-4FCE-468E-A86A-C9AB525EAE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6" name="Rectangle 92">
            <a:extLst>
              <a:ext uri="{FF2B5EF4-FFF2-40B4-BE49-F238E27FC236}">
                <a16:creationId xmlns:a16="http://schemas.microsoft.com/office/drawing/2014/main" id="{021E12D4-3A88-428D-8E5E-AF1AFD923D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7" name="Content Placeholder 6" descr="A person shaking hands with another person&#10;&#10;Description automatically generated">
            <a:extLst>
              <a:ext uri="{FF2B5EF4-FFF2-40B4-BE49-F238E27FC236}">
                <a16:creationId xmlns:a16="http://schemas.microsoft.com/office/drawing/2014/main" id="{42B2F01A-A1D5-BC32-51E9-DBC30789ECCD}"/>
              </a:ext>
            </a:extLst>
          </p:cNvPr>
          <p:cNvPicPr>
            <a:picLocks noGrp="1" noChangeAspect="1"/>
          </p:cNvPicPr>
          <p:nvPr>
            <p:ph sz="half" idx="1"/>
          </p:nvPr>
        </p:nvPicPr>
        <p:blipFill>
          <a:blip r:embed="rId3"/>
          <a:stretch>
            <a:fillRect/>
          </a:stretch>
        </p:blipFill>
        <p:spPr>
          <a:xfrm>
            <a:off x="-2438400" y="-1340262"/>
            <a:ext cx="17741802" cy="9979765"/>
          </a:xfrm>
        </p:spPr>
      </p:pic>
      <p:sp>
        <p:nvSpPr>
          <p:cNvPr id="10" name="Rectangle 9">
            <a:extLst>
              <a:ext uri="{FF2B5EF4-FFF2-40B4-BE49-F238E27FC236}">
                <a16:creationId xmlns:a16="http://schemas.microsoft.com/office/drawing/2014/main" id="{EDCC4B9E-658E-AC52-00EB-12B34290BA45}"/>
              </a:ext>
            </a:extLst>
          </p:cNvPr>
          <p:cNvSpPr/>
          <p:nvPr/>
        </p:nvSpPr>
        <p:spPr>
          <a:xfrm>
            <a:off x="1744717" y="5906814"/>
            <a:ext cx="8660524" cy="714703"/>
          </a:xfrm>
          <a:prstGeom prst="rect">
            <a:avLst/>
          </a:prstGeom>
          <a:solidFill>
            <a:schemeClr val="tx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15E3799-D0E9-8743-9B11-18AA21EEDE1A}"/>
              </a:ext>
            </a:extLst>
          </p:cNvPr>
          <p:cNvSpPr>
            <a:spLocks noGrp="1"/>
          </p:cNvSpPr>
          <p:nvPr>
            <p:ph type="title"/>
          </p:nvPr>
        </p:nvSpPr>
        <p:spPr>
          <a:xfrm>
            <a:off x="836676" y="5455406"/>
            <a:ext cx="10515600" cy="1239862"/>
          </a:xfrm>
        </p:spPr>
        <p:txBody>
          <a:bodyPr vert="horz" lIns="91440" tIns="45720" rIns="91440" bIns="45720" rtlCol="0" anchor="b">
            <a:normAutofit/>
          </a:bodyPr>
          <a:lstStyle/>
          <a:p>
            <a:pPr algn="ctr"/>
            <a:r>
              <a:rPr lang="en-US" sz="5200" dirty="0">
                <a:solidFill>
                  <a:srgbClr val="FFFFFF"/>
                </a:solidFill>
              </a:rPr>
              <a:t>The latest call for compromise…</a:t>
            </a:r>
          </a:p>
        </p:txBody>
      </p:sp>
      <p:pic>
        <p:nvPicPr>
          <p:cNvPr id="8" name="Picture 7" descr="A picture containing text, screenshot, font, design&#10;&#10;Description automatically generated">
            <a:extLst>
              <a:ext uri="{FF2B5EF4-FFF2-40B4-BE49-F238E27FC236}">
                <a16:creationId xmlns:a16="http://schemas.microsoft.com/office/drawing/2014/main" id="{14B047C2-8158-8BDC-3AEE-907CC4930B9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020004" y="651641"/>
            <a:ext cx="4127246" cy="2964738"/>
          </a:xfrm>
          <a:prstGeom prst="rect">
            <a:avLst/>
          </a:prstGeom>
        </p:spPr>
      </p:pic>
    </p:spTree>
    <p:extLst>
      <p:ext uri="{BB962C8B-B14F-4D97-AF65-F5344CB8AC3E}">
        <p14:creationId xmlns:p14="http://schemas.microsoft.com/office/powerpoint/2010/main" val="2193188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8ABFE404-8D65-4573-A3EF-6DF477936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D3D22A54-8049-2E47-8C78-50E51D522F43}"/>
              </a:ext>
            </a:extLst>
          </p:cNvPr>
          <p:cNvSpPr>
            <a:spLocks noGrp="1"/>
          </p:cNvSpPr>
          <p:nvPr>
            <p:ph type="title"/>
          </p:nvPr>
        </p:nvSpPr>
        <p:spPr>
          <a:xfrm>
            <a:off x="673749" y="4610244"/>
            <a:ext cx="3649703" cy="1714500"/>
          </a:xfrm>
        </p:spPr>
        <p:txBody>
          <a:bodyPr vert="horz" lIns="91440" tIns="45720" rIns="91440" bIns="45720" rtlCol="0" anchor="ctr">
            <a:normAutofit/>
          </a:bodyPr>
          <a:lstStyle/>
          <a:p>
            <a:r>
              <a:rPr lang="en-US" sz="2800" kern="1200">
                <a:solidFill>
                  <a:schemeClr val="tx1"/>
                </a:solidFill>
                <a:latin typeface="+mj-lt"/>
                <a:ea typeface="+mj-ea"/>
                <a:cs typeface="+mj-cs"/>
              </a:rPr>
              <a:t>Perspective Taking</a:t>
            </a:r>
          </a:p>
        </p:txBody>
      </p:sp>
      <p:pic>
        <p:nvPicPr>
          <p:cNvPr id="6" name="Content Placeholder 5" descr="A picture containing text, book&#10;&#10;Description automatically generated">
            <a:extLst>
              <a:ext uri="{FF2B5EF4-FFF2-40B4-BE49-F238E27FC236}">
                <a16:creationId xmlns:a16="http://schemas.microsoft.com/office/drawing/2014/main" id="{F4BBFCFA-493E-8A4F-A8C1-5B09F78B991B}"/>
              </a:ext>
            </a:extLst>
          </p:cNvPr>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r="-2" b="-2296"/>
          <a:stretch/>
        </p:blipFill>
        <p:spPr>
          <a:xfrm>
            <a:off x="176799" y="191418"/>
            <a:ext cx="3716238" cy="4559489"/>
          </a:xfrm>
          <a:prstGeom prst="rect">
            <a:avLst/>
          </a:prstGeom>
        </p:spPr>
      </p:pic>
      <p:cxnSp>
        <p:nvCxnSpPr>
          <p:cNvPr id="34" name="Straight Connector 33">
            <a:extLst>
              <a:ext uri="{FF2B5EF4-FFF2-40B4-BE49-F238E27FC236}">
                <a16:creationId xmlns:a16="http://schemas.microsoft.com/office/drawing/2014/main" id="{AF5191F1-A1C8-4AEE-8007-DF304E42B1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47363" y="4750763"/>
            <a:ext cx="0" cy="137160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Content Placeholder 3">
            <a:extLst>
              <a:ext uri="{FF2B5EF4-FFF2-40B4-BE49-F238E27FC236}">
                <a16:creationId xmlns:a16="http://schemas.microsoft.com/office/drawing/2014/main" id="{D6D483A0-A382-8E4A-A0BE-D3CBCA712A1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546"/>
          <a:stretch/>
        </p:blipFill>
        <p:spPr>
          <a:xfrm>
            <a:off x="4081832" y="1960437"/>
            <a:ext cx="7919194" cy="4718516"/>
          </a:xfrm>
          <a:prstGeom prst="rect">
            <a:avLst/>
          </a:prstGeom>
        </p:spPr>
      </p:pic>
    </p:spTree>
    <p:extLst>
      <p:ext uri="{BB962C8B-B14F-4D97-AF65-F5344CB8AC3E}">
        <p14:creationId xmlns:p14="http://schemas.microsoft.com/office/powerpoint/2010/main" val="14835910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people in a room&#10;&#10;Description automatically generated">
            <a:extLst>
              <a:ext uri="{FF2B5EF4-FFF2-40B4-BE49-F238E27FC236}">
                <a16:creationId xmlns:a16="http://schemas.microsoft.com/office/drawing/2014/main" id="{098C0780-D217-6849-B3C5-7C1C9860F8B2}"/>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557ED9F7-A46A-6541-B293-8ED253009443}"/>
              </a:ext>
            </a:extLst>
          </p:cNvPr>
          <p:cNvSpPr>
            <a:spLocks noGrp="1"/>
          </p:cNvSpPr>
          <p:nvPr>
            <p:ph type="title"/>
          </p:nvPr>
        </p:nvSpPr>
        <p:spPr>
          <a:xfrm>
            <a:off x="640080" y="640080"/>
            <a:ext cx="2752354" cy="2709275"/>
          </a:xfrm>
          <a:prstGeom prst="ellipse">
            <a:avLst/>
          </a:prstGeom>
          <a:solidFill>
            <a:srgbClr val="FFFFFF"/>
          </a:solidFill>
          <a:ln w="174625" cmpd="thinThick">
            <a:solidFill>
              <a:srgbClr val="FFFFFF"/>
            </a:solidFill>
          </a:ln>
        </p:spPr>
        <p:txBody>
          <a:bodyPr vert="horz" lIns="91440" tIns="45720" rIns="91440" bIns="45720" rtlCol="0" anchor="ctr">
            <a:normAutofit/>
          </a:bodyPr>
          <a:lstStyle/>
          <a:p>
            <a:pPr algn="ctr"/>
            <a:r>
              <a:rPr lang="en-US" sz="2200" dirty="0">
                <a:solidFill>
                  <a:srgbClr val="262626"/>
                </a:solidFill>
              </a:rPr>
              <a:t>Write down the most important thing that happened at this school last week?</a:t>
            </a:r>
          </a:p>
        </p:txBody>
      </p:sp>
    </p:spTree>
    <p:extLst>
      <p:ext uri="{BB962C8B-B14F-4D97-AF65-F5344CB8AC3E}">
        <p14:creationId xmlns:p14="http://schemas.microsoft.com/office/powerpoint/2010/main" val="4147136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people in a room&#10;&#10;Description automatically generated">
            <a:extLst>
              <a:ext uri="{FF2B5EF4-FFF2-40B4-BE49-F238E27FC236}">
                <a16:creationId xmlns:a16="http://schemas.microsoft.com/office/drawing/2014/main" id="{098C0780-D217-6849-B3C5-7C1C9860F8B2}"/>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557ED9F7-A46A-6541-B293-8ED253009443}"/>
              </a:ext>
            </a:extLst>
          </p:cNvPr>
          <p:cNvSpPr>
            <a:spLocks noGrp="1"/>
          </p:cNvSpPr>
          <p:nvPr>
            <p:ph type="title"/>
          </p:nvPr>
        </p:nvSpPr>
        <p:spPr>
          <a:xfrm>
            <a:off x="640080" y="640080"/>
            <a:ext cx="2752354" cy="2709275"/>
          </a:xfrm>
          <a:prstGeom prst="ellipse">
            <a:avLst/>
          </a:prstGeom>
          <a:solidFill>
            <a:srgbClr val="FFFFFF"/>
          </a:solidFill>
          <a:ln w="174625" cmpd="thinThick">
            <a:solidFill>
              <a:srgbClr val="FFFFFF"/>
            </a:solidFill>
          </a:ln>
        </p:spPr>
        <p:txBody>
          <a:bodyPr vert="horz" lIns="91440" tIns="45720" rIns="91440" bIns="45720" rtlCol="0" anchor="ctr">
            <a:normAutofit/>
          </a:bodyPr>
          <a:lstStyle/>
          <a:p>
            <a:pPr algn="ctr"/>
            <a:r>
              <a:rPr lang="en-US" sz="2200" dirty="0">
                <a:solidFill>
                  <a:srgbClr val="262626"/>
                </a:solidFill>
              </a:rPr>
              <a:t>Now write what you think the person to your left wrote about.</a:t>
            </a:r>
          </a:p>
        </p:txBody>
      </p:sp>
    </p:spTree>
    <p:extLst>
      <p:ext uri="{BB962C8B-B14F-4D97-AF65-F5344CB8AC3E}">
        <p14:creationId xmlns:p14="http://schemas.microsoft.com/office/powerpoint/2010/main" val="708512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people in a room&#10;&#10;Description automatically generated">
            <a:extLst>
              <a:ext uri="{FF2B5EF4-FFF2-40B4-BE49-F238E27FC236}">
                <a16:creationId xmlns:a16="http://schemas.microsoft.com/office/drawing/2014/main" id="{098C0780-D217-6849-B3C5-7C1C9860F8B2}"/>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557ED9F7-A46A-6541-B293-8ED253009443}"/>
              </a:ext>
            </a:extLst>
          </p:cNvPr>
          <p:cNvSpPr>
            <a:spLocks noGrp="1"/>
          </p:cNvSpPr>
          <p:nvPr>
            <p:ph type="title"/>
          </p:nvPr>
        </p:nvSpPr>
        <p:spPr>
          <a:xfrm>
            <a:off x="640080" y="640080"/>
            <a:ext cx="2752354" cy="2709275"/>
          </a:xfrm>
          <a:prstGeom prst="ellipse">
            <a:avLst/>
          </a:prstGeom>
          <a:solidFill>
            <a:srgbClr val="FFFFFF"/>
          </a:solidFill>
          <a:ln w="174625" cmpd="thinThick">
            <a:solidFill>
              <a:srgbClr val="FFFFFF"/>
            </a:solidFill>
          </a:ln>
        </p:spPr>
        <p:txBody>
          <a:bodyPr vert="horz" lIns="91440" tIns="45720" rIns="91440" bIns="45720" rtlCol="0" anchor="ctr">
            <a:normAutofit/>
          </a:bodyPr>
          <a:lstStyle/>
          <a:p>
            <a:pPr algn="ctr"/>
            <a:r>
              <a:rPr lang="en-US" sz="2200" dirty="0">
                <a:solidFill>
                  <a:srgbClr val="262626"/>
                </a:solidFill>
              </a:rPr>
              <a:t>What thought process did you go through to try to figure out what they wrote?</a:t>
            </a:r>
          </a:p>
        </p:txBody>
      </p:sp>
    </p:spTree>
    <p:extLst>
      <p:ext uri="{BB962C8B-B14F-4D97-AF65-F5344CB8AC3E}">
        <p14:creationId xmlns:p14="http://schemas.microsoft.com/office/powerpoint/2010/main" val="4116708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 up of an old building&#10;&#10;Description automatically generated">
            <a:extLst>
              <a:ext uri="{FF2B5EF4-FFF2-40B4-BE49-F238E27FC236}">
                <a16:creationId xmlns:a16="http://schemas.microsoft.com/office/drawing/2014/main" id="{8EDDEF25-2EC0-C749-91F7-B135E623927C}"/>
              </a:ext>
            </a:extLst>
          </p:cNvPr>
          <p:cNvPicPr>
            <a:picLocks noGrp="1" noChangeAspect="1"/>
          </p:cNvPicPr>
          <p:nvPr>
            <p:ph sz="half" idx="2"/>
          </p:nvPr>
        </p:nvPicPr>
        <p:blipFill rotWithShape="1">
          <a:blip r:embed="rId3" cstate="screen">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4F79B8D0-4461-CC4B-82B8-D42C0D9C1ED5}"/>
              </a:ext>
            </a:extLst>
          </p:cNvPr>
          <p:cNvSpPr>
            <a:spLocks noGrp="1"/>
          </p:cNvSpPr>
          <p:nvPr>
            <p:ph type="title"/>
          </p:nvPr>
        </p:nvSpPr>
        <p:spPr>
          <a:xfrm>
            <a:off x="640080" y="640080"/>
            <a:ext cx="2752354" cy="2709275"/>
          </a:xfrm>
          <a:prstGeom prst="ellipse">
            <a:avLst/>
          </a:prstGeom>
          <a:solidFill>
            <a:srgbClr val="231815"/>
          </a:solidFill>
          <a:ln w="174625" cmpd="thinThick">
            <a:solidFill>
              <a:srgbClr val="231815"/>
            </a:solidFill>
          </a:ln>
        </p:spPr>
        <p:txBody>
          <a:bodyPr vert="horz" lIns="91440" tIns="45720" rIns="91440" bIns="45720" rtlCol="0" anchor="ctr">
            <a:normAutofit/>
          </a:bodyPr>
          <a:lstStyle/>
          <a:p>
            <a:pPr algn="ctr"/>
            <a:r>
              <a:rPr lang="en-US" sz="2400">
                <a:solidFill>
                  <a:srgbClr val="FFFFFF"/>
                </a:solidFill>
              </a:rPr>
              <a:t>Constitutional Convention Background</a:t>
            </a:r>
          </a:p>
        </p:txBody>
      </p:sp>
    </p:spTree>
    <p:extLst>
      <p:ext uri="{BB962C8B-B14F-4D97-AF65-F5344CB8AC3E}">
        <p14:creationId xmlns:p14="http://schemas.microsoft.com/office/powerpoint/2010/main" val="2329577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9C882-74FD-60C1-1F33-5CC1FA4A741E}"/>
              </a:ext>
            </a:extLst>
          </p:cNvPr>
          <p:cNvSpPr>
            <a:spLocks noGrp="1"/>
          </p:cNvSpPr>
          <p:nvPr>
            <p:ph type="title"/>
          </p:nvPr>
        </p:nvSpPr>
        <p:spPr/>
        <p:txBody>
          <a:bodyPr/>
          <a:lstStyle/>
          <a:p>
            <a:r>
              <a:rPr lang="en-US" dirty="0"/>
              <a:t>A FEDERAL government that represents states</a:t>
            </a:r>
          </a:p>
        </p:txBody>
      </p:sp>
      <p:pic>
        <p:nvPicPr>
          <p:cNvPr id="5" name="Content Placeholder 4">
            <a:extLst>
              <a:ext uri="{FF2B5EF4-FFF2-40B4-BE49-F238E27FC236}">
                <a16:creationId xmlns:a16="http://schemas.microsoft.com/office/drawing/2014/main" id="{43BE74ED-E43F-F6FA-5CC6-782CD12D755E}"/>
              </a:ext>
            </a:extLst>
          </p:cNvPr>
          <p:cNvPicPr>
            <a:picLocks noGrp="1" noChangeAspect="1"/>
          </p:cNvPicPr>
          <p:nvPr>
            <p:ph idx="1"/>
          </p:nvPr>
        </p:nvPicPr>
        <p:blipFill>
          <a:blip r:embed="rId3"/>
          <a:stretch>
            <a:fillRect/>
          </a:stretch>
        </p:blipFill>
        <p:spPr>
          <a:xfrm>
            <a:off x="4140573" y="1485642"/>
            <a:ext cx="4125720" cy="5339168"/>
          </a:xfrm>
        </p:spPr>
      </p:pic>
      <p:pic>
        <p:nvPicPr>
          <p:cNvPr id="7" name="Picture 6">
            <a:extLst>
              <a:ext uri="{FF2B5EF4-FFF2-40B4-BE49-F238E27FC236}">
                <a16:creationId xmlns:a16="http://schemas.microsoft.com/office/drawing/2014/main" id="{4B42E5FD-7E39-2148-73D9-B332FD27E4A5}"/>
              </a:ext>
            </a:extLst>
          </p:cNvPr>
          <p:cNvPicPr>
            <a:picLocks noChangeAspect="1"/>
          </p:cNvPicPr>
          <p:nvPr/>
        </p:nvPicPr>
        <p:blipFill>
          <a:blip r:embed="rId4"/>
          <a:stretch>
            <a:fillRect/>
          </a:stretch>
        </p:blipFill>
        <p:spPr>
          <a:xfrm>
            <a:off x="8343783" y="1424698"/>
            <a:ext cx="4125720" cy="5339167"/>
          </a:xfrm>
          <a:prstGeom prst="rect">
            <a:avLst/>
          </a:prstGeom>
        </p:spPr>
      </p:pic>
      <p:pic>
        <p:nvPicPr>
          <p:cNvPr id="9" name="Picture 8">
            <a:extLst>
              <a:ext uri="{FF2B5EF4-FFF2-40B4-BE49-F238E27FC236}">
                <a16:creationId xmlns:a16="http://schemas.microsoft.com/office/drawing/2014/main" id="{A9319879-7F0D-9860-5CF0-C838E751AB7F}"/>
              </a:ext>
            </a:extLst>
          </p:cNvPr>
          <p:cNvPicPr>
            <a:picLocks noChangeAspect="1"/>
          </p:cNvPicPr>
          <p:nvPr/>
        </p:nvPicPr>
        <p:blipFill>
          <a:blip r:embed="rId5"/>
          <a:stretch>
            <a:fillRect/>
          </a:stretch>
        </p:blipFill>
        <p:spPr>
          <a:xfrm rot="10800000" flipH="1">
            <a:off x="79400" y="123987"/>
            <a:ext cx="4125719" cy="5339166"/>
          </a:xfrm>
          <a:prstGeom prst="rect">
            <a:avLst/>
          </a:prstGeom>
        </p:spPr>
      </p:pic>
      <p:sp>
        <p:nvSpPr>
          <p:cNvPr id="10" name="TextBox 9">
            <a:extLst>
              <a:ext uri="{FF2B5EF4-FFF2-40B4-BE49-F238E27FC236}">
                <a16:creationId xmlns:a16="http://schemas.microsoft.com/office/drawing/2014/main" id="{FE89E7A4-9C06-915F-41B6-31D269BE1FBB}"/>
              </a:ext>
            </a:extLst>
          </p:cNvPr>
          <p:cNvSpPr txBox="1"/>
          <p:nvPr/>
        </p:nvSpPr>
        <p:spPr>
          <a:xfrm>
            <a:off x="604434" y="5160936"/>
            <a:ext cx="2566278" cy="461665"/>
          </a:xfrm>
          <a:prstGeom prst="rect">
            <a:avLst/>
          </a:prstGeom>
          <a:noFill/>
        </p:spPr>
        <p:txBody>
          <a:bodyPr wrap="square" rtlCol="0">
            <a:spAutoFit/>
          </a:bodyPr>
          <a:lstStyle/>
          <a:p>
            <a:r>
              <a:rPr lang="en-US" sz="2400" dirty="0"/>
              <a:t>2 Representatives</a:t>
            </a:r>
          </a:p>
        </p:txBody>
      </p:sp>
      <p:sp>
        <p:nvSpPr>
          <p:cNvPr id="11" name="TextBox 10">
            <a:extLst>
              <a:ext uri="{FF2B5EF4-FFF2-40B4-BE49-F238E27FC236}">
                <a16:creationId xmlns:a16="http://schemas.microsoft.com/office/drawing/2014/main" id="{E0B60ADC-3E49-4A50-2D3F-77BFBE7FD5BA}"/>
              </a:ext>
            </a:extLst>
          </p:cNvPr>
          <p:cNvSpPr txBox="1"/>
          <p:nvPr/>
        </p:nvSpPr>
        <p:spPr>
          <a:xfrm>
            <a:off x="4616307" y="5147086"/>
            <a:ext cx="2566278" cy="461665"/>
          </a:xfrm>
          <a:prstGeom prst="rect">
            <a:avLst/>
          </a:prstGeom>
          <a:noFill/>
        </p:spPr>
        <p:txBody>
          <a:bodyPr wrap="square" rtlCol="0">
            <a:spAutoFit/>
          </a:bodyPr>
          <a:lstStyle/>
          <a:p>
            <a:r>
              <a:rPr lang="en-US" sz="2400" dirty="0"/>
              <a:t>2 Representatives</a:t>
            </a:r>
          </a:p>
        </p:txBody>
      </p:sp>
      <p:sp>
        <p:nvSpPr>
          <p:cNvPr id="12" name="TextBox 11">
            <a:extLst>
              <a:ext uri="{FF2B5EF4-FFF2-40B4-BE49-F238E27FC236}">
                <a16:creationId xmlns:a16="http://schemas.microsoft.com/office/drawing/2014/main" id="{36500519-D1B3-8CA2-7352-A642FDA51D20}"/>
              </a:ext>
            </a:extLst>
          </p:cNvPr>
          <p:cNvSpPr txBox="1"/>
          <p:nvPr/>
        </p:nvSpPr>
        <p:spPr>
          <a:xfrm>
            <a:off x="8824889" y="5147085"/>
            <a:ext cx="2566278" cy="461665"/>
          </a:xfrm>
          <a:prstGeom prst="rect">
            <a:avLst/>
          </a:prstGeom>
          <a:noFill/>
        </p:spPr>
        <p:txBody>
          <a:bodyPr wrap="square" rtlCol="0">
            <a:spAutoFit/>
          </a:bodyPr>
          <a:lstStyle/>
          <a:p>
            <a:r>
              <a:rPr lang="en-US" sz="2400" dirty="0"/>
              <a:t>2 Representatives</a:t>
            </a:r>
          </a:p>
        </p:txBody>
      </p:sp>
      <p:sp>
        <p:nvSpPr>
          <p:cNvPr id="13" name="TextBox 12">
            <a:extLst>
              <a:ext uri="{FF2B5EF4-FFF2-40B4-BE49-F238E27FC236}">
                <a16:creationId xmlns:a16="http://schemas.microsoft.com/office/drawing/2014/main" id="{FD42869F-ACAE-97FD-A581-1F8A96EE49AC}"/>
              </a:ext>
            </a:extLst>
          </p:cNvPr>
          <p:cNvSpPr txBox="1"/>
          <p:nvPr/>
        </p:nvSpPr>
        <p:spPr>
          <a:xfrm>
            <a:off x="1089365" y="1495138"/>
            <a:ext cx="2566278" cy="461665"/>
          </a:xfrm>
          <a:prstGeom prst="rect">
            <a:avLst/>
          </a:prstGeom>
          <a:noFill/>
        </p:spPr>
        <p:txBody>
          <a:bodyPr wrap="square" rtlCol="0">
            <a:spAutoFit/>
          </a:bodyPr>
          <a:lstStyle/>
          <a:p>
            <a:r>
              <a:rPr lang="en-US" sz="2400" dirty="0"/>
              <a:t>State A</a:t>
            </a:r>
          </a:p>
        </p:txBody>
      </p:sp>
      <p:sp>
        <p:nvSpPr>
          <p:cNvPr id="14" name="TextBox 13">
            <a:extLst>
              <a:ext uri="{FF2B5EF4-FFF2-40B4-BE49-F238E27FC236}">
                <a16:creationId xmlns:a16="http://schemas.microsoft.com/office/drawing/2014/main" id="{978C1124-0948-9048-8637-488B5B99EFEE}"/>
              </a:ext>
            </a:extLst>
          </p:cNvPr>
          <p:cNvSpPr txBox="1"/>
          <p:nvPr/>
        </p:nvSpPr>
        <p:spPr>
          <a:xfrm>
            <a:off x="5150539" y="1512517"/>
            <a:ext cx="2566278" cy="461665"/>
          </a:xfrm>
          <a:prstGeom prst="rect">
            <a:avLst/>
          </a:prstGeom>
          <a:noFill/>
        </p:spPr>
        <p:txBody>
          <a:bodyPr wrap="square" rtlCol="0">
            <a:spAutoFit/>
          </a:bodyPr>
          <a:lstStyle/>
          <a:p>
            <a:r>
              <a:rPr lang="en-US" sz="2400" dirty="0"/>
              <a:t>State B</a:t>
            </a:r>
          </a:p>
        </p:txBody>
      </p:sp>
      <p:sp>
        <p:nvSpPr>
          <p:cNvPr id="15" name="TextBox 14">
            <a:extLst>
              <a:ext uri="{FF2B5EF4-FFF2-40B4-BE49-F238E27FC236}">
                <a16:creationId xmlns:a16="http://schemas.microsoft.com/office/drawing/2014/main" id="{4712BE3C-0C8E-68F0-923A-79524E1C3D3D}"/>
              </a:ext>
            </a:extLst>
          </p:cNvPr>
          <p:cNvSpPr txBox="1"/>
          <p:nvPr/>
        </p:nvSpPr>
        <p:spPr>
          <a:xfrm>
            <a:off x="9440882" y="1463470"/>
            <a:ext cx="2361549" cy="461665"/>
          </a:xfrm>
          <a:prstGeom prst="rect">
            <a:avLst/>
          </a:prstGeom>
          <a:noFill/>
        </p:spPr>
        <p:txBody>
          <a:bodyPr wrap="square" rtlCol="0">
            <a:spAutoFit/>
          </a:bodyPr>
          <a:lstStyle/>
          <a:p>
            <a:r>
              <a:rPr lang="en-US" sz="2400" dirty="0"/>
              <a:t>State C</a:t>
            </a:r>
          </a:p>
        </p:txBody>
      </p:sp>
      <p:sp>
        <p:nvSpPr>
          <p:cNvPr id="17" name="TextBox 16">
            <a:extLst>
              <a:ext uri="{FF2B5EF4-FFF2-40B4-BE49-F238E27FC236}">
                <a16:creationId xmlns:a16="http://schemas.microsoft.com/office/drawing/2014/main" id="{8D2B43AB-7918-D1F7-DE30-985547477935}"/>
              </a:ext>
            </a:extLst>
          </p:cNvPr>
          <p:cNvSpPr txBox="1"/>
          <p:nvPr/>
        </p:nvSpPr>
        <p:spPr>
          <a:xfrm>
            <a:off x="1064516" y="5704292"/>
            <a:ext cx="9669860" cy="1077218"/>
          </a:xfrm>
          <a:prstGeom prst="rect">
            <a:avLst/>
          </a:prstGeom>
          <a:noFill/>
        </p:spPr>
        <p:txBody>
          <a:bodyPr wrap="square" rtlCol="0">
            <a:spAutoFit/>
          </a:bodyPr>
          <a:lstStyle/>
          <a:p>
            <a:pPr algn="ctr"/>
            <a:r>
              <a:rPr lang="en-US" sz="3200" dirty="0"/>
              <a:t>2 representatives for every state. </a:t>
            </a:r>
          </a:p>
          <a:p>
            <a:pPr algn="ctr"/>
            <a:r>
              <a:rPr lang="en-US" sz="3200" dirty="0"/>
              <a:t>Different representation of the people (1/30, 1/5, 1/10).</a:t>
            </a:r>
          </a:p>
        </p:txBody>
      </p:sp>
    </p:spTree>
    <p:extLst>
      <p:ext uri="{BB962C8B-B14F-4D97-AF65-F5344CB8AC3E}">
        <p14:creationId xmlns:p14="http://schemas.microsoft.com/office/powerpoint/2010/main" val="18420758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9C882-74FD-60C1-1F33-5CC1FA4A741E}"/>
              </a:ext>
            </a:extLst>
          </p:cNvPr>
          <p:cNvSpPr>
            <a:spLocks noGrp="1"/>
          </p:cNvSpPr>
          <p:nvPr>
            <p:ph type="title"/>
          </p:nvPr>
        </p:nvSpPr>
        <p:spPr>
          <a:xfrm>
            <a:off x="604434" y="365125"/>
            <a:ext cx="11059481" cy="1325563"/>
          </a:xfrm>
        </p:spPr>
        <p:txBody>
          <a:bodyPr/>
          <a:lstStyle/>
          <a:p>
            <a:r>
              <a:rPr lang="en-US" dirty="0"/>
              <a:t>A NATIONAL government that represents people</a:t>
            </a:r>
          </a:p>
        </p:txBody>
      </p:sp>
      <p:pic>
        <p:nvPicPr>
          <p:cNvPr id="5" name="Content Placeholder 4">
            <a:extLst>
              <a:ext uri="{FF2B5EF4-FFF2-40B4-BE49-F238E27FC236}">
                <a16:creationId xmlns:a16="http://schemas.microsoft.com/office/drawing/2014/main" id="{43BE74ED-E43F-F6FA-5CC6-782CD12D755E}"/>
              </a:ext>
            </a:extLst>
          </p:cNvPr>
          <p:cNvPicPr>
            <a:picLocks noGrp="1" noChangeAspect="1"/>
          </p:cNvPicPr>
          <p:nvPr>
            <p:ph idx="1"/>
          </p:nvPr>
        </p:nvPicPr>
        <p:blipFill>
          <a:blip r:embed="rId3"/>
          <a:stretch>
            <a:fillRect/>
          </a:stretch>
        </p:blipFill>
        <p:spPr>
          <a:xfrm>
            <a:off x="4140573" y="1485642"/>
            <a:ext cx="4125720" cy="5339168"/>
          </a:xfrm>
        </p:spPr>
      </p:pic>
      <p:pic>
        <p:nvPicPr>
          <p:cNvPr id="7" name="Picture 6">
            <a:extLst>
              <a:ext uri="{FF2B5EF4-FFF2-40B4-BE49-F238E27FC236}">
                <a16:creationId xmlns:a16="http://schemas.microsoft.com/office/drawing/2014/main" id="{4B42E5FD-7E39-2148-73D9-B332FD27E4A5}"/>
              </a:ext>
            </a:extLst>
          </p:cNvPr>
          <p:cNvPicPr>
            <a:picLocks noChangeAspect="1"/>
          </p:cNvPicPr>
          <p:nvPr/>
        </p:nvPicPr>
        <p:blipFill>
          <a:blip r:embed="rId4"/>
          <a:stretch>
            <a:fillRect/>
          </a:stretch>
        </p:blipFill>
        <p:spPr>
          <a:xfrm>
            <a:off x="8343783" y="1424698"/>
            <a:ext cx="4125720" cy="5339167"/>
          </a:xfrm>
          <a:prstGeom prst="rect">
            <a:avLst/>
          </a:prstGeom>
        </p:spPr>
      </p:pic>
      <p:pic>
        <p:nvPicPr>
          <p:cNvPr id="9" name="Picture 8">
            <a:extLst>
              <a:ext uri="{FF2B5EF4-FFF2-40B4-BE49-F238E27FC236}">
                <a16:creationId xmlns:a16="http://schemas.microsoft.com/office/drawing/2014/main" id="{A9319879-7F0D-9860-5CF0-C838E751AB7F}"/>
              </a:ext>
            </a:extLst>
          </p:cNvPr>
          <p:cNvPicPr>
            <a:picLocks noChangeAspect="1"/>
          </p:cNvPicPr>
          <p:nvPr/>
        </p:nvPicPr>
        <p:blipFill>
          <a:blip r:embed="rId5"/>
          <a:stretch>
            <a:fillRect/>
          </a:stretch>
        </p:blipFill>
        <p:spPr>
          <a:xfrm rot="10800000" flipH="1">
            <a:off x="79400" y="123987"/>
            <a:ext cx="4125719" cy="5339166"/>
          </a:xfrm>
          <a:prstGeom prst="rect">
            <a:avLst/>
          </a:prstGeom>
        </p:spPr>
      </p:pic>
      <p:sp>
        <p:nvSpPr>
          <p:cNvPr id="10" name="TextBox 9">
            <a:extLst>
              <a:ext uri="{FF2B5EF4-FFF2-40B4-BE49-F238E27FC236}">
                <a16:creationId xmlns:a16="http://schemas.microsoft.com/office/drawing/2014/main" id="{FE89E7A4-9C06-915F-41B6-31D269BE1FBB}"/>
              </a:ext>
            </a:extLst>
          </p:cNvPr>
          <p:cNvSpPr txBox="1"/>
          <p:nvPr/>
        </p:nvSpPr>
        <p:spPr>
          <a:xfrm>
            <a:off x="604434" y="5160936"/>
            <a:ext cx="2566278" cy="461665"/>
          </a:xfrm>
          <a:prstGeom prst="rect">
            <a:avLst/>
          </a:prstGeom>
          <a:noFill/>
        </p:spPr>
        <p:txBody>
          <a:bodyPr wrap="square" rtlCol="0">
            <a:spAutoFit/>
          </a:bodyPr>
          <a:lstStyle/>
          <a:p>
            <a:r>
              <a:rPr lang="en-US" sz="2400" dirty="0"/>
              <a:t>6 Representatives</a:t>
            </a:r>
          </a:p>
        </p:txBody>
      </p:sp>
      <p:sp>
        <p:nvSpPr>
          <p:cNvPr id="11" name="TextBox 10">
            <a:extLst>
              <a:ext uri="{FF2B5EF4-FFF2-40B4-BE49-F238E27FC236}">
                <a16:creationId xmlns:a16="http://schemas.microsoft.com/office/drawing/2014/main" id="{E0B60ADC-3E49-4A50-2D3F-77BFBE7FD5BA}"/>
              </a:ext>
            </a:extLst>
          </p:cNvPr>
          <p:cNvSpPr txBox="1"/>
          <p:nvPr/>
        </p:nvSpPr>
        <p:spPr>
          <a:xfrm>
            <a:off x="4616307" y="5147086"/>
            <a:ext cx="2566278" cy="461665"/>
          </a:xfrm>
          <a:prstGeom prst="rect">
            <a:avLst/>
          </a:prstGeom>
          <a:noFill/>
        </p:spPr>
        <p:txBody>
          <a:bodyPr wrap="square" rtlCol="0">
            <a:spAutoFit/>
          </a:bodyPr>
          <a:lstStyle/>
          <a:p>
            <a:r>
              <a:rPr lang="en-US" sz="2400" dirty="0"/>
              <a:t>1 Representatives</a:t>
            </a:r>
          </a:p>
        </p:txBody>
      </p:sp>
      <p:sp>
        <p:nvSpPr>
          <p:cNvPr id="12" name="TextBox 11">
            <a:extLst>
              <a:ext uri="{FF2B5EF4-FFF2-40B4-BE49-F238E27FC236}">
                <a16:creationId xmlns:a16="http://schemas.microsoft.com/office/drawing/2014/main" id="{36500519-D1B3-8CA2-7352-A642FDA51D20}"/>
              </a:ext>
            </a:extLst>
          </p:cNvPr>
          <p:cNvSpPr txBox="1"/>
          <p:nvPr/>
        </p:nvSpPr>
        <p:spPr>
          <a:xfrm>
            <a:off x="8824889" y="5147085"/>
            <a:ext cx="2566278" cy="461665"/>
          </a:xfrm>
          <a:prstGeom prst="rect">
            <a:avLst/>
          </a:prstGeom>
          <a:noFill/>
        </p:spPr>
        <p:txBody>
          <a:bodyPr wrap="square" rtlCol="0">
            <a:spAutoFit/>
          </a:bodyPr>
          <a:lstStyle/>
          <a:p>
            <a:r>
              <a:rPr lang="en-US" sz="2400" dirty="0"/>
              <a:t>2 Representatives</a:t>
            </a:r>
          </a:p>
        </p:txBody>
      </p:sp>
      <p:sp>
        <p:nvSpPr>
          <p:cNvPr id="13" name="TextBox 12">
            <a:extLst>
              <a:ext uri="{FF2B5EF4-FFF2-40B4-BE49-F238E27FC236}">
                <a16:creationId xmlns:a16="http://schemas.microsoft.com/office/drawing/2014/main" id="{FD42869F-ACAE-97FD-A581-1F8A96EE49AC}"/>
              </a:ext>
            </a:extLst>
          </p:cNvPr>
          <p:cNvSpPr txBox="1"/>
          <p:nvPr/>
        </p:nvSpPr>
        <p:spPr>
          <a:xfrm>
            <a:off x="1089365" y="1495138"/>
            <a:ext cx="2566278" cy="461665"/>
          </a:xfrm>
          <a:prstGeom prst="rect">
            <a:avLst/>
          </a:prstGeom>
          <a:noFill/>
        </p:spPr>
        <p:txBody>
          <a:bodyPr wrap="square" rtlCol="0">
            <a:spAutoFit/>
          </a:bodyPr>
          <a:lstStyle/>
          <a:p>
            <a:r>
              <a:rPr lang="en-US" sz="2400" dirty="0"/>
              <a:t>State A</a:t>
            </a:r>
          </a:p>
        </p:txBody>
      </p:sp>
      <p:sp>
        <p:nvSpPr>
          <p:cNvPr id="14" name="TextBox 13">
            <a:extLst>
              <a:ext uri="{FF2B5EF4-FFF2-40B4-BE49-F238E27FC236}">
                <a16:creationId xmlns:a16="http://schemas.microsoft.com/office/drawing/2014/main" id="{978C1124-0948-9048-8637-488B5B99EFEE}"/>
              </a:ext>
            </a:extLst>
          </p:cNvPr>
          <p:cNvSpPr txBox="1"/>
          <p:nvPr/>
        </p:nvSpPr>
        <p:spPr>
          <a:xfrm>
            <a:off x="5150539" y="1512517"/>
            <a:ext cx="2566278" cy="461665"/>
          </a:xfrm>
          <a:prstGeom prst="rect">
            <a:avLst/>
          </a:prstGeom>
          <a:noFill/>
        </p:spPr>
        <p:txBody>
          <a:bodyPr wrap="square" rtlCol="0">
            <a:spAutoFit/>
          </a:bodyPr>
          <a:lstStyle/>
          <a:p>
            <a:r>
              <a:rPr lang="en-US" sz="2400" dirty="0"/>
              <a:t>State B</a:t>
            </a:r>
          </a:p>
        </p:txBody>
      </p:sp>
      <p:sp>
        <p:nvSpPr>
          <p:cNvPr id="15" name="TextBox 14">
            <a:extLst>
              <a:ext uri="{FF2B5EF4-FFF2-40B4-BE49-F238E27FC236}">
                <a16:creationId xmlns:a16="http://schemas.microsoft.com/office/drawing/2014/main" id="{4712BE3C-0C8E-68F0-923A-79524E1C3D3D}"/>
              </a:ext>
            </a:extLst>
          </p:cNvPr>
          <p:cNvSpPr txBox="1"/>
          <p:nvPr/>
        </p:nvSpPr>
        <p:spPr>
          <a:xfrm>
            <a:off x="9440882" y="1463470"/>
            <a:ext cx="2361549" cy="461665"/>
          </a:xfrm>
          <a:prstGeom prst="rect">
            <a:avLst/>
          </a:prstGeom>
          <a:noFill/>
        </p:spPr>
        <p:txBody>
          <a:bodyPr wrap="square" rtlCol="0">
            <a:spAutoFit/>
          </a:bodyPr>
          <a:lstStyle/>
          <a:p>
            <a:r>
              <a:rPr lang="en-US" sz="2400" dirty="0"/>
              <a:t>State C</a:t>
            </a:r>
          </a:p>
        </p:txBody>
      </p:sp>
      <p:sp>
        <p:nvSpPr>
          <p:cNvPr id="3" name="TextBox 2">
            <a:extLst>
              <a:ext uri="{FF2B5EF4-FFF2-40B4-BE49-F238E27FC236}">
                <a16:creationId xmlns:a16="http://schemas.microsoft.com/office/drawing/2014/main" id="{7799B300-B550-C4ED-A3AC-2656C4DAB077}"/>
              </a:ext>
            </a:extLst>
          </p:cNvPr>
          <p:cNvSpPr txBox="1"/>
          <p:nvPr/>
        </p:nvSpPr>
        <p:spPr>
          <a:xfrm>
            <a:off x="2869593" y="5780782"/>
            <a:ext cx="6452814" cy="1077218"/>
          </a:xfrm>
          <a:prstGeom prst="rect">
            <a:avLst/>
          </a:prstGeom>
          <a:noFill/>
        </p:spPr>
        <p:txBody>
          <a:bodyPr wrap="square" rtlCol="0">
            <a:spAutoFit/>
          </a:bodyPr>
          <a:lstStyle/>
          <a:p>
            <a:r>
              <a:rPr lang="en-US" sz="3200" dirty="0"/>
              <a:t>1 representative for every 10 people. Different representation of the states.</a:t>
            </a:r>
          </a:p>
        </p:txBody>
      </p:sp>
    </p:spTree>
    <p:extLst>
      <p:ext uri="{BB962C8B-B14F-4D97-AF65-F5344CB8AC3E}">
        <p14:creationId xmlns:p14="http://schemas.microsoft.com/office/powerpoint/2010/main" val="2009465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9C882-74FD-60C1-1F33-5CC1FA4A741E}"/>
              </a:ext>
            </a:extLst>
          </p:cNvPr>
          <p:cNvSpPr>
            <a:spLocks noGrp="1"/>
          </p:cNvSpPr>
          <p:nvPr>
            <p:ph type="title"/>
          </p:nvPr>
        </p:nvSpPr>
        <p:spPr>
          <a:xfrm>
            <a:off x="622962" y="417786"/>
            <a:ext cx="10552967" cy="1325563"/>
          </a:xfrm>
        </p:spPr>
        <p:txBody>
          <a:bodyPr/>
          <a:lstStyle/>
          <a:p>
            <a:r>
              <a:rPr lang="en-US" dirty="0"/>
              <a:t>A national government that represents people</a:t>
            </a:r>
          </a:p>
        </p:txBody>
      </p:sp>
      <p:pic>
        <p:nvPicPr>
          <p:cNvPr id="5" name="Content Placeholder 4">
            <a:extLst>
              <a:ext uri="{FF2B5EF4-FFF2-40B4-BE49-F238E27FC236}">
                <a16:creationId xmlns:a16="http://schemas.microsoft.com/office/drawing/2014/main" id="{43BE74ED-E43F-F6FA-5CC6-782CD12D755E}"/>
              </a:ext>
            </a:extLst>
          </p:cNvPr>
          <p:cNvPicPr>
            <a:picLocks noGrp="1" noChangeAspect="1"/>
          </p:cNvPicPr>
          <p:nvPr>
            <p:ph idx="1"/>
          </p:nvPr>
        </p:nvPicPr>
        <p:blipFill>
          <a:blip r:embed="rId2"/>
          <a:stretch>
            <a:fillRect/>
          </a:stretch>
        </p:blipFill>
        <p:spPr>
          <a:xfrm>
            <a:off x="4140573" y="1485642"/>
            <a:ext cx="4125720" cy="5339168"/>
          </a:xfrm>
        </p:spPr>
      </p:pic>
      <p:pic>
        <p:nvPicPr>
          <p:cNvPr id="7" name="Picture 6">
            <a:extLst>
              <a:ext uri="{FF2B5EF4-FFF2-40B4-BE49-F238E27FC236}">
                <a16:creationId xmlns:a16="http://schemas.microsoft.com/office/drawing/2014/main" id="{4B42E5FD-7E39-2148-73D9-B332FD27E4A5}"/>
              </a:ext>
            </a:extLst>
          </p:cNvPr>
          <p:cNvPicPr>
            <a:picLocks noChangeAspect="1"/>
          </p:cNvPicPr>
          <p:nvPr/>
        </p:nvPicPr>
        <p:blipFill>
          <a:blip r:embed="rId3"/>
          <a:stretch>
            <a:fillRect/>
          </a:stretch>
        </p:blipFill>
        <p:spPr>
          <a:xfrm>
            <a:off x="8343783" y="1424698"/>
            <a:ext cx="4125720" cy="5339167"/>
          </a:xfrm>
          <a:prstGeom prst="rect">
            <a:avLst/>
          </a:prstGeom>
        </p:spPr>
      </p:pic>
      <p:pic>
        <p:nvPicPr>
          <p:cNvPr id="9" name="Picture 8">
            <a:extLst>
              <a:ext uri="{FF2B5EF4-FFF2-40B4-BE49-F238E27FC236}">
                <a16:creationId xmlns:a16="http://schemas.microsoft.com/office/drawing/2014/main" id="{A9319879-7F0D-9860-5CF0-C838E751AB7F}"/>
              </a:ext>
            </a:extLst>
          </p:cNvPr>
          <p:cNvPicPr>
            <a:picLocks noChangeAspect="1"/>
          </p:cNvPicPr>
          <p:nvPr/>
        </p:nvPicPr>
        <p:blipFill>
          <a:blip r:embed="rId4"/>
          <a:stretch>
            <a:fillRect/>
          </a:stretch>
        </p:blipFill>
        <p:spPr>
          <a:xfrm rot="10800000" flipH="1">
            <a:off x="79400" y="123987"/>
            <a:ext cx="4125719" cy="5339166"/>
          </a:xfrm>
          <a:prstGeom prst="rect">
            <a:avLst/>
          </a:prstGeom>
        </p:spPr>
      </p:pic>
      <p:sp>
        <p:nvSpPr>
          <p:cNvPr id="10" name="TextBox 9">
            <a:extLst>
              <a:ext uri="{FF2B5EF4-FFF2-40B4-BE49-F238E27FC236}">
                <a16:creationId xmlns:a16="http://schemas.microsoft.com/office/drawing/2014/main" id="{FE89E7A4-9C06-915F-41B6-31D269BE1FBB}"/>
              </a:ext>
            </a:extLst>
          </p:cNvPr>
          <p:cNvSpPr txBox="1"/>
          <p:nvPr/>
        </p:nvSpPr>
        <p:spPr>
          <a:xfrm>
            <a:off x="604434" y="5160936"/>
            <a:ext cx="2566278" cy="461665"/>
          </a:xfrm>
          <a:prstGeom prst="rect">
            <a:avLst/>
          </a:prstGeom>
          <a:noFill/>
        </p:spPr>
        <p:txBody>
          <a:bodyPr wrap="square" rtlCol="0">
            <a:spAutoFit/>
          </a:bodyPr>
          <a:lstStyle/>
          <a:p>
            <a:r>
              <a:rPr lang="en-US" sz="2400" dirty="0"/>
              <a:t>6 Representatives</a:t>
            </a:r>
          </a:p>
        </p:txBody>
      </p:sp>
      <p:sp>
        <p:nvSpPr>
          <p:cNvPr id="11" name="TextBox 10">
            <a:extLst>
              <a:ext uri="{FF2B5EF4-FFF2-40B4-BE49-F238E27FC236}">
                <a16:creationId xmlns:a16="http://schemas.microsoft.com/office/drawing/2014/main" id="{E0B60ADC-3E49-4A50-2D3F-77BFBE7FD5BA}"/>
              </a:ext>
            </a:extLst>
          </p:cNvPr>
          <p:cNvSpPr txBox="1"/>
          <p:nvPr/>
        </p:nvSpPr>
        <p:spPr>
          <a:xfrm>
            <a:off x="4616307" y="5147086"/>
            <a:ext cx="2566278" cy="461665"/>
          </a:xfrm>
          <a:prstGeom prst="rect">
            <a:avLst/>
          </a:prstGeom>
          <a:noFill/>
        </p:spPr>
        <p:txBody>
          <a:bodyPr wrap="square" rtlCol="0">
            <a:spAutoFit/>
          </a:bodyPr>
          <a:lstStyle/>
          <a:p>
            <a:r>
              <a:rPr lang="en-US" sz="2400" dirty="0"/>
              <a:t>1 Representatives</a:t>
            </a:r>
          </a:p>
        </p:txBody>
      </p:sp>
      <p:sp>
        <p:nvSpPr>
          <p:cNvPr id="12" name="TextBox 11">
            <a:extLst>
              <a:ext uri="{FF2B5EF4-FFF2-40B4-BE49-F238E27FC236}">
                <a16:creationId xmlns:a16="http://schemas.microsoft.com/office/drawing/2014/main" id="{36500519-D1B3-8CA2-7352-A642FDA51D20}"/>
              </a:ext>
            </a:extLst>
          </p:cNvPr>
          <p:cNvSpPr txBox="1"/>
          <p:nvPr/>
        </p:nvSpPr>
        <p:spPr>
          <a:xfrm>
            <a:off x="8824889" y="5147085"/>
            <a:ext cx="2566278" cy="461665"/>
          </a:xfrm>
          <a:prstGeom prst="rect">
            <a:avLst/>
          </a:prstGeom>
          <a:noFill/>
        </p:spPr>
        <p:txBody>
          <a:bodyPr wrap="square" rtlCol="0">
            <a:spAutoFit/>
          </a:bodyPr>
          <a:lstStyle/>
          <a:p>
            <a:r>
              <a:rPr lang="en-US" sz="2400" dirty="0"/>
              <a:t>2 Representatives</a:t>
            </a:r>
          </a:p>
        </p:txBody>
      </p:sp>
      <p:sp>
        <p:nvSpPr>
          <p:cNvPr id="13" name="TextBox 12">
            <a:extLst>
              <a:ext uri="{FF2B5EF4-FFF2-40B4-BE49-F238E27FC236}">
                <a16:creationId xmlns:a16="http://schemas.microsoft.com/office/drawing/2014/main" id="{FD42869F-ACAE-97FD-A581-1F8A96EE49AC}"/>
              </a:ext>
            </a:extLst>
          </p:cNvPr>
          <p:cNvSpPr txBox="1"/>
          <p:nvPr/>
        </p:nvSpPr>
        <p:spPr>
          <a:xfrm>
            <a:off x="1089365" y="1495138"/>
            <a:ext cx="2566278" cy="461665"/>
          </a:xfrm>
          <a:prstGeom prst="rect">
            <a:avLst/>
          </a:prstGeom>
          <a:noFill/>
        </p:spPr>
        <p:txBody>
          <a:bodyPr wrap="square" rtlCol="0">
            <a:spAutoFit/>
          </a:bodyPr>
          <a:lstStyle/>
          <a:p>
            <a:r>
              <a:rPr lang="en-US" sz="2400" dirty="0"/>
              <a:t>State A</a:t>
            </a:r>
          </a:p>
        </p:txBody>
      </p:sp>
      <p:sp>
        <p:nvSpPr>
          <p:cNvPr id="14" name="TextBox 13">
            <a:extLst>
              <a:ext uri="{FF2B5EF4-FFF2-40B4-BE49-F238E27FC236}">
                <a16:creationId xmlns:a16="http://schemas.microsoft.com/office/drawing/2014/main" id="{978C1124-0948-9048-8637-488B5B99EFEE}"/>
              </a:ext>
            </a:extLst>
          </p:cNvPr>
          <p:cNvSpPr txBox="1"/>
          <p:nvPr/>
        </p:nvSpPr>
        <p:spPr>
          <a:xfrm>
            <a:off x="5150539" y="1512517"/>
            <a:ext cx="2566278" cy="461665"/>
          </a:xfrm>
          <a:prstGeom prst="rect">
            <a:avLst/>
          </a:prstGeom>
          <a:noFill/>
        </p:spPr>
        <p:txBody>
          <a:bodyPr wrap="square" rtlCol="0">
            <a:spAutoFit/>
          </a:bodyPr>
          <a:lstStyle/>
          <a:p>
            <a:r>
              <a:rPr lang="en-US" sz="2400" dirty="0"/>
              <a:t>State B</a:t>
            </a:r>
          </a:p>
        </p:txBody>
      </p:sp>
      <p:sp>
        <p:nvSpPr>
          <p:cNvPr id="15" name="TextBox 14">
            <a:extLst>
              <a:ext uri="{FF2B5EF4-FFF2-40B4-BE49-F238E27FC236}">
                <a16:creationId xmlns:a16="http://schemas.microsoft.com/office/drawing/2014/main" id="{4712BE3C-0C8E-68F0-923A-79524E1C3D3D}"/>
              </a:ext>
            </a:extLst>
          </p:cNvPr>
          <p:cNvSpPr txBox="1"/>
          <p:nvPr/>
        </p:nvSpPr>
        <p:spPr>
          <a:xfrm>
            <a:off x="9440882" y="1463470"/>
            <a:ext cx="2361549" cy="461665"/>
          </a:xfrm>
          <a:prstGeom prst="rect">
            <a:avLst/>
          </a:prstGeom>
          <a:noFill/>
        </p:spPr>
        <p:txBody>
          <a:bodyPr wrap="square" rtlCol="0">
            <a:spAutoFit/>
          </a:bodyPr>
          <a:lstStyle/>
          <a:p>
            <a:r>
              <a:rPr lang="en-US" sz="2400" dirty="0"/>
              <a:t>State C</a:t>
            </a:r>
          </a:p>
        </p:txBody>
      </p:sp>
      <p:sp>
        <p:nvSpPr>
          <p:cNvPr id="3" name="TextBox 2">
            <a:extLst>
              <a:ext uri="{FF2B5EF4-FFF2-40B4-BE49-F238E27FC236}">
                <a16:creationId xmlns:a16="http://schemas.microsoft.com/office/drawing/2014/main" id="{7799B300-B550-C4ED-A3AC-2656C4DAB077}"/>
              </a:ext>
            </a:extLst>
          </p:cNvPr>
          <p:cNvSpPr txBox="1"/>
          <p:nvPr/>
        </p:nvSpPr>
        <p:spPr>
          <a:xfrm>
            <a:off x="3764478" y="6008392"/>
            <a:ext cx="5241531" cy="584775"/>
          </a:xfrm>
          <a:prstGeom prst="rect">
            <a:avLst/>
          </a:prstGeom>
          <a:noFill/>
        </p:spPr>
        <p:txBody>
          <a:bodyPr wrap="square" rtlCol="0">
            <a:spAutoFit/>
          </a:bodyPr>
          <a:lstStyle/>
          <a:p>
            <a:r>
              <a:rPr lang="en-US" sz="3200" dirty="0"/>
              <a:t>Who prefers this system?</a:t>
            </a:r>
          </a:p>
        </p:txBody>
      </p:sp>
    </p:spTree>
    <p:extLst>
      <p:ext uri="{BB962C8B-B14F-4D97-AF65-F5344CB8AC3E}">
        <p14:creationId xmlns:p14="http://schemas.microsoft.com/office/powerpoint/2010/main" val="477432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9C882-74FD-60C1-1F33-5CC1FA4A741E}"/>
              </a:ext>
            </a:extLst>
          </p:cNvPr>
          <p:cNvSpPr>
            <a:spLocks noGrp="1"/>
          </p:cNvSpPr>
          <p:nvPr>
            <p:ph type="title"/>
          </p:nvPr>
        </p:nvSpPr>
        <p:spPr/>
        <p:txBody>
          <a:bodyPr/>
          <a:lstStyle/>
          <a:p>
            <a:r>
              <a:rPr lang="en-US" dirty="0"/>
              <a:t>A federal government that represents states</a:t>
            </a:r>
          </a:p>
        </p:txBody>
      </p:sp>
      <p:pic>
        <p:nvPicPr>
          <p:cNvPr id="5" name="Content Placeholder 4">
            <a:extLst>
              <a:ext uri="{FF2B5EF4-FFF2-40B4-BE49-F238E27FC236}">
                <a16:creationId xmlns:a16="http://schemas.microsoft.com/office/drawing/2014/main" id="{43BE74ED-E43F-F6FA-5CC6-782CD12D755E}"/>
              </a:ext>
            </a:extLst>
          </p:cNvPr>
          <p:cNvPicPr>
            <a:picLocks noGrp="1" noChangeAspect="1"/>
          </p:cNvPicPr>
          <p:nvPr>
            <p:ph idx="1"/>
          </p:nvPr>
        </p:nvPicPr>
        <p:blipFill>
          <a:blip r:embed="rId2"/>
          <a:stretch>
            <a:fillRect/>
          </a:stretch>
        </p:blipFill>
        <p:spPr>
          <a:xfrm>
            <a:off x="4140573" y="1485642"/>
            <a:ext cx="4125720" cy="5339168"/>
          </a:xfrm>
        </p:spPr>
      </p:pic>
      <p:pic>
        <p:nvPicPr>
          <p:cNvPr id="7" name="Picture 6">
            <a:extLst>
              <a:ext uri="{FF2B5EF4-FFF2-40B4-BE49-F238E27FC236}">
                <a16:creationId xmlns:a16="http://schemas.microsoft.com/office/drawing/2014/main" id="{4B42E5FD-7E39-2148-73D9-B332FD27E4A5}"/>
              </a:ext>
            </a:extLst>
          </p:cNvPr>
          <p:cNvPicPr>
            <a:picLocks noChangeAspect="1"/>
          </p:cNvPicPr>
          <p:nvPr/>
        </p:nvPicPr>
        <p:blipFill>
          <a:blip r:embed="rId3"/>
          <a:stretch>
            <a:fillRect/>
          </a:stretch>
        </p:blipFill>
        <p:spPr>
          <a:xfrm>
            <a:off x="8343783" y="1424698"/>
            <a:ext cx="4125720" cy="5339167"/>
          </a:xfrm>
          <a:prstGeom prst="rect">
            <a:avLst/>
          </a:prstGeom>
        </p:spPr>
      </p:pic>
      <p:pic>
        <p:nvPicPr>
          <p:cNvPr id="9" name="Picture 8">
            <a:extLst>
              <a:ext uri="{FF2B5EF4-FFF2-40B4-BE49-F238E27FC236}">
                <a16:creationId xmlns:a16="http://schemas.microsoft.com/office/drawing/2014/main" id="{A9319879-7F0D-9860-5CF0-C838E751AB7F}"/>
              </a:ext>
            </a:extLst>
          </p:cNvPr>
          <p:cNvPicPr>
            <a:picLocks noChangeAspect="1"/>
          </p:cNvPicPr>
          <p:nvPr/>
        </p:nvPicPr>
        <p:blipFill>
          <a:blip r:embed="rId4"/>
          <a:stretch>
            <a:fillRect/>
          </a:stretch>
        </p:blipFill>
        <p:spPr>
          <a:xfrm rot="10800000" flipH="1">
            <a:off x="79400" y="123987"/>
            <a:ext cx="4125719" cy="5339166"/>
          </a:xfrm>
          <a:prstGeom prst="rect">
            <a:avLst/>
          </a:prstGeom>
        </p:spPr>
      </p:pic>
      <p:sp>
        <p:nvSpPr>
          <p:cNvPr id="10" name="TextBox 9">
            <a:extLst>
              <a:ext uri="{FF2B5EF4-FFF2-40B4-BE49-F238E27FC236}">
                <a16:creationId xmlns:a16="http://schemas.microsoft.com/office/drawing/2014/main" id="{FE89E7A4-9C06-915F-41B6-31D269BE1FBB}"/>
              </a:ext>
            </a:extLst>
          </p:cNvPr>
          <p:cNvSpPr txBox="1"/>
          <p:nvPr/>
        </p:nvSpPr>
        <p:spPr>
          <a:xfrm>
            <a:off x="604434" y="5160936"/>
            <a:ext cx="2566278" cy="461665"/>
          </a:xfrm>
          <a:prstGeom prst="rect">
            <a:avLst/>
          </a:prstGeom>
          <a:noFill/>
        </p:spPr>
        <p:txBody>
          <a:bodyPr wrap="square" rtlCol="0">
            <a:spAutoFit/>
          </a:bodyPr>
          <a:lstStyle/>
          <a:p>
            <a:r>
              <a:rPr lang="en-US" sz="2400" dirty="0"/>
              <a:t>2 Representatives</a:t>
            </a:r>
          </a:p>
        </p:txBody>
      </p:sp>
      <p:sp>
        <p:nvSpPr>
          <p:cNvPr id="11" name="TextBox 10">
            <a:extLst>
              <a:ext uri="{FF2B5EF4-FFF2-40B4-BE49-F238E27FC236}">
                <a16:creationId xmlns:a16="http://schemas.microsoft.com/office/drawing/2014/main" id="{E0B60ADC-3E49-4A50-2D3F-77BFBE7FD5BA}"/>
              </a:ext>
            </a:extLst>
          </p:cNvPr>
          <p:cNvSpPr txBox="1"/>
          <p:nvPr/>
        </p:nvSpPr>
        <p:spPr>
          <a:xfrm>
            <a:off x="4616307" y="5147086"/>
            <a:ext cx="2566278" cy="461665"/>
          </a:xfrm>
          <a:prstGeom prst="rect">
            <a:avLst/>
          </a:prstGeom>
          <a:noFill/>
        </p:spPr>
        <p:txBody>
          <a:bodyPr wrap="square" rtlCol="0">
            <a:spAutoFit/>
          </a:bodyPr>
          <a:lstStyle/>
          <a:p>
            <a:r>
              <a:rPr lang="en-US" sz="2400" dirty="0"/>
              <a:t>2 Representatives</a:t>
            </a:r>
          </a:p>
        </p:txBody>
      </p:sp>
      <p:sp>
        <p:nvSpPr>
          <p:cNvPr id="12" name="TextBox 11">
            <a:extLst>
              <a:ext uri="{FF2B5EF4-FFF2-40B4-BE49-F238E27FC236}">
                <a16:creationId xmlns:a16="http://schemas.microsoft.com/office/drawing/2014/main" id="{36500519-D1B3-8CA2-7352-A642FDA51D20}"/>
              </a:ext>
            </a:extLst>
          </p:cNvPr>
          <p:cNvSpPr txBox="1"/>
          <p:nvPr/>
        </p:nvSpPr>
        <p:spPr>
          <a:xfrm>
            <a:off x="8824889" y="5147085"/>
            <a:ext cx="2566278" cy="461665"/>
          </a:xfrm>
          <a:prstGeom prst="rect">
            <a:avLst/>
          </a:prstGeom>
          <a:noFill/>
        </p:spPr>
        <p:txBody>
          <a:bodyPr wrap="square" rtlCol="0">
            <a:spAutoFit/>
          </a:bodyPr>
          <a:lstStyle/>
          <a:p>
            <a:r>
              <a:rPr lang="en-US" sz="2400" dirty="0"/>
              <a:t>2 Representatives</a:t>
            </a:r>
          </a:p>
        </p:txBody>
      </p:sp>
      <p:sp>
        <p:nvSpPr>
          <p:cNvPr id="13" name="TextBox 12">
            <a:extLst>
              <a:ext uri="{FF2B5EF4-FFF2-40B4-BE49-F238E27FC236}">
                <a16:creationId xmlns:a16="http://schemas.microsoft.com/office/drawing/2014/main" id="{FD42869F-ACAE-97FD-A581-1F8A96EE49AC}"/>
              </a:ext>
            </a:extLst>
          </p:cNvPr>
          <p:cNvSpPr txBox="1"/>
          <p:nvPr/>
        </p:nvSpPr>
        <p:spPr>
          <a:xfrm>
            <a:off x="1089365" y="1495138"/>
            <a:ext cx="2566278" cy="461665"/>
          </a:xfrm>
          <a:prstGeom prst="rect">
            <a:avLst/>
          </a:prstGeom>
          <a:noFill/>
        </p:spPr>
        <p:txBody>
          <a:bodyPr wrap="square" rtlCol="0">
            <a:spAutoFit/>
          </a:bodyPr>
          <a:lstStyle/>
          <a:p>
            <a:r>
              <a:rPr lang="en-US" sz="2400" dirty="0"/>
              <a:t>State A</a:t>
            </a:r>
          </a:p>
        </p:txBody>
      </p:sp>
      <p:sp>
        <p:nvSpPr>
          <p:cNvPr id="14" name="TextBox 13">
            <a:extLst>
              <a:ext uri="{FF2B5EF4-FFF2-40B4-BE49-F238E27FC236}">
                <a16:creationId xmlns:a16="http://schemas.microsoft.com/office/drawing/2014/main" id="{978C1124-0948-9048-8637-488B5B99EFEE}"/>
              </a:ext>
            </a:extLst>
          </p:cNvPr>
          <p:cNvSpPr txBox="1"/>
          <p:nvPr/>
        </p:nvSpPr>
        <p:spPr>
          <a:xfrm>
            <a:off x="5150539" y="1512517"/>
            <a:ext cx="2566278" cy="461665"/>
          </a:xfrm>
          <a:prstGeom prst="rect">
            <a:avLst/>
          </a:prstGeom>
          <a:noFill/>
        </p:spPr>
        <p:txBody>
          <a:bodyPr wrap="square" rtlCol="0">
            <a:spAutoFit/>
          </a:bodyPr>
          <a:lstStyle/>
          <a:p>
            <a:r>
              <a:rPr lang="en-US" sz="2400" dirty="0"/>
              <a:t>State B</a:t>
            </a:r>
          </a:p>
        </p:txBody>
      </p:sp>
      <p:sp>
        <p:nvSpPr>
          <p:cNvPr id="15" name="TextBox 14">
            <a:extLst>
              <a:ext uri="{FF2B5EF4-FFF2-40B4-BE49-F238E27FC236}">
                <a16:creationId xmlns:a16="http://schemas.microsoft.com/office/drawing/2014/main" id="{4712BE3C-0C8E-68F0-923A-79524E1C3D3D}"/>
              </a:ext>
            </a:extLst>
          </p:cNvPr>
          <p:cNvSpPr txBox="1"/>
          <p:nvPr/>
        </p:nvSpPr>
        <p:spPr>
          <a:xfrm>
            <a:off x="9440882" y="1463470"/>
            <a:ext cx="2361549" cy="461665"/>
          </a:xfrm>
          <a:prstGeom prst="rect">
            <a:avLst/>
          </a:prstGeom>
          <a:noFill/>
        </p:spPr>
        <p:txBody>
          <a:bodyPr wrap="square" rtlCol="0">
            <a:spAutoFit/>
          </a:bodyPr>
          <a:lstStyle/>
          <a:p>
            <a:r>
              <a:rPr lang="en-US" sz="2400" dirty="0"/>
              <a:t>State C</a:t>
            </a:r>
          </a:p>
        </p:txBody>
      </p:sp>
      <p:sp>
        <p:nvSpPr>
          <p:cNvPr id="3" name="TextBox 2">
            <a:extLst>
              <a:ext uri="{FF2B5EF4-FFF2-40B4-BE49-F238E27FC236}">
                <a16:creationId xmlns:a16="http://schemas.microsoft.com/office/drawing/2014/main" id="{24214686-814B-9A9F-7642-B63D53A6BAB1}"/>
              </a:ext>
            </a:extLst>
          </p:cNvPr>
          <p:cNvSpPr txBox="1"/>
          <p:nvPr/>
        </p:nvSpPr>
        <p:spPr>
          <a:xfrm>
            <a:off x="3764478" y="6008392"/>
            <a:ext cx="5241531" cy="584775"/>
          </a:xfrm>
          <a:prstGeom prst="rect">
            <a:avLst/>
          </a:prstGeom>
          <a:noFill/>
        </p:spPr>
        <p:txBody>
          <a:bodyPr wrap="square" rtlCol="0">
            <a:spAutoFit/>
          </a:bodyPr>
          <a:lstStyle/>
          <a:p>
            <a:r>
              <a:rPr lang="en-US" sz="3200" dirty="0"/>
              <a:t>Who prefers this system?</a:t>
            </a:r>
          </a:p>
        </p:txBody>
      </p:sp>
    </p:spTree>
    <p:extLst>
      <p:ext uri="{BB962C8B-B14F-4D97-AF65-F5344CB8AC3E}">
        <p14:creationId xmlns:p14="http://schemas.microsoft.com/office/powerpoint/2010/main" val="3791636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94B60-1E0A-CF2C-F1E3-D73DC1F8F37E}"/>
              </a:ext>
            </a:extLst>
          </p:cNvPr>
          <p:cNvSpPr>
            <a:spLocks noGrp="1"/>
          </p:cNvSpPr>
          <p:nvPr>
            <p:ph type="title"/>
          </p:nvPr>
        </p:nvSpPr>
        <p:spPr>
          <a:xfrm>
            <a:off x="312683" y="495754"/>
            <a:ext cx="11657915" cy="1325563"/>
          </a:xfrm>
        </p:spPr>
        <p:txBody>
          <a:bodyPr>
            <a:normAutofit fontScale="90000"/>
          </a:bodyPr>
          <a:lstStyle/>
          <a:p>
            <a:r>
              <a:rPr lang="en-US" dirty="0"/>
              <a:t>How do we make the Federal Convention of 1787 comprehensible, manageable, palatable, and practical for young people?</a:t>
            </a:r>
          </a:p>
        </p:txBody>
      </p:sp>
      <p:sp>
        <p:nvSpPr>
          <p:cNvPr id="3" name="Content Placeholder 2">
            <a:extLst>
              <a:ext uri="{FF2B5EF4-FFF2-40B4-BE49-F238E27FC236}">
                <a16:creationId xmlns:a16="http://schemas.microsoft.com/office/drawing/2014/main" id="{DD377E1B-43F9-532E-8FC5-E66ED48A5F34}"/>
              </a:ext>
            </a:extLst>
          </p:cNvPr>
          <p:cNvSpPr>
            <a:spLocks noGrp="1"/>
          </p:cNvSpPr>
          <p:nvPr>
            <p:ph idx="1"/>
          </p:nvPr>
        </p:nvSpPr>
        <p:spPr>
          <a:xfrm>
            <a:off x="312683" y="2283404"/>
            <a:ext cx="10515600" cy="4536374"/>
          </a:xfrm>
        </p:spPr>
        <p:txBody>
          <a:bodyPr>
            <a:normAutofit/>
          </a:bodyPr>
          <a:lstStyle/>
          <a:p>
            <a:r>
              <a:rPr lang="en-US" sz="2400" dirty="0"/>
              <a:t>context</a:t>
            </a:r>
          </a:p>
          <a:p>
            <a:pPr lvl="1"/>
            <a:r>
              <a:rPr lang="en-US" sz="2000" dirty="0"/>
              <a:t>Shays’ Rebellion</a:t>
            </a:r>
          </a:p>
          <a:p>
            <a:r>
              <a:rPr lang="en-US" sz="2400" dirty="0"/>
              <a:t>people</a:t>
            </a:r>
          </a:p>
          <a:p>
            <a:pPr lvl="1"/>
            <a:r>
              <a:rPr lang="en-US" sz="2000" dirty="0"/>
              <a:t>Randolph, Morris, Washington</a:t>
            </a:r>
          </a:p>
          <a:p>
            <a:r>
              <a:rPr lang="en-US" sz="2400" dirty="0"/>
              <a:t>debate procedures</a:t>
            </a:r>
          </a:p>
          <a:p>
            <a:pPr lvl="1"/>
            <a:r>
              <a:rPr lang="en-US" sz="2000" dirty="0"/>
              <a:t>Committee of the Whole</a:t>
            </a:r>
          </a:p>
          <a:p>
            <a:r>
              <a:rPr lang="en-US" sz="2400" dirty="0"/>
              <a:t>outcomes</a:t>
            </a:r>
          </a:p>
          <a:p>
            <a:pPr lvl="1"/>
            <a:r>
              <a:rPr lang="en-US" sz="2000" dirty="0"/>
              <a:t>Article 1</a:t>
            </a:r>
          </a:p>
          <a:p>
            <a:r>
              <a:rPr lang="en-US" sz="2400" dirty="0"/>
              <a:t>applications</a:t>
            </a:r>
          </a:p>
          <a:p>
            <a:pPr lvl="1"/>
            <a:r>
              <a:rPr lang="en-US" sz="2000" dirty="0"/>
              <a:t>separation of powers</a:t>
            </a:r>
          </a:p>
        </p:txBody>
      </p:sp>
      <p:pic>
        <p:nvPicPr>
          <p:cNvPr id="4" name="Content Placeholder 4" descr="A painting of a person addressing a group of people&#10;&#10;Description automatically generated with low confidence">
            <a:extLst>
              <a:ext uri="{FF2B5EF4-FFF2-40B4-BE49-F238E27FC236}">
                <a16:creationId xmlns:a16="http://schemas.microsoft.com/office/drawing/2014/main" id="{7BA3DB0F-C613-1B74-8038-00B2E153D67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567948" y="2278850"/>
            <a:ext cx="7402650" cy="4163991"/>
          </a:xfrm>
          <a:prstGeom prst="rect">
            <a:avLst/>
          </a:prstGeom>
        </p:spPr>
      </p:pic>
    </p:spTree>
    <p:extLst>
      <p:ext uri="{BB962C8B-B14F-4D97-AF65-F5344CB8AC3E}">
        <p14:creationId xmlns:p14="http://schemas.microsoft.com/office/powerpoint/2010/main" val="37855600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01730-658D-AA49-8EF2-41D20AD6ED38}"/>
              </a:ext>
            </a:extLst>
          </p:cNvPr>
          <p:cNvSpPr>
            <a:spLocks noGrp="1"/>
          </p:cNvSpPr>
          <p:nvPr>
            <p:ph type="title"/>
          </p:nvPr>
        </p:nvSpPr>
        <p:spPr>
          <a:xfrm>
            <a:off x="804673" y="1445494"/>
            <a:ext cx="3616856" cy="4376572"/>
          </a:xfrm>
        </p:spPr>
        <p:txBody>
          <a:bodyPr anchor="ctr">
            <a:normAutofit/>
          </a:bodyPr>
          <a:lstStyle/>
          <a:p>
            <a:r>
              <a:rPr lang="en-US" sz="3400"/>
              <a:t>How did the delegates at the Constitutional Convention work through their disagreements to reach a compromise?</a:t>
            </a:r>
            <a:br>
              <a:rPr lang="en-US" sz="3400"/>
            </a:br>
            <a:endParaRPr lang="en-US" sz="3400"/>
          </a:p>
        </p:txBody>
      </p:sp>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67DDA97-D1D2-8148-AC52-1F066C2241F3}"/>
              </a:ext>
            </a:extLst>
          </p:cNvPr>
          <p:cNvSpPr>
            <a:spLocks noGrp="1"/>
          </p:cNvSpPr>
          <p:nvPr>
            <p:ph idx="1"/>
          </p:nvPr>
        </p:nvSpPr>
        <p:spPr>
          <a:xfrm>
            <a:off x="6096000" y="1399032"/>
            <a:ext cx="5501834" cy="4471416"/>
          </a:xfrm>
        </p:spPr>
        <p:txBody>
          <a:bodyPr anchor="ctr">
            <a:normAutofit/>
          </a:bodyPr>
          <a:lstStyle/>
          <a:p>
            <a:r>
              <a:rPr lang="en-US" sz="2400" dirty="0"/>
              <a:t>How did the differing perspectives of delegates from the populous states and the small states lead to disagreements at the Constitutional Convention?</a:t>
            </a:r>
          </a:p>
          <a:p>
            <a:r>
              <a:rPr lang="en-US" sz="2400" dirty="0"/>
              <a:t>What type of dialogue was likely to lead to compromise?</a:t>
            </a:r>
          </a:p>
          <a:p>
            <a:r>
              <a:rPr lang="en-US" sz="2400" dirty="0"/>
              <a:t>What types of dialogue decreased the likelihood of compromise?</a:t>
            </a:r>
          </a:p>
        </p:txBody>
      </p:sp>
    </p:spTree>
    <p:extLst>
      <p:ext uri="{BB962C8B-B14F-4D97-AF65-F5344CB8AC3E}">
        <p14:creationId xmlns:p14="http://schemas.microsoft.com/office/powerpoint/2010/main" val="1936724147"/>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FC9BF0-CA68-2549-9C9B-7EC15E25D9ED}"/>
              </a:ext>
            </a:extLst>
          </p:cNvPr>
          <p:cNvSpPr>
            <a:spLocks noGrp="1"/>
          </p:cNvSpPr>
          <p:nvPr>
            <p:ph type="title"/>
          </p:nvPr>
        </p:nvSpPr>
        <p:spPr>
          <a:xfrm>
            <a:off x="9093496" y="618681"/>
            <a:ext cx="2613872" cy="4794567"/>
          </a:xfrm>
        </p:spPr>
        <p:txBody>
          <a:bodyPr vert="horz" lIns="91440" tIns="45720" rIns="91440" bIns="45720" rtlCol="0" anchor="ctr">
            <a:normAutofit/>
          </a:bodyPr>
          <a:lstStyle/>
          <a:p>
            <a:endParaRPr lang="en-US" sz="3600">
              <a:solidFill>
                <a:srgbClr val="FFFFFF"/>
              </a:solidFill>
            </a:endParaRPr>
          </a:p>
        </p:txBody>
      </p:sp>
      <p:sp>
        <p:nvSpPr>
          <p:cNvPr id="12"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creenshot of a cell phone&#10;&#10;Description automatically generated">
            <a:extLst>
              <a:ext uri="{FF2B5EF4-FFF2-40B4-BE49-F238E27FC236}">
                <a16:creationId xmlns:a16="http://schemas.microsoft.com/office/drawing/2014/main" id="{C6C91BCA-3F79-654D-877E-1C99AB3F3CB7}"/>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539286" y="649224"/>
            <a:ext cx="8069578" cy="5416726"/>
          </a:xfrm>
          <a:prstGeom prst="rect">
            <a:avLst/>
          </a:prstGeom>
          <a:effectLst/>
        </p:spPr>
      </p:pic>
    </p:spTree>
    <p:extLst>
      <p:ext uri="{BB962C8B-B14F-4D97-AF65-F5344CB8AC3E}">
        <p14:creationId xmlns:p14="http://schemas.microsoft.com/office/powerpoint/2010/main" val="3208729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591F0-CABF-824C-939A-424C5655ECCB}"/>
              </a:ext>
            </a:extLst>
          </p:cNvPr>
          <p:cNvSpPr>
            <a:spLocks noGrp="1"/>
          </p:cNvSpPr>
          <p:nvPr>
            <p:ph type="title"/>
          </p:nvPr>
        </p:nvSpPr>
        <p:spPr>
          <a:xfrm>
            <a:off x="6413111" y="640081"/>
            <a:ext cx="5138808" cy="3278776"/>
          </a:xfrm>
          <a:noFill/>
        </p:spPr>
        <p:txBody>
          <a:bodyPr vert="horz" lIns="91440" tIns="45720" rIns="91440" bIns="45720" rtlCol="0" anchor="b">
            <a:normAutofit/>
          </a:bodyPr>
          <a:lstStyle/>
          <a:p>
            <a:pPr algn="ctr"/>
            <a:r>
              <a:rPr lang="en-US" sz="6000" dirty="0"/>
              <a:t>Sourcing</a:t>
            </a:r>
          </a:p>
        </p:txBody>
      </p:sp>
      <p:pic>
        <p:nvPicPr>
          <p:cNvPr id="5" name="Content Placeholder 4" descr="A screenshot of a newspaper&#10;&#10;Description automatically generated">
            <a:extLst>
              <a:ext uri="{FF2B5EF4-FFF2-40B4-BE49-F238E27FC236}">
                <a16:creationId xmlns:a16="http://schemas.microsoft.com/office/drawing/2014/main" id="{95C5A704-BDCE-9148-80CB-178534FBE692}"/>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292" t="-566" r="588" b="3"/>
          <a:stretch/>
        </p:blipFill>
        <p:spPr>
          <a:xfrm>
            <a:off x="985838" y="1085850"/>
            <a:ext cx="4100511" cy="4660069"/>
          </a:xfrm>
          <a:prstGeom prst="rect">
            <a:avLst/>
          </a:prstGeom>
          <a:effectLst/>
        </p:spPr>
      </p:pic>
      <p:sp>
        <p:nvSpPr>
          <p:cNvPr id="6" name="Frame 5">
            <a:extLst>
              <a:ext uri="{FF2B5EF4-FFF2-40B4-BE49-F238E27FC236}">
                <a16:creationId xmlns:a16="http://schemas.microsoft.com/office/drawing/2014/main" id="{012437F6-8366-A44D-A1DE-5BDAB0DED378}"/>
              </a:ext>
            </a:extLst>
          </p:cNvPr>
          <p:cNvSpPr/>
          <p:nvPr/>
        </p:nvSpPr>
        <p:spPr>
          <a:xfrm>
            <a:off x="2126425" y="4660138"/>
            <a:ext cx="928688" cy="242887"/>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7" name="Frame 16">
            <a:extLst>
              <a:ext uri="{FF2B5EF4-FFF2-40B4-BE49-F238E27FC236}">
                <a16:creationId xmlns:a16="http://schemas.microsoft.com/office/drawing/2014/main" id="{711BCB1A-BA7C-0F48-B985-BF910CBB1C10}"/>
              </a:ext>
            </a:extLst>
          </p:cNvPr>
          <p:cNvSpPr/>
          <p:nvPr/>
        </p:nvSpPr>
        <p:spPr>
          <a:xfrm>
            <a:off x="3651105" y="4660137"/>
            <a:ext cx="1435244" cy="242887"/>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8" name="Frame 17">
            <a:extLst>
              <a:ext uri="{FF2B5EF4-FFF2-40B4-BE49-F238E27FC236}">
                <a16:creationId xmlns:a16="http://schemas.microsoft.com/office/drawing/2014/main" id="{4298B74B-AB29-364C-A7FF-CCF32CF10014}"/>
              </a:ext>
            </a:extLst>
          </p:cNvPr>
          <p:cNvSpPr/>
          <p:nvPr/>
        </p:nvSpPr>
        <p:spPr>
          <a:xfrm>
            <a:off x="1150237" y="4834995"/>
            <a:ext cx="928688" cy="242887"/>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9" name="Frame 18">
            <a:extLst>
              <a:ext uri="{FF2B5EF4-FFF2-40B4-BE49-F238E27FC236}">
                <a16:creationId xmlns:a16="http://schemas.microsoft.com/office/drawing/2014/main" id="{0602B556-308A-8A48-9E82-3C5B2C708795}"/>
              </a:ext>
            </a:extLst>
          </p:cNvPr>
          <p:cNvSpPr/>
          <p:nvPr/>
        </p:nvSpPr>
        <p:spPr>
          <a:xfrm>
            <a:off x="4152647" y="5017570"/>
            <a:ext cx="928688" cy="242887"/>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20" name="Frame 19">
            <a:extLst>
              <a:ext uri="{FF2B5EF4-FFF2-40B4-BE49-F238E27FC236}">
                <a16:creationId xmlns:a16="http://schemas.microsoft.com/office/drawing/2014/main" id="{4F4F8DE5-2A0F-7C4B-ADB9-6F5FAF654F54}"/>
              </a:ext>
            </a:extLst>
          </p:cNvPr>
          <p:cNvSpPr/>
          <p:nvPr/>
        </p:nvSpPr>
        <p:spPr>
          <a:xfrm>
            <a:off x="948787" y="5216178"/>
            <a:ext cx="690006" cy="242887"/>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22" name="Frame 21">
            <a:extLst>
              <a:ext uri="{FF2B5EF4-FFF2-40B4-BE49-F238E27FC236}">
                <a16:creationId xmlns:a16="http://schemas.microsoft.com/office/drawing/2014/main" id="{21FAB6E4-AA76-B444-8268-2E5522BDFF82}"/>
              </a:ext>
            </a:extLst>
          </p:cNvPr>
          <p:cNvSpPr/>
          <p:nvPr/>
        </p:nvSpPr>
        <p:spPr>
          <a:xfrm>
            <a:off x="3538194" y="4858744"/>
            <a:ext cx="704439" cy="242887"/>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98354371-1F84-4993-FC06-63847F996EE8}"/>
              </a:ext>
            </a:extLst>
          </p:cNvPr>
          <p:cNvSpPr txBox="1"/>
          <p:nvPr/>
        </p:nvSpPr>
        <p:spPr>
          <a:xfrm rot="21096221">
            <a:off x="5007" y="4549651"/>
            <a:ext cx="1734207" cy="369332"/>
          </a:xfrm>
          <a:prstGeom prst="rect">
            <a:avLst/>
          </a:prstGeom>
          <a:noFill/>
        </p:spPr>
        <p:txBody>
          <a:bodyPr wrap="square" rtlCol="0">
            <a:spAutoFit/>
          </a:bodyPr>
          <a:lstStyle/>
          <a:p>
            <a:r>
              <a:rPr lang="en-US" dirty="0">
                <a:latin typeface="Bradley Hand" pitchFamily="2" charset="77"/>
              </a:rPr>
              <a:t>formal, public</a:t>
            </a:r>
          </a:p>
        </p:txBody>
      </p:sp>
      <p:sp>
        <p:nvSpPr>
          <p:cNvPr id="4" name="TextBox 3">
            <a:extLst>
              <a:ext uri="{FF2B5EF4-FFF2-40B4-BE49-F238E27FC236}">
                <a16:creationId xmlns:a16="http://schemas.microsoft.com/office/drawing/2014/main" id="{AE505558-2086-AC2B-38AF-94F3F8E6EF21}"/>
              </a:ext>
            </a:extLst>
          </p:cNvPr>
          <p:cNvSpPr txBox="1"/>
          <p:nvPr/>
        </p:nvSpPr>
        <p:spPr>
          <a:xfrm rot="21096221">
            <a:off x="4967004" y="4364778"/>
            <a:ext cx="1734207" cy="369332"/>
          </a:xfrm>
          <a:prstGeom prst="rect">
            <a:avLst/>
          </a:prstGeom>
          <a:noFill/>
        </p:spPr>
        <p:txBody>
          <a:bodyPr wrap="square" rtlCol="0">
            <a:spAutoFit/>
          </a:bodyPr>
          <a:lstStyle/>
          <a:p>
            <a:r>
              <a:rPr lang="en-US" dirty="0">
                <a:latin typeface="Bradley Hand" pitchFamily="2" charset="77"/>
              </a:rPr>
              <a:t>small state</a:t>
            </a:r>
          </a:p>
        </p:txBody>
      </p:sp>
      <p:sp>
        <p:nvSpPr>
          <p:cNvPr id="7" name="TextBox 6">
            <a:extLst>
              <a:ext uri="{FF2B5EF4-FFF2-40B4-BE49-F238E27FC236}">
                <a16:creationId xmlns:a16="http://schemas.microsoft.com/office/drawing/2014/main" id="{39C88E15-CC6D-C502-E5A7-1595A952EBD5}"/>
              </a:ext>
            </a:extLst>
          </p:cNvPr>
          <p:cNvSpPr txBox="1"/>
          <p:nvPr/>
        </p:nvSpPr>
        <p:spPr>
          <a:xfrm rot="21096221">
            <a:off x="5039434" y="4549650"/>
            <a:ext cx="2113133" cy="369332"/>
          </a:xfrm>
          <a:prstGeom prst="rect">
            <a:avLst/>
          </a:prstGeom>
          <a:noFill/>
        </p:spPr>
        <p:txBody>
          <a:bodyPr wrap="square" rtlCol="0">
            <a:spAutoFit/>
          </a:bodyPr>
          <a:lstStyle/>
          <a:p>
            <a:r>
              <a:rPr lang="en-US" dirty="0">
                <a:latin typeface="Bradley Hand" pitchFamily="2" charset="77"/>
              </a:rPr>
              <a:t>state legislature</a:t>
            </a:r>
          </a:p>
        </p:txBody>
      </p:sp>
      <p:sp>
        <p:nvSpPr>
          <p:cNvPr id="8" name="TextBox 7">
            <a:extLst>
              <a:ext uri="{FF2B5EF4-FFF2-40B4-BE49-F238E27FC236}">
                <a16:creationId xmlns:a16="http://schemas.microsoft.com/office/drawing/2014/main" id="{6BA633D6-4F87-4F69-8CF8-F566B054FD5A}"/>
              </a:ext>
            </a:extLst>
          </p:cNvPr>
          <p:cNvSpPr txBox="1"/>
          <p:nvPr/>
        </p:nvSpPr>
        <p:spPr>
          <a:xfrm rot="21096221">
            <a:off x="5028284" y="4856865"/>
            <a:ext cx="2113133" cy="646331"/>
          </a:xfrm>
          <a:prstGeom prst="rect">
            <a:avLst/>
          </a:prstGeom>
          <a:noFill/>
        </p:spPr>
        <p:txBody>
          <a:bodyPr wrap="square" rtlCol="0">
            <a:spAutoFit/>
          </a:bodyPr>
          <a:lstStyle/>
          <a:p>
            <a:r>
              <a:rPr lang="en-US" dirty="0">
                <a:latin typeface="Bradley Hand" pitchFamily="2" charset="77"/>
              </a:rPr>
              <a:t>3 months before convention</a:t>
            </a:r>
          </a:p>
        </p:txBody>
      </p:sp>
      <p:sp>
        <p:nvSpPr>
          <p:cNvPr id="9" name="TextBox 8">
            <a:extLst>
              <a:ext uri="{FF2B5EF4-FFF2-40B4-BE49-F238E27FC236}">
                <a16:creationId xmlns:a16="http://schemas.microsoft.com/office/drawing/2014/main" id="{E4A755AC-48B8-A4EC-FBD0-AC4205320535}"/>
              </a:ext>
            </a:extLst>
          </p:cNvPr>
          <p:cNvSpPr txBox="1"/>
          <p:nvPr/>
        </p:nvSpPr>
        <p:spPr>
          <a:xfrm rot="21164832">
            <a:off x="1982907" y="5617207"/>
            <a:ext cx="3336395" cy="369332"/>
          </a:xfrm>
          <a:prstGeom prst="rect">
            <a:avLst/>
          </a:prstGeom>
          <a:noFill/>
        </p:spPr>
        <p:txBody>
          <a:bodyPr wrap="square" rtlCol="0">
            <a:spAutoFit/>
          </a:bodyPr>
          <a:lstStyle/>
          <a:p>
            <a:r>
              <a:rPr lang="en-US" dirty="0">
                <a:latin typeface="Bradley Hand" pitchFamily="2" charset="77"/>
              </a:rPr>
              <a:t>explains role of </a:t>
            </a:r>
            <a:r>
              <a:rPr lang="en-US" dirty="0" err="1">
                <a:latin typeface="Bradley Hand" pitchFamily="2" charset="77"/>
              </a:rPr>
              <a:t>Del’s</a:t>
            </a:r>
            <a:r>
              <a:rPr lang="en-US" dirty="0">
                <a:latin typeface="Bradley Hand" pitchFamily="2" charset="77"/>
              </a:rPr>
              <a:t> reps</a:t>
            </a:r>
          </a:p>
        </p:txBody>
      </p:sp>
    </p:spTree>
    <p:extLst>
      <p:ext uri="{BB962C8B-B14F-4D97-AF65-F5344CB8AC3E}">
        <p14:creationId xmlns:p14="http://schemas.microsoft.com/office/powerpoint/2010/main" val="193431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7"/>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19"/>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2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2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7" grpId="0" animBg="1"/>
      <p:bldP spid="17" grpId="1" animBg="1"/>
      <p:bldP spid="18" grpId="0" animBg="1"/>
      <p:bldP spid="18" grpId="1" animBg="1"/>
      <p:bldP spid="19" grpId="0" animBg="1"/>
      <p:bldP spid="19" grpId="1" animBg="1"/>
      <p:bldP spid="20" grpId="0" animBg="1"/>
      <p:bldP spid="20" grpId="1" animBg="1"/>
      <p:bldP spid="22" grpId="0" animBg="1"/>
      <p:bldP spid="22" grpId="1" animBg="1"/>
      <p:bldP spid="4"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591F0-CABF-824C-939A-424C5655ECCB}"/>
              </a:ext>
            </a:extLst>
          </p:cNvPr>
          <p:cNvSpPr>
            <a:spLocks noGrp="1"/>
          </p:cNvSpPr>
          <p:nvPr>
            <p:ph type="title"/>
          </p:nvPr>
        </p:nvSpPr>
        <p:spPr>
          <a:xfrm>
            <a:off x="6413111" y="640081"/>
            <a:ext cx="5138808" cy="3152317"/>
          </a:xfrm>
          <a:noFill/>
        </p:spPr>
        <p:txBody>
          <a:bodyPr vert="horz" lIns="91440" tIns="45720" rIns="91440" bIns="45720" rtlCol="0" anchor="b">
            <a:normAutofit/>
          </a:bodyPr>
          <a:lstStyle/>
          <a:p>
            <a:pPr algn="ctr"/>
            <a:r>
              <a:rPr lang="en-US" sz="6000" dirty="0"/>
              <a:t>Close Reading</a:t>
            </a:r>
          </a:p>
        </p:txBody>
      </p:sp>
      <p:pic>
        <p:nvPicPr>
          <p:cNvPr id="5" name="Content Placeholder 4" descr="A screenshot of a newspaper&#10;&#10;Description automatically generated">
            <a:extLst>
              <a:ext uri="{FF2B5EF4-FFF2-40B4-BE49-F238E27FC236}">
                <a16:creationId xmlns:a16="http://schemas.microsoft.com/office/drawing/2014/main" id="{95C5A704-BDCE-9148-80CB-178534FBE692}"/>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l="-292" t="-566" r="588" b="3"/>
          <a:stretch/>
        </p:blipFill>
        <p:spPr>
          <a:xfrm>
            <a:off x="985838" y="1085850"/>
            <a:ext cx="4100511" cy="4660069"/>
          </a:xfrm>
          <a:prstGeom prst="rect">
            <a:avLst/>
          </a:prstGeom>
          <a:effectLst/>
        </p:spPr>
      </p:pic>
      <p:sp>
        <p:nvSpPr>
          <p:cNvPr id="12" name="Frame 11">
            <a:extLst>
              <a:ext uri="{FF2B5EF4-FFF2-40B4-BE49-F238E27FC236}">
                <a16:creationId xmlns:a16="http://schemas.microsoft.com/office/drawing/2014/main" id="{D249F0BE-C2AF-4B48-8B47-19D0E7EC3235}"/>
              </a:ext>
            </a:extLst>
          </p:cNvPr>
          <p:cNvSpPr/>
          <p:nvPr/>
        </p:nvSpPr>
        <p:spPr>
          <a:xfrm>
            <a:off x="1365663" y="1911928"/>
            <a:ext cx="605641" cy="285007"/>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3" name="Frame 12">
            <a:extLst>
              <a:ext uri="{FF2B5EF4-FFF2-40B4-BE49-F238E27FC236}">
                <a16:creationId xmlns:a16="http://schemas.microsoft.com/office/drawing/2014/main" id="{914188BF-D056-F84F-9CD6-F6F765D3B492}"/>
              </a:ext>
            </a:extLst>
          </p:cNvPr>
          <p:cNvSpPr/>
          <p:nvPr/>
        </p:nvSpPr>
        <p:spPr>
          <a:xfrm>
            <a:off x="1353788" y="3415884"/>
            <a:ext cx="724394" cy="285007"/>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4" name="Frame 13">
            <a:extLst>
              <a:ext uri="{FF2B5EF4-FFF2-40B4-BE49-F238E27FC236}">
                <a16:creationId xmlns:a16="http://schemas.microsoft.com/office/drawing/2014/main" id="{257E5E83-63F1-BA43-9BD3-3F36307FDC5A}"/>
              </a:ext>
            </a:extLst>
          </p:cNvPr>
          <p:cNvSpPr/>
          <p:nvPr/>
        </p:nvSpPr>
        <p:spPr>
          <a:xfrm>
            <a:off x="1050968" y="3792398"/>
            <a:ext cx="4011631" cy="827104"/>
          </a:xfrm>
          <a:prstGeom prst="frame">
            <a:avLst>
              <a:gd name="adj1" fmla="val 5321"/>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5" name="Frame 14">
            <a:extLst>
              <a:ext uri="{FF2B5EF4-FFF2-40B4-BE49-F238E27FC236}">
                <a16:creationId xmlns:a16="http://schemas.microsoft.com/office/drawing/2014/main" id="{4F435556-1D70-0F45-BA06-CCDFF2585AD8}"/>
              </a:ext>
            </a:extLst>
          </p:cNvPr>
          <p:cNvSpPr/>
          <p:nvPr/>
        </p:nvSpPr>
        <p:spPr>
          <a:xfrm>
            <a:off x="2101933" y="1911927"/>
            <a:ext cx="605641" cy="285007"/>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0C4C2010-E078-1B9A-72BF-A1EA7FC7ACFD}"/>
              </a:ext>
            </a:extLst>
          </p:cNvPr>
          <p:cNvSpPr txBox="1"/>
          <p:nvPr/>
        </p:nvSpPr>
        <p:spPr>
          <a:xfrm rot="21170802">
            <a:off x="5062599" y="1788459"/>
            <a:ext cx="1781954" cy="369332"/>
          </a:xfrm>
          <a:prstGeom prst="rect">
            <a:avLst/>
          </a:prstGeom>
          <a:noFill/>
        </p:spPr>
        <p:txBody>
          <a:bodyPr wrap="square" rtlCol="0">
            <a:spAutoFit/>
          </a:bodyPr>
          <a:lstStyle/>
          <a:p>
            <a:r>
              <a:rPr lang="en-US" dirty="0">
                <a:latin typeface="Bradley Hand" pitchFamily="2" charset="77"/>
              </a:rPr>
              <a:t>minor changes</a:t>
            </a:r>
          </a:p>
        </p:txBody>
      </p:sp>
      <p:sp>
        <p:nvSpPr>
          <p:cNvPr id="4" name="TextBox 3">
            <a:extLst>
              <a:ext uri="{FF2B5EF4-FFF2-40B4-BE49-F238E27FC236}">
                <a16:creationId xmlns:a16="http://schemas.microsoft.com/office/drawing/2014/main" id="{C1ACEAC5-46BD-A008-226F-EADCA6C0B6BD}"/>
              </a:ext>
            </a:extLst>
          </p:cNvPr>
          <p:cNvSpPr txBox="1"/>
          <p:nvPr/>
        </p:nvSpPr>
        <p:spPr>
          <a:xfrm rot="21170802">
            <a:off x="5036806" y="2071433"/>
            <a:ext cx="2331276" cy="646331"/>
          </a:xfrm>
          <a:prstGeom prst="rect">
            <a:avLst/>
          </a:prstGeom>
          <a:noFill/>
        </p:spPr>
        <p:txBody>
          <a:bodyPr wrap="square" rtlCol="0">
            <a:spAutoFit/>
          </a:bodyPr>
          <a:lstStyle/>
          <a:p>
            <a:r>
              <a:rPr lang="en-US" dirty="0">
                <a:latin typeface="Bradley Hand" pitchFamily="2" charset="77"/>
              </a:rPr>
              <a:t>fed govt reps states</a:t>
            </a:r>
          </a:p>
          <a:p>
            <a:r>
              <a:rPr lang="en-US" dirty="0">
                <a:latin typeface="Bradley Hand" pitchFamily="2" charset="77"/>
              </a:rPr>
              <a:t>not natl. govt.</a:t>
            </a:r>
          </a:p>
        </p:txBody>
      </p:sp>
      <p:sp>
        <p:nvSpPr>
          <p:cNvPr id="6" name="TextBox 5">
            <a:extLst>
              <a:ext uri="{FF2B5EF4-FFF2-40B4-BE49-F238E27FC236}">
                <a16:creationId xmlns:a16="http://schemas.microsoft.com/office/drawing/2014/main" id="{573A3B06-2A50-0015-9BFE-238A849F68C8}"/>
              </a:ext>
            </a:extLst>
          </p:cNvPr>
          <p:cNvSpPr txBox="1"/>
          <p:nvPr/>
        </p:nvSpPr>
        <p:spPr>
          <a:xfrm rot="21170802">
            <a:off x="5021696" y="3175056"/>
            <a:ext cx="1781954" cy="646331"/>
          </a:xfrm>
          <a:prstGeom prst="rect">
            <a:avLst/>
          </a:prstGeom>
          <a:noFill/>
        </p:spPr>
        <p:txBody>
          <a:bodyPr wrap="square" rtlCol="0">
            <a:spAutoFit/>
          </a:bodyPr>
          <a:lstStyle/>
          <a:p>
            <a:r>
              <a:rPr lang="en-US" dirty="0">
                <a:latin typeface="Bradley Hand" pitchFamily="2" charset="77"/>
              </a:rPr>
              <a:t>just change it, don’t replace it</a:t>
            </a:r>
          </a:p>
        </p:txBody>
      </p:sp>
      <p:sp>
        <p:nvSpPr>
          <p:cNvPr id="7" name="TextBox 6">
            <a:extLst>
              <a:ext uri="{FF2B5EF4-FFF2-40B4-BE49-F238E27FC236}">
                <a16:creationId xmlns:a16="http://schemas.microsoft.com/office/drawing/2014/main" id="{20634C5D-2C87-99D0-6D89-34E1BE42A444}"/>
              </a:ext>
            </a:extLst>
          </p:cNvPr>
          <p:cNvSpPr txBox="1"/>
          <p:nvPr/>
        </p:nvSpPr>
        <p:spPr>
          <a:xfrm rot="21170802">
            <a:off x="5050465" y="3697869"/>
            <a:ext cx="3252432" cy="1477328"/>
          </a:xfrm>
          <a:prstGeom prst="rect">
            <a:avLst/>
          </a:prstGeom>
          <a:noFill/>
        </p:spPr>
        <p:txBody>
          <a:bodyPr wrap="square" rtlCol="0">
            <a:spAutoFit/>
          </a:bodyPr>
          <a:lstStyle/>
          <a:p>
            <a:r>
              <a:rPr lang="en-US" dirty="0">
                <a:latin typeface="Bradley Hand" pitchFamily="2" charset="77"/>
              </a:rPr>
              <a:t>it sounds like </a:t>
            </a:r>
            <a:r>
              <a:rPr lang="en-US" dirty="0" err="1">
                <a:latin typeface="Bradley Hand" pitchFamily="2" charset="77"/>
              </a:rPr>
              <a:t>Del’s</a:t>
            </a:r>
            <a:r>
              <a:rPr lang="en-US" dirty="0">
                <a:latin typeface="Bradley Hand" pitchFamily="2" charset="77"/>
              </a:rPr>
              <a:t> legislature may have suspected a change from fed to a </a:t>
            </a:r>
            <a:r>
              <a:rPr lang="en-US" dirty="0" err="1">
                <a:latin typeface="Bradley Hand" pitchFamily="2" charset="77"/>
              </a:rPr>
              <a:t>natl</a:t>
            </a:r>
            <a:r>
              <a:rPr lang="en-US" dirty="0">
                <a:latin typeface="Bradley Hand" pitchFamily="2" charset="77"/>
              </a:rPr>
              <a:t> system, with large states gaining more reps</a:t>
            </a:r>
          </a:p>
        </p:txBody>
      </p:sp>
    </p:spTree>
    <p:extLst>
      <p:ext uri="{BB962C8B-B14F-4D97-AF65-F5344CB8AC3E}">
        <p14:creationId xmlns:p14="http://schemas.microsoft.com/office/powerpoint/2010/main" val="104900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P spid="3" grpId="0"/>
      <p:bldP spid="4"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591F0-CABF-824C-939A-424C5655ECCB}"/>
              </a:ext>
            </a:extLst>
          </p:cNvPr>
          <p:cNvSpPr>
            <a:spLocks noGrp="1"/>
          </p:cNvSpPr>
          <p:nvPr>
            <p:ph type="title"/>
          </p:nvPr>
        </p:nvSpPr>
        <p:spPr>
          <a:xfrm>
            <a:off x="6413111" y="640081"/>
            <a:ext cx="5138808" cy="3592768"/>
          </a:xfrm>
          <a:noFill/>
        </p:spPr>
        <p:txBody>
          <a:bodyPr vert="horz" lIns="91440" tIns="45720" rIns="91440" bIns="45720" rtlCol="0" anchor="b">
            <a:normAutofit/>
          </a:bodyPr>
          <a:lstStyle/>
          <a:p>
            <a:pPr algn="ctr"/>
            <a:r>
              <a:rPr lang="en-US" sz="6000" dirty="0"/>
              <a:t>Perspective Taking</a:t>
            </a:r>
          </a:p>
        </p:txBody>
      </p:sp>
      <p:pic>
        <p:nvPicPr>
          <p:cNvPr id="5" name="Content Placeholder 4" descr="A screenshot of a newspaper&#10;&#10;Description automatically generated">
            <a:extLst>
              <a:ext uri="{FF2B5EF4-FFF2-40B4-BE49-F238E27FC236}">
                <a16:creationId xmlns:a16="http://schemas.microsoft.com/office/drawing/2014/main" id="{95C5A704-BDCE-9148-80CB-178534FBE692}"/>
              </a:ext>
            </a:extLst>
          </p:cNvPr>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l="-292" t="-566" r="588" b="3"/>
          <a:stretch/>
        </p:blipFill>
        <p:spPr>
          <a:xfrm>
            <a:off x="985838" y="1085850"/>
            <a:ext cx="4100511" cy="4660069"/>
          </a:xfrm>
          <a:prstGeom prst="rect">
            <a:avLst/>
          </a:prstGeom>
          <a:effectLst/>
        </p:spPr>
      </p:pic>
    </p:spTree>
    <p:extLst>
      <p:ext uri="{BB962C8B-B14F-4D97-AF65-F5344CB8AC3E}">
        <p14:creationId xmlns:p14="http://schemas.microsoft.com/office/powerpoint/2010/main" val="424085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C9BF0-CA68-2549-9C9B-7EC15E25D9ED}"/>
              </a:ext>
            </a:extLst>
          </p:cNvPr>
          <p:cNvSpPr>
            <a:spLocks noGrp="1"/>
          </p:cNvSpPr>
          <p:nvPr>
            <p:ph type="title"/>
          </p:nvPr>
        </p:nvSpPr>
        <p:spPr>
          <a:xfrm>
            <a:off x="9093496" y="618681"/>
            <a:ext cx="2613872" cy="4794567"/>
          </a:xfrm>
        </p:spPr>
        <p:txBody>
          <a:bodyPr vert="horz" lIns="91440" tIns="45720" rIns="91440" bIns="45720" rtlCol="0" anchor="ctr">
            <a:normAutofit/>
          </a:bodyPr>
          <a:lstStyle/>
          <a:p>
            <a:endParaRPr lang="en-US" sz="3600">
              <a:solidFill>
                <a:srgbClr val="FFFFFF"/>
              </a:solidFill>
            </a:endParaRPr>
          </a:p>
        </p:txBody>
      </p:sp>
      <p:pic>
        <p:nvPicPr>
          <p:cNvPr id="5" name="Content Placeholder 4" descr="A screenshot of a cell phone&#10;&#10;Description automatically generated">
            <a:extLst>
              <a:ext uri="{FF2B5EF4-FFF2-40B4-BE49-F238E27FC236}">
                <a16:creationId xmlns:a16="http://schemas.microsoft.com/office/drawing/2014/main" id="{C6C91BCA-3F79-654D-877E-1C99AB3F3CB7}"/>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484632" y="520290"/>
            <a:ext cx="8666513" cy="5817420"/>
          </a:xfrm>
          <a:prstGeom prst="rect">
            <a:avLst/>
          </a:prstGeom>
          <a:effectLst/>
        </p:spPr>
      </p:pic>
      <p:sp>
        <p:nvSpPr>
          <p:cNvPr id="3" name="TextBox 2">
            <a:extLst>
              <a:ext uri="{FF2B5EF4-FFF2-40B4-BE49-F238E27FC236}">
                <a16:creationId xmlns:a16="http://schemas.microsoft.com/office/drawing/2014/main" id="{E6FF58FB-EB8D-A44B-98FC-1C0493F32BFC}"/>
              </a:ext>
            </a:extLst>
          </p:cNvPr>
          <p:cNvSpPr txBox="1"/>
          <p:nvPr/>
        </p:nvSpPr>
        <p:spPr>
          <a:xfrm>
            <a:off x="700644" y="2113812"/>
            <a:ext cx="1104404" cy="600164"/>
          </a:xfrm>
          <a:prstGeom prst="rect">
            <a:avLst/>
          </a:prstGeom>
          <a:noFill/>
        </p:spPr>
        <p:txBody>
          <a:bodyPr wrap="square" rtlCol="0">
            <a:spAutoFit/>
          </a:bodyPr>
          <a:lstStyle/>
          <a:p>
            <a:r>
              <a:rPr lang="en-US" sz="1100" dirty="0">
                <a:latin typeface="Ink Free" panose="03080402000500000000" pitchFamily="66" charset="0"/>
              </a:rPr>
              <a:t>Instructions for Delaware’s delegates</a:t>
            </a:r>
          </a:p>
        </p:txBody>
      </p:sp>
      <p:sp>
        <p:nvSpPr>
          <p:cNvPr id="8" name="TextBox 7">
            <a:extLst>
              <a:ext uri="{FF2B5EF4-FFF2-40B4-BE49-F238E27FC236}">
                <a16:creationId xmlns:a16="http://schemas.microsoft.com/office/drawing/2014/main" id="{01D9E41B-CC99-4844-9EA6-260EF3459BA3}"/>
              </a:ext>
            </a:extLst>
          </p:cNvPr>
          <p:cNvSpPr txBox="1"/>
          <p:nvPr/>
        </p:nvSpPr>
        <p:spPr>
          <a:xfrm>
            <a:off x="1668868" y="2113812"/>
            <a:ext cx="1569500" cy="600164"/>
          </a:xfrm>
          <a:prstGeom prst="rect">
            <a:avLst/>
          </a:prstGeom>
          <a:noFill/>
        </p:spPr>
        <p:txBody>
          <a:bodyPr wrap="square" rtlCol="0">
            <a:spAutoFit/>
          </a:bodyPr>
          <a:lstStyle/>
          <a:p>
            <a:r>
              <a:rPr lang="en-US" sz="1100" dirty="0">
                <a:latin typeface="Ink Free" panose="03080402000500000000" pitchFamily="66" charset="0"/>
              </a:rPr>
              <a:t>Delaware’s General Assembly (state legislators) Feb 1787</a:t>
            </a:r>
          </a:p>
        </p:txBody>
      </p:sp>
      <p:sp>
        <p:nvSpPr>
          <p:cNvPr id="4" name="Donut 3">
            <a:extLst>
              <a:ext uri="{FF2B5EF4-FFF2-40B4-BE49-F238E27FC236}">
                <a16:creationId xmlns:a16="http://schemas.microsoft.com/office/drawing/2014/main" id="{B73A556A-F4BE-5844-87A9-D5292DBAC970}"/>
              </a:ext>
            </a:extLst>
          </p:cNvPr>
          <p:cNvSpPr/>
          <p:nvPr/>
        </p:nvSpPr>
        <p:spPr>
          <a:xfrm>
            <a:off x="2981480" y="2244438"/>
            <a:ext cx="1198636" cy="398288"/>
          </a:xfrm>
          <a:prstGeom prst="donut">
            <a:avLst>
              <a:gd name="adj" fmla="val 67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10DDF167-4E52-E94A-B03F-885368429DB1}"/>
              </a:ext>
            </a:extLst>
          </p:cNvPr>
          <p:cNvSpPr txBox="1"/>
          <p:nvPr/>
        </p:nvSpPr>
        <p:spPr>
          <a:xfrm>
            <a:off x="4450823" y="2111837"/>
            <a:ext cx="1104404" cy="430887"/>
          </a:xfrm>
          <a:prstGeom prst="rect">
            <a:avLst/>
          </a:prstGeom>
          <a:noFill/>
        </p:spPr>
        <p:txBody>
          <a:bodyPr wrap="square" rtlCol="0">
            <a:spAutoFit/>
          </a:bodyPr>
          <a:lstStyle/>
          <a:p>
            <a:r>
              <a:rPr lang="en-US" sz="1100" dirty="0">
                <a:latin typeface="Ink Free" panose="03080402000500000000" pitchFamily="66" charset="0"/>
              </a:rPr>
              <a:t>They are there only to revise.</a:t>
            </a:r>
          </a:p>
        </p:txBody>
      </p:sp>
      <p:sp>
        <p:nvSpPr>
          <p:cNvPr id="13" name="TextBox 12">
            <a:extLst>
              <a:ext uri="{FF2B5EF4-FFF2-40B4-BE49-F238E27FC236}">
                <a16:creationId xmlns:a16="http://schemas.microsoft.com/office/drawing/2014/main" id="{776ECF13-E685-B543-A795-7381F99A9B15}"/>
              </a:ext>
            </a:extLst>
          </p:cNvPr>
          <p:cNvSpPr txBox="1"/>
          <p:nvPr/>
        </p:nvSpPr>
        <p:spPr>
          <a:xfrm>
            <a:off x="5613436" y="2111837"/>
            <a:ext cx="3216224" cy="600164"/>
          </a:xfrm>
          <a:prstGeom prst="rect">
            <a:avLst/>
          </a:prstGeom>
          <a:noFill/>
        </p:spPr>
        <p:txBody>
          <a:bodyPr wrap="square" rtlCol="0">
            <a:spAutoFit/>
          </a:bodyPr>
          <a:lstStyle/>
          <a:p>
            <a:r>
              <a:rPr lang="en-US" sz="1100" dirty="0">
                <a:latin typeface="Ink Free" panose="03080402000500000000" pitchFamily="66" charset="0"/>
              </a:rPr>
              <a:t>Once they start talking about revising the single vote in the federal legislature they lose their authority to be there.</a:t>
            </a:r>
          </a:p>
        </p:txBody>
      </p:sp>
    </p:spTree>
    <p:extLst>
      <p:ext uri="{BB962C8B-B14F-4D97-AF65-F5344CB8AC3E}">
        <p14:creationId xmlns:p14="http://schemas.microsoft.com/office/powerpoint/2010/main" val="3631895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animBg="1"/>
      <p:bldP spid="11"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AC203-03E9-EE48-A33D-45F6F1C4BB4A}"/>
              </a:ext>
            </a:extLst>
          </p:cNvPr>
          <p:cNvSpPr>
            <a:spLocks noGrp="1"/>
          </p:cNvSpPr>
          <p:nvPr>
            <p:ph type="title"/>
          </p:nvPr>
        </p:nvSpPr>
        <p:spPr>
          <a:xfrm>
            <a:off x="7815729" y="1635163"/>
            <a:ext cx="3601719" cy="3005644"/>
          </a:xfrm>
          <a:noFill/>
        </p:spPr>
        <p:txBody>
          <a:bodyPr vert="horz" lIns="91440" tIns="45720" rIns="91440" bIns="45720" rtlCol="0" anchor="b">
            <a:normAutofit/>
          </a:bodyPr>
          <a:lstStyle/>
          <a:p>
            <a:pPr algn="ctr"/>
            <a:r>
              <a:rPr lang="en-US" sz="4000" dirty="0"/>
              <a:t>Sourcing</a:t>
            </a:r>
            <a:br>
              <a:rPr lang="en-US" sz="4000" dirty="0"/>
            </a:br>
            <a:r>
              <a:rPr lang="en-US" sz="4000" dirty="0"/>
              <a:t>Close Reading</a:t>
            </a:r>
            <a:br>
              <a:rPr lang="en-US" sz="4000" dirty="0"/>
            </a:br>
            <a:r>
              <a:rPr lang="en-US" sz="4000" dirty="0"/>
              <a:t>Perspective Taking</a:t>
            </a:r>
          </a:p>
        </p:txBody>
      </p:sp>
      <p:pic>
        <p:nvPicPr>
          <p:cNvPr id="5" name="Content Placeholder 4" descr="A screenshot of a newspaper&#10;&#10;Description automatically generated">
            <a:extLst>
              <a:ext uri="{FF2B5EF4-FFF2-40B4-BE49-F238E27FC236}">
                <a16:creationId xmlns:a16="http://schemas.microsoft.com/office/drawing/2014/main" id="{8BEF3ACD-3A31-354B-AF14-ECDBEAB5BB1D}"/>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r="-1"/>
          <a:stretch/>
        </p:blipFill>
        <p:spPr>
          <a:xfrm>
            <a:off x="913017" y="807522"/>
            <a:ext cx="5749039" cy="5410387"/>
          </a:xfrm>
          <a:prstGeom prst="rect">
            <a:avLst/>
          </a:prstGeom>
          <a:effectLst/>
        </p:spPr>
      </p:pic>
    </p:spTree>
    <p:extLst>
      <p:ext uri="{BB962C8B-B14F-4D97-AF65-F5344CB8AC3E}">
        <p14:creationId xmlns:p14="http://schemas.microsoft.com/office/powerpoint/2010/main" val="1880544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AC203-03E9-EE48-A33D-45F6F1C4BB4A}"/>
              </a:ext>
            </a:extLst>
          </p:cNvPr>
          <p:cNvSpPr>
            <a:spLocks noGrp="1"/>
          </p:cNvSpPr>
          <p:nvPr>
            <p:ph type="title"/>
          </p:nvPr>
        </p:nvSpPr>
        <p:spPr>
          <a:xfrm>
            <a:off x="7950200" y="640081"/>
            <a:ext cx="3601719" cy="3005644"/>
          </a:xfrm>
          <a:noFill/>
        </p:spPr>
        <p:txBody>
          <a:bodyPr vert="horz" lIns="91440" tIns="45720" rIns="91440" bIns="45720" rtlCol="0" anchor="b">
            <a:normAutofit/>
          </a:bodyPr>
          <a:lstStyle/>
          <a:p>
            <a:pPr algn="ctr"/>
            <a:r>
              <a:rPr lang="en-US" sz="4800" dirty="0"/>
              <a:t>Sourcing</a:t>
            </a:r>
          </a:p>
        </p:txBody>
      </p:sp>
      <p:pic>
        <p:nvPicPr>
          <p:cNvPr id="5" name="Content Placeholder 4" descr="A screenshot of a newspaper&#10;&#10;Description automatically generated">
            <a:extLst>
              <a:ext uri="{FF2B5EF4-FFF2-40B4-BE49-F238E27FC236}">
                <a16:creationId xmlns:a16="http://schemas.microsoft.com/office/drawing/2014/main" id="{8BEF3ACD-3A31-354B-AF14-ECDBEAB5BB1D}"/>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r="-1"/>
          <a:stretch/>
        </p:blipFill>
        <p:spPr>
          <a:xfrm>
            <a:off x="913017" y="807522"/>
            <a:ext cx="5749039" cy="5410387"/>
          </a:xfrm>
          <a:prstGeom prst="rect">
            <a:avLst/>
          </a:prstGeom>
          <a:effectLst/>
        </p:spPr>
      </p:pic>
      <p:sp>
        <p:nvSpPr>
          <p:cNvPr id="8" name="Frame 7">
            <a:extLst>
              <a:ext uri="{FF2B5EF4-FFF2-40B4-BE49-F238E27FC236}">
                <a16:creationId xmlns:a16="http://schemas.microsoft.com/office/drawing/2014/main" id="{35FCE65E-19BA-FE47-A6EE-97B4D7E40F5B}"/>
              </a:ext>
            </a:extLst>
          </p:cNvPr>
          <p:cNvSpPr/>
          <p:nvPr/>
        </p:nvSpPr>
        <p:spPr>
          <a:xfrm>
            <a:off x="2671949" y="5379523"/>
            <a:ext cx="665018" cy="285007"/>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Frame 8">
            <a:extLst>
              <a:ext uri="{FF2B5EF4-FFF2-40B4-BE49-F238E27FC236}">
                <a16:creationId xmlns:a16="http://schemas.microsoft.com/office/drawing/2014/main" id="{43737565-D7B3-3947-AB81-ADA07470B1B1}"/>
              </a:ext>
            </a:extLst>
          </p:cNvPr>
          <p:cNvSpPr/>
          <p:nvPr/>
        </p:nvSpPr>
        <p:spPr>
          <a:xfrm>
            <a:off x="3951319" y="5367647"/>
            <a:ext cx="1108955" cy="285007"/>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1" name="Frame 10">
            <a:extLst>
              <a:ext uri="{FF2B5EF4-FFF2-40B4-BE49-F238E27FC236}">
                <a16:creationId xmlns:a16="http://schemas.microsoft.com/office/drawing/2014/main" id="{0E975C0C-A4C3-9F46-9631-3550956A67C9}"/>
              </a:ext>
            </a:extLst>
          </p:cNvPr>
          <p:cNvSpPr/>
          <p:nvPr/>
        </p:nvSpPr>
        <p:spPr>
          <a:xfrm>
            <a:off x="1922912" y="5640779"/>
            <a:ext cx="1200299" cy="285007"/>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3" name="Frame 12">
            <a:extLst>
              <a:ext uri="{FF2B5EF4-FFF2-40B4-BE49-F238E27FC236}">
                <a16:creationId xmlns:a16="http://schemas.microsoft.com/office/drawing/2014/main" id="{DE7AD6B8-66B5-8844-9851-44F7574689ED}"/>
              </a:ext>
            </a:extLst>
          </p:cNvPr>
          <p:cNvSpPr/>
          <p:nvPr/>
        </p:nvSpPr>
        <p:spPr>
          <a:xfrm>
            <a:off x="3243403" y="5640779"/>
            <a:ext cx="2444878" cy="285007"/>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4" name="Frame 13">
            <a:extLst>
              <a:ext uri="{FF2B5EF4-FFF2-40B4-BE49-F238E27FC236}">
                <a16:creationId xmlns:a16="http://schemas.microsoft.com/office/drawing/2014/main" id="{ADA7A134-BF3C-9945-929E-8B17D1A7FE4B}"/>
              </a:ext>
            </a:extLst>
          </p:cNvPr>
          <p:cNvSpPr/>
          <p:nvPr/>
        </p:nvSpPr>
        <p:spPr>
          <a:xfrm>
            <a:off x="1121845" y="5628421"/>
            <a:ext cx="924841" cy="285007"/>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90933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1" grpId="0" animBg="1"/>
      <p:bldP spid="11" grpId="1" animBg="1"/>
      <p:bldP spid="13" grpId="0" animBg="1"/>
      <p:bldP spid="13" grpId="1" animBg="1"/>
      <p:bldP spid="14" grpId="0" animBg="1"/>
      <p:bldP spid="14" grpId="1" animBg="1"/>
    </p:bld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AC203-03E9-EE48-A33D-45F6F1C4BB4A}"/>
              </a:ext>
            </a:extLst>
          </p:cNvPr>
          <p:cNvSpPr>
            <a:spLocks noGrp="1"/>
          </p:cNvSpPr>
          <p:nvPr>
            <p:ph type="title"/>
          </p:nvPr>
        </p:nvSpPr>
        <p:spPr>
          <a:xfrm>
            <a:off x="7950200" y="640081"/>
            <a:ext cx="3601719" cy="3042448"/>
          </a:xfrm>
          <a:noFill/>
        </p:spPr>
        <p:txBody>
          <a:bodyPr vert="horz" lIns="91440" tIns="45720" rIns="91440" bIns="45720" rtlCol="0" anchor="b">
            <a:normAutofit/>
          </a:bodyPr>
          <a:lstStyle/>
          <a:p>
            <a:pPr algn="ctr"/>
            <a:r>
              <a:rPr lang="en-US" sz="4800" dirty="0"/>
              <a:t>Close Reading</a:t>
            </a:r>
          </a:p>
        </p:txBody>
      </p:sp>
      <p:pic>
        <p:nvPicPr>
          <p:cNvPr id="5" name="Content Placeholder 4" descr="A screenshot of a newspaper&#10;&#10;Description automatically generated">
            <a:extLst>
              <a:ext uri="{FF2B5EF4-FFF2-40B4-BE49-F238E27FC236}">
                <a16:creationId xmlns:a16="http://schemas.microsoft.com/office/drawing/2014/main" id="{8BEF3ACD-3A31-354B-AF14-ECDBEAB5BB1D}"/>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r="-1"/>
          <a:stretch/>
        </p:blipFill>
        <p:spPr>
          <a:xfrm>
            <a:off x="913017" y="807522"/>
            <a:ext cx="5749039" cy="5410387"/>
          </a:xfrm>
          <a:prstGeom prst="rect">
            <a:avLst/>
          </a:prstGeom>
          <a:effectLst/>
        </p:spPr>
      </p:pic>
      <p:sp>
        <p:nvSpPr>
          <p:cNvPr id="14" name="Frame 13">
            <a:extLst>
              <a:ext uri="{FF2B5EF4-FFF2-40B4-BE49-F238E27FC236}">
                <a16:creationId xmlns:a16="http://schemas.microsoft.com/office/drawing/2014/main" id="{751855A7-DAF2-8543-B2A4-01010B7AA049}"/>
              </a:ext>
            </a:extLst>
          </p:cNvPr>
          <p:cNvSpPr/>
          <p:nvPr/>
        </p:nvSpPr>
        <p:spPr>
          <a:xfrm>
            <a:off x="4213654" y="1591295"/>
            <a:ext cx="1973390" cy="296882"/>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5" name="Frame 14">
            <a:extLst>
              <a:ext uri="{FF2B5EF4-FFF2-40B4-BE49-F238E27FC236}">
                <a16:creationId xmlns:a16="http://schemas.microsoft.com/office/drawing/2014/main" id="{2A084634-8AF7-E24E-9662-20F835B3045A}"/>
              </a:ext>
            </a:extLst>
          </p:cNvPr>
          <p:cNvSpPr/>
          <p:nvPr/>
        </p:nvSpPr>
        <p:spPr>
          <a:xfrm>
            <a:off x="1710046" y="2382446"/>
            <a:ext cx="605641" cy="285007"/>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6" name="Frame 15">
            <a:extLst>
              <a:ext uri="{FF2B5EF4-FFF2-40B4-BE49-F238E27FC236}">
                <a16:creationId xmlns:a16="http://schemas.microsoft.com/office/drawing/2014/main" id="{094CD60D-5C1D-F042-B11F-5B7B21E02896}"/>
              </a:ext>
            </a:extLst>
          </p:cNvPr>
          <p:cNvSpPr/>
          <p:nvPr/>
        </p:nvSpPr>
        <p:spPr>
          <a:xfrm>
            <a:off x="937259" y="2627922"/>
            <a:ext cx="5689172" cy="1172183"/>
          </a:xfrm>
          <a:prstGeom prst="frame">
            <a:avLst>
              <a:gd name="adj1" fmla="val 338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7" name="Frame 16">
            <a:extLst>
              <a:ext uri="{FF2B5EF4-FFF2-40B4-BE49-F238E27FC236}">
                <a16:creationId xmlns:a16="http://schemas.microsoft.com/office/drawing/2014/main" id="{2FB4CF67-E08D-A246-AA65-5EF977A4E36F}"/>
              </a:ext>
            </a:extLst>
          </p:cNvPr>
          <p:cNvSpPr/>
          <p:nvPr/>
        </p:nvSpPr>
        <p:spPr>
          <a:xfrm>
            <a:off x="2968831" y="3682529"/>
            <a:ext cx="605641" cy="285007"/>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8" name="Frame 17">
            <a:extLst>
              <a:ext uri="{FF2B5EF4-FFF2-40B4-BE49-F238E27FC236}">
                <a16:creationId xmlns:a16="http://schemas.microsoft.com/office/drawing/2014/main" id="{B0CB8415-2D6D-7A4E-90AD-B75BDF4C983F}"/>
              </a:ext>
            </a:extLst>
          </p:cNvPr>
          <p:cNvSpPr/>
          <p:nvPr/>
        </p:nvSpPr>
        <p:spPr>
          <a:xfrm>
            <a:off x="2505694" y="4476998"/>
            <a:ext cx="2161309" cy="285007"/>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9" name="Frame 18">
            <a:extLst>
              <a:ext uri="{FF2B5EF4-FFF2-40B4-BE49-F238E27FC236}">
                <a16:creationId xmlns:a16="http://schemas.microsoft.com/office/drawing/2014/main" id="{70681C5C-BC93-CC4A-A0BC-C8BD406042E6}"/>
              </a:ext>
            </a:extLst>
          </p:cNvPr>
          <p:cNvSpPr/>
          <p:nvPr/>
        </p:nvSpPr>
        <p:spPr>
          <a:xfrm>
            <a:off x="937260" y="4644429"/>
            <a:ext cx="5724796" cy="757667"/>
          </a:xfrm>
          <a:prstGeom prst="frame">
            <a:avLst>
              <a:gd name="adj1" fmla="val 623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6987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5"/>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18"/>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AC203-03E9-EE48-A33D-45F6F1C4BB4A}"/>
              </a:ext>
            </a:extLst>
          </p:cNvPr>
          <p:cNvSpPr>
            <a:spLocks noGrp="1"/>
          </p:cNvSpPr>
          <p:nvPr>
            <p:ph type="title"/>
          </p:nvPr>
        </p:nvSpPr>
        <p:spPr>
          <a:xfrm>
            <a:off x="7950200" y="640081"/>
            <a:ext cx="3601719" cy="3350028"/>
          </a:xfrm>
          <a:noFill/>
        </p:spPr>
        <p:txBody>
          <a:bodyPr vert="horz" lIns="91440" tIns="45720" rIns="91440" bIns="45720" rtlCol="0" anchor="b">
            <a:normAutofit/>
          </a:bodyPr>
          <a:lstStyle/>
          <a:p>
            <a:pPr algn="ctr"/>
            <a:r>
              <a:rPr lang="en-US" sz="4800" dirty="0"/>
              <a:t>Perspective Taking</a:t>
            </a:r>
          </a:p>
        </p:txBody>
      </p:sp>
      <p:pic>
        <p:nvPicPr>
          <p:cNvPr id="5" name="Content Placeholder 4" descr="A screenshot of a newspaper&#10;&#10;Description automatically generated">
            <a:extLst>
              <a:ext uri="{FF2B5EF4-FFF2-40B4-BE49-F238E27FC236}">
                <a16:creationId xmlns:a16="http://schemas.microsoft.com/office/drawing/2014/main" id="{8BEF3ACD-3A31-354B-AF14-ECDBEAB5BB1D}"/>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r="-1"/>
          <a:stretch/>
        </p:blipFill>
        <p:spPr>
          <a:xfrm>
            <a:off x="913017" y="807522"/>
            <a:ext cx="5749039" cy="5410387"/>
          </a:xfrm>
          <a:prstGeom prst="rect">
            <a:avLst/>
          </a:prstGeom>
          <a:effectLst/>
        </p:spPr>
      </p:pic>
    </p:spTree>
    <p:extLst>
      <p:ext uri="{BB962C8B-B14F-4D97-AF65-F5344CB8AC3E}">
        <p14:creationId xmlns:p14="http://schemas.microsoft.com/office/powerpoint/2010/main" val="942744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aper with text and a few words&#10;&#10;Description automatically generated with medium confidence">
            <a:extLst>
              <a:ext uri="{FF2B5EF4-FFF2-40B4-BE49-F238E27FC236}">
                <a16:creationId xmlns:a16="http://schemas.microsoft.com/office/drawing/2014/main" id="{22F1078D-6C1A-0A4C-9562-6EBAB576A9EB}"/>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5683623" y="-45921"/>
            <a:ext cx="6508377" cy="7012902"/>
          </a:xfrm>
        </p:spPr>
      </p:pic>
      <p:sp>
        <p:nvSpPr>
          <p:cNvPr id="3" name="TextBox 2">
            <a:extLst>
              <a:ext uri="{FF2B5EF4-FFF2-40B4-BE49-F238E27FC236}">
                <a16:creationId xmlns:a16="http://schemas.microsoft.com/office/drawing/2014/main" id="{C878E3B6-6C8F-D2B4-4F16-D5837771441D}"/>
              </a:ext>
            </a:extLst>
          </p:cNvPr>
          <p:cNvSpPr txBox="1"/>
          <p:nvPr/>
        </p:nvSpPr>
        <p:spPr>
          <a:xfrm>
            <a:off x="683172" y="678520"/>
            <a:ext cx="4025462" cy="1200329"/>
          </a:xfrm>
          <a:prstGeom prst="rect">
            <a:avLst/>
          </a:prstGeom>
          <a:noFill/>
        </p:spPr>
        <p:txBody>
          <a:bodyPr wrap="square" rtlCol="0">
            <a:spAutoFit/>
          </a:bodyPr>
          <a:lstStyle/>
          <a:p>
            <a:r>
              <a:rPr lang="en-US" sz="3600" dirty="0"/>
              <a:t>Judicial Branch: Interprets the law</a:t>
            </a:r>
          </a:p>
        </p:txBody>
      </p:sp>
      <p:sp>
        <p:nvSpPr>
          <p:cNvPr id="4" name="TextBox 3">
            <a:extLst>
              <a:ext uri="{FF2B5EF4-FFF2-40B4-BE49-F238E27FC236}">
                <a16:creationId xmlns:a16="http://schemas.microsoft.com/office/drawing/2014/main" id="{E6624B00-C637-510C-4DC1-736FAB4AA7D2}"/>
              </a:ext>
            </a:extLst>
          </p:cNvPr>
          <p:cNvSpPr txBox="1"/>
          <p:nvPr/>
        </p:nvSpPr>
        <p:spPr>
          <a:xfrm>
            <a:off x="756745" y="2364828"/>
            <a:ext cx="4078014" cy="3693319"/>
          </a:xfrm>
          <a:prstGeom prst="rect">
            <a:avLst/>
          </a:prstGeom>
          <a:noFill/>
        </p:spPr>
        <p:txBody>
          <a:bodyPr wrap="square" rtlCol="0">
            <a:spAutoFit/>
          </a:bodyPr>
          <a:lstStyle/>
          <a:p>
            <a:r>
              <a:rPr lang="en-US" dirty="0"/>
              <a:t>plaintiff</a:t>
            </a:r>
          </a:p>
          <a:p>
            <a:r>
              <a:rPr lang="en-US" dirty="0"/>
              <a:t>defendant</a:t>
            </a:r>
          </a:p>
          <a:p>
            <a:r>
              <a:rPr lang="en-US" dirty="0"/>
              <a:t>witness</a:t>
            </a:r>
          </a:p>
          <a:p>
            <a:r>
              <a:rPr lang="en-US" dirty="0"/>
              <a:t>evidence</a:t>
            </a:r>
          </a:p>
          <a:p>
            <a:r>
              <a:rPr lang="en-US" dirty="0"/>
              <a:t>indictment</a:t>
            </a:r>
          </a:p>
          <a:p>
            <a:r>
              <a:rPr lang="en-US" dirty="0"/>
              <a:t>hearing</a:t>
            </a:r>
          </a:p>
          <a:p>
            <a:r>
              <a:rPr lang="en-US" dirty="0"/>
              <a:t>plea deal</a:t>
            </a:r>
          </a:p>
          <a:p>
            <a:r>
              <a:rPr lang="en-US" dirty="0"/>
              <a:t>elements of a trial</a:t>
            </a:r>
          </a:p>
          <a:p>
            <a:r>
              <a:rPr lang="en-US" dirty="0"/>
              <a:t>jury</a:t>
            </a:r>
          </a:p>
          <a:p>
            <a:r>
              <a:rPr lang="en-US" dirty="0"/>
              <a:t>mistrial</a:t>
            </a:r>
          </a:p>
          <a:p>
            <a:r>
              <a:rPr lang="en-US" dirty="0"/>
              <a:t>due process</a:t>
            </a:r>
          </a:p>
          <a:p>
            <a:r>
              <a:rPr lang="en-US" dirty="0"/>
              <a:t>precedent</a:t>
            </a:r>
          </a:p>
          <a:p>
            <a:r>
              <a:rPr lang="en-US" dirty="0"/>
              <a:t>rule of law</a:t>
            </a:r>
          </a:p>
        </p:txBody>
      </p:sp>
    </p:spTree>
    <p:extLst>
      <p:ext uri="{BB962C8B-B14F-4D97-AF65-F5344CB8AC3E}">
        <p14:creationId xmlns:p14="http://schemas.microsoft.com/office/powerpoint/2010/main" val="80961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C9BF0-CA68-2549-9C9B-7EC15E25D9ED}"/>
              </a:ext>
            </a:extLst>
          </p:cNvPr>
          <p:cNvSpPr>
            <a:spLocks noGrp="1"/>
          </p:cNvSpPr>
          <p:nvPr>
            <p:ph type="title"/>
          </p:nvPr>
        </p:nvSpPr>
        <p:spPr>
          <a:xfrm>
            <a:off x="9093496" y="618681"/>
            <a:ext cx="2613872" cy="4794567"/>
          </a:xfrm>
        </p:spPr>
        <p:txBody>
          <a:bodyPr vert="horz" lIns="91440" tIns="45720" rIns="91440" bIns="45720" rtlCol="0" anchor="ctr">
            <a:normAutofit/>
          </a:bodyPr>
          <a:lstStyle/>
          <a:p>
            <a:endParaRPr lang="en-US" sz="3600">
              <a:solidFill>
                <a:srgbClr val="FFFFFF"/>
              </a:solidFill>
            </a:endParaRPr>
          </a:p>
        </p:txBody>
      </p:sp>
      <p:pic>
        <p:nvPicPr>
          <p:cNvPr id="5" name="Content Placeholder 4" descr="A screenshot of a cell phone&#10;&#10;Description automatically generated">
            <a:extLst>
              <a:ext uri="{FF2B5EF4-FFF2-40B4-BE49-F238E27FC236}">
                <a16:creationId xmlns:a16="http://schemas.microsoft.com/office/drawing/2014/main" id="{C6C91BCA-3F79-654D-877E-1C99AB3F3CB7}"/>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484632" y="484665"/>
            <a:ext cx="8666513" cy="5817420"/>
          </a:xfrm>
          <a:prstGeom prst="rect">
            <a:avLst/>
          </a:prstGeom>
          <a:effectLst/>
        </p:spPr>
      </p:pic>
      <p:sp>
        <p:nvSpPr>
          <p:cNvPr id="3" name="TextBox 2">
            <a:extLst>
              <a:ext uri="{FF2B5EF4-FFF2-40B4-BE49-F238E27FC236}">
                <a16:creationId xmlns:a16="http://schemas.microsoft.com/office/drawing/2014/main" id="{E6FF58FB-EB8D-A44B-98FC-1C0493F32BFC}"/>
              </a:ext>
            </a:extLst>
          </p:cNvPr>
          <p:cNvSpPr txBox="1"/>
          <p:nvPr/>
        </p:nvSpPr>
        <p:spPr>
          <a:xfrm>
            <a:off x="700644" y="2113812"/>
            <a:ext cx="1104404" cy="600164"/>
          </a:xfrm>
          <a:prstGeom prst="rect">
            <a:avLst/>
          </a:prstGeom>
          <a:noFill/>
        </p:spPr>
        <p:txBody>
          <a:bodyPr wrap="square" rtlCol="0">
            <a:spAutoFit/>
          </a:bodyPr>
          <a:lstStyle/>
          <a:p>
            <a:r>
              <a:rPr lang="en-US" sz="1100" dirty="0">
                <a:latin typeface="Ink Free" panose="03080402000500000000" pitchFamily="66" charset="0"/>
              </a:rPr>
              <a:t>Instructions for Delaware’s delegates</a:t>
            </a:r>
          </a:p>
        </p:txBody>
      </p:sp>
      <p:sp>
        <p:nvSpPr>
          <p:cNvPr id="8" name="TextBox 7">
            <a:extLst>
              <a:ext uri="{FF2B5EF4-FFF2-40B4-BE49-F238E27FC236}">
                <a16:creationId xmlns:a16="http://schemas.microsoft.com/office/drawing/2014/main" id="{01D9E41B-CC99-4844-9EA6-260EF3459BA3}"/>
              </a:ext>
            </a:extLst>
          </p:cNvPr>
          <p:cNvSpPr txBox="1"/>
          <p:nvPr/>
        </p:nvSpPr>
        <p:spPr>
          <a:xfrm>
            <a:off x="1668868" y="2113812"/>
            <a:ext cx="1466217" cy="600164"/>
          </a:xfrm>
          <a:prstGeom prst="rect">
            <a:avLst/>
          </a:prstGeom>
          <a:noFill/>
        </p:spPr>
        <p:txBody>
          <a:bodyPr wrap="square" rtlCol="0">
            <a:spAutoFit/>
          </a:bodyPr>
          <a:lstStyle/>
          <a:p>
            <a:r>
              <a:rPr lang="en-US" sz="1100" dirty="0">
                <a:latin typeface="Ink Free" panose="03080402000500000000" pitchFamily="66" charset="0"/>
              </a:rPr>
              <a:t>Delaware’s General Assembly (state legislators)</a:t>
            </a:r>
          </a:p>
        </p:txBody>
      </p:sp>
      <p:sp>
        <p:nvSpPr>
          <p:cNvPr id="4" name="Donut 3">
            <a:extLst>
              <a:ext uri="{FF2B5EF4-FFF2-40B4-BE49-F238E27FC236}">
                <a16:creationId xmlns:a16="http://schemas.microsoft.com/office/drawing/2014/main" id="{B73A556A-F4BE-5844-87A9-D5292DBAC970}"/>
              </a:ext>
            </a:extLst>
          </p:cNvPr>
          <p:cNvSpPr/>
          <p:nvPr/>
        </p:nvSpPr>
        <p:spPr>
          <a:xfrm>
            <a:off x="2981480" y="2244438"/>
            <a:ext cx="1198636" cy="398288"/>
          </a:xfrm>
          <a:prstGeom prst="donut">
            <a:avLst>
              <a:gd name="adj" fmla="val 67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10DDF167-4E52-E94A-B03F-885368429DB1}"/>
              </a:ext>
            </a:extLst>
          </p:cNvPr>
          <p:cNvSpPr txBox="1"/>
          <p:nvPr/>
        </p:nvSpPr>
        <p:spPr>
          <a:xfrm>
            <a:off x="4450823" y="2111837"/>
            <a:ext cx="1104404" cy="430887"/>
          </a:xfrm>
          <a:prstGeom prst="rect">
            <a:avLst/>
          </a:prstGeom>
          <a:noFill/>
        </p:spPr>
        <p:txBody>
          <a:bodyPr wrap="square" rtlCol="0">
            <a:spAutoFit/>
          </a:bodyPr>
          <a:lstStyle/>
          <a:p>
            <a:r>
              <a:rPr lang="en-US" sz="1100" dirty="0">
                <a:latin typeface="Ink Free" panose="03080402000500000000" pitchFamily="66" charset="0"/>
              </a:rPr>
              <a:t>They are there only to revise.</a:t>
            </a:r>
          </a:p>
        </p:txBody>
      </p:sp>
      <p:sp>
        <p:nvSpPr>
          <p:cNvPr id="13" name="TextBox 12">
            <a:extLst>
              <a:ext uri="{FF2B5EF4-FFF2-40B4-BE49-F238E27FC236}">
                <a16:creationId xmlns:a16="http://schemas.microsoft.com/office/drawing/2014/main" id="{776ECF13-E685-B543-A795-7381F99A9B15}"/>
              </a:ext>
            </a:extLst>
          </p:cNvPr>
          <p:cNvSpPr txBox="1"/>
          <p:nvPr/>
        </p:nvSpPr>
        <p:spPr>
          <a:xfrm>
            <a:off x="5613436" y="2111837"/>
            <a:ext cx="3216224" cy="600164"/>
          </a:xfrm>
          <a:prstGeom prst="rect">
            <a:avLst/>
          </a:prstGeom>
          <a:noFill/>
        </p:spPr>
        <p:txBody>
          <a:bodyPr wrap="square" rtlCol="0">
            <a:spAutoFit/>
          </a:bodyPr>
          <a:lstStyle/>
          <a:p>
            <a:r>
              <a:rPr lang="en-US" sz="1100" dirty="0">
                <a:latin typeface="Ink Free" panose="03080402000500000000" pitchFamily="66" charset="0"/>
              </a:rPr>
              <a:t>Once they start talking about revising the single vote in the federal legislature they lose their authority to be there.</a:t>
            </a:r>
          </a:p>
        </p:txBody>
      </p:sp>
      <p:sp>
        <p:nvSpPr>
          <p:cNvPr id="6" name="Frame 5">
            <a:extLst>
              <a:ext uri="{FF2B5EF4-FFF2-40B4-BE49-F238E27FC236}">
                <a16:creationId xmlns:a16="http://schemas.microsoft.com/office/drawing/2014/main" id="{9E19202B-00C1-3E48-9683-4B3C29014206}"/>
              </a:ext>
            </a:extLst>
          </p:cNvPr>
          <p:cNvSpPr/>
          <p:nvPr/>
        </p:nvSpPr>
        <p:spPr>
          <a:xfrm>
            <a:off x="605642" y="3310249"/>
            <a:ext cx="8360228" cy="885373"/>
          </a:xfrm>
          <a:prstGeom prst="frame">
            <a:avLst>
              <a:gd name="adj1" fmla="val 316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757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B0AF3-D657-2241-9C7A-3511A49D2AEB}"/>
              </a:ext>
            </a:extLst>
          </p:cNvPr>
          <p:cNvSpPr>
            <a:spLocks noGrp="1"/>
          </p:cNvSpPr>
          <p:nvPr>
            <p:ph type="title"/>
          </p:nvPr>
        </p:nvSpPr>
        <p:spPr>
          <a:xfrm>
            <a:off x="8153400" y="640081"/>
            <a:ext cx="3398518" cy="5255364"/>
          </a:xfrm>
        </p:spPr>
        <p:txBody>
          <a:bodyPr vert="horz" lIns="91440" tIns="45720" rIns="91440" bIns="45720" rtlCol="0" anchor="ctr">
            <a:normAutofit/>
          </a:bodyPr>
          <a:lstStyle/>
          <a:p>
            <a:pPr algn="ctr"/>
            <a:r>
              <a:rPr lang="en-US" sz="3800" dirty="0"/>
              <a:t>Sourcing</a:t>
            </a:r>
            <a:br>
              <a:rPr lang="en-US" sz="3800" dirty="0"/>
            </a:br>
            <a:r>
              <a:rPr lang="en-US" sz="3800" dirty="0"/>
              <a:t>Close Reading</a:t>
            </a:r>
            <a:br>
              <a:rPr lang="en-US" sz="3800" dirty="0"/>
            </a:br>
            <a:r>
              <a:rPr lang="en-US" sz="3800" dirty="0"/>
              <a:t>Perspective Taking</a:t>
            </a:r>
          </a:p>
        </p:txBody>
      </p:sp>
      <p:pic>
        <p:nvPicPr>
          <p:cNvPr id="5" name="Content Placeholder 4" descr="A screenshot of a cell phone&#10;&#10;Description automatically generated">
            <a:extLst>
              <a:ext uri="{FF2B5EF4-FFF2-40B4-BE49-F238E27FC236}">
                <a16:creationId xmlns:a16="http://schemas.microsoft.com/office/drawing/2014/main" id="{92A04B43-ED0A-7C4E-87A5-2D5662D245FB}"/>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951882" y="965595"/>
            <a:ext cx="5632217" cy="4808332"/>
          </a:xfrm>
          <a:prstGeom prst="rect">
            <a:avLst/>
          </a:prstGeom>
          <a:effectLst/>
        </p:spPr>
      </p:pic>
    </p:spTree>
    <p:extLst>
      <p:ext uri="{BB962C8B-B14F-4D97-AF65-F5344CB8AC3E}">
        <p14:creationId xmlns:p14="http://schemas.microsoft.com/office/powerpoint/2010/main" val="26228751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B0AF3-D657-2241-9C7A-3511A49D2AEB}"/>
              </a:ext>
            </a:extLst>
          </p:cNvPr>
          <p:cNvSpPr>
            <a:spLocks noGrp="1"/>
          </p:cNvSpPr>
          <p:nvPr>
            <p:ph type="title"/>
          </p:nvPr>
        </p:nvSpPr>
        <p:spPr>
          <a:xfrm>
            <a:off x="8153400" y="640081"/>
            <a:ext cx="3398518" cy="5255364"/>
          </a:xfrm>
        </p:spPr>
        <p:txBody>
          <a:bodyPr vert="horz" lIns="91440" tIns="45720" rIns="91440" bIns="45720" rtlCol="0" anchor="ctr">
            <a:normAutofit/>
          </a:bodyPr>
          <a:lstStyle/>
          <a:p>
            <a:pPr algn="ctr"/>
            <a:r>
              <a:rPr lang="en-US" sz="4800" dirty="0"/>
              <a:t>Sourcing</a:t>
            </a:r>
          </a:p>
        </p:txBody>
      </p:sp>
      <p:pic>
        <p:nvPicPr>
          <p:cNvPr id="5" name="Content Placeholder 4" descr="A screenshot of a cell phone&#10;&#10;Description automatically generated">
            <a:extLst>
              <a:ext uri="{FF2B5EF4-FFF2-40B4-BE49-F238E27FC236}">
                <a16:creationId xmlns:a16="http://schemas.microsoft.com/office/drawing/2014/main" id="{92A04B43-ED0A-7C4E-87A5-2D5662D245FB}"/>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951882" y="965595"/>
            <a:ext cx="5632217" cy="4808332"/>
          </a:xfrm>
          <a:prstGeom prst="rect">
            <a:avLst/>
          </a:prstGeom>
          <a:effectLst/>
        </p:spPr>
      </p:pic>
      <p:sp>
        <p:nvSpPr>
          <p:cNvPr id="8" name="Frame 7">
            <a:extLst>
              <a:ext uri="{FF2B5EF4-FFF2-40B4-BE49-F238E27FC236}">
                <a16:creationId xmlns:a16="http://schemas.microsoft.com/office/drawing/2014/main" id="{BD4979A4-A8AF-6A4B-8366-4EA1C56BF8C9}"/>
              </a:ext>
            </a:extLst>
          </p:cNvPr>
          <p:cNvSpPr/>
          <p:nvPr/>
        </p:nvSpPr>
        <p:spPr>
          <a:xfrm>
            <a:off x="3740726" y="4500748"/>
            <a:ext cx="1211283" cy="273133"/>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Frame 8">
            <a:extLst>
              <a:ext uri="{FF2B5EF4-FFF2-40B4-BE49-F238E27FC236}">
                <a16:creationId xmlns:a16="http://schemas.microsoft.com/office/drawing/2014/main" id="{019ED330-A936-F348-8C60-6D6CD9A13A35}"/>
              </a:ext>
            </a:extLst>
          </p:cNvPr>
          <p:cNvSpPr/>
          <p:nvPr/>
        </p:nvSpPr>
        <p:spPr>
          <a:xfrm>
            <a:off x="1230021" y="4773882"/>
            <a:ext cx="973615" cy="273132"/>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1" name="Frame 10">
            <a:extLst>
              <a:ext uri="{FF2B5EF4-FFF2-40B4-BE49-F238E27FC236}">
                <a16:creationId xmlns:a16="http://schemas.microsoft.com/office/drawing/2014/main" id="{7245365B-42B6-6944-A16D-144A178050E4}"/>
              </a:ext>
            </a:extLst>
          </p:cNvPr>
          <p:cNvSpPr/>
          <p:nvPr/>
        </p:nvSpPr>
        <p:spPr>
          <a:xfrm>
            <a:off x="5198037" y="4773880"/>
            <a:ext cx="1421687" cy="273133"/>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3" name="Frame 12">
            <a:extLst>
              <a:ext uri="{FF2B5EF4-FFF2-40B4-BE49-F238E27FC236}">
                <a16:creationId xmlns:a16="http://schemas.microsoft.com/office/drawing/2014/main" id="{15D2FDCB-B1DD-1240-97E2-50402F3C07E7}"/>
              </a:ext>
            </a:extLst>
          </p:cNvPr>
          <p:cNvSpPr/>
          <p:nvPr/>
        </p:nvSpPr>
        <p:spPr>
          <a:xfrm>
            <a:off x="1466561" y="5047014"/>
            <a:ext cx="1965408" cy="273132"/>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418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1" grpId="0" animBg="1"/>
      <p:bldP spid="11" grpId="1" animBg="1"/>
      <p:bldP spid="13" grpId="0" animBg="1"/>
      <p:bldP spid="13" grpId="1"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B0AF3-D657-2241-9C7A-3511A49D2AEB}"/>
              </a:ext>
            </a:extLst>
          </p:cNvPr>
          <p:cNvSpPr>
            <a:spLocks noGrp="1"/>
          </p:cNvSpPr>
          <p:nvPr>
            <p:ph type="title"/>
          </p:nvPr>
        </p:nvSpPr>
        <p:spPr>
          <a:xfrm>
            <a:off x="8153400" y="640081"/>
            <a:ext cx="3398518" cy="5255364"/>
          </a:xfrm>
        </p:spPr>
        <p:txBody>
          <a:bodyPr vert="horz" lIns="91440" tIns="45720" rIns="91440" bIns="45720" rtlCol="0" anchor="ctr">
            <a:normAutofit/>
          </a:bodyPr>
          <a:lstStyle/>
          <a:p>
            <a:pPr algn="ctr"/>
            <a:r>
              <a:rPr lang="en-US" sz="4800" dirty="0"/>
              <a:t>Close Reading</a:t>
            </a:r>
          </a:p>
        </p:txBody>
      </p:sp>
      <p:pic>
        <p:nvPicPr>
          <p:cNvPr id="5" name="Content Placeholder 4" descr="A screenshot of a cell phone&#10;&#10;Description automatically generated">
            <a:extLst>
              <a:ext uri="{FF2B5EF4-FFF2-40B4-BE49-F238E27FC236}">
                <a16:creationId xmlns:a16="http://schemas.microsoft.com/office/drawing/2014/main" id="{92A04B43-ED0A-7C4E-87A5-2D5662D245FB}"/>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951882" y="965595"/>
            <a:ext cx="5632217" cy="4808332"/>
          </a:xfrm>
          <a:prstGeom prst="rect">
            <a:avLst/>
          </a:prstGeom>
          <a:effectLst/>
        </p:spPr>
      </p:pic>
      <p:sp>
        <p:nvSpPr>
          <p:cNvPr id="6" name="Frame 5">
            <a:extLst>
              <a:ext uri="{FF2B5EF4-FFF2-40B4-BE49-F238E27FC236}">
                <a16:creationId xmlns:a16="http://schemas.microsoft.com/office/drawing/2014/main" id="{CA4305BA-A549-2741-A58D-FADF4444C690}"/>
              </a:ext>
            </a:extLst>
          </p:cNvPr>
          <p:cNvSpPr/>
          <p:nvPr/>
        </p:nvSpPr>
        <p:spPr>
          <a:xfrm>
            <a:off x="5372816" y="1935678"/>
            <a:ext cx="1211283" cy="273133"/>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44381A6C-DA89-0545-A6CC-C093F235139E}"/>
              </a:ext>
            </a:extLst>
          </p:cNvPr>
          <p:cNvSpPr/>
          <p:nvPr/>
        </p:nvSpPr>
        <p:spPr>
          <a:xfrm>
            <a:off x="807520" y="2208811"/>
            <a:ext cx="5776579" cy="273133"/>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8" name="Frame 7">
            <a:extLst>
              <a:ext uri="{FF2B5EF4-FFF2-40B4-BE49-F238E27FC236}">
                <a16:creationId xmlns:a16="http://schemas.microsoft.com/office/drawing/2014/main" id="{B5DE7365-9846-5746-8094-8D433BBA3E48}"/>
              </a:ext>
            </a:extLst>
          </p:cNvPr>
          <p:cNvSpPr/>
          <p:nvPr/>
        </p:nvSpPr>
        <p:spPr>
          <a:xfrm>
            <a:off x="807520" y="2481944"/>
            <a:ext cx="2755077" cy="273133"/>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Frame 8">
            <a:extLst>
              <a:ext uri="{FF2B5EF4-FFF2-40B4-BE49-F238E27FC236}">
                <a16:creationId xmlns:a16="http://schemas.microsoft.com/office/drawing/2014/main" id="{88C8E66B-15CB-3045-A216-B3C3ECCBFD2A}"/>
              </a:ext>
            </a:extLst>
          </p:cNvPr>
          <p:cNvSpPr/>
          <p:nvPr/>
        </p:nvSpPr>
        <p:spPr>
          <a:xfrm>
            <a:off x="3532140" y="2481943"/>
            <a:ext cx="3051959" cy="273133"/>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1" name="Frame 10">
            <a:extLst>
              <a:ext uri="{FF2B5EF4-FFF2-40B4-BE49-F238E27FC236}">
                <a16:creationId xmlns:a16="http://schemas.microsoft.com/office/drawing/2014/main" id="{6A644844-E15D-9A47-B5F2-F4CEA2D8C9F5}"/>
              </a:ext>
            </a:extLst>
          </p:cNvPr>
          <p:cNvSpPr/>
          <p:nvPr/>
        </p:nvSpPr>
        <p:spPr>
          <a:xfrm>
            <a:off x="807520" y="2747172"/>
            <a:ext cx="5047015" cy="281037"/>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3" name="Frame 12">
            <a:extLst>
              <a:ext uri="{FF2B5EF4-FFF2-40B4-BE49-F238E27FC236}">
                <a16:creationId xmlns:a16="http://schemas.microsoft.com/office/drawing/2014/main" id="{7C899165-31E3-3741-BFB5-63A5440EC037}"/>
              </a:ext>
            </a:extLst>
          </p:cNvPr>
          <p:cNvSpPr/>
          <p:nvPr/>
        </p:nvSpPr>
        <p:spPr>
          <a:xfrm>
            <a:off x="4868885" y="3554681"/>
            <a:ext cx="1776451" cy="273133"/>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4" name="Frame 13">
            <a:extLst>
              <a:ext uri="{FF2B5EF4-FFF2-40B4-BE49-F238E27FC236}">
                <a16:creationId xmlns:a16="http://schemas.microsoft.com/office/drawing/2014/main" id="{CD71089F-969B-974D-B371-9D0ABBBFC800}"/>
              </a:ext>
            </a:extLst>
          </p:cNvPr>
          <p:cNvSpPr/>
          <p:nvPr/>
        </p:nvSpPr>
        <p:spPr>
          <a:xfrm>
            <a:off x="890645" y="3841683"/>
            <a:ext cx="3384472" cy="281037"/>
          </a:xfrm>
          <a:prstGeom prst="fram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4308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9"/>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3"/>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1" grpId="0" animBg="1"/>
      <p:bldP spid="11" grpId="1" animBg="1"/>
      <p:bldP spid="13" grpId="0" animBg="1"/>
      <p:bldP spid="13" grpId="1" animBg="1"/>
      <p:bldP spid="14" grpId="0" animBg="1"/>
      <p:bldP spid="14" grpId="1" animBg="1"/>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B0AF3-D657-2241-9C7A-3511A49D2AEB}"/>
              </a:ext>
            </a:extLst>
          </p:cNvPr>
          <p:cNvSpPr>
            <a:spLocks noGrp="1"/>
          </p:cNvSpPr>
          <p:nvPr>
            <p:ph type="title"/>
          </p:nvPr>
        </p:nvSpPr>
        <p:spPr>
          <a:xfrm>
            <a:off x="8153400" y="640081"/>
            <a:ext cx="3398518" cy="5255364"/>
          </a:xfrm>
        </p:spPr>
        <p:txBody>
          <a:bodyPr vert="horz" lIns="91440" tIns="45720" rIns="91440" bIns="45720" rtlCol="0" anchor="ctr">
            <a:normAutofit/>
          </a:bodyPr>
          <a:lstStyle/>
          <a:p>
            <a:pPr algn="ctr"/>
            <a:r>
              <a:rPr lang="en-US" sz="4800" dirty="0"/>
              <a:t>Perspective Taking</a:t>
            </a:r>
          </a:p>
        </p:txBody>
      </p:sp>
      <p:pic>
        <p:nvPicPr>
          <p:cNvPr id="5" name="Content Placeholder 4" descr="A screenshot of a cell phone&#10;&#10;Description automatically generated">
            <a:extLst>
              <a:ext uri="{FF2B5EF4-FFF2-40B4-BE49-F238E27FC236}">
                <a16:creationId xmlns:a16="http://schemas.microsoft.com/office/drawing/2014/main" id="{92A04B43-ED0A-7C4E-87A5-2D5662D245FB}"/>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951882" y="965595"/>
            <a:ext cx="5632217" cy="4808332"/>
          </a:xfrm>
          <a:prstGeom prst="rect">
            <a:avLst/>
          </a:prstGeom>
          <a:effectLst/>
        </p:spPr>
      </p:pic>
    </p:spTree>
    <p:extLst>
      <p:ext uri="{BB962C8B-B14F-4D97-AF65-F5344CB8AC3E}">
        <p14:creationId xmlns:p14="http://schemas.microsoft.com/office/powerpoint/2010/main" val="34557610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C9BF0-CA68-2549-9C9B-7EC15E25D9ED}"/>
              </a:ext>
            </a:extLst>
          </p:cNvPr>
          <p:cNvSpPr>
            <a:spLocks noGrp="1"/>
          </p:cNvSpPr>
          <p:nvPr>
            <p:ph type="title"/>
          </p:nvPr>
        </p:nvSpPr>
        <p:spPr>
          <a:xfrm>
            <a:off x="9093496" y="618681"/>
            <a:ext cx="2613872" cy="4794567"/>
          </a:xfrm>
        </p:spPr>
        <p:txBody>
          <a:bodyPr vert="horz" lIns="91440" tIns="45720" rIns="91440" bIns="45720" rtlCol="0" anchor="ctr">
            <a:normAutofit/>
          </a:bodyPr>
          <a:lstStyle/>
          <a:p>
            <a:endParaRPr lang="en-US" sz="3600" dirty="0">
              <a:solidFill>
                <a:srgbClr val="FFFFFF"/>
              </a:solidFill>
            </a:endParaRPr>
          </a:p>
        </p:txBody>
      </p:sp>
      <p:pic>
        <p:nvPicPr>
          <p:cNvPr id="5" name="Content Placeholder 4" descr="A screenshot of a cell phone&#10;&#10;Description automatically generated">
            <a:extLst>
              <a:ext uri="{FF2B5EF4-FFF2-40B4-BE49-F238E27FC236}">
                <a16:creationId xmlns:a16="http://schemas.microsoft.com/office/drawing/2014/main" id="{C6C91BCA-3F79-654D-877E-1C99AB3F3CB7}"/>
              </a:ext>
            </a:extLst>
          </p:cNvPr>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484632" y="484665"/>
            <a:ext cx="8666513" cy="5817420"/>
          </a:xfrm>
          <a:prstGeom prst="rect">
            <a:avLst/>
          </a:prstGeom>
          <a:effectLst/>
        </p:spPr>
      </p:pic>
      <p:sp>
        <p:nvSpPr>
          <p:cNvPr id="3" name="TextBox 2">
            <a:extLst>
              <a:ext uri="{FF2B5EF4-FFF2-40B4-BE49-F238E27FC236}">
                <a16:creationId xmlns:a16="http://schemas.microsoft.com/office/drawing/2014/main" id="{E6FF58FB-EB8D-A44B-98FC-1C0493F32BFC}"/>
              </a:ext>
            </a:extLst>
          </p:cNvPr>
          <p:cNvSpPr txBox="1"/>
          <p:nvPr/>
        </p:nvSpPr>
        <p:spPr>
          <a:xfrm>
            <a:off x="700644" y="2113812"/>
            <a:ext cx="1104404" cy="600164"/>
          </a:xfrm>
          <a:prstGeom prst="rect">
            <a:avLst/>
          </a:prstGeom>
          <a:noFill/>
        </p:spPr>
        <p:txBody>
          <a:bodyPr wrap="square" rtlCol="0">
            <a:spAutoFit/>
          </a:bodyPr>
          <a:lstStyle/>
          <a:p>
            <a:r>
              <a:rPr lang="en-US" sz="1100" dirty="0">
                <a:latin typeface="Ink Free" panose="03080402000500000000" pitchFamily="66" charset="0"/>
              </a:rPr>
              <a:t>Instructions for Delaware’s delegates</a:t>
            </a:r>
          </a:p>
        </p:txBody>
      </p:sp>
      <p:sp>
        <p:nvSpPr>
          <p:cNvPr id="8" name="TextBox 7">
            <a:extLst>
              <a:ext uri="{FF2B5EF4-FFF2-40B4-BE49-F238E27FC236}">
                <a16:creationId xmlns:a16="http://schemas.microsoft.com/office/drawing/2014/main" id="{01D9E41B-CC99-4844-9EA6-260EF3459BA3}"/>
              </a:ext>
            </a:extLst>
          </p:cNvPr>
          <p:cNvSpPr txBox="1"/>
          <p:nvPr/>
        </p:nvSpPr>
        <p:spPr>
          <a:xfrm>
            <a:off x="1668868" y="2113812"/>
            <a:ext cx="1466217" cy="600164"/>
          </a:xfrm>
          <a:prstGeom prst="rect">
            <a:avLst/>
          </a:prstGeom>
          <a:noFill/>
        </p:spPr>
        <p:txBody>
          <a:bodyPr wrap="square" rtlCol="0">
            <a:spAutoFit/>
          </a:bodyPr>
          <a:lstStyle/>
          <a:p>
            <a:r>
              <a:rPr lang="en-US" sz="1100" dirty="0">
                <a:latin typeface="Ink Free" panose="03080402000500000000" pitchFamily="66" charset="0"/>
              </a:rPr>
              <a:t>Delaware’s General Assembly (state legislators)</a:t>
            </a:r>
          </a:p>
        </p:txBody>
      </p:sp>
      <p:sp>
        <p:nvSpPr>
          <p:cNvPr id="4" name="Donut 3">
            <a:extLst>
              <a:ext uri="{FF2B5EF4-FFF2-40B4-BE49-F238E27FC236}">
                <a16:creationId xmlns:a16="http://schemas.microsoft.com/office/drawing/2014/main" id="{B73A556A-F4BE-5844-87A9-D5292DBAC970}"/>
              </a:ext>
            </a:extLst>
          </p:cNvPr>
          <p:cNvSpPr/>
          <p:nvPr/>
        </p:nvSpPr>
        <p:spPr>
          <a:xfrm>
            <a:off x="2981480" y="2244438"/>
            <a:ext cx="1198636" cy="398288"/>
          </a:xfrm>
          <a:prstGeom prst="donut">
            <a:avLst>
              <a:gd name="adj" fmla="val 67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1" name="TextBox 10">
            <a:extLst>
              <a:ext uri="{FF2B5EF4-FFF2-40B4-BE49-F238E27FC236}">
                <a16:creationId xmlns:a16="http://schemas.microsoft.com/office/drawing/2014/main" id="{10DDF167-4E52-E94A-B03F-885368429DB1}"/>
              </a:ext>
            </a:extLst>
          </p:cNvPr>
          <p:cNvSpPr txBox="1"/>
          <p:nvPr/>
        </p:nvSpPr>
        <p:spPr>
          <a:xfrm>
            <a:off x="4450823" y="2111837"/>
            <a:ext cx="1104404" cy="430887"/>
          </a:xfrm>
          <a:prstGeom prst="rect">
            <a:avLst/>
          </a:prstGeom>
          <a:noFill/>
        </p:spPr>
        <p:txBody>
          <a:bodyPr wrap="square" rtlCol="0">
            <a:spAutoFit/>
          </a:bodyPr>
          <a:lstStyle/>
          <a:p>
            <a:r>
              <a:rPr lang="en-US" sz="1100" dirty="0">
                <a:latin typeface="Ink Free" panose="03080402000500000000" pitchFamily="66" charset="0"/>
              </a:rPr>
              <a:t>They are there only to revise.</a:t>
            </a:r>
          </a:p>
        </p:txBody>
      </p:sp>
      <p:sp>
        <p:nvSpPr>
          <p:cNvPr id="13" name="TextBox 12">
            <a:extLst>
              <a:ext uri="{FF2B5EF4-FFF2-40B4-BE49-F238E27FC236}">
                <a16:creationId xmlns:a16="http://schemas.microsoft.com/office/drawing/2014/main" id="{776ECF13-E685-B543-A795-7381F99A9B15}"/>
              </a:ext>
            </a:extLst>
          </p:cNvPr>
          <p:cNvSpPr txBox="1"/>
          <p:nvPr/>
        </p:nvSpPr>
        <p:spPr>
          <a:xfrm>
            <a:off x="5613436" y="2111837"/>
            <a:ext cx="3216224" cy="600164"/>
          </a:xfrm>
          <a:prstGeom prst="rect">
            <a:avLst/>
          </a:prstGeom>
          <a:noFill/>
        </p:spPr>
        <p:txBody>
          <a:bodyPr wrap="square" rtlCol="0">
            <a:spAutoFit/>
          </a:bodyPr>
          <a:lstStyle/>
          <a:p>
            <a:r>
              <a:rPr lang="en-US" sz="1100" dirty="0">
                <a:latin typeface="Ink Free" panose="03080402000500000000" pitchFamily="66" charset="0"/>
              </a:rPr>
              <a:t>Once they start talking about revising the single vote in the federal legislature they lose their authority to be there.</a:t>
            </a:r>
          </a:p>
        </p:txBody>
      </p:sp>
      <p:sp>
        <p:nvSpPr>
          <p:cNvPr id="6" name="Frame 5">
            <a:extLst>
              <a:ext uri="{FF2B5EF4-FFF2-40B4-BE49-F238E27FC236}">
                <a16:creationId xmlns:a16="http://schemas.microsoft.com/office/drawing/2014/main" id="{9E19202B-00C1-3E48-9683-4B3C29014206}"/>
              </a:ext>
            </a:extLst>
          </p:cNvPr>
          <p:cNvSpPr/>
          <p:nvPr/>
        </p:nvSpPr>
        <p:spPr>
          <a:xfrm>
            <a:off x="601350" y="5317296"/>
            <a:ext cx="8360228" cy="885373"/>
          </a:xfrm>
          <a:prstGeom prst="frame">
            <a:avLst>
              <a:gd name="adj1" fmla="val 3162"/>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858532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F634D6ED-D897-BB4A-A8BF-FDECD215A1C2}"/>
              </a:ext>
            </a:extLst>
          </p:cNvPr>
          <p:cNvSpPr>
            <a:spLocks noGrp="1"/>
          </p:cNvSpPr>
          <p:nvPr>
            <p:ph type="title"/>
          </p:nvPr>
        </p:nvSpPr>
        <p:spPr>
          <a:xfrm>
            <a:off x="922635" y="1250575"/>
            <a:ext cx="4604274" cy="4163210"/>
          </a:xfrm>
        </p:spPr>
        <p:txBody>
          <a:bodyPr anchor="ctr">
            <a:normAutofit/>
          </a:bodyPr>
          <a:lstStyle/>
          <a:p>
            <a:r>
              <a:rPr lang="en-US" sz="8000">
                <a:solidFill>
                  <a:schemeClr val="bg1"/>
                </a:solidFill>
              </a:rPr>
              <a:t>Activity Debriefing</a:t>
            </a:r>
          </a:p>
        </p:txBody>
      </p:sp>
      <p:sp>
        <p:nvSpPr>
          <p:cNvPr id="17" name="Rectangle 16">
            <a:extLst>
              <a:ext uri="{FF2B5EF4-FFF2-40B4-BE49-F238E27FC236}">
                <a16:creationId xmlns:a16="http://schemas.microsoft.com/office/drawing/2014/main" id="{C2C57604-0CFD-4023-B9BD-107166A25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476" y="1100949"/>
            <a:ext cx="4996593"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CC7ACF9-C0D0-C542-BAA9-60305E2C2708}"/>
              </a:ext>
            </a:extLst>
          </p:cNvPr>
          <p:cNvSpPr>
            <a:spLocks noGrp="1"/>
          </p:cNvSpPr>
          <p:nvPr>
            <p:ph idx="1"/>
          </p:nvPr>
        </p:nvSpPr>
        <p:spPr>
          <a:xfrm>
            <a:off x="6293224" y="860612"/>
            <a:ext cx="4797909" cy="5023821"/>
          </a:xfrm>
        </p:spPr>
        <p:txBody>
          <a:bodyPr anchor="ctr">
            <a:normAutofit/>
          </a:bodyPr>
          <a:lstStyle/>
          <a:p>
            <a:r>
              <a:rPr lang="en-US" sz="2000">
                <a:solidFill>
                  <a:schemeClr val="bg1"/>
                </a:solidFill>
              </a:rPr>
              <a:t>What were some of the main arguments for equal representation in Congress? For proportional representation?</a:t>
            </a:r>
          </a:p>
          <a:p>
            <a:r>
              <a:rPr lang="en-US" sz="2000">
                <a:solidFill>
                  <a:schemeClr val="bg1"/>
                </a:solidFill>
              </a:rPr>
              <a:t>How did the perspectives of the delegates change as the convention continued, allowing them to reach the Great Compromise?</a:t>
            </a:r>
          </a:p>
          <a:p>
            <a:r>
              <a:rPr lang="en-US" sz="2000">
                <a:solidFill>
                  <a:schemeClr val="bg1"/>
                </a:solidFill>
              </a:rPr>
              <a:t>What are some of the main barriers to compromise? How can these barriers be overcome?</a:t>
            </a:r>
          </a:p>
        </p:txBody>
      </p:sp>
    </p:spTree>
    <p:extLst>
      <p:ext uri="{BB962C8B-B14F-4D97-AF65-F5344CB8AC3E}">
        <p14:creationId xmlns:p14="http://schemas.microsoft.com/office/powerpoint/2010/main" val="839751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3FE8B412-C074-E5FA-B4CF-8B1EF7FEC05F}"/>
              </a:ext>
            </a:extLst>
          </p:cNvPr>
          <p:cNvSpPr>
            <a:spLocks noGrp="1"/>
          </p:cNvSpPr>
          <p:nvPr>
            <p:ph type="title"/>
          </p:nvPr>
        </p:nvSpPr>
        <p:spPr>
          <a:xfrm>
            <a:off x="922635" y="1250575"/>
            <a:ext cx="4604274" cy="4163210"/>
          </a:xfrm>
        </p:spPr>
        <p:txBody>
          <a:bodyPr anchor="ctr">
            <a:normAutofit/>
          </a:bodyPr>
          <a:lstStyle/>
          <a:p>
            <a:r>
              <a:rPr lang="en-US" sz="6800">
                <a:solidFill>
                  <a:schemeClr val="bg1"/>
                </a:solidFill>
              </a:rPr>
              <a:t>Connections to current events</a:t>
            </a:r>
          </a:p>
        </p:txBody>
      </p:sp>
      <p:sp>
        <p:nvSpPr>
          <p:cNvPr id="10" name="Rectangle 9">
            <a:extLst>
              <a:ext uri="{FF2B5EF4-FFF2-40B4-BE49-F238E27FC236}">
                <a16:creationId xmlns:a16="http://schemas.microsoft.com/office/drawing/2014/main" id="{C2C57604-0CFD-4023-B9BD-107166A25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476" y="1100949"/>
            <a:ext cx="4996593"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FCF8921-7AEE-E9D6-82ED-15F341FD3EA3}"/>
              </a:ext>
            </a:extLst>
          </p:cNvPr>
          <p:cNvSpPr>
            <a:spLocks noGrp="1"/>
          </p:cNvSpPr>
          <p:nvPr>
            <p:ph idx="1"/>
          </p:nvPr>
        </p:nvSpPr>
        <p:spPr>
          <a:xfrm>
            <a:off x="6305100" y="609298"/>
            <a:ext cx="4797909" cy="3046370"/>
          </a:xfrm>
        </p:spPr>
        <p:txBody>
          <a:bodyPr anchor="ctr">
            <a:normAutofit/>
          </a:bodyPr>
          <a:lstStyle/>
          <a:p>
            <a:r>
              <a:rPr lang="en-US" sz="2000" dirty="0">
                <a:solidFill>
                  <a:schemeClr val="bg1"/>
                </a:solidFill>
              </a:rPr>
              <a:t>What factors contributed to or hindered the recent compromise on the debt ceiling?</a:t>
            </a:r>
          </a:p>
          <a:p>
            <a:r>
              <a:rPr lang="en-US" sz="2000" dirty="0">
                <a:solidFill>
                  <a:schemeClr val="bg1"/>
                </a:solidFill>
              </a:rPr>
              <a:t>How did your Congressional representatives participate in the debate and vote on the debt ceiling?</a:t>
            </a:r>
          </a:p>
        </p:txBody>
      </p:sp>
      <p:pic>
        <p:nvPicPr>
          <p:cNvPr id="4" name="Picture 3" descr="A picture containing text, screenshot, font, design&#10;&#10;Description automatically generated">
            <a:extLst>
              <a:ext uri="{FF2B5EF4-FFF2-40B4-BE49-F238E27FC236}">
                <a16:creationId xmlns:a16="http://schemas.microsoft.com/office/drawing/2014/main" id="{81143F23-24D1-F151-48B7-3174B1825E1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95148" y="3404353"/>
            <a:ext cx="4807861" cy="3453647"/>
          </a:xfrm>
          <a:prstGeom prst="rect">
            <a:avLst/>
          </a:prstGeom>
        </p:spPr>
      </p:pic>
    </p:spTree>
    <p:extLst>
      <p:ext uri="{BB962C8B-B14F-4D97-AF65-F5344CB8AC3E}">
        <p14:creationId xmlns:p14="http://schemas.microsoft.com/office/powerpoint/2010/main" val="18686017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3FE8B412-C074-E5FA-B4CF-8B1EF7FEC05F}"/>
              </a:ext>
            </a:extLst>
          </p:cNvPr>
          <p:cNvSpPr>
            <a:spLocks noGrp="1"/>
          </p:cNvSpPr>
          <p:nvPr>
            <p:ph type="title"/>
          </p:nvPr>
        </p:nvSpPr>
        <p:spPr>
          <a:xfrm>
            <a:off x="922635" y="1250575"/>
            <a:ext cx="4604274" cy="4163210"/>
          </a:xfrm>
        </p:spPr>
        <p:txBody>
          <a:bodyPr anchor="ctr">
            <a:normAutofit/>
          </a:bodyPr>
          <a:lstStyle/>
          <a:p>
            <a:r>
              <a:rPr lang="en-US" sz="6800" dirty="0">
                <a:solidFill>
                  <a:schemeClr val="bg1"/>
                </a:solidFill>
              </a:rPr>
              <a:t>Connections to civic engagement</a:t>
            </a:r>
          </a:p>
        </p:txBody>
      </p:sp>
      <p:sp>
        <p:nvSpPr>
          <p:cNvPr id="10" name="Rectangle 9">
            <a:extLst>
              <a:ext uri="{FF2B5EF4-FFF2-40B4-BE49-F238E27FC236}">
                <a16:creationId xmlns:a16="http://schemas.microsoft.com/office/drawing/2014/main" id="{C2C57604-0CFD-4023-B9BD-107166A25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476" y="1100949"/>
            <a:ext cx="4996593"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FCF8921-7AEE-E9D6-82ED-15F341FD3EA3}"/>
              </a:ext>
            </a:extLst>
          </p:cNvPr>
          <p:cNvSpPr>
            <a:spLocks noGrp="1"/>
          </p:cNvSpPr>
          <p:nvPr>
            <p:ph idx="1"/>
          </p:nvPr>
        </p:nvSpPr>
        <p:spPr>
          <a:xfrm>
            <a:off x="6305100" y="609298"/>
            <a:ext cx="4797909" cy="896773"/>
          </a:xfrm>
        </p:spPr>
        <p:txBody>
          <a:bodyPr anchor="ctr">
            <a:normAutofit/>
          </a:bodyPr>
          <a:lstStyle/>
          <a:p>
            <a:r>
              <a:rPr lang="en-US" sz="2000" dirty="0">
                <a:solidFill>
                  <a:schemeClr val="bg1"/>
                </a:solidFill>
              </a:rPr>
              <a:t>How might perspective recognition help in civic engagement?</a:t>
            </a:r>
          </a:p>
        </p:txBody>
      </p:sp>
      <p:pic>
        <p:nvPicPr>
          <p:cNvPr id="6" name="Picture 5" descr="A person holding a black flag&#10;&#10;Description automatically generated">
            <a:extLst>
              <a:ext uri="{FF2B5EF4-FFF2-40B4-BE49-F238E27FC236}">
                <a16:creationId xmlns:a16="http://schemas.microsoft.com/office/drawing/2014/main" id="{473ADE51-C861-CED0-DEA1-2A364F8549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0" y="1506071"/>
            <a:ext cx="4588166" cy="2581608"/>
          </a:xfrm>
          <a:prstGeom prst="rect">
            <a:avLst/>
          </a:prstGeom>
        </p:spPr>
      </p:pic>
      <p:pic>
        <p:nvPicPr>
          <p:cNvPr id="9" name="Picture 8" descr="A group of people holding signs&#10;&#10;Description automatically generated">
            <a:extLst>
              <a:ext uri="{FF2B5EF4-FFF2-40B4-BE49-F238E27FC236}">
                <a16:creationId xmlns:a16="http://schemas.microsoft.com/office/drawing/2014/main" id="{40F1C39F-86A7-7EC5-F669-31AF0C80E3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71647" y="3946724"/>
            <a:ext cx="3527612" cy="2645709"/>
          </a:xfrm>
          <a:prstGeom prst="rect">
            <a:avLst/>
          </a:prstGeom>
        </p:spPr>
      </p:pic>
    </p:spTree>
    <p:extLst>
      <p:ext uri="{BB962C8B-B14F-4D97-AF65-F5344CB8AC3E}">
        <p14:creationId xmlns:p14="http://schemas.microsoft.com/office/powerpoint/2010/main" val="28746438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F634D6ED-D897-BB4A-A8BF-FDECD215A1C2}"/>
              </a:ext>
            </a:extLst>
          </p:cNvPr>
          <p:cNvSpPr>
            <a:spLocks noGrp="1"/>
          </p:cNvSpPr>
          <p:nvPr>
            <p:ph type="title"/>
          </p:nvPr>
        </p:nvSpPr>
        <p:spPr>
          <a:xfrm>
            <a:off x="922635" y="1250575"/>
            <a:ext cx="4604274" cy="4163210"/>
          </a:xfrm>
        </p:spPr>
        <p:txBody>
          <a:bodyPr anchor="ctr">
            <a:normAutofit/>
          </a:bodyPr>
          <a:lstStyle/>
          <a:p>
            <a:r>
              <a:rPr lang="en-US" sz="8000">
                <a:solidFill>
                  <a:schemeClr val="bg1"/>
                </a:solidFill>
              </a:rPr>
              <a:t>Teaching Debriefing</a:t>
            </a:r>
          </a:p>
        </p:txBody>
      </p:sp>
      <p:sp>
        <p:nvSpPr>
          <p:cNvPr id="17" name="Rectangle 16">
            <a:extLst>
              <a:ext uri="{FF2B5EF4-FFF2-40B4-BE49-F238E27FC236}">
                <a16:creationId xmlns:a16="http://schemas.microsoft.com/office/drawing/2014/main" id="{C2C57604-0CFD-4023-B9BD-107166A253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6476" y="1100949"/>
            <a:ext cx="4996593"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CC7ACF9-C0D0-C542-BAA9-60305E2C2708}"/>
              </a:ext>
            </a:extLst>
          </p:cNvPr>
          <p:cNvSpPr>
            <a:spLocks noGrp="1"/>
          </p:cNvSpPr>
          <p:nvPr>
            <p:ph idx="1"/>
          </p:nvPr>
        </p:nvSpPr>
        <p:spPr>
          <a:xfrm>
            <a:off x="6293224" y="860612"/>
            <a:ext cx="4797909" cy="5023821"/>
          </a:xfrm>
        </p:spPr>
        <p:txBody>
          <a:bodyPr anchor="ctr">
            <a:normAutofit/>
          </a:bodyPr>
          <a:lstStyle/>
          <a:p>
            <a:r>
              <a:rPr lang="en-US" sz="2000">
                <a:solidFill>
                  <a:schemeClr val="bg1"/>
                </a:solidFill>
              </a:rPr>
              <a:t>How would you adapt this for your classroom?</a:t>
            </a:r>
          </a:p>
        </p:txBody>
      </p:sp>
    </p:spTree>
    <p:extLst>
      <p:ext uri="{BB962C8B-B14F-4D97-AF65-F5344CB8AC3E}">
        <p14:creationId xmlns:p14="http://schemas.microsoft.com/office/powerpoint/2010/main" val="3530309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Content Placeholder 8" descr="Table&#10;&#10;Description automatically generated">
            <a:extLst>
              <a:ext uri="{FF2B5EF4-FFF2-40B4-BE49-F238E27FC236}">
                <a16:creationId xmlns:a16="http://schemas.microsoft.com/office/drawing/2014/main" id="{80F57482-8A0F-FB4F-A61F-B7E08193857F}"/>
              </a:ext>
            </a:extLst>
          </p:cNvPr>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4698323" y="2346900"/>
            <a:ext cx="7509828" cy="4183748"/>
          </a:xfrm>
        </p:spPr>
      </p:pic>
      <p:sp>
        <p:nvSpPr>
          <p:cNvPr id="3" name="Rectangle 2">
            <a:extLst>
              <a:ext uri="{FF2B5EF4-FFF2-40B4-BE49-F238E27FC236}">
                <a16:creationId xmlns:a16="http://schemas.microsoft.com/office/drawing/2014/main" id="{FC437A26-1C23-5796-0993-4EDE4C6BEC0B}"/>
              </a:ext>
            </a:extLst>
          </p:cNvPr>
          <p:cNvSpPr/>
          <p:nvPr/>
        </p:nvSpPr>
        <p:spPr>
          <a:xfrm>
            <a:off x="7564580" y="4318213"/>
            <a:ext cx="83127" cy="12316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15A7487-215D-F27E-1EC7-34346769D086}"/>
              </a:ext>
            </a:extLst>
          </p:cNvPr>
          <p:cNvSpPr txBox="1"/>
          <p:nvPr/>
        </p:nvSpPr>
        <p:spPr>
          <a:xfrm>
            <a:off x="7469577" y="4253172"/>
            <a:ext cx="249382" cy="276999"/>
          </a:xfrm>
          <a:prstGeom prst="rect">
            <a:avLst/>
          </a:prstGeom>
          <a:noFill/>
        </p:spPr>
        <p:txBody>
          <a:bodyPr wrap="square" rtlCol="0">
            <a:spAutoFit/>
          </a:bodyPr>
          <a:lstStyle/>
          <a:p>
            <a:r>
              <a:rPr lang="en-US" sz="1200" dirty="0">
                <a:latin typeface="Times New Roman" panose="02020603050405020304" pitchFamily="18" charset="0"/>
                <a:cs typeface="Times New Roman" panose="02020603050405020304" pitchFamily="18" charset="0"/>
              </a:rPr>
              <a:t>4</a:t>
            </a:r>
          </a:p>
        </p:txBody>
      </p:sp>
      <p:sp>
        <p:nvSpPr>
          <p:cNvPr id="6" name="Title 5">
            <a:extLst>
              <a:ext uri="{FF2B5EF4-FFF2-40B4-BE49-F238E27FC236}">
                <a16:creationId xmlns:a16="http://schemas.microsoft.com/office/drawing/2014/main" id="{D4628371-F126-C947-B993-3898417E7AB9}"/>
              </a:ext>
            </a:extLst>
          </p:cNvPr>
          <p:cNvSpPr>
            <a:spLocks noGrp="1"/>
          </p:cNvSpPr>
          <p:nvPr>
            <p:ph type="title"/>
          </p:nvPr>
        </p:nvSpPr>
        <p:spPr>
          <a:xfrm>
            <a:off x="6344523" y="447271"/>
            <a:ext cx="6586491" cy="1286160"/>
          </a:xfrm>
        </p:spPr>
        <p:txBody>
          <a:bodyPr vert="horz" lIns="91440" tIns="45720" rIns="91440" bIns="45720" rtlCol="0" anchor="b">
            <a:normAutofit fontScale="90000"/>
          </a:bodyPr>
          <a:lstStyle/>
          <a:p>
            <a:r>
              <a:rPr lang="en-US" dirty="0"/>
              <a:t>Teaching History, </a:t>
            </a:r>
            <a:br>
              <a:rPr lang="en-US" dirty="0"/>
            </a:br>
            <a:r>
              <a:rPr lang="en-US" dirty="0"/>
              <a:t>Learning Citizenship</a:t>
            </a:r>
          </a:p>
        </p:txBody>
      </p:sp>
      <p:pic>
        <p:nvPicPr>
          <p:cNvPr id="5" name="Content Placeholder 4" descr="Graphical user interface, website&#10;&#10;Description automatically generated">
            <a:extLst>
              <a:ext uri="{FF2B5EF4-FFF2-40B4-BE49-F238E27FC236}">
                <a16:creationId xmlns:a16="http://schemas.microsoft.com/office/drawing/2014/main" id="{1C6BB9C8-2721-1844-AFC7-7C9B252462E1}"/>
              </a:ext>
            </a:extLst>
          </p:cNvPr>
          <p:cNvPicPr>
            <a:picLocks noGrp="1" noChangeAspect="1"/>
          </p:cNvPicPr>
          <p:nvPr>
            <p:ph sz="half" idx="1"/>
          </p:nvPr>
        </p:nvPicPr>
        <p:blipFill rotWithShape="1">
          <a:blip r:embed="rId3" cstate="screen">
            <a:extLst>
              <a:ext uri="{28A0092B-C50C-407E-A947-70E740481C1C}">
                <a14:useLocalDpi xmlns:a14="http://schemas.microsoft.com/office/drawing/2010/main"/>
              </a:ext>
            </a:extLst>
          </a:blip>
          <a:srcRect/>
          <a:stretch/>
        </p:blipFill>
        <p:spPr>
          <a:xfrm>
            <a:off x="104951" y="326048"/>
            <a:ext cx="4493278" cy="6205903"/>
          </a:xfrm>
          <a:prstGeom prst="rect">
            <a:avLst/>
          </a:prstGeom>
          <a:effectLst/>
        </p:spPr>
      </p:pic>
      <p:cxnSp>
        <p:nvCxnSpPr>
          <p:cNvPr id="12" name="Straight Connector 11">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F4A424"/>
            </a:solidFill>
          </a:ln>
        </p:spPr>
        <p:style>
          <a:lnRef idx="1">
            <a:schemeClr val="accent1"/>
          </a:lnRef>
          <a:fillRef idx="0">
            <a:schemeClr val="accent1"/>
          </a:fillRef>
          <a:effectRef idx="0">
            <a:schemeClr val="accent1"/>
          </a:effectRef>
          <a:fontRef idx="minor">
            <a:schemeClr val="tx1"/>
          </a:fontRef>
        </p:style>
      </p:cxnSp>
      <p:sp>
        <p:nvSpPr>
          <p:cNvPr id="4" name="Frame 3">
            <a:extLst>
              <a:ext uri="{FF2B5EF4-FFF2-40B4-BE49-F238E27FC236}">
                <a16:creationId xmlns:a16="http://schemas.microsoft.com/office/drawing/2014/main" id="{98A18BD1-418C-E28E-77F4-3C7D402A3AD4}"/>
              </a:ext>
            </a:extLst>
          </p:cNvPr>
          <p:cNvSpPr/>
          <p:nvPr/>
        </p:nvSpPr>
        <p:spPr>
          <a:xfrm>
            <a:off x="4908331" y="4088524"/>
            <a:ext cx="483476" cy="441647"/>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Frame 6">
            <a:extLst>
              <a:ext uri="{FF2B5EF4-FFF2-40B4-BE49-F238E27FC236}">
                <a16:creationId xmlns:a16="http://schemas.microsoft.com/office/drawing/2014/main" id="{15B357D5-BD45-0030-57A2-01A202974617}"/>
              </a:ext>
            </a:extLst>
          </p:cNvPr>
          <p:cNvSpPr/>
          <p:nvPr/>
        </p:nvSpPr>
        <p:spPr>
          <a:xfrm>
            <a:off x="5456268" y="4074496"/>
            <a:ext cx="4539070" cy="276999"/>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Frame 7">
            <a:extLst>
              <a:ext uri="{FF2B5EF4-FFF2-40B4-BE49-F238E27FC236}">
                <a16:creationId xmlns:a16="http://schemas.microsoft.com/office/drawing/2014/main" id="{9A5805C6-813D-A125-2D35-8A08F3D526A2}"/>
              </a:ext>
            </a:extLst>
          </p:cNvPr>
          <p:cNvSpPr/>
          <p:nvPr/>
        </p:nvSpPr>
        <p:spPr>
          <a:xfrm>
            <a:off x="9995337" y="4074496"/>
            <a:ext cx="2013309" cy="455675"/>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7887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8" grpId="0" animBg="1"/>
      <p:bldP spid="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B16F8-3332-C342-B15D-8C946A13975F}"/>
              </a:ext>
            </a:extLst>
          </p:cNvPr>
          <p:cNvSpPr>
            <a:spLocks noGrp="1"/>
          </p:cNvSpPr>
          <p:nvPr>
            <p:ph type="title"/>
          </p:nvPr>
        </p:nvSpPr>
        <p:spPr/>
        <p:txBody>
          <a:bodyPr/>
          <a:lstStyle/>
          <a:p>
            <a:endParaRPr lang="en-US"/>
          </a:p>
        </p:txBody>
      </p:sp>
      <p:pic>
        <p:nvPicPr>
          <p:cNvPr id="6" name="Content Placeholder 5" descr="Text&#10;&#10;Description automatically generated">
            <a:extLst>
              <a:ext uri="{FF2B5EF4-FFF2-40B4-BE49-F238E27FC236}">
                <a16:creationId xmlns:a16="http://schemas.microsoft.com/office/drawing/2014/main" id="{856E4D3E-95EB-2C42-A4F4-144555ECC3CB}"/>
              </a:ext>
            </a:extLst>
          </p:cNvPr>
          <p:cNvPicPr>
            <a:picLocks noGrp="1" noChangeAspect="1"/>
          </p:cNvPicPr>
          <p:nvPr>
            <p:ph sz="half" idx="1"/>
          </p:nvPr>
        </p:nvPicPr>
        <p:blipFill>
          <a:blip r:embed="rId2"/>
          <a:stretch>
            <a:fillRect/>
          </a:stretch>
        </p:blipFill>
        <p:spPr>
          <a:xfrm>
            <a:off x="1033070" y="-695929"/>
            <a:ext cx="10104620" cy="7410930"/>
          </a:xfrm>
        </p:spPr>
      </p:pic>
    </p:spTree>
    <p:extLst>
      <p:ext uri="{BB962C8B-B14F-4D97-AF65-F5344CB8AC3E}">
        <p14:creationId xmlns:p14="http://schemas.microsoft.com/office/powerpoint/2010/main" val="11300694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ext&#10;&#10;Description automatically generated">
            <a:extLst>
              <a:ext uri="{FF2B5EF4-FFF2-40B4-BE49-F238E27FC236}">
                <a16:creationId xmlns:a16="http://schemas.microsoft.com/office/drawing/2014/main" id="{193BEF9A-6AA5-7E4E-8019-CB183A69EFE1}"/>
              </a:ext>
            </a:extLst>
          </p:cNvPr>
          <p:cNvPicPr>
            <a:picLocks noGrp="1" noChangeAspect="1"/>
          </p:cNvPicPr>
          <p:nvPr>
            <p:ph sz="half" idx="1"/>
          </p:nvPr>
        </p:nvPicPr>
        <p:blipFill>
          <a:blip r:embed="rId2"/>
          <a:stretch>
            <a:fillRect/>
          </a:stretch>
        </p:blipFill>
        <p:spPr>
          <a:xfrm>
            <a:off x="1572718" y="0"/>
            <a:ext cx="8845446" cy="6866045"/>
          </a:xfrm>
        </p:spPr>
      </p:pic>
    </p:spTree>
    <p:extLst>
      <p:ext uri="{BB962C8B-B14F-4D97-AF65-F5344CB8AC3E}">
        <p14:creationId xmlns:p14="http://schemas.microsoft.com/office/powerpoint/2010/main" val="1186688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6C597-9A0D-BE43-86CD-28E6820D5923}"/>
              </a:ext>
            </a:extLst>
          </p:cNvPr>
          <p:cNvSpPr>
            <a:spLocks noGrp="1"/>
          </p:cNvSpPr>
          <p:nvPr>
            <p:ph type="title"/>
          </p:nvPr>
        </p:nvSpPr>
        <p:spPr/>
        <p:txBody>
          <a:bodyPr/>
          <a:lstStyle/>
          <a:p>
            <a:endParaRPr lang="en-US"/>
          </a:p>
        </p:txBody>
      </p:sp>
      <p:pic>
        <p:nvPicPr>
          <p:cNvPr id="6" name="Content Placeholder 5" descr="A close-up of a document&#10;&#10;Description automatically generated with low confidence">
            <a:extLst>
              <a:ext uri="{FF2B5EF4-FFF2-40B4-BE49-F238E27FC236}">
                <a16:creationId xmlns:a16="http://schemas.microsoft.com/office/drawing/2014/main" id="{E924ADF4-8AC2-FF49-B02F-52263D193690}"/>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1707629" y="91582"/>
            <a:ext cx="8560633" cy="6766418"/>
          </a:xfrm>
        </p:spPr>
      </p:pic>
    </p:spTree>
    <p:extLst>
      <p:ext uri="{BB962C8B-B14F-4D97-AF65-F5344CB8AC3E}">
        <p14:creationId xmlns:p14="http://schemas.microsoft.com/office/powerpoint/2010/main" val="2585470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up of a document&#10;&#10;Description automatically generated with low confidence">
            <a:extLst>
              <a:ext uri="{FF2B5EF4-FFF2-40B4-BE49-F238E27FC236}">
                <a16:creationId xmlns:a16="http://schemas.microsoft.com/office/drawing/2014/main" id="{1C288022-5E5A-A647-A4E6-AD3074A1E13D}"/>
              </a:ext>
            </a:extLst>
          </p:cNvPr>
          <p:cNvPicPr>
            <a:picLocks noGrp="1" noChangeAspect="1"/>
          </p:cNvPicPr>
          <p:nvPr>
            <p:ph sz="half" idx="1"/>
          </p:nvPr>
        </p:nvPicPr>
        <p:blipFill>
          <a:blip r:embed="rId2" cstate="screen">
            <a:extLst>
              <a:ext uri="{28A0092B-C50C-407E-A947-70E740481C1C}">
                <a14:useLocalDpi xmlns:a14="http://schemas.microsoft.com/office/drawing/2010/main"/>
              </a:ext>
            </a:extLst>
          </a:blip>
          <a:stretch>
            <a:fillRect/>
          </a:stretch>
        </p:blipFill>
        <p:spPr>
          <a:xfrm>
            <a:off x="1875644" y="29980"/>
            <a:ext cx="8440711" cy="6747834"/>
          </a:xfrm>
        </p:spPr>
      </p:pic>
    </p:spTree>
    <p:extLst>
      <p:ext uri="{BB962C8B-B14F-4D97-AF65-F5344CB8AC3E}">
        <p14:creationId xmlns:p14="http://schemas.microsoft.com/office/powerpoint/2010/main" val="94379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7847D-FD4F-0546-950A-D6C0320B9162}"/>
              </a:ext>
            </a:extLst>
          </p:cNvPr>
          <p:cNvSpPr>
            <a:spLocks noGrp="1"/>
          </p:cNvSpPr>
          <p:nvPr>
            <p:ph type="title"/>
          </p:nvPr>
        </p:nvSpPr>
        <p:spPr>
          <a:xfrm>
            <a:off x="801098" y="1396289"/>
            <a:ext cx="4624342" cy="1325563"/>
          </a:xfrm>
        </p:spPr>
        <p:txBody>
          <a:bodyPr vert="horz" lIns="91440" tIns="45720" rIns="91440" bIns="45720" rtlCol="0">
            <a:normAutofit/>
          </a:bodyPr>
          <a:lstStyle/>
          <a:p>
            <a:r>
              <a:rPr lang="en-US" dirty="0"/>
              <a:t>A legacy of compromise…</a:t>
            </a:r>
          </a:p>
        </p:txBody>
      </p:sp>
      <p:sp>
        <p:nvSpPr>
          <p:cNvPr id="41" name="Oval 40">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49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descr="A group of people posing for the camera&#10;&#10;Description automatically generated">
            <a:extLst>
              <a:ext uri="{FF2B5EF4-FFF2-40B4-BE49-F238E27FC236}">
                <a16:creationId xmlns:a16="http://schemas.microsoft.com/office/drawing/2014/main" id="{13952072-5927-764A-8A7B-2505EF12E65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80087"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p:spPr>
      </p:pic>
      <p:sp>
        <p:nvSpPr>
          <p:cNvPr id="38" name="Content Placeholder 37">
            <a:extLst>
              <a:ext uri="{FF2B5EF4-FFF2-40B4-BE49-F238E27FC236}">
                <a16:creationId xmlns:a16="http://schemas.microsoft.com/office/drawing/2014/main" id="{39FACFBC-12D0-4955-A3BF-0FED2ED8D6C8}"/>
              </a:ext>
            </a:extLst>
          </p:cNvPr>
          <p:cNvSpPr>
            <a:spLocks noGrp="1"/>
          </p:cNvSpPr>
          <p:nvPr>
            <p:ph idx="1"/>
          </p:nvPr>
        </p:nvSpPr>
        <p:spPr>
          <a:xfrm>
            <a:off x="805543" y="2871982"/>
            <a:ext cx="4558309" cy="3181684"/>
          </a:xfrm>
        </p:spPr>
        <p:txBody>
          <a:bodyPr anchor="t">
            <a:normAutofit/>
          </a:bodyPr>
          <a:lstStyle/>
          <a:p>
            <a:endParaRPr lang="en-US" sz="1800"/>
          </a:p>
        </p:txBody>
      </p:sp>
      <p:sp>
        <p:nvSpPr>
          <p:cNvPr id="43" name="Freeform: Shape 42">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Oval 44">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3660" y="2557569"/>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close up of a map&#10;&#10;Description automatically generated">
            <a:extLst>
              <a:ext uri="{FF2B5EF4-FFF2-40B4-BE49-F238E27FC236}">
                <a16:creationId xmlns:a16="http://schemas.microsoft.com/office/drawing/2014/main" id="{86FAF966-E676-4549-AE29-39282199D7E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38252" y="2722161"/>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p:spPr>
      </p:pic>
      <p:pic>
        <p:nvPicPr>
          <p:cNvPr id="4" name="Content Placeholder 3" descr="A view of a city&#10;&#10;Description automatically generated">
            <a:extLst>
              <a:ext uri="{FF2B5EF4-FFF2-40B4-BE49-F238E27FC236}">
                <a16:creationId xmlns:a16="http://schemas.microsoft.com/office/drawing/2014/main" id="{1436526C-C858-B749-9C31-45800EF3FC2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2"/>
          <a:stretch/>
        </p:blipFill>
        <p:spPr>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p:spPr>
      </p:pic>
      <p:sp>
        <p:nvSpPr>
          <p:cNvPr id="47" name="Freeform: Shape 46">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Content Placeholder 5" descr="Text&#10;&#10;Description automatically generated">
            <a:extLst>
              <a:ext uri="{FF2B5EF4-FFF2-40B4-BE49-F238E27FC236}">
                <a16:creationId xmlns:a16="http://schemas.microsoft.com/office/drawing/2014/main" id="{C4F2767D-4FFB-C549-AB52-FF1953AB828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p:spPr>
      </p:pic>
    </p:spTree>
    <p:extLst>
      <p:ext uri="{BB962C8B-B14F-4D97-AF65-F5344CB8AC3E}">
        <p14:creationId xmlns:p14="http://schemas.microsoft.com/office/powerpoint/2010/main" val="1402785475"/>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590</TotalTime>
  <Words>834</Words>
  <Application>Microsoft Macintosh PowerPoint</Application>
  <PresentationFormat>Widescreen</PresentationFormat>
  <Paragraphs>138</Paragraphs>
  <Slides>39</Slides>
  <Notes>8</Notes>
  <HiddenSlides>6</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Bradley Hand</vt:lpstr>
      <vt:lpstr>Calibri</vt:lpstr>
      <vt:lpstr>Calibri Light</vt:lpstr>
      <vt:lpstr>Ink Free</vt:lpstr>
      <vt:lpstr>Times New Roman</vt:lpstr>
      <vt:lpstr>Tw Cen MT</vt:lpstr>
      <vt:lpstr>Office Theme</vt:lpstr>
      <vt:lpstr>The Great Compromise: A Document-based Lesson</vt:lpstr>
      <vt:lpstr>How do we make the Federal Convention of 1787 comprehensible, manageable, palatable, and practical for young people?</vt:lpstr>
      <vt:lpstr>PowerPoint Presentation</vt:lpstr>
      <vt:lpstr>Teaching History,  Learning Citizenship</vt:lpstr>
      <vt:lpstr>PowerPoint Presentation</vt:lpstr>
      <vt:lpstr>PowerPoint Presentation</vt:lpstr>
      <vt:lpstr>PowerPoint Presentation</vt:lpstr>
      <vt:lpstr>PowerPoint Presentation</vt:lpstr>
      <vt:lpstr>A legacy of compromise…</vt:lpstr>
      <vt:lpstr>The latest call for compromise…</vt:lpstr>
      <vt:lpstr>Perspective Taking</vt:lpstr>
      <vt:lpstr>Write down the most important thing that happened at this school last week?</vt:lpstr>
      <vt:lpstr>Now write what you think the person to your left wrote about.</vt:lpstr>
      <vt:lpstr>What thought process did you go through to try to figure out what they wrote?</vt:lpstr>
      <vt:lpstr>Constitutional Convention Background</vt:lpstr>
      <vt:lpstr>A FEDERAL government that represents states</vt:lpstr>
      <vt:lpstr>A NATIONAL government that represents people</vt:lpstr>
      <vt:lpstr>A national government that represents people</vt:lpstr>
      <vt:lpstr>A federal government that represents states</vt:lpstr>
      <vt:lpstr>How did the delegates at the Constitutional Convention work through their disagreements to reach a compromise? </vt:lpstr>
      <vt:lpstr>PowerPoint Presentation</vt:lpstr>
      <vt:lpstr>Sourcing</vt:lpstr>
      <vt:lpstr>Close Reading</vt:lpstr>
      <vt:lpstr>Perspective Taking</vt:lpstr>
      <vt:lpstr>PowerPoint Presentation</vt:lpstr>
      <vt:lpstr>Sourcing Close Reading Perspective Taking</vt:lpstr>
      <vt:lpstr>Sourcing</vt:lpstr>
      <vt:lpstr>Close Reading</vt:lpstr>
      <vt:lpstr>Perspective Taking</vt:lpstr>
      <vt:lpstr>PowerPoint Presentation</vt:lpstr>
      <vt:lpstr>Sourcing Close Reading Perspective Taking</vt:lpstr>
      <vt:lpstr>Sourcing</vt:lpstr>
      <vt:lpstr>Close Reading</vt:lpstr>
      <vt:lpstr>Perspective Taking</vt:lpstr>
      <vt:lpstr>PowerPoint Presentation</vt:lpstr>
      <vt:lpstr>Activity Debriefing</vt:lpstr>
      <vt:lpstr>Connections to current events</vt:lpstr>
      <vt:lpstr>Connections to civic engagement</vt:lpstr>
      <vt:lpstr>Teaching Debriefing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Compromise: A Document-based Lesson</dc:title>
  <dc:creator>Jeff Nokes</dc:creator>
  <cp:lastModifiedBy>Hank McIntire</cp:lastModifiedBy>
  <cp:revision>34</cp:revision>
  <dcterms:created xsi:type="dcterms:W3CDTF">2021-07-03T13:52:27Z</dcterms:created>
  <dcterms:modified xsi:type="dcterms:W3CDTF">2025-07-09T19:28:36Z</dcterms:modified>
</cp:coreProperties>
</file>