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1" r:id="rId3"/>
    <p:sldId id="283" r:id="rId4"/>
    <p:sldId id="284" r:id="rId5"/>
    <p:sldId id="285" r:id="rId6"/>
    <p:sldId id="286" r:id="rId7"/>
    <p:sldId id="299" r:id="rId8"/>
    <p:sldId id="287" r:id="rId9"/>
    <p:sldId id="278" r:id="rId10"/>
    <p:sldId id="289" r:id="rId11"/>
    <p:sldId id="290" r:id="rId12"/>
    <p:sldId id="301" r:id="rId13"/>
    <p:sldId id="292" r:id="rId14"/>
    <p:sldId id="293" r:id="rId15"/>
    <p:sldId id="294" r:id="rId16"/>
    <p:sldId id="295" r:id="rId17"/>
    <p:sldId id="296" r:id="rId18"/>
    <p:sldId id="297"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6360B-11D0-214C-9C3D-E2FE61EC35CB}" v="96" dt="2025-06-25T20:57:56.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0"/>
    <p:restoredTop sz="94699"/>
  </p:normalViewPr>
  <p:slideViewPr>
    <p:cSldViewPr snapToGrid="0" snapToObjects="1">
      <p:cViewPr varScale="1">
        <p:scale>
          <a:sx n="87" d="100"/>
          <a:sy n="87" d="100"/>
        </p:scale>
        <p:origin x="41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BF0C7-1DB1-4DFF-BD69-DAF5415A5C02}"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7DCAA626-538B-4CAD-81A3-4931A43714EF}">
      <dgm:prSet/>
      <dgm:spPr/>
      <dgm:t>
        <a:bodyPr/>
        <a:lstStyle/>
        <a:p>
          <a:r>
            <a:rPr lang="en-US"/>
            <a:t>Religious Liberty</a:t>
          </a:r>
        </a:p>
      </dgm:t>
    </dgm:pt>
    <dgm:pt modelId="{108E4A9C-8E9B-459B-B434-BC29F43B658E}" type="parTrans" cxnId="{C3C71394-06CD-444F-9B52-2DBDEDFCEBF3}">
      <dgm:prSet/>
      <dgm:spPr/>
      <dgm:t>
        <a:bodyPr/>
        <a:lstStyle/>
        <a:p>
          <a:endParaRPr lang="en-US"/>
        </a:p>
      </dgm:t>
    </dgm:pt>
    <dgm:pt modelId="{F227AAA8-2A86-4362-ACF9-2067149551AF}" type="sibTrans" cxnId="{C3C71394-06CD-444F-9B52-2DBDEDFCEBF3}">
      <dgm:prSet/>
      <dgm:spPr/>
      <dgm:t>
        <a:bodyPr/>
        <a:lstStyle/>
        <a:p>
          <a:endParaRPr lang="en-US"/>
        </a:p>
      </dgm:t>
    </dgm:pt>
    <dgm:pt modelId="{73E4632B-AEAE-4660-A870-C6038A14EF07}">
      <dgm:prSet/>
      <dgm:spPr/>
      <dgm:t>
        <a:bodyPr/>
        <a:lstStyle/>
        <a:p>
          <a:r>
            <a:rPr lang="en-US" i="1"/>
            <a:t>Fulton v. City of Philadelphia</a:t>
          </a:r>
          <a:endParaRPr lang="en-US"/>
        </a:p>
      </dgm:t>
    </dgm:pt>
    <dgm:pt modelId="{188A6367-D024-4EEF-80C2-2C7AD3837661}" type="parTrans" cxnId="{D4AB9B90-5A91-4224-8D66-36ABC6FD2FD8}">
      <dgm:prSet/>
      <dgm:spPr/>
      <dgm:t>
        <a:bodyPr/>
        <a:lstStyle/>
        <a:p>
          <a:endParaRPr lang="en-US"/>
        </a:p>
      </dgm:t>
    </dgm:pt>
    <dgm:pt modelId="{2432B89F-C868-42B9-BAB3-79BC9496C429}" type="sibTrans" cxnId="{D4AB9B90-5A91-4224-8D66-36ABC6FD2FD8}">
      <dgm:prSet/>
      <dgm:spPr/>
      <dgm:t>
        <a:bodyPr/>
        <a:lstStyle/>
        <a:p>
          <a:endParaRPr lang="en-US"/>
        </a:p>
      </dgm:t>
    </dgm:pt>
    <dgm:pt modelId="{68401D74-3F75-4E6E-B191-7532CBFFDCD5}">
      <dgm:prSet/>
      <dgm:spPr/>
      <dgm:t>
        <a:bodyPr/>
        <a:lstStyle/>
        <a:p>
          <a:r>
            <a:rPr lang="en-US" i="1"/>
            <a:t>Masterpiece Cakeshop v. Colorado Civil Rights Commission</a:t>
          </a:r>
          <a:endParaRPr lang="en-US"/>
        </a:p>
      </dgm:t>
    </dgm:pt>
    <dgm:pt modelId="{862FEA58-1D2C-4E4E-8AD9-BCD6DE9BF248}" type="parTrans" cxnId="{C43329CE-D9E4-4BEC-AAD6-1EFA281B2C37}">
      <dgm:prSet/>
      <dgm:spPr/>
      <dgm:t>
        <a:bodyPr/>
        <a:lstStyle/>
        <a:p>
          <a:endParaRPr lang="en-US"/>
        </a:p>
      </dgm:t>
    </dgm:pt>
    <dgm:pt modelId="{A77D9CF3-A7FC-4AE0-95CC-A1716DB68030}" type="sibTrans" cxnId="{C43329CE-D9E4-4BEC-AAD6-1EFA281B2C37}">
      <dgm:prSet/>
      <dgm:spPr/>
      <dgm:t>
        <a:bodyPr/>
        <a:lstStyle/>
        <a:p>
          <a:endParaRPr lang="en-US"/>
        </a:p>
      </dgm:t>
    </dgm:pt>
    <dgm:pt modelId="{268E3132-F8F4-422F-A4FB-B0758F43FB72}">
      <dgm:prSet/>
      <dgm:spPr/>
      <dgm:t>
        <a:bodyPr/>
        <a:lstStyle/>
        <a:p>
          <a:r>
            <a:rPr lang="en-US"/>
            <a:t>Speech</a:t>
          </a:r>
        </a:p>
      </dgm:t>
    </dgm:pt>
    <dgm:pt modelId="{ACE2C1CF-D14D-4F41-8CC2-8E8971B72D5B}" type="parTrans" cxnId="{A861153E-D6EC-40F6-9940-7B6F9B43BAD6}">
      <dgm:prSet/>
      <dgm:spPr/>
      <dgm:t>
        <a:bodyPr/>
        <a:lstStyle/>
        <a:p>
          <a:endParaRPr lang="en-US"/>
        </a:p>
      </dgm:t>
    </dgm:pt>
    <dgm:pt modelId="{A87E8DBA-4013-4878-A9E5-43ABD2FDBA66}" type="sibTrans" cxnId="{A861153E-D6EC-40F6-9940-7B6F9B43BAD6}">
      <dgm:prSet/>
      <dgm:spPr/>
      <dgm:t>
        <a:bodyPr/>
        <a:lstStyle/>
        <a:p>
          <a:endParaRPr lang="en-US"/>
        </a:p>
      </dgm:t>
    </dgm:pt>
    <dgm:pt modelId="{5C4C44BC-C9B0-47B0-A2E3-AEE6C61988E2}">
      <dgm:prSet/>
      <dgm:spPr/>
      <dgm:t>
        <a:bodyPr/>
        <a:lstStyle/>
        <a:p>
          <a:r>
            <a:rPr lang="en-US" i="1"/>
            <a:t>303 Creative v. Elenis</a:t>
          </a:r>
          <a:endParaRPr lang="en-US"/>
        </a:p>
      </dgm:t>
    </dgm:pt>
    <dgm:pt modelId="{B3D35304-0860-487C-B13A-9F5275710511}" type="parTrans" cxnId="{9F9B945E-D2EC-4495-8FB0-E661244034A1}">
      <dgm:prSet/>
      <dgm:spPr/>
      <dgm:t>
        <a:bodyPr/>
        <a:lstStyle/>
        <a:p>
          <a:endParaRPr lang="en-US"/>
        </a:p>
      </dgm:t>
    </dgm:pt>
    <dgm:pt modelId="{30CE1489-A1BC-46CF-A4E7-DC9E2EAAB2D8}" type="sibTrans" cxnId="{9F9B945E-D2EC-4495-8FB0-E661244034A1}">
      <dgm:prSet/>
      <dgm:spPr/>
      <dgm:t>
        <a:bodyPr/>
        <a:lstStyle/>
        <a:p>
          <a:endParaRPr lang="en-US"/>
        </a:p>
      </dgm:t>
    </dgm:pt>
    <dgm:pt modelId="{21AD0571-9838-49E9-ADC4-F73FF4FF5FE5}">
      <dgm:prSet/>
      <dgm:spPr/>
      <dgm:t>
        <a:bodyPr/>
        <a:lstStyle/>
        <a:p>
          <a:r>
            <a:rPr lang="en-US"/>
            <a:t>Abortion</a:t>
          </a:r>
        </a:p>
      </dgm:t>
    </dgm:pt>
    <dgm:pt modelId="{CFD4518C-48F6-4241-9DDC-A4C49B4C7F55}" type="parTrans" cxnId="{043A7517-3737-4BF8-ADEE-DF75759D4DC6}">
      <dgm:prSet/>
      <dgm:spPr/>
      <dgm:t>
        <a:bodyPr/>
        <a:lstStyle/>
        <a:p>
          <a:endParaRPr lang="en-US"/>
        </a:p>
      </dgm:t>
    </dgm:pt>
    <dgm:pt modelId="{76B2208C-79E1-4357-87B1-69CA6B372A2A}" type="sibTrans" cxnId="{043A7517-3737-4BF8-ADEE-DF75759D4DC6}">
      <dgm:prSet/>
      <dgm:spPr/>
      <dgm:t>
        <a:bodyPr/>
        <a:lstStyle/>
        <a:p>
          <a:endParaRPr lang="en-US"/>
        </a:p>
      </dgm:t>
    </dgm:pt>
    <dgm:pt modelId="{26F00086-9D07-4CC6-9810-A476FE810CE8}">
      <dgm:prSet/>
      <dgm:spPr/>
      <dgm:t>
        <a:bodyPr/>
        <a:lstStyle/>
        <a:p>
          <a:r>
            <a:rPr lang="en-US" i="1" dirty="0"/>
            <a:t>Dobbs v. Jackson's Whole Women's Health Organization</a:t>
          </a:r>
          <a:endParaRPr lang="en-US" dirty="0"/>
        </a:p>
      </dgm:t>
    </dgm:pt>
    <dgm:pt modelId="{65CC4528-89D5-48AF-9BA2-3FF52F2A382E}" type="parTrans" cxnId="{80D027A1-16FA-49BF-B643-DB1A65D19480}">
      <dgm:prSet/>
      <dgm:spPr/>
      <dgm:t>
        <a:bodyPr/>
        <a:lstStyle/>
        <a:p>
          <a:endParaRPr lang="en-US"/>
        </a:p>
      </dgm:t>
    </dgm:pt>
    <dgm:pt modelId="{90DD8845-739B-483A-891C-FC8961A3122B}" type="sibTrans" cxnId="{80D027A1-16FA-49BF-B643-DB1A65D19480}">
      <dgm:prSet/>
      <dgm:spPr/>
      <dgm:t>
        <a:bodyPr/>
        <a:lstStyle/>
        <a:p>
          <a:endParaRPr lang="en-US"/>
        </a:p>
      </dgm:t>
    </dgm:pt>
    <dgm:pt modelId="{C550605B-B5C0-4A86-A2F4-FFFBE2A7A060}">
      <dgm:prSet/>
      <dgm:spPr/>
      <dgm:t>
        <a:bodyPr/>
        <a:lstStyle/>
        <a:p>
          <a:r>
            <a:rPr lang="en-US"/>
            <a:t>Voting</a:t>
          </a:r>
        </a:p>
      </dgm:t>
    </dgm:pt>
    <dgm:pt modelId="{71A8DB84-8734-4CFC-9534-B792B3465ABF}" type="parTrans" cxnId="{EC7FD391-E12E-4A83-9DF7-0247220B7D0C}">
      <dgm:prSet/>
      <dgm:spPr/>
      <dgm:t>
        <a:bodyPr/>
        <a:lstStyle/>
        <a:p>
          <a:endParaRPr lang="en-US"/>
        </a:p>
      </dgm:t>
    </dgm:pt>
    <dgm:pt modelId="{7EDD7413-05E3-446E-B297-652730DADC8F}" type="sibTrans" cxnId="{EC7FD391-E12E-4A83-9DF7-0247220B7D0C}">
      <dgm:prSet/>
      <dgm:spPr/>
      <dgm:t>
        <a:bodyPr/>
        <a:lstStyle/>
        <a:p>
          <a:endParaRPr lang="en-US"/>
        </a:p>
      </dgm:t>
    </dgm:pt>
    <dgm:pt modelId="{5D44C786-4628-4560-9CEB-1B8033E3998E}">
      <dgm:prSet/>
      <dgm:spPr/>
      <dgm:t>
        <a:bodyPr/>
        <a:lstStyle/>
        <a:p>
          <a:r>
            <a:rPr lang="en-US" i="1"/>
            <a:t>Allen v. Milligan</a:t>
          </a:r>
          <a:endParaRPr lang="en-US"/>
        </a:p>
      </dgm:t>
    </dgm:pt>
    <dgm:pt modelId="{83BD0C54-F28F-40A2-BAC9-7803DD50299D}" type="parTrans" cxnId="{F0632FEB-9291-4CC9-8C15-2F575031F1F2}">
      <dgm:prSet/>
      <dgm:spPr/>
      <dgm:t>
        <a:bodyPr/>
        <a:lstStyle/>
        <a:p>
          <a:endParaRPr lang="en-US"/>
        </a:p>
      </dgm:t>
    </dgm:pt>
    <dgm:pt modelId="{FBBE6AC2-0437-41A5-9E20-8CFE6EB5522A}" type="sibTrans" cxnId="{F0632FEB-9291-4CC9-8C15-2F575031F1F2}">
      <dgm:prSet/>
      <dgm:spPr/>
      <dgm:t>
        <a:bodyPr/>
        <a:lstStyle/>
        <a:p>
          <a:endParaRPr lang="en-US"/>
        </a:p>
      </dgm:t>
    </dgm:pt>
    <dgm:pt modelId="{A44398B1-FA74-4B67-8FAB-9168C5296552}">
      <dgm:prSet/>
      <dgm:spPr/>
      <dgm:t>
        <a:bodyPr/>
        <a:lstStyle/>
        <a:p>
          <a:r>
            <a:rPr lang="en-US" dirty="0"/>
            <a:t>Affirmative Action</a:t>
          </a:r>
        </a:p>
      </dgm:t>
    </dgm:pt>
    <dgm:pt modelId="{476C5693-61F5-4F43-A613-53912E9FEA02}" type="parTrans" cxnId="{8DD93EF6-63C0-4E5F-A29D-9AF40A794963}">
      <dgm:prSet/>
      <dgm:spPr/>
      <dgm:t>
        <a:bodyPr/>
        <a:lstStyle/>
        <a:p>
          <a:endParaRPr lang="en-US"/>
        </a:p>
      </dgm:t>
    </dgm:pt>
    <dgm:pt modelId="{03255C78-BA39-493E-B7D7-7E2BBD331F8D}" type="sibTrans" cxnId="{8DD93EF6-63C0-4E5F-A29D-9AF40A794963}">
      <dgm:prSet/>
      <dgm:spPr/>
      <dgm:t>
        <a:bodyPr/>
        <a:lstStyle/>
        <a:p>
          <a:endParaRPr lang="en-US"/>
        </a:p>
      </dgm:t>
    </dgm:pt>
    <dgm:pt modelId="{42230E49-A001-45B6-A287-4DA1065B67BB}">
      <dgm:prSet/>
      <dgm:spPr/>
      <dgm:t>
        <a:bodyPr/>
        <a:lstStyle/>
        <a:p>
          <a:r>
            <a:rPr lang="en-US" i="1" dirty="0"/>
            <a:t>Students for Fair Admissions v. Harvard</a:t>
          </a:r>
          <a:endParaRPr lang="en-US" dirty="0"/>
        </a:p>
      </dgm:t>
    </dgm:pt>
    <dgm:pt modelId="{62AD1EB3-3B0C-494B-879D-DD45FDB23169}" type="parTrans" cxnId="{39CD9E2C-A3C3-4460-81E8-341BA05E2B66}">
      <dgm:prSet/>
      <dgm:spPr/>
      <dgm:t>
        <a:bodyPr/>
        <a:lstStyle/>
        <a:p>
          <a:endParaRPr lang="en-US"/>
        </a:p>
      </dgm:t>
    </dgm:pt>
    <dgm:pt modelId="{FE124101-51F0-4740-9829-FEF7829C56CB}" type="sibTrans" cxnId="{39CD9E2C-A3C3-4460-81E8-341BA05E2B66}">
      <dgm:prSet/>
      <dgm:spPr/>
      <dgm:t>
        <a:bodyPr/>
        <a:lstStyle/>
        <a:p>
          <a:endParaRPr lang="en-US"/>
        </a:p>
      </dgm:t>
    </dgm:pt>
    <dgm:pt modelId="{62F7514E-6F4F-044D-952D-415C8C2EA946}">
      <dgm:prSet/>
      <dgm:spPr/>
      <dgm:t>
        <a:bodyPr/>
        <a:lstStyle/>
        <a:p>
          <a:r>
            <a:rPr lang="en-US" i="1" dirty="0"/>
            <a:t>FDA v. Alliance for Hippocratic Medicine</a:t>
          </a:r>
        </a:p>
      </dgm:t>
    </dgm:pt>
    <dgm:pt modelId="{D132F15A-04EE-BA45-820F-3372CDD2DCD0}" type="parTrans" cxnId="{742AF3A6-9884-3746-AFCE-F101FECF45B2}">
      <dgm:prSet/>
      <dgm:spPr/>
      <dgm:t>
        <a:bodyPr/>
        <a:lstStyle/>
        <a:p>
          <a:endParaRPr lang="en-US"/>
        </a:p>
      </dgm:t>
    </dgm:pt>
    <dgm:pt modelId="{C138E2EC-B0A6-4749-9E4F-D5EB9F67CFB6}" type="sibTrans" cxnId="{742AF3A6-9884-3746-AFCE-F101FECF45B2}">
      <dgm:prSet/>
      <dgm:spPr/>
      <dgm:t>
        <a:bodyPr/>
        <a:lstStyle/>
        <a:p>
          <a:endParaRPr lang="en-US"/>
        </a:p>
      </dgm:t>
    </dgm:pt>
    <dgm:pt modelId="{19A47DFA-C091-004F-A75B-BAA0D7FCF387}">
      <dgm:prSet/>
      <dgm:spPr/>
      <dgm:t>
        <a:bodyPr/>
        <a:lstStyle/>
        <a:p>
          <a:r>
            <a:rPr lang="en-US" i="1" dirty="0"/>
            <a:t>Moyle v. US</a:t>
          </a:r>
        </a:p>
      </dgm:t>
    </dgm:pt>
    <dgm:pt modelId="{6547D717-8F7D-D24D-BFD9-73BF861FD23E}" type="parTrans" cxnId="{110A2055-53FC-2642-8DEA-FC83469C1EDF}">
      <dgm:prSet/>
      <dgm:spPr/>
      <dgm:t>
        <a:bodyPr/>
        <a:lstStyle/>
        <a:p>
          <a:endParaRPr lang="en-US"/>
        </a:p>
      </dgm:t>
    </dgm:pt>
    <dgm:pt modelId="{D789CA08-4A93-8341-A88B-513F48495D4B}" type="sibTrans" cxnId="{110A2055-53FC-2642-8DEA-FC83469C1EDF}">
      <dgm:prSet/>
      <dgm:spPr/>
      <dgm:t>
        <a:bodyPr/>
        <a:lstStyle/>
        <a:p>
          <a:endParaRPr lang="en-US"/>
        </a:p>
      </dgm:t>
    </dgm:pt>
    <dgm:pt modelId="{9F4C8948-5C79-A841-AD5C-7A5011539841}">
      <dgm:prSet/>
      <dgm:spPr/>
      <dgm:t>
        <a:bodyPr/>
        <a:lstStyle/>
        <a:p>
          <a:r>
            <a:rPr lang="en-US" dirty="0"/>
            <a:t>Transgender Care</a:t>
          </a:r>
        </a:p>
      </dgm:t>
    </dgm:pt>
    <dgm:pt modelId="{590D5A67-3020-6B43-BC07-1E72D5B3D492}" type="parTrans" cxnId="{91FCC3B1-5C16-154C-B622-8320266B4B33}">
      <dgm:prSet/>
      <dgm:spPr/>
      <dgm:t>
        <a:bodyPr/>
        <a:lstStyle/>
        <a:p>
          <a:endParaRPr lang="en-US"/>
        </a:p>
      </dgm:t>
    </dgm:pt>
    <dgm:pt modelId="{B3693544-D474-2F4C-8A40-A259A6E6D9EE}" type="sibTrans" cxnId="{91FCC3B1-5C16-154C-B622-8320266B4B33}">
      <dgm:prSet/>
      <dgm:spPr/>
      <dgm:t>
        <a:bodyPr/>
        <a:lstStyle/>
        <a:p>
          <a:endParaRPr lang="en-US"/>
        </a:p>
      </dgm:t>
    </dgm:pt>
    <dgm:pt modelId="{C8F65CF3-BAB2-0941-9754-B214DCFA21FC}">
      <dgm:prSet/>
      <dgm:spPr/>
      <dgm:t>
        <a:bodyPr/>
        <a:lstStyle/>
        <a:p>
          <a:r>
            <a:rPr lang="en-US" i="1" dirty="0"/>
            <a:t>United States v. Skrmetti</a:t>
          </a:r>
        </a:p>
      </dgm:t>
    </dgm:pt>
    <dgm:pt modelId="{D910D08E-9978-CC4E-8A2C-0DFB41B39C75}" type="parTrans" cxnId="{89BD1E75-7E45-F947-94F1-86F33BB3392A}">
      <dgm:prSet/>
      <dgm:spPr/>
      <dgm:t>
        <a:bodyPr/>
        <a:lstStyle/>
        <a:p>
          <a:endParaRPr lang="en-US"/>
        </a:p>
      </dgm:t>
    </dgm:pt>
    <dgm:pt modelId="{18974E75-0B5B-2743-AF65-5D8801068919}" type="sibTrans" cxnId="{89BD1E75-7E45-F947-94F1-86F33BB3392A}">
      <dgm:prSet/>
      <dgm:spPr/>
      <dgm:t>
        <a:bodyPr/>
        <a:lstStyle/>
        <a:p>
          <a:endParaRPr lang="en-US"/>
        </a:p>
      </dgm:t>
    </dgm:pt>
    <dgm:pt modelId="{08C87344-E1E7-EA45-9845-2447FF400CE6}" type="pres">
      <dgm:prSet presAssocID="{367BF0C7-1DB1-4DFF-BD69-DAF5415A5C02}" presName="diagram" presStyleCnt="0">
        <dgm:presLayoutVars>
          <dgm:dir/>
          <dgm:resizeHandles val="exact"/>
        </dgm:presLayoutVars>
      </dgm:prSet>
      <dgm:spPr/>
    </dgm:pt>
    <dgm:pt modelId="{52111407-A671-264C-9BBA-1A932FD524EA}" type="pres">
      <dgm:prSet presAssocID="{7DCAA626-538B-4CAD-81A3-4931A43714EF}" presName="node" presStyleLbl="node1" presStyleIdx="0" presStyleCnt="6">
        <dgm:presLayoutVars>
          <dgm:bulletEnabled val="1"/>
        </dgm:presLayoutVars>
      </dgm:prSet>
      <dgm:spPr/>
    </dgm:pt>
    <dgm:pt modelId="{8EC68188-14CF-9F47-B37F-351C0E5DB375}" type="pres">
      <dgm:prSet presAssocID="{F227AAA8-2A86-4362-ACF9-2067149551AF}" presName="sibTrans" presStyleCnt="0"/>
      <dgm:spPr/>
    </dgm:pt>
    <dgm:pt modelId="{F1F47261-4897-D847-9A7A-77953D935B08}" type="pres">
      <dgm:prSet presAssocID="{268E3132-F8F4-422F-A4FB-B0758F43FB72}" presName="node" presStyleLbl="node1" presStyleIdx="1" presStyleCnt="6">
        <dgm:presLayoutVars>
          <dgm:bulletEnabled val="1"/>
        </dgm:presLayoutVars>
      </dgm:prSet>
      <dgm:spPr/>
    </dgm:pt>
    <dgm:pt modelId="{6F6270FE-5B4E-464F-97EF-A707B752011A}" type="pres">
      <dgm:prSet presAssocID="{A87E8DBA-4013-4878-A9E5-43ABD2FDBA66}" presName="sibTrans" presStyleCnt="0"/>
      <dgm:spPr/>
    </dgm:pt>
    <dgm:pt modelId="{1A6CB913-CA74-534D-8BE9-35480F5378E5}" type="pres">
      <dgm:prSet presAssocID="{21AD0571-9838-49E9-ADC4-F73FF4FF5FE5}" presName="node" presStyleLbl="node1" presStyleIdx="2" presStyleCnt="6">
        <dgm:presLayoutVars>
          <dgm:bulletEnabled val="1"/>
        </dgm:presLayoutVars>
      </dgm:prSet>
      <dgm:spPr/>
    </dgm:pt>
    <dgm:pt modelId="{71F96095-C08C-3C4B-A642-859A45B04A1F}" type="pres">
      <dgm:prSet presAssocID="{76B2208C-79E1-4357-87B1-69CA6B372A2A}" presName="sibTrans" presStyleCnt="0"/>
      <dgm:spPr/>
    </dgm:pt>
    <dgm:pt modelId="{FDB9EC26-D9C0-0148-A2F1-155062E1EE35}" type="pres">
      <dgm:prSet presAssocID="{C550605B-B5C0-4A86-A2F4-FFFBE2A7A060}" presName="node" presStyleLbl="node1" presStyleIdx="3" presStyleCnt="6">
        <dgm:presLayoutVars>
          <dgm:bulletEnabled val="1"/>
        </dgm:presLayoutVars>
      </dgm:prSet>
      <dgm:spPr/>
    </dgm:pt>
    <dgm:pt modelId="{DE7BA1D4-3D28-2040-A96C-E12C97725EF7}" type="pres">
      <dgm:prSet presAssocID="{7EDD7413-05E3-446E-B297-652730DADC8F}" presName="sibTrans" presStyleCnt="0"/>
      <dgm:spPr/>
    </dgm:pt>
    <dgm:pt modelId="{C6C887F1-9559-0840-B7B6-12230DB5388E}" type="pres">
      <dgm:prSet presAssocID="{A44398B1-FA74-4B67-8FAB-9168C5296552}" presName="node" presStyleLbl="node1" presStyleIdx="4" presStyleCnt="6">
        <dgm:presLayoutVars>
          <dgm:bulletEnabled val="1"/>
        </dgm:presLayoutVars>
      </dgm:prSet>
      <dgm:spPr/>
    </dgm:pt>
    <dgm:pt modelId="{5EC8E91E-3FB8-A947-B1A9-F45613E9340D}" type="pres">
      <dgm:prSet presAssocID="{03255C78-BA39-493E-B7D7-7E2BBD331F8D}" presName="sibTrans" presStyleCnt="0"/>
      <dgm:spPr/>
    </dgm:pt>
    <dgm:pt modelId="{5DD7BAB5-0D3A-D342-8AFA-9DE0B7720442}" type="pres">
      <dgm:prSet presAssocID="{9F4C8948-5C79-A841-AD5C-7A5011539841}" presName="node" presStyleLbl="node1" presStyleIdx="5" presStyleCnt="6" custLinFactNeighborY="1697">
        <dgm:presLayoutVars>
          <dgm:bulletEnabled val="1"/>
        </dgm:presLayoutVars>
      </dgm:prSet>
      <dgm:spPr/>
    </dgm:pt>
  </dgm:ptLst>
  <dgm:cxnLst>
    <dgm:cxn modelId="{4974C20F-B27B-6F4E-A0EA-AB743027C7F0}" type="presOf" srcId="{73E4632B-AEAE-4660-A870-C6038A14EF07}" destId="{52111407-A671-264C-9BBA-1A932FD524EA}" srcOrd="0" destOrd="1" presId="urn:microsoft.com/office/officeart/2005/8/layout/default"/>
    <dgm:cxn modelId="{043A7517-3737-4BF8-ADEE-DF75759D4DC6}" srcId="{367BF0C7-1DB1-4DFF-BD69-DAF5415A5C02}" destId="{21AD0571-9838-49E9-ADC4-F73FF4FF5FE5}" srcOrd="2" destOrd="0" parTransId="{CFD4518C-48F6-4241-9DDC-A4C49B4C7F55}" sibTransId="{76B2208C-79E1-4357-87B1-69CA6B372A2A}"/>
    <dgm:cxn modelId="{1D786225-7CF7-E445-9269-BB438562F464}" type="presOf" srcId="{62F7514E-6F4F-044D-952D-415C8C2EA946}" destId="{1A6CB913-CA74-534D-8BE9-35480F5378E5}" srcOrd="0" destOrd="2" presId="urn:microsoft.com/office/officeart/2005/8/layout/default"/>
    <dgm:cxn modelId="{39CD9E2C-A3C3-4460-81E8-341BA05E2B66}" srcId="{A44398B1-FA74-4B67-8FAB-9168C5296552}" destId="{42230E49-A001-45B6-A287-4DA1065B67BB}" srcOrd="0" destOrd="0" parTransId="{62AD1EB3-3B0C-494B-879D-DD45FDB23169}" sibTransId="{FE124101-51F0-4740-9829-FEF7829C56CB}"/>
    <dgm:cxn modelId="{A861153E-D6EC-40F6-9940-7B6F9B43BAD6}" srcId="{367BF0C7-1DB1-4DFF-BD69-DAF5415A5C02}" destId="{268E3132-F8F4-422F-A4FB-B0758F43FB72}" srcOrd="1" destOrd="0" parTransId="{ACE2C1CF-D14D-4F41-8CC2-8E8971B72D5B}" sibTransId="{A87E8DBA-4013-4878-A9E5-43ABD2FDBA66}"/>
    <dgm:cxn modelId="{9F9B945E-D2EC-4495-8FB0-E661244034A1}" srcId="{268E3132-F8F4-422F-A4FB-B0758F43FB72}" destId="{5C4C44BC-C9B0-47B0-A2E3-AEE6C61988E2}" srcOrd="0" destOrd="0" parTransId="{B3D35304-0860-487C-B13A-9F5275710511}" sibTransId="{30CE1489-A1BC-46CF-A4E7-DC9E2EAAB2D8}"/>
    <dgm:cxn modelId="{BBC60E67-97D7-7740-940B-9F29520A9F2E}" type="presOf" srcId="{26F00086-9D07-4CC6-9810-A476FE810CE8}" destId="{1A6CB913-CA74-534D-8BE9-35480F5378E5}" srcOrd="0" destOrd="1" presId="urn:microsoft.com/office/officeart/2005/8/layout/default"/>
    <dgm:cxn modelId="{49A5554A-E05F-D246-8AA6-481519FFE003}" type="presOf" srcId="{C8F65CF3-BAB2-0941-9754-B214DCFA21FC}" destId="{5DD7BAB5-0D3A-D342-8AFA-9DE0B7720442}" srcOrd="0" destOrd="1" presId="urn:microsoft.com/office/officeart/2005/8/layout/default"/>
    <dgm:cxn modelId="{89BD1E75-7E45-F947-94F1-86F33BB3392A}" srcId="{9F4C8948-5C79-A841-AD5C-7A5011539841}" destId="{C8F65CF3-BAB2-0941-9754-B214DCFA21FC}" srcOrd="0" destOrd="0" parTransId="{D910D08E-9978-CC4E-8A2C-0DFB41B39C75}" sibTransId="{18974E75-0B5B-2743-AF65-5D8801068919}"/>
    <dgm:cxn modelId="{110A2055-53FC-2642-8DEA-FC83469C1EDF}" srcId="{21AD0571-9838-49E9-ADC4-F73FF4FF5FE5}" destId="{19A47DFA-C091-004F-A75B-BAA0D7FCF387}" srcOrd="2" destOrd="0" parTransId="{6547D717-8F7D-D24D-BFD9-73BF861FD23E}" sibTransId="{D789CA08-4A93-8341-A88B-513F48495D4B}"/>
    <dgm:cxn modelId="{86EFA27D-5481-DD40-AC1D-5215A1EBAD59}" type="presOf" srcId="{21AD0571-9838-49E9-ADC4-F73FF4FF5FE5}" destId="{1A6CB913-CA74-534D-8BE9-35480F5378E5}" srcOrd="0" destOrd="0" presId="urn:microsoft.com/office/officeart/2005/8/layout/default"/>
    <dgm:cxn modelId="{71089D81-6B3F-C543-BEA5-AFB1E5F7BF9C}" type="presOf" srcId="{7DCAA626-538B-4CAD-81A3-4931A43714EF}" destId="{52111407-A671-264C-9BBA-1A932FD524EA}" srcOrd="0" destOrd="0" presId="urn:microsoft.com/office/officeart/2005/8/layout/default"/>
    <dgm:cxn modelId="{446A5E89-6AEB-B94E-A000-B18F5DA09796}" type="presOf" srcId="{19A47DFA-C091-004F-A75B-BAA0D7FCF387}" destId="{1A6CB913-CA74-534D-8BE9-35480F5378E5}" srcOrd="0" destOrd="3" presId="urn:microsoft.com/office/officeart/2005/8/layout/default"/>
    <dgm:cxn modelId="{D4AB9B90-5A91-4224-8D66-36ABC6FD2FD8}" srcId="{7DCAA626-538B-4CAD-81A3-4931A43714EF}" destId="{73E4632B-AEAE-4660-A870-C6038A14EF07}" srcOrd="0" destOrd="0" parTransId="{188A6367-D024-4EEF-80C2-2C7AD3837661}" sibTransId="{2432B89F-C868-42B9-BAB3-79BC9496C429}"/>
    <dgm:cxn modelId="{EC7FD391-E12E-4A83-9DF7-0247220B7D0C}" srcId="{367BF0C7-1DB1-4DFF-BD69-DAF5415A5C02}" destId="{C550605B-B5C0-4A86-A2F4-FFFBE2A7A060}" srcOrd="3" destOrd="0" parTransId="{71A8DB84-8734-4CFC-9534-B792B3465ABF}" sibTransId="{7EDD7413-05E3-446E-B297-652730DADC8F}"/>
    <dgm:cxn modelId="{C3C71394-06CD-444F-9B52-2DBDEDFCEBF3}" srcId="{367BF0C7-1DB1-4DFF-BD69-DAF5415A5C02}" destId="{7DCAA626-538B-4CAD-81A3-4931A43714EF}" srcOrd="0" destOrd="0" parTransId="{108E4A9C-8E9B-459B-B434-BC29F43B658E}" sibTransId="{F227AAA8-2A86-4362-ACF9-2067149551AF}"/>
    <dgm:cxn modelId="{C066C49A-27A9-7E40-864F-80EC9AD1BDF2}" type="presOf" srcId="{268E3132-F8F4-422F-A4FB-B0758F43FB72}" destId="{F1F47261-4897-D847-9A7A-77953D935B08}" srcOrd="0" destOrd="0" presId="urn:microsoft.com/office/officeart/2005/8/layout/default"/>
    <dgm:cxn modelId="{80D027A1-16FA-49BF-B643-DB1A65D19480}" srcId="{21AD0571-9838-49E9-ADC4-F73FF4FF5FE5}" destId="{26F00086-9D07-4CC6-9810-A476FE810CE8}" srcOrd="0" destOrd="0" parTransId="{65CC4528-89D5-48AF-9BA2-3FF52F2A382E}" sibTransId="{90DD8845-739B-483A-891C-FC8961A3122B}"/>
    <dgm:cxn modelId="{742AF3A6-9884-3746-AFCE-F101FECF45B2}" srcId="{21AD0571-9838-49E9-ADC4-F73FF4FF5FE5}" destId="{62F7514E-6F4F-044D-952D-415C8C2EA946}" srcOrd="1" destOrd="0" parTransId="{D132F15A-04EE-BA45-820F-3372CDD2DCD0}" sibTransId="{C138E2EC-B0A6-4749-9E4F-D5EB9F67CFB6}"/>
    <dgm:cxn modelId="{3A48CCB0-CF10-4444-AF94-5B844CC08CB1}" type="presOf" srcId="{367BF0C7-1DB1-4DFF-BD69-DAF5415A5C02}" destId="{08C87344-E1E7-EA45-9845-2447FF400CE6}" srcOrd="0" destOrd="0" presId="urn:microsoft.com/office/officeart/2005/8/layout/default"/>
    <dgm:cxn modelId="{91FCC3B1-5C16-154C-B622-8320266B4B33}" srcId="{367BF0C7-1DB1-4DFF-BD69-DAF5415A5C02}" destId="{9F4C8948-5C79-A841-AD5C-7A5011539841}" srcOrd="5" destOrd="0" parTransId="{590D5A67-3020-6B43-BC07-1E72D5B3D492}" sibTransId="{B3693544-D474-2F4C-8A40-A259A6E6D9EE}"/>
    <dgm:cxn modelId="{5E7164C2-144F-4B46-8811-E7435FF2E5E0}" type="presOf" srcId="{A44398B1-FA74-4B67-8FAB-9168C5296552}" destId="{C6C887F1-9559-0840-B7B6-12230DB5388E}" srcOrd="0" destOrd="0" presId="urn:microsoft.com/office/officeart/2005/8/layout/default"/>
    <dgm:cxn modelId="{182BF5C8-A3D0-1840-AC66-230D726EFD2E}" type="presOf" srcId="{68401D74-3F75-4E6E-B191-7532CBFFDCD5}" destId="{52111407-A671-264C-9BBA-1A932FD524EA}" srcOrd="0" destOrd="2" presId="urn:microsoft.com/office/officeart/2005/8/layout/default"/>
    <dgm:cxn modelId="{35809FCD-E1C6-4F4D-8605-5A35370B2DE8}" type="presOf" srcId="{5C4C44BC-C9B0-47B0-A2E3-AEE6C61988E2}" destId="{F1F47261-4897-D847-9A7A-77953D935B08}" srcOrd="0" destOrd="1" presId="urn:microsoft.com/office/officeart/2005/8/layout/default"/>
    <dgm:cxn modelId="{345AEBCD-775B-F842-8378-3E5B368E2F3B}" type="presOf" srcId="{42230E49-A001-45B6-A287-4DA1065B67BB}" destId="{C6C887F1-9559-0840-B7B6-12230DB5388E}" srcOrd="0" destOrd="1" presId="urn:microsoft.com/office/officeart/2005/8/layout/default"/>
    <dgm:cxn modelId="{C43329CE-D9E4-4BEC-AAD6-1EFA281B2C37}" srcId="{7DCAA626-538B-4CAD-81A3-4931A43714EF}" destId="{68401D74-3F75-4E6E-B191-7532CBFFDCD5}" srcOrd="1" destOrd="0" parTransId="{862FEA58-1D2C-4E4E-8AD9-BCD6DE9BF248}" sibTransId="{A77D9CF3-A7FC-4AE0-95CC-A1716DB68030}"/>
    <dgm:cxn modelId="{E360ADD4-5148-4D45-986C-91F5C0D4D3AA}" type="presOf" srcId="{5D44C786-4628-4560-9CEB-1B8033E3998E}" destId="{FDB9EC26-D9C0-0148-A2F1-155062E1EE35}" srcOrd="0" destOrd="1" presId="urn:microsoft.com/office/officeart/2005/8/layout/default"/>
    <dgm:cxn modelId="{16B202D5-5821-C04F-9B88-C41120FB72A0}" type="presOf" srcId="{9F4C8948-5C79-A841-AD5C-7A5011539841}" destId="{5DD7BAB5-0D3A-D342-8AFA-9DE0B7720442}" srcOrd="0" destOrd="0" presId="urn:microsoft.com/office/officeart/2005/8/layout/default"/>
    <dgm:cxn modelId="{F0632FEB-9291-4CC9-8C15-2F575031F1F2}" srcId="{C550605B-B5C0-4A86-A2F4-FFFBE2A7A060}" destId="{5D44C786-4628-4560-9CEB-1B8033E3998E}" srcOrd="0" destOrd="0" parTransId="{83BD0C54-F28F-40A2-BAC9-7803DD50299D}" sibTransId="{FBBE6AC2-0437-41A5-9E20-8CFE6EB5522A}"/>
    <dgm:cxn modelId="{1D8EFDEB-7B2A-F840-9E36-EDB1CB48F75E}" type="presOf" srcId="{C550605B-B5C0-4A86-A2F4-FFFBE2A7A060}" destId="{FDB9EC26-D9C0-0148-A2F1-155062E1EE35}" srcOrd="0" destOrd="0" presId="urn:microsoft.com/office/officeart/2005/8/layout/default"/>
    <dgm:cxn modelId="{8DD93EF6-63C0-4E5F-A29D-9AF40A794963}" srcId="{367BF0C7-1DB1-4DFF-BD69-DAF5415A5C02}" destId="{A44398B1-FA74-4B67-8FAB-9168C5296552}" srcOrd="4" destOrd="0" parTransId="{476C5693-61F5-4F43-A613-53912E9FEA02}" sibTransId="{03255C78-BA39-493E-B7D7-7E2BBD331F8D}"/>
    <dgm:cxn modelId="{37392A29-8E98-444D-AD5B-DE0A724CF8D7}" type="presParOf" srcId="{08C87344-E1E7-EA45-9845-2447FF400CE6}" destId="{52111407-A671-264C-9BBA-1A932FD524EA}" srcOrd="0" destOrd="0" presId="urn:microsoft.com/office/officeart/2005/8/layout/default"/>
    <dgm:cxn modelId="{CE158FE4-81CC-4C46-BA56-7194F0250E36}" type="presParOf" srcId="{08C87344-E1E7-EA45-9845-2447FF400CE6}" destId="{8EC68188-14CF-9F47-B37F-351C0E5DB375}" srcOrd="1" destOrd="0" presId="urn:microsoft.com/office/officeart/2005/8/layout/default"/>
    <dgm:cxn modelId="{444A75AD-D7B4-F94C-83E7-883662AFE48D}" type="presParOf" srcId="{08C87344-E1E7-EA45-9845-2447FF400CE6}" destId="{F1F47261-4897-D847-9A7A-77953D935B08}" srcOrd="2" destOrd="0" presId="urn:microsoft.com/office/officeart/2005/8/layout/default"/>
    <dgm:cxn modelId="{C986A238-D9EF-304C-ABDA-20BB48689CD4}" type="presParOf" srcId="{08C87344-E1E7-EA45-9845-2447FF400CE6}" destId="{6F6270FE-5B4E-464F-97EF-A707B752011A}" srcOrd="3" destOrd="0" presId="urn:microsoft.com/office/officeart/2005/8/layout/default"/>
    <dgm:cxn modelId="{3F5F49FA-0615-0A4C-A7CC-CC29FADB4EEC}" type="presParOf" srcId="{08C87344-E1E7-EA45-9845-2447FF400CE6}" destId="{1A6CB913-CA74-534D-8BE9-35480F5378E5}" srcOrd="4" destOrd="0" presId="urn:microsoft.com/office/officeart/2005/8/layout/default"/>
    <dgm:cxn modelId="{91DB1E47-3839-8346-B9B2-4C88F707EEF1}" type="presParOf" srcId="{08C87344-E1E7-EA45-9845-2447FF400CE6}" destId="{71F96095-C08C-3C4B-A642-859A45B04A1F}" srcOrd="5" destOrd="0" presId="urn:microsoft.com/office/officeart/2005/8/layout/default"/>
    <dgm:cxn modelId="{9387B1E9-17DE-A445-8313-B2F3E1504B16}" type="presParOf" srcId="{08C87344-E1E7-EA45-9845-2447FF400CE6}" destId="{FDB9EC26-D9C0-0148-A2F1-155062E1EE35}" srcOrd="6" destOrd="0" presId="urn:microsoft.com/office/officeart/2005/8/layout/default"/>
    <dgm:cxn modelId="{17FBDD02-D9CF-3F4F-945C-569669E5F368}" type="presParOf" srcId="{08C87344-E1E7-EA45-9845-2447FF400CE6}" destId="{DE7BA1D4-3D28-2040-A96C-E12C97725EF7}" srcOrd="7" destOrd="0" presId="urn:microsoft.com/office/officeart/2005/8/layout/default"/>
    <dgm:cxn modelId="{F5D06029-240B-6845-B89C-635733533BEC}" type="presParOf" srcId="{08C87344-E1E7-EA45-9845-2447FF400CE6}" destId="{C6C887F1-9559-0840-B7B6-12230DB5388E}" srcOrd="8" destOrd="0" presId="urn:microsoft.com/office/officeart/2005/8/layout/default"/>
    <dgm:cxn modelId="{26B395CD-7B3E-854E-B3EC-EB071F0D7CD5}" type="presParOf" srcId="{08C87344-E1E7-EA45-9845-2447FF400CE6}" destId="{5EC8E91E-3FB8-A947-B1A9-F45613E9340D}" srcOrd="9" destOrd="0" presId="urn:microsoft.com/office/officeart/2005/8/layout/default"/>
    <dgm:cxn modelId="{2FCBDC1B-E535-A942-9FA5-9463D32E3848}" type="presParOf" srcId="{08C87344-E1E7-EA45-9845-2447FF400CE6}" destId="{5DD7BAB5-0D3A-D342-8AFA-9DE0B772044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11407-A671-264C-9BBA-1A932FD524EA}">
      <dsp:nvSpPr>
        <dsp:cNvPr id="0" name=""/>
        <dsp:cNvSpPr/>
      </dsp:nvSpPr>
      <dsp:spPr>
        <a:xfrm>
          <a:off x="0" y="39687"/>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Religious Liberty</a:t>
          </a:r>
        </a:p>
        <a:p>
          <a:pPr marL="171450" lvl="1" indent="-171450" algn="l" defTabSz="800100">
            <a:lnSpc>
              <a:spcPct val="90000"/>
            </a:lnSpc>
            <a:spcBef>
              <a:spcPct val="0"/>
            </a:spcBef>
            <a:spcAft>
              <a:spcPct val="15000"/>
            </a:spcAft>
            <a:buChar char="•"/>
          </a:pPr>
          <a:r>
            <a:rPr lang="en-US" sz="1800" i="1" kern="1200"/>
            <a:t>Fulton v. City of Philadelphia</a:t>
          </a:r>
          <a:endParaRPr lang="en-US" sz="1800" kern="1200"/>
        </a:p>
        <a:p>
          <a:pPr marL="171450" lvl="1" indent="-171450" algn="l" defTabSz="800100">
            <a:lnSpc>
              <a:spcPct val="90000"/>
            </a:lnSpc>
            <a:spcBef>
              <a:spcPct val="0"/>
            </a:spcBef>
            <a:spcAft>
              <a:spcPct val="15000"/>
            </a:spcAft>
            <a:buChar char="•"/>
          </a:pPr>
          <a:r>
            <a:rPr lang="en-US" sz="1800" i="1" kern="1200"/>
            <a:t>Masterpiece Cakeshop v. Colorado Civil Rights Commission</a:t>
          </a:r>
          <a:endParaRPr lang="en-US" sz="1800" kern="1200"/>
        </a:p>
      </dsp:txBody>
      <dsp:txXfrm>
        <a:off x="0" y="39687"/>
        <a:ext cx="3286125" cy="1971675"/>
      </dsp:txXfrm>
    </dsp:sp>
    <dsp:sp modelId="{F1F47261-4897-D847-9A7A-77953D935B08}">
      <dsp:nvSpPr>
        <dsp:cNvPr id="0" name=""/>
        <dsp:cNvSpPr/>
      </dsp:nvSpPr>
      <dsp:spPr>
        <a:xfrm>
          <a:off x="3614737" y="39687"/>
          <a:ext cx="3286125" cy="1971675"/>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Speech</a:t>
          </a:r>
        </a:p>
        <a:p>
          <a:pPr marL="171450" lvl="1" indent="-171450" algn="l" defTabSz="800100">
            <a:lnSpc>
              <a:spcPct val="90000"/>
            </a:lnSpc>
            <a:spcBef>
              <a:spcPct val="0"/>
            </a:spcBef>
            <a:spcAft>
              <a:spcPct val="15000"/>
            </a:spcAft>
            <a:buChar char="•"/>
          </a:pPr>
          <a:r>
            <a:rPr lang="en-US" sz="1800" i="1" kern="1200"/>
            <a:t>303 Creative v. Elenis</a:t>
          </a:r>
          <a:endParaRPr lang="en-US" sz="1800" kern="1200"/>
        </a:p>
      </dsp:txBody>
      <dsp:txXfrm>
        <a:off x="3614737" y="39687"/>
        <a:ext cx="3286125" cy="1971675"/>
      </dsp:txXfrm>
    </dsp:sp>
    <dsp:sp modelId="{1A6CB913-CA74-534D-8BE9-35480F5378E5}">
      <dsp:nvSpPr>
        <dsp:cNvPr id="0" name=""/>
        <dsp:cNvSpPr/>
      </dsp:nvSpPr>
      <dsp:spPr>
        <a:xfrm>
          <a:off x="7229475" y="39687"/>
          <a:ext cx="3286125" cy="1971675"/>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Abortion</a:t>
          </a:r>
        </a:p>
        <a:p>
          <a:pPr marL="171450" lvl="1" indent="-171450" algn="l" defTabSz="800100">
            <a:lnSpc>
              <a:spcPct val="90000"/>
            </a:lnSpc>
            <a:spcBef>
              <a:spcPct val="0"/>
            </a:spcBef>
            <a:spcAft>
              <a:spcPct val="15000"/>
            </a:spcAft>
            <a:buChar char="•"/>
          </a:pPr>
          <a:r>
            <a:rPr lang="en-US" sz="1800" i="1" kern="1200" dirty="0"/>
            <a:t>Dobbs v. Jackson's Whole Women's Health Organization</a:t>
          </a:r>
          <a:endParaRPr lang="en-US" sz="1800" kern="1200" dirty="0"/>
        </a:p>
        <a:p>
          <a:pPr marL="171450" lvl="1" indent="-171450" algn="l" defTabSz="800100">
            <a:lnSpc>
              <a:spcPct val="90000"/>
            </a:lnSpc>
            <a:spcBef>
              <a:spcPct val="0"/>
            </a:spcBef>
            <a:spcAft>
              <a:spcPct val="15000"/>
            </a:spcAft>
            <a:buChar char="•"/>
          </a:pPr>
          <a:r>
            <a:rPr lang="en-US" sz="1800" i="1" kern="1200" dirty="0"/>
            <a:t>FDA v. Alliance for Hippocratic Medicine</a:t>
          </a:r>
        </a:p>
        <a:p>
          <a:pPr marL="171450" lvl="1" indent="-171450" algn="l" defTabSz="800100">
            <a:lnSpc>
              <a:spcPct val="90000"/>
            </a:lnSpc>
            <a:spcBef>
              <a:spcPct val="0"/>
            </a:spcBef>
            <a:spcAft>
              <a:spcPct val="15000"/>
            </a:spcAft>
            <a:buChar char="•"/>
          </a:pPr>
          <a:r>
            <a:rPr lang="en-US" sz="1800" i="1" kern="1200" dirty="0"/>
            <a:t>Moyle v. US</a:t>
          </a:r>
        </a:p>
      </dsp:txBody>
      <dsp:txXfrm>
        <a:off x="7229475" y="39687"/>
        <a:ext cx="3286125" cy="1971675"/>
      </dsp:txXfrm>
    </dsp:sp>
    <dsp:sp modelId="{FDB9EC26-D9C0-0148-A2F1-155062E1EE35}">
      <dsp:nvSpPr>
        <dsp:cNvPr id="0" name=""/>
        <dsp:cNvSpPr/>
      </dsp:nvSpPr>
      <dsp:spPr>
        <a:xfrm>
          <a:off x="0" y="2339975"/>
          <a:ext cx="3286125" cy="1971675"/>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Voting</a:t>
          </a:r>
        </a:p>
        <a:p>
          <a:pPr marL="171450" lvl="1" indent="-171450" algn="l" defTabSz="800100">
            <a:lnSpc>
              <a:spcPct val="90000"/>
            </a:lnSpc>
            <a:spcBef>
              <a:spcPct val="0"/>
            </a:spcBef>
            <a:spcAft>
              <a:spcPct val="15000"/>
            </a:spcAft>
            <a:buChar char="•"/>
          </a:pPr>
          <a:r>
            <a:rPr lang="en-US" sz="1800" i="1" kern="1200"/>
            <a:t>Allen v. Milligan</a:t>
          </a:r>
          <a:endParaRPr lang="en-US" sz="1800" kern="1200"/>
        </a:p>
      </dsp:txBody>
      <dsp:txXfrm>
        <a:off x="0" y="2339975"/>
        <a:ext cx="3286125" cy="1971675"/>
      </dsp:txXfrm>
    </dsp:sp>
    <dsp:sp modelId="{C6C887F1-9559-0840-B7B6-12230DB5388E}">
      <dsp:nvSpPr>
        <dsp:cNvPr id="0" name=""/>
        <dsp:cNvSpPr/>
      </dsp:nvSpPr>
      <dsp:spPr>
        <a:xfrm>
          <a:off x="3614737" y="2339975"/>
          <a:ext cx="3286125" cy="1971675"/>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Affirmative Action</a:t>
          </a:r>
        </a:p>
        <a:p>
          <a:pPr marL="171450" lvl="1" indent="-171450" algn="l" defTabSz="800100">
            <a:lnSpc>
              <a:spcPct val="90000"/>
            </a:lnSpc>
            <a:spcBef>
              <a:spcPct val="0"/>
            </a:spcBef>
            <a:spcAft>
              <a:spcPct val="15000"/>
            </a:spcAft>
            <a:buChar char="•"/>
          </a:pPr>
          <a:r>
            <a:rPr lang="en-US" sz="1800" i="1" kern="1200" dirty="0"/>
            <a:t>Students for Fair Admissions v. Harvard</a:t>
          </a:r>
          <a:endParaRPr lang="en-US" sz="1800" kern="1200" dirty="0"/>
        </a:p>
      </dsp:txBody>
      <dsp:txXfrm>
        <a:off x="3614737" y="2339975"/>
        <a:ext cx="3286125" cy="1971675"/>
      </dsp:txXfrm>
    </dsp:sp>
    <dsp:sp modelId="{5DD7BAB5-0D3A-D342-8AFA-9DE0B7720442}">
      <dsp:nvSpPr>
        <dsp:cNvPr id="0" name=""/>
        <dsp:cNvSpPr/>
      </dsp:nvSpPr>
      <dsp:spPr>
        <a:xfrm>
          <a:off x="7229475" y="2373434"/>
          <a:ext cx="3286125" cy="1971675"/>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Transgender Care</a:t>
          </a:r>
        </a:p>
        <a:p>
          <a:pPr marL="171450" lvl="1" indent="-171450" algn="l" defTabSz="800100">
            <a:lnSpc>
              <a:spcPct val="90000"/>
            </a:lnSpc>
            <a:spcBef>
              <a:spcPct val="0"/>
            </a:spcBef>
            <a:spcAft>
              <a:spcPct val="15000"/>
            </a:spcAft>
            <a:buChar char="•"/>
          </a:pPr>
          <a:r>
            <a:rPr lang="en-US" sz="1800" i="1" kern="1200" dirty="0"/>
            <a:t>United States v. Skrmetti</a:t>
          </a:r>
        </a:p>
      </dsp:txBody>
      <dsp:txXfrm>
        <a:off x="7229475" y="2373434"/>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950F-7498-42A5-99EF-21F80A4726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70EA16-56D5-6D37-DA34-AF646F0FFF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22E7F6-DA91-4C08-9C9A-C3918195FDBA}"/>
              </a:ext>
            </a:extLst>
          </p:cNvPr>
          <p:cNvSpPr>
            <a:spLocks noGrp="1"/>
          </p:cNvSpPr>
          <p:nvPr>
            <p:ph type="dt" sz="half" idx="10"/>
          </p:nvPr>
        </p:nvSpPr>
        <p:spPr/>
        <p:txBody>
          <a:bodyPr/>
          <a:lstStyle/>
          <a:p>
            <a:fld id="{5ED0AAE8-D684-6043-AFAF-9A2730910C3C}" type="datetimeFigureOut">
              <a:rPr lang="en-US" smtClean="0"/>
              <a:t>6/27/2025</a:t>
            </a:fld>
            <a:endParaRPr lang="en-US"/>
          </a:p>
        </p:txBody>
      </p:sp>
      <p:sp>
        <p:nvSpPr>
          <p:cNvPr id="5" name="Footer Placeholder 4">
            <a:extLst>
              <a:ext uri="{FF2B5EF4-FFF2-40B4-BE49-F238E27FC236}">
                <a16:creationId xmlns:a16="http://schemas.microsoft.com/office/drawing/2014/main" id="{57FA8FA0-8EB9-C0A7-58AF-8B191E9FE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205E-3E2A-1D57-9FEB-12F328D1F8C0}"/>
              </a:ext>
            </a:extLst>
          </p:cNvPr>
          <p:cNvSpPr>
            <a:spLocks noGrp="1"/>
          </p:cNvSpPr>
          <p:nvPr>
            <p:ph type="sldNum" sz="quarter" idx="12"/>
          </p:nvPr>
        </p:nvSpPr>
        <p:spPr/>
        <p:txBody>
          <a:bodyPr/>
          <a:lstStyle/>
          <a:p>
            <a:fld id="{46AB65C9-6241-524E-93C8-3B47E6EEB0FE}" type="slidenum">
              <a:rPr lang="en-US" smtClean="0"/>
              <a:t>‹#›</a:t>
            </a:fld>
            <a:endParaRPr lang="en-US"/>
          </a:p>
        </p:txBody>
      </p:sp>
    </p:spTree>
    <p:extLst>
      <p:ext uri="{BB962C8B-B14F-4D97-AF65-F5344CB8AC3E}">
        <p14:creationId xmlns:p14="http://schemas.microsoft.com/office/powerpoint/2010/main" val="342829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966F-71B4-61F1-E706-42DCF42C74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CA45E7-EDBE-8064-C3AE-D7F5E5C2F5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9D63B-ED77-F1D0-0468-2C388644BE1A}"/>
              </a:ext>
            </a:extLst>
          </p:cNvPr>
          <p:cNvSpPr>
            <a:spLocks noGrp="1"/>
          </p:cNvSpPr>
          <p:nvPr>
            <p:ph type="dt" sz="half" idx="10"/>
          </p:nvPr>
        </p:nvSpPr>
        <p:spPr/>
        <p:txBody>
          <a:bodyPr/>
          <a:lstStyle/>
          <a:p>
            <a:fld id="{5ED0AAE8-D684-6043-AFAF-9A2730910C3C}" type="datetimeFigureOut">
              <a:rPr lang="en-US" smtClean="0"/>
              <a:t>6/27/2025</a:t>
            </a:fld>
            <a:endParaRPr lang="en-US"/>
          </a:p>
        </p:txBody>
      </p:sp>
      <p:sp>
        <p:nvSpPr>
          <p:cNvPr id="5" name="Footer Placeholder 4">
            <a:extLst>
              <a:ext uri="{FF2B5EF4-FFF2-40B4-BE49-F238E27FC236}">
                <a16:creationId xmlns:a16="http://schemas.microsoft.com/office/drawing/2014/main" id="{4A251A96-9182-E964-1ABC-348B888E7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48D5B-771C-0765-A3DB-BBD13292B494}"/>
              </a:ext>
            </a:extLst>
          </p:cNvPr>
          <p:cNvSpPr>
            <a:spLocks noGrp="1"/>
          </p:cNvSpPr>
          <p:nvPr>
            <p:ph type="sldNum" sz="quarter" idx="12"/>
          </p:nvPr>
        </p:nvSpPr>
        <p:spPr/>
        <p:txBody>
          <a:bodyPr/>
          <a:lstStyle/>
          <a:p>
            <a:fld id="{46AB65C9-6241-524E-93C8-3B47E6EEB0FE}" type="slidenum">
              <a:rPr lang="en-US" smtClean="0"/>
              <a:t>‹#›</a:t>
            </a:fld>
            <a:endParaRPr lang="en-US"/>
          </a:p>
        </p:txBody>
      </p:sp>
    </p:spTree>
    <p:extLst>
      <p:ext uri="{BB962C8B-B14F-4D97-AF65-F5344CB8AC3E}">
        <p14:creationId xmlns:p14="http://schemas.microsoft.com/office/powerpoint/2010/main" val="174704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E5482-7BC1-F63A-E329-FBFFA9238F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6240C6-DFC0-9690-EC98-23F5ADCFD8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63CA6-CC56-F7F5-FE28-3F137E6B5C19}"/>
              </a:ext>
            </a:extLst>
          </p:cNvPr>
          <p:cNvSpPr>
            <a:spLocks noGrp="1"/>
          </p:cNvSpPr>
          <p:nvPr>
            <p:ph type="dt" sz="half" idx="10"/>
          </p:nvPr>
        </p:nvSpPr>
        <p:spPr/>
        <p:txBody>
          <a:bodyPr/>
          <a:lstStyle/>
          <a:p>
            <a:fld id="{5ED0AAE8-D684-6043-AFAF-9A2730910C3C}" type="datetimeFigureOut">
              <a:rPr lang="en-US" smtClean="0"/>
              <a:t>6/27/2025</a:t>
            </a:fld>
            <a:endParaRPr lang="en-US"/>
          </a:p>
        </p:txBody>
      </p:sp>
      <p:sp>
        <p:nvSpPr>
          <p:cNvPr id="5" name="Footer Placeholder 4">
            <a:extLst>
              <a:ext uri="{FF2B5EF4-FFF2-40B4-BE49-F238E27FC236}">
                <a16:creationId xmlns:a16="http://schemas.microsoft.com/office/drawing/2014/main" id="{0A012478-E9E9-5F3D-4F45-59F03F0A8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B016F-2C2D-C807-E94E-3ACA44D8C9B5}"/>
              </a:ext>
            </a:extLst>
          </p:cNvPr>
          <p:cNvSpPr>
            <a:spLocks noGrp="1"/>
          </p:cNvSpPr>
          <p:nvPr>
            <p:ph type="sldNum" sz="quarter" idx="12"/>
          </p:nvPr>
        </p:nvSpPr>
        <p:spPr/>
        <p:txBody>
          <a:bodyPr/>
          <a:lstStyle/>
          <a:p>
            <a:fld id="{46AB65C9-6241-524E-93C8-3B47E6EEB0FE}" type="slidenum">
              <a:rPr lang="en-US" smtClean="0"/>
              <a:t>‹#›</a:t>
            </a:fld>
            <a:endParaRPr lang="en-US"/>
          </a:p>
        </p:txBody>
      </p:sp>
    </p:spTree>
    <p:extLst>
      <p:ext uri="{BB962C8B-B14F-4D97-AF65-F5344CB8AC3E}">
        <p14:creationId xmlns:p14="http://schemas.microsoft.com/office/powerpoint/2010/main" val="137222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5909-45C4-FB6F-235E-546B33A738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9EC5A-D8E5-85F7-69A6-3DB178E36F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5409A-D8C8-ABA6-F9D6-C362919F3722}"/>
              </a:ext>
            </a:extLst>
          </p:cNvPr>
          <p:cNvSpPr>
            <a:spLocks noGrp="1"/>
          </p:cNvSpPr>
          <p:nvPr>
            <p:ph type="dt" sz="half" idx="10"/>
          </p:nvPr>
        </p:nvSpPr>
        <p:spPr/>
        <p:txBody>
          <a:bodyPr/>
          <a:lstStyle/>
          <a:p>
            <a:fld id="{5ED0AAE8-D684-6043-AFAF-9A2730910C3C}" type="datetimeFigureOut">
              <a:rPr lang="en-US" smtClean="0"/>
              <a:t>6/27/2025</a:t>
            </a:fld>
            <a:endParaRPr lang="en-US"/>
          </a:p>
        </p:txBody>
      </p:sp>
      <p:sp>
        <p:nvSpPr>
          <p:cNvPr id="5" name="Footer Placeholder 4">
            <a:extLst>
              <a:ext uri="{FF2B5EF4-FFF2-40B4-BE49-F238E27FC236}">
                <a16:creationId xmlns:a16="http://schemas.microsoft.com/office/drawing/2014/main" id="{A6FF81F7-442B-9D1F-6E51-4E73ABD46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F7E33-FC18-343E-B2A6-4ED756A4D1D7}"/>
              </a:ext>
            </a:extLst>
          </p:cNvPr>
          <p:cNvSpPr>
            <a:spLocks noGrp="1"/>
          </p:cNvSpPr>
          <p:nvPr>
            <p:ph type="sldNum" sz="quarter" idx="12"/>
          </p:nvPr>
        </p:nvSpPr>
        <p:spPr/>
        <p:txBody>
          <a:bodyPr/>
          <a:lstStyle/>
          <a:p>
            <a:fld id="{46AB65C9-6241-524E-93C8-3B47E6EEB0FE}" type="slidenum">
              <a:rPr lang="en-US" smtClean="0"/>
              <a:t>‹#›</a:t>
            </a:fld>
            <a:endParaRPr lang="en-US"/>
          </a:p>
        </p:txBody>
      </p:sp>
    </p:spTree>
    <p:extLst>
      <p:ext uri="{BB962C8B-B14F-4D97-AF65-F5344CB8AC3E}">
        <p14:creationId xmlns:p14="http://schemas.microsoft.com/office/powerpoint/2010/main" val="201452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55B0-52D4-0834-D0CC-77EDDFE418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535D87-7DFA-4F46-254A-51589CEB3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B0EB0D-049D-06D6-CCF9-718ADCB2E83E}"/>
              </a:ext>
            </a:extLst>
          </p:cNvPr>
          <p:cNvSpPr>
            <a:spLocks noGrp="1"/>
          </p:cNvSpPr>
          <p:nvPr>
            <p:ph type="dt" sz="half" idx="10"/>
          </p:nvPr>
        </p:nvSpPr>
        <p:spPr/>
        <p:txBody>
          <a:bodyPr/>
          <a:lstStyle/>
          <a:p>
            <a:fld id="{5ED0AAE8-D684-6043-AFAF-9A2730910C3C}" type="datetimeFigureOut">
              <a:rPr lang="en-US" smtClean="0"/>
              <a:t>6/27/2025</a:t>
            </a:fld>
            <a:endParaRPr lang="en-US"/>
          </a:p>
        </p:txBody>
      </p:sp>
      <p:sp>
        <p:nvSpPr>
          <p:cNvPr id="5" name="Footer Placeholder 4">
            <a:extLst>
              <a:ext uri="{FF2B5EF4-FFF2-40B4-BE49-F238E27FC236}">
                <a16:creationId xmlns:a16="http://schemas.microsoft.com/office/drawing/2014/main" id="{31682030-87CD-134B-708C-1945B6F91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C51BA-F80A-B18C-CD3A-EBC920A4F964}"/>
              </a:ext>
            </a:extLst>
          </p:cNvPr>
          <p:cNvSpPr>
            <a:spLocks noGrp="1"/>
          </p:cNvSpPr>
          <p:nvPr>
            <p:ph type="sldNum" sz="quarter" idx="12"/>
          </p:nvPr>
        </p:nvSpPr>
        <p:spPr/>
        <p:txBody>
          <a:bodyPr/>
          <a:lstStyle/>
          <a:p>
            <a:fld id="{46AB65C9-6241-524E-93C8-3B47E6EEB0FE}" type="slidenum">
              <a:rPr lang="en-US" smtClean="0"/>
              <a:t>‹#›</a:t>
            </a:fld>
            <a:endParaRPr lang="en-US"/>
          </a:p>
        </p:txBody>
      </p:sp>
    </p:spTree>
    <p:extLst>
      <p:ext uri="{BB962C8B-B14F-4D97-AF65-F5344CB8AC3E}">
        <p14:creationId xmlns:p14="http://schemas.microsoft.com/office/powerpoint/2010/main" val="215793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D03F-DEF3-10DF-167F-8475F6A1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ADF3FE-4492-155A-CB44-4687CFD427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F5E972-AA02-BD3B-C15F-C713E723D2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EA2BC9-7162-1F1F-CF12-49BB53412AEC}"/>
              </a:ext>
            </a:extLst>
          </p:cNvPr>
          <p:cNvSpPr>
            <a:spLocks noGrp="1"/>
          </p:cNvSpPr>
          <p:nvPr>
            <p:ph type="dt" sz="half" idx="10"/>
          </p:nvPr>
        </p:nvSpPr>
        <p:spPr/>
        <p:txBody>
          <a:bodyPr/>
          <a:lstStyle/>
          <a:p>
            <a:fld id="{5ED0AAE8-D684-6043-AFAF-9A2730910C3C}" type="datetimeFigureOut">
              <a:rPr lang="en-US" smtClean="0"/>
              <a:t>6/27/2025</a:t>
            </a:fld>
            <a:endParaRPr lang="en-US"/>
          </a:p>
        </p:txBody>
      </p:sp>
      <p:sp>
        <p:nvSpPr>
          <p:cNvPr id="6" name="Footer Placeholder 5">
            <a:extLst>
              <a:ext uri="{FF2B5EF4-FFF2-40B4-BE49-F238E27FC236}">
                <a16:creationId xmlns:a16="http://schemas.microsoft.com/office/drawing/2014/main" id="{AF6D30CB-31B5-0D82-D21C-092DAC08F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C2BF6-C497-1171-336F-A051C3E42C42}"/>
              </a:ext>
            </a:extLst>
          </p:cNvPr>
          <p:cNvSpPr>
            <a:spLocks noGrp="1"/>
          </p:cNvSpPr>
          <p:nvPr>
            <p:ph type="sldNum" sz="quarter" idx="12"/>
          </p:nvPr>
        </p:nvSpPr>
        <p:spPr/>
        <p:txBody>
          <a:bodyPr/>
          <a:lstStyle/>
          <a:p>
            <a:fld id="{46AB65C9-6241-524E-93C8-3B47E6EEB0FE}" type="slidenum">
              <a:rPr lang="en-US" smtClean="0"/>
              <a:t>‹#›</a:t>
            </a:fld>
            <a:endParaRPr lang="en-US"/>
          </a:p>
        </p:txBody>
      </p:sp>
    </p:spTree>
    <p:extLst>
      <p:ext uri="{BB962C8B-B14F-4D97-AF65-F5344CB8AC3E}">
        <p14:creationId xmlns:p14="http://schemas.microsoft.com/office/powerpoint/2010/main" val="330890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F958-DDD1-8C44-4D81-90EBBA4DFB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6C889E-833B-7E58-73FB-E0514CBE3E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F7FF63-2476-7E3A-92A8-49EC90A83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614D3D-74C2-1150-B0DC-ED4CFA975D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71DCCC-28EB-DC2F-33C8-E80EB86623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484E3-1406-4B12-FBEB-A47F76118A6C}"/>
              </a:ext>
            </a:extLst>
          </p:cNvPr>
          <p:cNvSpPr>
            <a:spLocks noGrp="1"/>
          </p:cNvSpPr>
          <p:nvPr>
            <p:ph type="dt" sz="half" idx="10"/>
          </p:nvPr>
        </p:nvSpPr>
        <p:spPr/>
        <p:txBody>
          <a:bodyPr/>
          <a:lstStyle/>
          <a:p>
            <a:fld id="{5ED0AAE8-D684-6043-AFAF-9A2730910C3C}" type="datetimeFigureOut">
              <a:rPr lang="en-US" smtClean="0"/>
              <a:t>6/27/2025</a:t>
            </a:fld>
            <a:endParaRPr lang="en-US"/>
          </a:p>
        </p:txBody>
      </p:sp>
      <p:sp>
        <p:nvSpPr>
          <p:cNvPr id="8" name="Footer Placeholder 7">
            <a:extLst>
              <a:ext uri="{FF2B5EF4-FFF2-40B4-BE49-F238E27FC236}">
                <a16:creationId xmlns:a16="http://schemas.microsoft.com/office/drawing/2014/main" id="{1638B990-4259-370B-65D2-A4937E30EA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910FF4-5C64-73FE-4210-E2577C42E93B}"/>
              </a:ext>
            </a:extLst>
          </p:cNvPr>
          <p:cNvSpPr>
            <a:spLocks noGrp="1"/>
          </p:cNvSpPr>
          <p:nvPr>
            <p:ph type="sldNum" sz="quarter" idx="12"/>
          </p:nvPr>
        </p:nvSpPr>
        <p:spPr/>
        <p:txBody>
          <a:bodyPr/>
          <a:lstStyle/>
          <a:p>
            <a:fld id="{46AB65C9-6241-524E-93C8-3B47E6EEB0FE}" type="slidenum">
              <a:rPr lang="en-US" smtClean="0"/>
              <a:t>‹#›</a:t>
            </a:fld>
            <a:endParaRPr lang="en-US"/>
          </a:p>
        </p:txBody>
      </p:sp>
    </p:spTree>
    <p:extLst>
      <p:ext uri="{BB962C8B-B14F-4D97-AF65-F5344CB8AC3E}">
        <p14:creationId xmlns:p14="http://schemas.microsoft.com/office/powerpoint/2010/main" val="257659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5130-37A9-5402-03D6-0E373DFD77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B8698A-35AE-4267-AA6C-0E78B5A9D981}"/>
              </a:ext>
            </a:extLst>
          </p:cNvPr>
          <p:cNvSpPr>
            <a:spLocks noGrp="1"/>
          </p:cNvSpPr>
          <p:nvPr>
            <p:ph type="dt" sz="half" idx="10"/>
          </p:nvPr>
        </p:nvSpPr>
        <p:spPr/>
        <p:txBody>
          <a:bodyPr/>
          <a:lstStyle/>
          <a:p>
            <a:fld id="{5ED0AAE8-D684-6043-AFAF-9A2730910C3C}" type="datetimeFigureOut">
              <a:rPr lang="en-US" smtClean="0"/>
              <a:t>6/27/2025</a:t>
            </a:fld>
            <a:endParaRPr lang="en-US"/>
          </a:p>
        </p:txBody>
      </p:sp>
      <p:sp>
        <p:nvSpPr>
          <p:cNvPr id="4" name="Footer Placeholder 3">
            <a:extLst>
              <a:ext uri="{FF2B5EF4-FFF2-40B4-BE49-F238E27FC236}">
                <a16:creationId xmlns:a16="http://schemas.microsoft.com/office/drawing/2014/main" id="{01262FA9-F311-54DC-E6E9-48FB0C68F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C373DA-9D6B-4FF6-EF0F-6A8AE8419675}"/>
              </a:ext>
            </a:extLst>
          </p:cNvPr>
          <p:cNvSpPr>
            <a:spLocks noGrp="1"/>
          </p:cNvSpPr>
          <p:nvPr>
            <p:ph type="sldNum" sz="quarter" idx="12"/>
          </p:nvPr>
        </p:nvSpPr>
        <p:spPr/>
        <p:txBody>
          <a:bodyPr/>
          <a:lstStyle/>
          <a:p>
            <a:fld id="{46AB65C9-6241-524E-93C8-3B47E6EEB0FE}" type="slidenum">
              <a:rPr lang="en-US" smtClean="0"/>
              <a:t>‹#›</a:t>
            </a:fld>
            <a:endParaRPr lang="en-US"/>
          </a:p>
        </p:txBody>
      </p:sp>
    </p:spTree>
    <p:extLst>
      <p:ext uri="{BB962C8B-B14F-4D97-AF65-F5344CB8AC3E}">
        <p14:creationId xmlns:p14="http://schemas.microsoft.com/office/powerpoint/2010/main" val="240106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6C2D3D-B605-BD91-E2F7-54E782B03CD8}"/>
              </a:ext>
            </a:extLst>
          </p:cNvPr>
          <p:cNvSpPr>
            <a:spLocks noGrp="1"/>
          </p:cNvSpPr>
          <p:nvPr>
            <p:ph type="dt" sz="half" idx="10"/>
          </p:nvPr>
        </p:nvSpPr>
        <p:spPr/>
        <p:txBody>
          <a:bodyPr/>
          <a:lstStyle/>
          <a:p>
            <a:fld id="{5ED0AAE8-D684-6043-AFAF-9A2730910C3C}" type="datetimeFigureOut">
              <a:rPr lang="en-US" smtClean="0"/>
              <a:t>6/27/2025</a:t>
            </a:fld>
            <a:endParaRPr lang="en-US"/>
          </a:p>
        </p:txBody>
      </p:sp>
      <p:sp>
        <p:nvSpPr>
          <p:cNvPr id="3" name="Footer Placeholder 2">
            <a:extLst>
              <a:ext uri="{FF2B5EF4-FFF2-40B4-BE49-F238E27FC236}">
                <a16:creationId xmlns:a16="http://schemas.microsoft.com/office/drawing/2014/main" id="{537AAA47-E4A4-F7E6-323C-62D2719462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795AB5-803C-8C23-CC73-5D5B2483F8DA}"/>
              </a:ext>
            </a:extLst>
          </p:cNvPr>
          <p:cNvSpPr>
            <a:spLocks noGrp="1"/>
          </p:cNvSpPr>
          <p:nvPr>
            <p:ph type="sldNum" sz="quarter" idx="12"/>
          </p:nvPr>
        </p:nvSpPr>
        <p:spPr/>
        <p:txBody>
          <a:bodyPr/>
          <a:lstStyle/>
          <a:p>
            <a:fld id="{46AB65C9-6241-524E-93C8-3B47E6EEB0FE}" type="slidenum">
              <a:rPr lang="en-US" smtClean="0"/>
              <a:t>‹#›</a:t>
            </a:fld>
            <a:endParaRPr lang="en-US"/>
          </a:p>
        </p:txBody>
      </p:sp>
    </p:spTree>
    <p:extLst>
      <p:ext uri="{BB962C8B-B14F-4D97-AF65-F5344CB8AC3E}">
        <p14:creationId xmlns:p14="http://schemas.microsoft.com/office/powerpoint/2010/main" val="163706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EF506-8A73-3373-C4D1-FB6D343FE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5A8BFC-E59B-0FB6-4A1D-19A0E7406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77548A-5705-0300-DE95-73019BE244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DF471C-B972-6AF5-936D-89943685B13B}"/>
              </a:ext>
            </a:extLst>
          </p:cNvPr>
          <p:cNvSpPr>
            <a:spLocks noGrp="1"/>
          </p:cNvSpPr>
          <p:nvPr>
            <p:ph type="dt" sz="half" idx="10"/>
          </p:nvPr>
        </p:nvSpPr>
        <p:spPr/>
        <p:txBody>
          <a:bodyPr/>
          <a:lstStyle/>
          <a:p>
            <a:fld id="{5ED0AAE8-D684-6043-AFAF-9A2730910C3C}" type="datetimeFigureOut">
              <a:rPr lang="en-US" smtClean="0"/>
              <a:t>6/27/2025</a:t>
            </a:fld>
            <a:endParaRPr lang="en-US"/>
          </a:p>
        </p:txBody>
      </p:sp>
      <p:sp>
        <p:nvSpPr>
          <p:cNvPr id="6" name="Footer Placeholder 5">
            <a:extLst>
              <a:ext uri="{FF2B5EF4-FFF2-40B4-BE49-F238E27FC236}">
                <a16:creationId xmlns:a16="http://schemas.microsoft.com/office/drawing/2014/main" id="{9850EBBC-B91C-F2C2-EA45-9806CF27D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890CA-CC69-1666-42EF-F1B7B4E40574}"/>
              </a:ext>
            </a:extLst>
          </p:cNvPr>
          <p:cNvSpPr>
            <a:spLocks noGrp="1"/>
          </p:cNvSpPr>
          <p:nvPr>
            <p:ph type="sldNum" sz="quarter" idx="12"/>
          </p:nvPr>
        </p:nvSpPr>
        <p:spPr/>
        <p:txBody>
          <a:bodyPr/>
          <a:lstStyle/>
          <a:p>
            <a:fld id="{46AB65C9-6241-524E-93C8-3B47E6EEB0FE}" type="slidenum">
              <a:rPr lang="en-US" smtClean="0"/>
              <a:t>‹#›</a:t>
            </a:fld>
            <a:endParaRPr lang="en-US"/>
          </a:p>
        </p:txBody>
      </p:sp>
    </p:spTree>
    <p:extLst>
      <p:ext uri="{BB962C8B-B14F-4D97-AF65-F5344CB8AC3E}">
        <p14:creationId xmlns:p14="http://schemas.microsoft.com/office/powerpoint/2010/main" val="31714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84C6-E18D-FEC3-10FF-84323B3AF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CB6595-AC7D-5D91-7324-CB446E608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B003FB-68A5-6F4F-D403-34055DF01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E9745-F75D-9DF7-0891-F69450AAA62C}"/>
              </a:ext>
            </a:extLst>
          </p:cNvPr>
          <p:cNvSpPr>
            <a:spLocks noGrp="1"/>
          </p:cNvSpPr>
          <p:nvPr>
            <p:ph type="dt" sz="half" idx="10"/>
          </p:nvPr>
        </p:nvSpPr>
        <p:spPr/>
        <p:txBody>
          <a:bodyPr/>
          <a:lstStyle/>
          <a:p>
            <a:fld id="{5ED0AAE8-D684-6043-AFAF-9A2730910C3C}" type="datetimeFigureOut">
              <a:rPr lang="en-US" smtClean="0"/>
              <a:t>6/27/2025</a:t>
            </a:fld>
            <a:endParaRPr lang="en-US"/>
          </a:p>
        </p:txBody>
      </p:sp>
      <p:sp>
        <p:nvSpPr>
          <p:cNvPr id="6" name="Footer Placeholder 5">
            <a:extLst>
              <a:ext uri="{FF2B5EF4-FFF2-40B4-BE49-F238E27FC236}">
                <a16:creationId xmlns:a16="http://schemas.microsoft.com/office/drawing/2014/main" id="{21EB0999-1083-85E7-487B-AFFF44456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23029-83C1-F770-8E01-6EB7BD179AB3}"/>
              </a:ext>
            </a:extLst>
          </p:cNvPr>
          <p:cNvSpPr>
            <a:spLocks noGrp="1"/>
          </p:cNvSpPr>
          <p:nvPr>
            <p:ph type="sldNum" sz="quarter" idx="12"/>
          </p:nvPr>
        </p:nvSpPr>
        <p:spPr/>
        <p:txBody>
          <a:bodyPr/>
          <a:lstStyle/>
          <a:p>
            <a:fld id="{46AB65C9-6241-524E-93C8-3B47E6EEB0FE}" type="slidenum">
              <a:rPr lang="en-US" smtClean="0"/>
              <a:t>‹#›</a:t>
            </a:fld>
            <a:endParaRPr lang="en-US"/>
          </a:p>
        </p:txBody>
      </p:sp>
    </p:spTree>
    <p:extLst>
      <p:ext uri="{BB962C8B-B14F-4D97-AF65-F5344CB8AC3E}">
        <p14:creationId xmlns:p14="http://schemas.microsoft.com/office/powerpoint/2010/main" val="17279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6B94E0-AACB-B19D-01A2-F73937FA3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55A5AF-7BA6-37C5-A185-1C377C6EAE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72020-8AFE-018D-DD68-5BDDBE31D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0AAE8-D684-6043-AFAF-9A2730910C3C}" type="datetimeFigureOut">
              <a:rPr lang="en-US" smtClean="0"/>
              <a:t>6/27/2025</a:t>
            </a:fld>
            <a:endParaRPr lang="en-US"/>
          </a:p>
        </p:txBody>
      </p:sp>
      <p:sp>
        <p:nvSpPr>
          <p:cNvPr id="5" name="Footer Placeholder 4">
            <a:extLst>
              <a:ext uri="{FF2B5EF4-FFF2-40B4-BE49-F238E27FC236}">
                <a16:creationId xmlns:a16="http://schemas.microsoft.com/office/drawing/2014/main" id="{24247613-D4E3-3CDB-F8E2-7808B6DAB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442A35-B657-4259-3E58-262CA35FFD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B65C9-6241-524E-93C8-3B47E6EEB0FE}" type="slidenum">
              <a:rPr lang="en-US" smtClean="0"/>
              <a:t>‹#›</a:t>
            </a:fld>
            <a:endParaRPr lang="en-US"/>
          </a:p>
        </p:txBody>
      </p:sp>
    </p:spTree>
    <p:extLst>
      <p:ext uri="{BB962C8B-B14F-4D97-AF65-F5344CB8AC3E}">
        <p14:creationId xmlns:p14="http://schemas.microsoft.com/office/powerpoint/2010/main" val="4289383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Civil_rights_movement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Civil_Rights_Cases"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ahaine.org/mm_ss_mundo.php/eeuu-ique-es-el-4"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jfk50.blogspot.com/2016/05/before-brown-v-board-there-was-plessy-v.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wallyg/371255947"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hoosingdemocracy.blogspot.com/2014/05/brown-v-board-of-education-at-60.html" TargetMode="External"/><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hyperlink" Target="https://creativecommons.org/licenses/by/3.0/" TargetMode="External"/><Relationship Id="rId3" Type="http://schemas.openxmlformats.org/officeDocument/2006/relationships/hyperlink" Target="https://la.wikipedia.org/wiki/Bellum_Civile_Americanum" TargetMode="External"/><Relationship Id="rId7" Type="http://schemas.openxmlformats.org/officeDocument/2006/relationships/hyperlink" Target="https://en.wikipedia.org/wiki/Dred_Scott" TargetMode="External"/><Relationship Id="rId12" Type="http://schemas.openxmlformats.org/officeDocument/2006/relationships/hyperlink" Target="https://creativecommons.org/licenses/by-sa/3.0/"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hyperlink" Target="https://creativecommons.org/licenses/by-nc-nd/3.0/" TargetMode="External"/><Relationship Id="rId5" Type="http://schemas.openxmlformats.org/officeDocument/2006/relationships/hyperlink" Target="https://courses.lumenlearning.com/ushistory2os2xmaster/chapter/radical-reconstruction-1867-1872/" TargetMode="External"/><Relationship Id="rId10" Type="http://schemas.openxmlformats.org/officeDocument/2006/relationships/image" Target="../media/image6.jpeg"/><Relationship Id="rId4" Type="http://schemas.openxmlformats.org/officeDocument/2006/relationships/image" Target="../media/image17.jpg"/><Relationship Id="rId9" Type="http://schemas.openxmlformats.org/officeDocument/2006/relationships/hyperlink" Target="https://www.sacerdotus.com/2013/01/i-have-dream-speech-by-dr-king.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Dred_Scott"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edium.com/@lessig/selective-constitutionalism-5784e893aedf"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t.wikipedia.org/wiki/Myra_Bradwel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in suits posing for a photo&#10;&#10;Description automatically generated">
            <a:extLst>
              <a:ext uri="{FF2B5EF4-FFF2-40B4-BE49-F238E27FC236}">
                <a16:creationId xmlns:a16="http://schemas.microsoft.com/office/drawing/2014/main" id="{1CB342A5-D949-1994-C152-2AB524154F58}"/>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22945"/>
          <a:stretch/>
        </p:blipFill>
        <p:spPr>
          <a:xfrm>
            <a:off x="20" y="1"/>
            <a:ext cx="12191980" cy="6857999"/>
          </a:xfrm>
          <a:prstGeom prst="rect">
            <a:avLst/>
          </a:prstGeom>
        </p:spPr>
      </p:pic>
      <p:sp>
        <p:nvSpPr>
          <p:cNvPr id="2" name="Title 1">
            <a:extLst>
              <a:ext uri="{FF2B5EF4-FFF2-40B4-BE49-F238E27FC236}">
                <a16:creationId xmlns:a16="http://schemas.microsoft.com/office/drawing/2014/main" id="{07AA82FB-D882-D21E-E883-597F96AC42C1}"/>
              </a:ext>
            </a:extLst>
          </p:cNvPr>
          <p:cNvSpPr>
            <a:spLocks noGrp="1"/>
          </p:cNvSpPr>
          <p:nvPr>
            <p:ph type="ctrTitle"/>
          </p:nvPr>
        </p:nvSpPr>
        <p:spPr>
          <a:xfrm>
            <a:off x="1524000" y="1122362"/>
            <a:ext cx="9144000" cy="2900518"/>
          </a:xfrm>
        </p:spPr>
        <p:txBody>
          <a:bodyPr>
            <a:normAutofit/>
          </a:bodyPr>
          <a:lstStyle/>
          <a:p>
            <a:r>
              <a:rPr lang="en-US">
                <a:solidFill>
                  <a:srgbClr val="FFFFFF"/>
                </a:solidFill>
              </a:rPr>
              <a:t>Landmark Civil Rights Cases</a:t>
            </a:r>
          </a:p>
        </p:txBody>
      </p:sp>
      <p:sp>
        <p:nvSpPr>
          <p:cNvPr id="3" name="Subtitle 2">
            <a:extLst>
              <a:ext uri="{FF2B5EF4-FFF2-40B4-BE49-F238E27FC236}">
                <a16:creationId xmlns:a16="http://schemas.microsoft.com/office/drawing/2014/main" id="{4BDB0D2F-966E-BBA4-F761-C9E03360A424}"/>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1856-1961</a:t>
            </a:r>
          </a:p>
        </p:txBody>
      </p:sp>
      <p:sp>
        <p:nvSpPr>
          <p:cNvPr id="6" name="TextBox 5">
            <a:extLst>
              <a:ext uri="{FF2B5EF4-FFF2-40B4-BE49-F238E27FC236}">
                <a16:creationId xmlns:a16="http://schemas.microsoft.com/office/drawing/2014/main" id="{A004C987-9E29-6E27-6314-3840A2EE7AC3}"/>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Civil_rights_movement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7978603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23" name="Group 22">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27" name="Freeform: Shape 26">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4" name="Group 23">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25" name="Freeform: Shape 24">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i="1" kern="1200">
                <a:solidFill>
                  <a:schemeClr val="bg1"/>
                </a:solidFill>
                <a:latin typeface="+mj-lt"/>
                <a:ea typeface="+mj-ea"/>
                <a:cs typeface="+mj-cs"/>
              </a:rPr>
              <a:t>Strauder v. West Virginia</a:t>
            </a:r>
          </a:p>
        </p:txBody>
      </p:sp>
    </p:spTree>
    <p:extLst>
      <p:ext uri="{BB962C8B-B14F-4D97-AF65-F5344CB8AC3E}">
        <p14:creationId xmlns:p14="http://schemas.microsoft.com/office/powerpoint/2010/main" val="192360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i="1">
                <a:solidFill>
                  <a:srgbClr val="FFFFFF"/>
                </a:solidFill>
              </a:rPr>
              <a:t>Civil Rights Cases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in a robe&#10;&#10;Description automatically generated">
            <a:extLst>
              <a:ext uri="{FF2B5EF4-FFF2-40B4-BE49-F238E27FC236}">
                <a16:creationId xmlns:a16="http://schemas.microsoft.com/office/drawing/2014/main" id="{A2C81AF4-BF7F-FA00-823E-CEE09E6BD34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4809" r="1" b="35161"/>
          <a:stretch/>
        </p:blipFill>
        <p:spPr>
          <a:xfrm>
            <a:off x="976251" y="942538"/>
            <a:ext cx="7163222" cy="4808332"/>
          </a:xfrm>
          <a:prstGeom prst="rect">
            <a:avLst/>
          </a:prstGeom>
          <a:effectLst/>
        </p:spPr>
      </p:pic>
      <p:sp>
        <p:nvSpPr>
          <p:cNvPr id="5" name="TextBox 4">
            <a:extLst>
              <a:ext uri="{FF2B5EF4-FFF2-40B4-BE49-F238E27FC236}">
                <a16:creationId xmlns:a16="http://schemas.microsoft.com/office/drawing/2014/main" id="{5353403E-F011-275E-B6FA-837196691CEF}"/>
              </a:ext>
            </a:extLst>
          </p:cNvPr>
          <p:cNvSpPr txBox="1"/>
          <p:nvPr/>
        </p:nvSpPr>
        <p:spPr>
          <a:xfrm>
            <a:off x="5832431" y="555081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Civil_Rights_Cas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2584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5B0C8-45D9-C4D2-AE78-7E356AC7C150}"/>
              </a:ext>
            </a:extLst>
          </p:cNvPr>
          <p:cNvSpPr>
            <a:spLocks noGrp="1"/>
          </p:cNvSpPr>
          <p:nvPr>
            <p:ph type="title"/>
          </p:nvPr>
        </p:nvSpPr>
        <p:spPr>
          <a:xfrm>
            <a:off x="6513788" y="365125"/>
            <a:ext cx="4840010" cy="1807305"/>
          </a:xfrm>
        </p:spPr>
        <p:txBody>
          <a:bodyPr>
            <a:normAutofit/>
          </a:bodyPr>
          <a:lstStyle/>
          <a:p>
            <a:r>
              <a:rPr lang="en-US" dirty="0"/>
              <a:t>Responding to </a:t>
            </a:r>
            <a:r>
              <a:rPr lang="en-US" i="1" dirty="0"/>
              <a:t>The Civil Rights Cases</a:t>
            </a:r>
          </a:p>
        </p:txBody>
      </p:sp>
      <p:pic>
        <p:nvPicPr>
          <p:cNvPr id="8" name="Picture 7" descr="A person with a beard&#10;&#10;AI-generated content may be incorrect.">
            <a:extLst>
              <a:ext uri="{FF2B5EF4-FFF2-40B4-BE49-F238E27FC236}">
                <a16:creationId xmlns:a16="http://schemas.microsoft.com/office/drawing/2014/main" id="{BDFB813E-86AE-ECB5-F3F7-520ACF09173E}"/>
              </a:ext>
            </a:extLst>
          </p:cNvPr>
          <p:cNvPicPr>
            <a:picLocks noChangeAspect="1"/>
          </p:cNvPicPr>
          <p:nvPr/>
        </p:nvPicPr>
        <p:blipFill>
          <a:blip r:embed="rId2">
            <a:extLst>
              <a:ext uri="{837473B0-CC2E-450A-ABE3-18F120FF3D39}">
                <a1611:picAttrSrcUrl xmlns:a1611="http://schemas.microsoft.com/office/drawing/2016/11/main" r:id="rId3"/>
              </a:ext>
            </a:extLst>
          </a:blip>
          <a:srcRect l="23484" r="16982"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F8587816-8D46-C509-9860-3290BAEFD985}"/>
              </a:ext>
            </a:extLst>
          </p:cNvPr>
          <p:cNvSpPr>
            <a:spLocks noGrp="1"/>
          </p:cNvSpPr>
          <p:nvPr>
            <p:ph idx="1"/>
          </p:nvPr>
        </p:nvSpPr>
        <p:spPr>
          <a:xfrm>
            <a:off x="6513788" y="2333297"/>
            <a:ext cx="4840010" cy="3843666"/>
          </a:xfrm>
        </p:spPr>
        <p:txBody>
          <a:bodyPr>
            <a:normAutofit/>
          </a:bodyPr>
          <a:lstStyle/>
          <a:p>
            <a:pPr marL="0" indent="0">
              <a:buNone/>
            </a:pPr>
            <a:r>
              <a:rPr lang="en-US" sz="2000" dirty="0"/>
              <a:t>“And yet of the nine only one is found worthy to hold up the liberal side of the American Constitution – only one who dares to respect the beneficent intentions of the loyal statesmen of the county, and to secure to colored citizens the rights plainly written down in the Constitution.”</a:t>
            </a:r>
          </a:p>
        </p:txBody>
      </p:sp>
      <p:sp>
        <p:nvSpPr>
          <p:cNvPr id="9" name="TextBox 8">
            <a:extLst>
              <a:ext uri="{FF2B5EF4-FFF2-40B4-BE49-F238E27FC236}">
                <a16:creationId xmlns:a16="http://schemas.microsoft.com/office/drawing/2014/main" id="{D2FE7B34-A34D-E04E-74BF-B51229B6CD07}"/>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lahaine.org/mm_ss_mundo.php/eeuu-ique-es-el-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415488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in hats&#10;&#10;Description automatically generated">
            <a:extLst>
              <a:ext uri="{FF2B5EF4-FFF2-40B4-BE49-F238E27FC236}">
                <a16:creationId xmlns:a16="http://schemas.microsoft.com/office/drawing/2014/main" id="{C8061EEC-EC3C-E022-A625-D992A67588C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429" r="-1" b="-1"/>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661916" y="2852381"/>
            <a:ext cx="3161940" cy="2640247"/>
          </a:xfrm>
        </p:spPr>
        <p:txBody>
          <a:bodyPr vert="horz" lIns="91440" tIns="45720" rIns="91440" bIns="45720" rtlCol="0" anchor="b">
            <a:normAutofit/>
          </a:bodyPr>
          <a:lstStyle/>
          <a:p>
            <a:r>
              <a:rPr lang="en-US" sz="3600" i="1">
                <a:solidFill>
                  <a:schemeClr val="tx1">
                    <a:lumMod val="85000"/>
                    <a:lumOff val="15000"/>
                  </a:schemeClr>
                </a:solidFill>
              </a:rPr>
              <a:t>Plessy v. Ferguson</a:t>
            </a:r>
          </a:p>
        </p:txBody>
      </p:sp>
      <p:sp>
        <p:nvSpPr>
          <p:cNvPr id="5" name="TextBox 4">
            <a:extLst>
              <a:ext uri="{FF2B5EF4-FFF2-40B4-BE49-F238E27FC236}">
                <a16:creationId xmlns:a16="http://schemas.microsoft.com/office/drawing/2014/main" id="{D4224C31-DE10-7164-669D-F8B5A472321B}"/>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jfk50.blogspot.com/2016/05/before-brown-v-board-there-was-plessy-v.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4645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uilding with a blue awning&#10;&#10;Description automatically generated">
            <a:extLst>
              <a:ext uri="{FF2B5EF4-FFF2-40B4-BE49-F238E27FC236}">
                <a16:creationId xmlns:a16="http://schemas.microsoft.com/office/drawing/2014/main" id="{4A8B2371-6337-7D89-A4B1-A997A93EB87E}"/>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15413"/>
          <a:stretch/>
        </p:blipFill>
        <p:spPr>
          <a:xfrm>
            <a:off x="20" y="1"/>
            <a:ext cx="12191980" cy="6857999"/>
          </a:xfrm>
          <a:prstGeom prst="rect">
            <a:avLst/>
          </a:prstGeom>
        </p:spPr>
      </p:pic>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i="1">
                <a:solidFill>
                  <a:srgbClr val="FFFFFF"/>
                </a:solidFill>
              </a:rPr>
              <a:t>Lochner v. New York</a:t>
            </a:r>
          </a:p>
        </p:txBody>
      </p:sp>
      <p:sp>
        <p:nvSpPr>
          <p:cNvPr id="5" name="TextBox 4">
            <a:extLst>
              <a:ext uri="{FF2B5EF4-FFF2-40B4-BE49-F238E27FC236}">
                <a16:creationId xmlns:a16="http://schemas.microsoft.com/office/drawing/2014/main" id="{A09E1246-4CD6-FBC2-D018-A5A86ED74320}"/>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wallyg/37125594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6254983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ront steps and columns of a majestic city building">
            <a:extLst>
              <a:ext uri="{FF2B5EF4-FFF2-40B4-BE49-F238E27FC236}">
                <a16:creationId xmlns:a16="http://schemas.microsoft.com/office/drawing/2014/main" id="{45E98BE4-C9A4-5D84-64EF-ABE29D45DDA9}"/>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i="1">
                <a:solidFill>
                  <a:srgbClr val="FFFFFF"/>
                </a:solidFill>
              </a:rPr>
              <a:t>Sweatt v. Painter &amp; McLaurin v. Oklahoma State Regents</a:t>
            </a:r>
          </a:p>
        </p:txBody>
      </p:sp>
    </p:spTree>
    <p:extLst>
      <p:ext uri="{BB962C8B-B14F-4D97-AF65-F5344CB8AC3E}">
        <p14:creationId xmlns:p14="http://schemas.microsoft.com/office/powerpoint/2010/main" val="20275739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6981824" y="1367673"/>
            <a:ext cx="4375151" cy="2665509"/>
          </a:xfrm>
        </p:spPr>
        <p:txBody>
          <a:bodyPr vert="horz" lIns="91440" tIns="45720" rIns="91440" bIns="45720" rtlCol="0" anchor="b">
            <a:normAutofit/>
          </a:bodyPr>
          <a:lstStyle/>
          <a:p>
            <a:pPr algn="r"/>
            <a:r>
              <a:rPr lang="en-US" sz="6100" i="1">
                <a:solidFill>
                  <a:schemeClr val="bg1"/>
                </a:solidFill>
              </a:rPr>
              <a:t>Brown v. Board of Education</a:t>
            </a:r>
          </a:p>
        </p:txBody>
      </p:sp>
      <p:pic>
        <p:nvPicPr>
          <p:cNvPr id="4" name="Picture 3" descr="A person and child sitting on steps&#10;&#10;Description automatically generated">
            <a:extLst>
              <a:ext uri="{FF2B5EF4-FFF2-40B4-BE49-F238E27FC236}">
                <a16:creationId xmlns:a16="http://schemas.microsoft.com/office/drawing/2014/main" id="{706A6B04-3894-4A45-1F9F-F9742A8F70F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8177" r="-1" b="-1"/>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2" name="Freeform: Shape 11">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12263277-A9D4-4287-DC7C-0DDD403C7065}"/>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hoosingdemocracy.blogspot.com/2014/05/brown-v-board-of-education-at-60.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64242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atue on top of building">
            <a:extLst>
              <a:ext uri="{FF2B5EF4-FFF2-40B4-BE49-F238E27FC236}">
                <a16:creationId xmlns:a16="http://schemas.microsoft.com/office/drawing/2014/main" id="{D85752CC-ED1C-7140-13A1-2A453CEA7099}"/>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4200">
                <a:solidFill>
                  <a:srgbClr val="FFFFFF"/>
                </a:solidFill>
              </a:rPr>
              <a:t>Busing (</a:t>
            </a:r>
            <a:r>
              <a:rPr lang="en-US" sz="4200" i="1">
                <a:solidFill>
                  <a:srgbClr val="FFFFFF"/>
                </a:solidFill>
              </a:rPr>
              <a:t>Gayle v. Browder</a:t>
            </a:r>
            <a:r>
              <a:rPr lang="en-US" sz="4200">
                <a:solidFill>
                  <a:srgbClr val="FFFFFF"/>
                </a:solidFill>
              </a:rPr>
              <a:t>)</a:t>
            </a:r>
            <a:r>
              <a:rPr lang="en-US" sz="4200" i="1">
                <a:solidFill>
                  <a:srgbClr val="FFFFFF"/>
                </a:solidFill>
              </a:rPr>
              <a:t>, </a:t>
            </a:r>
            <a:r>
              <a:rPr lang="en-US" sz="4200">
                <a:solidFill>
                  <a:srgbClr val="FFFFFF"/>
                </a:solidFill>
              </a:rPr>
              <a:t>Affirmative Action (</a:t>
            </a:r>
            <a:r>
              <a:rPr lang="en-US" sz="4200" i="1">
                <a:solidFill>
                  <a:srgbClr val="FFFFFF"/>
                </a:solidFill>
              </a:rPr>
              <a:t>Regents of the University of California v. Bakke</a:t>
            </a:r>
            <a:r>
              <a:rPr lang="en-US" sz="4200">
                <a:solidFill>
                  <a:srgbClr val="FFFFFF"/>
                </a:solidFill>
              </a:rPr>
              <a:t>)</a:t>
            </a:r>
            <a:r>
              <a:rPr lang="en-US" sz="4200" i="1">
                <a:solidFill>
                  <a:srgbClr val="FFFFFF"/>
                </a:solidFill>
              </a:rPr>
              <a:t>, </a:t>
            </a:r>
            <a:r>
              <a:rPr lang="en-US" sz="4200">
                <a:solidFill>
                  <a:srgbClr val="FFFFFF"/>
                </a:solidFill>
              </a:rPr>
              <a:t>Marriage (</a:t>
            </a:r>
            <a:r>
              <a:rPr lang="en-US" sz="4200" i="1">
                <a:solidFill>
                  <a:srgbClr val="FFFFFF"/>
                </a:solidFill>
              </a:rPr>
              <a:t>Loving v. Virginia</a:t>
            </a:r>
            <a:r>
              <a:rPr lang="en-US" sz="4200">
                <a:solidFill>
                  <a:srgbClr val="FFFFFF"/>
                </a:solidFill>
              </a:rPr>
              <a:t>,</a:t>
            </a:r>
            <a:r>
              <a:rPr lang="en-US" sz="4200" i="1">
                <a:solidFill>
                  <a:srgbClr val="FFFFFF"/>
                </a:solidFill>
              </a:rPr>
              <a:t> Obergefell v. Hodges</a:t>
            </a:r>
            <a:r>
              <a:rPr lang="en-US" sz="4200">
                <a:solidFill>
                  <a:srgbClr val="FFFFFF"/>
                </a:solidFill>
              </a:rPr>
              <a:t>)</a:t>
            </a:r>
          </a:p>
        </p:txBody>
      </p:sp>
    </p:spTree>
    <p:extLst>
      <p:ext uri="{BB962C8B-B14F-4D97-AF65-F5344CB8AC3E}">
        <p14:creationId xmlns:p14="http://schemas.microsoft.com/office/powerpoint/2010/main" val="26039932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AC1AD4A-A0AF-317C-B34A-AA99A1D478EB}"/>
              </a:ext>
            </a:extLst>
          </p:cNvPr>
          <p:cNvPicPr>
            <a:picLocks noChangeAspect="1"/>
          </p:cNvPicPr>
          <p:nvPr/>
        </p:nvPicPr>
        <p:blipFill rotWithShape="1">
          <a:blip r:embed="rId2">
            <a:alphaModFix amt="35000"/>
          </a:blip>
          <a:srcRect t="25000"/>
          <a:stretch/>
        </p:blipFill>
        <p:spPr>
          <a:xfrm>
            <a:off x="0" y="365125"/>
            <a:ext cx="12191980" cy="6857990"/>
          </a:xfrm>
          <a:prstGeom prst="rect">
            <a:avLst/>
          </a:prstGeom>
        </p:spPr>
      </p:pic>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i="1">
                <a:solidFill>
                  <a:srgbClr val="FFFFFF"/>
                </a:solidFill>
              </a:rPr>
              <a:t>Recent </a:t>
            </a:r>
            <a:r>
              <a:rPr lang="en-US" i="1" dirty="0">
                <a:solidFill>
                  <a:srgbClr val="FFFFFF"/>
                </a:solidFill>
              </a:rPr>
              <a:t>Cases</a:t>
            </a:r>
          </a:p>
        </p:txBody>
      </p:sp>
      <p:graphicFrame>
        <p:nvGraphicFramePr>
          <p:cNvPr id="5" name="TextBox 2">
            <a:extLst>
              <a:ext uri="{FF2B5EF4-FFF2-40B4-BE49-F238E27FC236}">
                <a16:creationId xmlns:a16="http://schemas.microsoft.com/office/drawing/2014/main" id="{F637FCCE-A3D9-F2D1-3722-9F44C5FC3A9E}"/>
              </a:ext>
            </a:extLst>
          </p:cNvPr>
          <p:cNvGraphicFramePr/>
          <p:nvPr>
            <p:extLst>
              <p:ext uri="{D42A27DB-BD31-4B8C-83A1-F6EECF244321}">
                <p14:modId xmlns:p14="http://schemas.microsoft.com/office/powerpoint/2010/main" val="38942666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689499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E54C2-F392-A50A-27AC-4AA160AB78AC}"/>
              </a:ext>
            </a:extLst>
          </p:cNvPr>
          <p:cNvSpPr>
            <a:spLocks noGrp="1"/>
          </p:cNvSpPr>
          <p:nvPr>
            <p:ph type="title"/>
          </p:nvPr>
        </p:nvSpPr>
        <p:spPr>
          <a:xfrm>
            <a:off x="838200" y="4669978"/>
            <a:ext cx="4391024" cy="1173700"/>
          </a:xfrm>
        </p:spPr>
        <p:txBody>
          <a:bodyPr vert="horz" lIns="91440" tIns="45720" rIns="91440" bIns="45720" rtlCol="0" anchor="t">
            <a:normAutofit/>
          </a:bodyPr>
          <a:lstStyle/>
          <a:p>
            <a:r>
              <a:rPr lang="en-US" sz="4000">
                <a:solidFill>
                  <a:schemeClr val="bg1"/>
                </a:solidFill>
              </a:rPr>
              <a:t>Conclusion</a:t>
            </a:r>
          </a:p>
        </p:txBody>
      </p:sp>
      <p:pic>
        <p:nvPicPr>
          <p:cNvPr id="12" name="Picture 11" descr="A group of men in military uniforms&#10;&#10;Description automatically generated">
            <a:extLst>
              <a:ext uri="{FF2B5EF4-FFF2-40B4-BE49-F238E27FC236}">
                <a16:creationId xmlns:a16="http://schemas.microsoft.com/office/drawing/2014/main" id="{70219D05-BB5F-217E-FED2-215087E42B2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5364" r="21249" b="2"/>
          <a:stretch/>
        </p:blipFill>
        <p:spPr>
          <a:xfrm>
            <a:off x="3135415" y="0"/>
            <a:ext cx="2952750" cy="3940619"/>
          </a:xfrm>
          <a:custGeom>
            <a:avLst/>
            <a:gdLst/>
            <a:ahLst/>
            <a:cxnLst/>
            <a:rect l="l" t="t" r="r" b="b"/>
            <a:pathLst>
              <a:path w="2952750" h="3940629">
                <a:moveTo>
                  <a:pt x="0" y="0"/>
                </a:moveTo>
                <a:lnTo>
                  <a:pt x="2952750" y="0"/>
                </a:lnTo>
                <a:lnTo>
                  <a:pt x="2952749" y="3847994"/>
                </a:lnTo>
                <a:lnTo>
                  <a:pt x="0" y="3940629"/>
                </a:lnTo>
                <a:close/>
              </a:path>
            </a:pathLst>
          </a:custGeom>
        </p:spPr>
      </p:pic>
      <p:pic>
        <p:nvPicPr>
          <p:cNvPr id="17" name="Picture 16" descr="A group of people sitting in a room&#10;&#10;Description automatically generated">
            <a:extLst>
              <a:ext uri="{FF2B5EF4-FFF2-40B4-BE49-F238E27FC236}">
                <a16:creationId xmlns:a16="http://schemas.microsoft.com/office/drawing/2014/main" id="{495502D4-3241-DE26-6DFC-4CFE2C78FCB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4898" r="26089" b="-3"/>
          <a:stretch/>
        </p:blipFill>
        <p:spPr>
          <a:xfrm>
            <a:off x="6223205" y="0"/>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8" name="Picture 7" descr="A person in a suit&#10;&#10;Description automatically generated">
            <a:extLst>
              <a:ext uri="{FF2B5EF4-FFF2-40B4-BE49-F238E27FC236}">
                <a16:creationId xmlns:a16="http://schemas.microsoft.com/office/drawing/2014/main" id="{DABD3458-F6DF-38B3-9529-3597A310DFC0}"/>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5824" r="2603" b="4"/>
          <a:stretch/>
        </p:blipFill>
        <p:spPr>
          <a:xfrm>
            <a:off x="142876" y="-551"/>
            <a:ext cx="2857499" cy="4026227"/>
          </a:xfrm>
          <a:custGeom>
            <a:avLst/>
            <a:gdLst/>
            <a:ahLst/>
            <a:cxnLst/>
            <a:rect l="l" t="t" r="r" b="b"/>
            <a:pathLst>
              <a:path w="2857499" h="4026237">
                <a:moveTo>
                  <a:pt x="0" y="0"/>
                </a:moveTo>
                <a:lnTo>
                  <a:pt x="2857499" y="0"/>
                </a:lnTo>
                <a:lnTo>
                  <a:pt x="2857499" y="4026237"/>
                </a:lnTo>
                <a:lnTo>
                  <a:pt x="0" y="3813966"/>
                </a:lnTo>
                <a:close/>
              </a:path>
            </a:pathLst>
          </a:custGeom>
        </p:spPr>
      </p:pic>
      <p:pic>
        <p:nvPicPr>
          <p:cNvPr id="5" name="Content Placeholder 4" descr="A person in a suit speaking to a crowd of people&#10;&#10;Description automatically generated">
            <a:extLst>
              <a:ext uri="{FF2B5EF4-FFF2-40B4-BE49-F238E27FC236}">
                <a16:creationId xmlns:a16="http://schemas.microsoft.com/office/drawing/2014/main" id="{6D66B5F8-E200-3867-F138-47E14CF5D4FA}"/>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38685" r="13190" b="1"/>
          <a:stretch/>
        </p:blipFill>
        <p:spPr>
          <a:xfrm>
            <a:off x="9239249" y="10"/>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grpSp>
        <p:nvGrpSpPr>
          <p:cNvPr id="48" name="Group 47">
            <a:extLst>
              <a:ext uri="{FF2B5EF4-FFF2-40B4-BE49-F238E27FC236}">
                <a16:creationId xmlns:a16="http://schemas.microsoft.com/office/drawing/2014/main" id="{31655B4F-4050-4B1F-82A8-180E74CF9C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8" name="Freeform: Shape 27">
              <a:extLst>
                <a:ext uri="{FF2B5EF4-FFF2-40B4-BE49-F238E27FC236}">
                  <a16:creationId xmlns:a16="http://schemas.microsoft.com/office/drawing/2014/main" id="{2EA4C97B-84C4-4658-A6D6-600CB62B4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28">
              <a:extLst>
                <a:ext uri="{FF2B5EF4-FFF2-40B4-BE49-F238E27FC236}">
                  <a16:creationId xmlns:a16="http://schemas.microsoft.com/office/drawing/2014/main" id="{24FE591E-19B9-480D-9B26-EB96D70C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10">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Content Placeholder 21">
            <a:extLst>
              <a:ext uri="{FF2B5EF4-FFF2-40B4-BE49-F238E27FC236}">
                <a16:creationId xmlns:a16="http://schemas.microsoft.com/office/drawing/2014/main" id="{AB771685-4B29-C681-3E4D-D345741849A4}"/>
              </a:ext>
            </a:extLst>
          </p:cNvPr>
          <p:cNvSpPr>
            <a:spLocks noGrp="1"/>
          </p:cNvSpPr>
          <p:nvPr>
            <p:ph idx="1"/>
          </p:nvPr>
        </p:nvSpPr>
        <p:spPr>
          <a:xfrm>
            <a:off x="5664201" y="4766266"/>
            <a:ext cx="5692774" cy="1080000"/>
          </a:xfrm>
        </p:spPr>
        <p:txBody>
          <a:bodyPr>
            <a:normAutofit/>
          </a:bodyPr>
          <a:lstStyle/>
          <a:p>
            <a:endParaRPr lang="en-US" sz="2400">
              <a:solidFill>
                <a:schemeClr val="bg1">
                  <a:alpha val="80000"/>
                </a:schemeClr>
              </a:solidFill>
            </a:endParaRPr>
          </a:p>
        </p:txBody>
      </p:sp>
      <p:sp>
        <p:nvSpPr>
          <p:cNvPr id="6" name="TextBox 5">
            <a:extLst>
              <a:ext uri="{FF2B5EF4-FFF2-40B4-BE49-F238E27FC236}">
                <a16:creationId xmlns:a16="http://schemas.microsoft.com/office/drawing/2014/main" id="{080A6D48-D5D9-092F-3B80-ABFDFE73039F}"/>
              </a:ext>
            </a:extLst>
          </p:cNvPr>
          <p:cNvSpPr txBox="1"/>
          <p:nvPr/>
        </p:nvSpPr>
        <p:spPr>
          <a:xfrm>
            <a:off x="9732673" y="6870700"/>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9" tooltip="https://www.sacerdotus.com/2013/01/i-have-dream-speech-by-dr-ki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9" name="TextBox 8">
            <a:extLst>
              <a:ext uri="{FF2B5EF4-FFF2-40B4-BE49-F238E27FC236}">
                <a16:creationId xmlns:a16="http://schemas.microsoft.com/office/drawing/2014/main" id="{B63FF115-3C47-0B98-E25F-80F189AFA9E8}"/>
              </a:ext>
            </a:extLst>
          </p:cNvPr>
          <p:cNvSpPr txBox="1"/>
          <p:nvPr/>
        </p:nvSpPr>
        <p:spPr>
          <a:xfrm>
            <a:off x="7412931" y="687070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en.wikipedia.org/wiki/Dred_Scot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2"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4" name="TextBox 13">
            <a:extLst>
              <a:ext uri="{FF2B5EF4-FFF2-40B4-BE49-F238E27FC236}">
                <a16:creationId xmlns:a16="http://schemas.microsoft.com/office/drawing/2014/main" id="{508AA80D-6190-E82D-3738-4B5C8F6FD882}"/>
              </a:ext>
            </a:extLst>
          </p:cNvPr>
          <p:cNvSpPr txBox="1"/>
          <p:nvPr/>
        </p:nvSpPr>
        <p:spPr>
          <a:xfrm>
            <a:off x="5093189" y="687070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la.wikipedia.org/wiki/Bellum_Civile_Americanu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2"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8" name="TextBox 17">
            <a:extLst>
              <a:ext uri="{FF2B5EF4-FFF2-40B4-BE49-F238E27FC236}">
                <a16:creationId xmlns:a16="http://schemas.microsoft.com/office/drawing/2014/main" id="{3203B6F3-E55B-18E0-987D-2885250C2A02}"/>
              </a:ext>
            </a:extLst>
          </p:cNvPr>
          <p:cNvSpPr txBox="1"/>
          <p:nvPr/>
        </p:nvSpPr>
        <p:spPr>
          <a:xfrm>
            <a:off x="2893673" y="6870700"/>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courses.lumenlearning.com/ushistory2os2xmaster/chapter/radical-reconstruction-1867-187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3"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53954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i="1"/>
              <a:t>Dred Scott v. Sanford</a:t>
            </a:r>
          </a:p>
        </p:txBody>
      </p:sp>
      <p:pic>
        <p:nvPicPr>
          <p:cNvPr id="4" name="Picture 3" descr="A person in a suit and bow tie&#10;&#10;Description automatically generated">
            <a:extLst>
              <a:ext uri="{FF2B5EF4-FFF2-40B4-BE49-F238E27FC236}">
                <a16:creationId xmlns:a16="http://schemas.microsoft.com/office/drawing/2014/main" id="{9FE3B317-05A6-C335-ECA1-25F0F33C982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697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id="{2A15621C-C025-CB61-AD21-BE1C8D8D85B0}"/>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Dred_Scot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26469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762001" y="5074024"/>
            <a:ext cx="10109199" cy="598032"/>
          </a:xfrm>
        </p:spPr>
        <p:txBody>
          <a:bodyPr vert="horz" lIns="91440" tIns="45720" rIns="91440" bIns="45720" rtlCol="0" anchor="ctr">
            <a:normAutofit/>
          </a:bodyPr>
          <a:lstStyle/>
          <a:p>
            <a:r>
              <a:rPr lang="en-US" sz="3600" i="1"/>
              <a:t>Fourteenth Amendment</a:t>
            </a:r>
          </a:p>
        </p:txBody>
      </p:sp>
      <p:pic>
        <p:nvPicPr>
          <p:cNvPr id="4" name="Picture 3" descr="A close-up of a document&#10;&#10;Description automatically generated">
            <a:extLst>
              <a:ext uri="{FF2B5EF4-FFF2-40B4-BE49-F238E27FC236}">
                <a16:creationId xmlns:a16="http://schemas.microsoft.com/office/drawing/2014/main" id="{1AB700EF-32B7-91A2-EF99-31D0BC9A8F2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311"/>
          <a:stretch/>
        </p:blipFill>
        <p:spPr>
          <a:xfrm>
            <a:off x="20" y="-39"/>
            <a:ext cx="12191980" cy="4172740"/>
          </a:xfrm>
          <a:prstGeom prst="rect">
            <a:avLst/>
          </a:prstGeom>
        </p:spPr>
      </p:pic>
      <p:cxnSp>
        <p:nvCxnSpPr>
          <p:cNvPr id="10" name="Straight Connector 9">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557D1F-35EE-2461-FA18-18166D7EB121}"/>
              </a:ext>
            </a:extLst>
          </p:cNvPr>
          <p:cNvSpPr txBox="1"/>
          <p:nvPr/>
        </p:nvSpPr>
        <p:spPr>
          <a:xfrm>
            <a:off x="10005184" y="3972646"/>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edium.com/@lessig/selective-constitutionalism-5784e893aedf">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08576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ront steps and columns of a majestic city building">
            <a:extLst>
              <a:ext uri="{FF2B5EF4-FFF2-40B4-BE49-F238E27FC236}">
                <a16:creationId xmlns:a16="http://schemas.microsoft.com/office/drawing/2014/main" id="{272C9FB3-F41A-84D4-FC37-32002C2DA4F8}"/>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lvl="2" algn="ctr" rtl="0">
              <a:lnSpc>
                <a:spcPct val="90000"/>
              </a:lnSpc>
              <a:spcBef>
                <a:spcPct val="0"/>
              </a:spcBef>
            </a:pPr>
            <a:r>
              <a:rPr lang="en-US" sz="2400" kern="1200">
                <a:solidFill>
                  <a:srgbClr val="FFFFFF"/>
                </a:solidFill>
                <a:latin typeface="+mj-lt"/>
                <a:ea typeface="+mj-ea"/>
                <a:cs typeface="+mj-cs"/>
              </a:rPr>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p:txBody>
      </p:sp>
    </p:spTree>
    <p:extLst>
      <p:ext uri="{BB962C8B-B14F-4D97-AF65-F5344CB8AC3E}">
        <p14:creationId xmlns:p14="http://schemas.microsoft.com/office/powerpoint/2010/main" val="22173888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ront steps and columns of a majestic city building">
            <a:extLst>
              <a:ext uri="{FF2B5EF4-FFF2-40B4-BE49-F238E27FC236}">
                <a16:creationId xmlns:a16="http://schemas.microsoft.com/office/drawing/2014/main" id="{9E1C11E4-C798-138D-702B-E3F9FD81CE16}"/>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5100" i="1">
                <a:solidFill>
                  <a:srgbClr val="FFFFFF"/>
                </a:solidFill>
              </a:rPr>
              <a:t>Sec. 5: The Congress shall have power to enforce, by appropriate legislation, the provisions of this article.</a:t>
            </a:r>
          </a:p>
        </p:txBody>
      </p:sp>
    </p:spTree>
    <p:extLst>
      <p:ext uri="{BB962C8B-B14F-4D97-AF65-F5344CB8AC3E}">
        <p14:creationId xmlns:p14="http://schemas.microsoft.com/office/powerpoint/2010/main" val="22000075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y The Empire Strikes Back is overrated">
            <a:extLst>
              <a:ext uri="{FF2B5EF4-FFF2-40B4-BE49-F238E27FC236}">
                <a16:creationId xmlns:a16="http://schemas.microsoft.com/office/drawing/2014/main" id="{CD7FD28B-3976-BCF0-C5CD-66FC0FA63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05" r="16995"/>
          <a:stretch>
            <a:fillRect/>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en-US" kern="1200">
                <a:solidFill>
                  <a:schemeClr val="tx1"/>
                </a:solidFill>
                <a:latin typeface="+mj-lt"/>
                <a:ea typeface="+mj-ea"/>
                <a:cs typeface="+mj-cs"/>
              </a:rPr>
              <a:t>The Supreme Court Strikes Again</a:t>
            </a:r>
          </a:p>
        </p:txBody>
      </p:sp>
      <p:pic>
        <p:nvPicPr>
          <p:cNvPr id="4" name="Picture 3" descr="Front steps and columns of a majestic city building">
            <a:extLst>
              <a:ext uri="{FF2B5EF4-FFF2-40B4-BE49-F238E27FC236}">
                <a16:creationId xmlns:a16="http://schemas.microsoft.com/office/drawing/2014/main" id="{5C33DE68-F18C-136E-2814-DA05D41E9756}"/>
              </a:ext>
            </a:extLst>
          </p:cNvPr>
          <p:cNvPicPr>
            <a:picLocks noChangeAspect="1"/>
          </p:cNvPicPr>
          <p:nvPr/>
        </p:nvPicPr>
        <p:blipFill rotWithShape="1">
          <a:blip r:embed="rId3"/>
          <a:srcRect l="16453" r="5416" b="3"/>
          <a:stretch>
            <a:fill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63045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0" name="Group 9">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4" name="Freeform: Shape 13">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2" name="Freeform: Shape 11">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i="1" kern="1200">
                <a:solidFill>
                  <a:schemeClr val="bg1"/>
                </a:solidFill>
                <a:latin typeface="+mj-lt"/>
                <a:ea typeface="+mj-ea"/>
                <a:cs typeface="+mj-cs"/>
              </a:rPr>
              <a:t>Slaughter-House Cases</a:t>
            </a:r>
          </a:p>
        </p:txBody>
      </p:sp>
    </p:spTree>
    <p:extLst>
      <p:ext uri="{BB962C8B-B14F-4D97-AF65-F5344CB8AC3E}">
        <p14:creationId xmlns:p14="http://schemas.microsoft.com/office/powerpoint/2010/main" val="190545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886F1-F4CE-4149-867F-BDD29EF9F971}"/>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i="1"/>
              <a:t>Bradwell v. Illinois</a:t>
            </a:r>
          </a:p>
        </p:txBody>
      </p:sp>
      <p:pic>
        <p:nvPicPr>
          <p:cNvPr id="4" name="Picture 3" descr="A person sitting at a table&#10;&#10;Description automatically generated">
            <a:extLst>
              <a:ext uri="{FF2B5EF4-FFF2-40B4-BE49-F238E27FC236}">
                <a16:creationId xmlns:a16="http://schemas.microsoft.com/office/drawing/2014/main" id="{993C6A14-3D70-F999-B27B-076206ADE20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1800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id="{B20B16AE-C3DB-7398-9143-3DB9E82A8F60}"/>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it.wikipedia.org/wiki/Myra_Bradwel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04131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group of people in a field&#10;&#10;Description automatically generated">
            <a:extLst>
              <a:ext uri="{FF2B5EF4-FFF2-40B4-BE49-F238E27FC236}">
                <a16:creationId xmlns:a16="http://schemas.microsoft.com/office/drawing/2014/main" id="{811EE90F-0108-91B6-B34A-A5B6A1AECF87}"/>
              </a:ext>
            </a:extLst>
          </p:cNvPr>
          <p:cNvPicPr>
            <a:picLocks noChangeAspect="1"/>
          </p:cNvPicPr>
          <p:nvPr/>
        </p:nvPicPr>
        <p:blipFill rotWithShape="1">
          <a:blip r:embed="rId2"/>
          <a:srcRect t="543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D398BD-0AF8-D003-287F-2B9D7B5B78F9}"/>
              </a:ext>
            </a:extLst>
          </p:cNvPr>
          <p:cNvSpPr>
            <a:spLocks noGrp="1"/>
          </p:cNvSpPr>
          <p:nvPr>
            <p:ph type="title"/>
          </p:nvPr>
        </p:nvSpPr>
        <p:spPr>
          <a:xfrm>
            <a:off x="838200" y="365125"/>
            <a:ext cx="3822189" cy="1899912"/>
          </a:xfrm>
        </p:spPr>
        <p:txBody>
          <a:bodyPr vert="horz" lIns="91440" tIns="45720" rIns="91440" bIns="45720" rtlCol="0">
            <a:normAutofit/>
          </a:bodyPr>
          <a:lstStyle/>
          <a:p>
            <a:r>
              <a:rPr lang="en-US" sz="4000"/>
              <a:t>US v. Cruikshank</a:t>
            </a:r>
          </a:p>
        </p:txBody>
      </p:sp>
      <p:sp>
        <p:nvSpPr>
          <p:cNvPr id="20" name="Content Placeholder 19">
            <a:extLst>
              <a:ext uri="{FF2B5EF4-FFF2-40B4-BE49-F238E27FC236}">
                <a16:creationId xmlns:a16="http://schemas.microsoft.com/office/drawing/2014/main" id="{121E87B9-6EE0-F25F-14ED-8023B94321AE}"/>
              </a:ext>
            </a:extLst>
          </p:cNvPr>
          <p:cNvSpPr>
            <a:spLocks noGrp="1"/>
          </p:cNvSpPr>
          <p:nvPr>
            <p:ph idx="1"/>
          </p:nvPr>
        </p:nvSpPr>
        <p:spPr>
          <a:xfrm>
            <a:off x="838200" y="2434201"/>
            <a:ext cx="3822189" cy="3742762"/>
          </a:xfrm>
        </p:spPr>
        <p:txBody>
          <a:bodyPr>
            <a:normAutofit/>
          </a:bodyPr>
          <a:lstStyle/>
          <a:p>
            <a:endParaRPr lang="en-US" sz="2000"/>
          </a:p>
        </p:txBody>
      </p:sp>
    </p:spTree>
    <p:extLst>
      <p:ext uri="{BB962C8B-B14F-4D97-AF65-F5344CB8AC3E}">
        <p14:creationId xmlns:p14="http://schemas.microsoft.com/office/powerpoint/2010/main" val="3603890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4977CA9903084289B791BB38C9D216" ma:contentTypeVersion="17" ma:contentTypeDescription="Create a new document." ma:contentTypeScope="" ma:versionID="2cfc0a873dcce8ff70893f72d9839bb9">
  <xsd:schema xmlns:xsd="http://www.w3.org/2001/XMLSchema" xmlns:xs="http://www.w3.org/2001/XMLSchema" xmlns:p="http://schemas.microsoft.com/office/2006/metadata/properties" xmlns:ns1="http://schemas.microsoft.com/sharepoint/v3" xmlns:ns2="accc5a18-c18b-401e-b415-436209cc53ba" xmlns:ns3="00a633e6-087b-4ee3-97bf-0c253a76a2d2" targetNamespace="http://schemas.microsoft.com/office/2006/metadata/properties" ma:root="true" ma:fieldsID="15d0e9701c57647996346f4f42b8b46c" ns1:_="" ns2:_="" ns3:_="">
    <xsd:import namespace="http://schemas.microsoft.com/sharepoint/v3"/>
    <xsd:import namespace="accc5a18-c18b-401e-b415-436209cc53ba"/>
    <xsd:import namespace="00a633e6-087b-4ee3-97bf-0c253a76a2d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cc5a18-c18b-401e-b415-436209cc53b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85c25988-ef58-4170-8c48-ed4dd67bb260}" ma:internalName="TaxCatchAll" ma:showField="CatchAllData" ma:web="accc5a18-c18b-401e-b415-436209cc53b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a633e6-087b-4ee3-97bf-0c253a76a2d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c159821-6d6e-49ec-801b-07117c1987da"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ccc5a18-c18b-401e-b415-436209cc53ba" xsi:nil="true"/>
    <_ip_UnifiedCompliancePolicyProperties xmlns="http://schemas.microsoft.com/sharepoint/v3" xsi:nil="true"/>
    <lcf76f155ced4ddcb4097134ff3c332f xmlns="00a633e6-087b-4ee3-97bf-0c253a76a2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933A62-11DB-468A-85B5-CE891DAEF586}"/>
</file>

<file path=customXml/itemProps2.xml><?xml version="1.0" encoding="utf-8"?>
<ds:datastoreItem xmlns:ds="http://schemas.openxmlformats.org/officeDocument/2006/customXml" ds:itemID="{B0C6B38E-3A1B-4217-909B-B2A62CF40A7E}"/>
</file>

<file path=customXml/itemProps3.xml><?xml version="1.0" encoding="utf-8"?>
<ds:datastoreItem xmlns:ds="http://schemas.openxmlformats.org/officeDocument/2006/customXml" ds:itemID="{0026DB76-9A1E-4A27-AAB1-C7E6A1D713F9}"/>
</file>

<file path=docProps/app.xml><?xml version="1.0" encoding="utf-8"?>
<Properties xmlns="http://schemas.openxmlformats.org/officeDocument/2006/extended-properties" xmlns:vt="http://schemas.openxmlformats.org/officeDocument/2006/docPropsVTypes">
  <TotalTime>111</TotalTime>
  <Words>460</Words>
  <Application>Microsoft Office PowerPoint</Application>
  <PresentationFormat>Widescreen</PresentationFormat>
  <Paragraphs>49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Landmark Civil Rights Cases</vt:lpstr>
      <vt:lpstr>Dred Scott v. Sanford</vt:lpstr>
      <vt:lpstr>Fourteenth Amendment</vt:lpstr>
      <vt:lpstr>“All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vt:lpstr>
      <vt:lpstr>Sec. 5: The Congress shall have power to enforce, by appropriate legislation, the provisions of this article.</vt:lpstr>
      <vt:lpstr>The Supreme Court Strikes Again</vt:lpstr>
      <vt:lpstr>Slaughter-House Cases</vt:lpstr>
      <vt:lpstr>Bradwell v. Illinois</vt:lpstr>
      <vt:lpstr>US v. Cruikshank</vt:lpstr>
      <vt:lpstr>Strauder v. West Virginia</vt:lpstr>
      <vt:lpstr>Civil Rights Cases</vt:lpstr>
      <vt:lpstr>Responding to The Civil Rights Cases</vt:lpstr>
      <vt:lpstr>Plessy v. Ferguson</vt:lpstr>
      <vt:lpstr>Lochner v. New York</vt:lpstr>
      <vt:lpstr>Sweatt v. Painter &amp; McLaurin v. Oklahoma State Regents</vt:lpstr>
      <vt:lpstr>Brown v. Board of Education</vt:lpstr>
      <vt:lpstr>Busing (Gayle v. Browder), Affirmative Action (Regents of the University of California v. Bakke), Marriage (Loving v. Virginia, Obergefell v. Hodges)</vt:lpstr>
      <vt:lpstr>Recent Cases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Civil Rights Cases</dc:title>
  <dc:creator>Bradley Rebeiro</dc:creator>
  <cp:lastModifiedBy>Paige Larsen</cp:lastModifiedBy>
  <cp:revision>59</cp:revision>
  <dcterms:created xsi:type="dcterms:W3CDTF">2022-06-29T22:36:34Z</dcterms:created>
  <dcterms:modified xsi:type="dcterms:W3CDTF">2025-06-27T17:39:23Z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0x0101007E4977CA9903084289B791BB38C9D216</vt:lpwstr>
  </property>
</Properties>
</file>