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63" r:id="rId2"/>
    <p:sldId id="267" r:id="rId3"/>
    <p:sldId id="264" r:id="rId4"/>
    <p:sldId id="265" r:id="rId5"/>
    <p:sldId id="304" r:id="rId6"/>
    <p:sldId id="307" r:id="rId7"/>
    <p:sldId id="305" r:id="rId8"/>
    <p:sldId id="306" r:id="rId9"/>
    <p:sldId id="269" r:id="rId10"/>
    <p:sldId id="302" r:id="rId11"/>
    <p:sldId id="270" r:id="rId12"/>
    <p:sldId id="271" r:id="rId13"/>
    <p:sldId id="272" r:id="rId14"/>
    <p:sldId id="273" r:id="rId15"/>
    <p:sldId id="297" r:id="rId16"/>
    <p:sldId id="295" r:id="rId17"/>
    <p:sldId id="274" r:id="rId18"/>
    <p:sldId id="275" r:id="rId19"/>
    <p:sldId id="276" r:id="rId20"/>
    <p:sldId id="261" r:id="rId21"/>
    <p:sldId id="262" r:id="rId22"/>
    <p:sldId id="260" r:id="rId23"/>
    <p:sldId id="277" r:id="rId24"/>
    <p:sldId id="257" r:id="rId25"/>
    <p:sldId id="291" r:id="rId26"/>
    <p:sldId id="294" r:id="rId27"/>
    <p:sldId id="292" r:id="rId28"/>
    <p:sldId id="293" r:id="rId29"/>
    <p:sldId id="280" r:id="rId30"/>
    <p:sldId id="281" r:id="rId31"/>
    <p:sldId id="282" r:id="rId32"/>
    <p:sldId id="278" r:id="rId33"/>
    <p:sldId id="283" r:id="rId34"/>
    <p:sldId id="284" r:id="rId35"/>
    <p:sldId id="285" r:id="rId36"/>
    <p:sldId id="286" r:id="rId37"/>
    <p:sldId id="298" r:id="rId38"/>
    <p:sldId id="303" r:id="rId39"/>
    <p:sldId id="299" r:id="rId40"/>
    <p:sldId id="300" r:id="rId41"/>
    <p:sldId id="301" r:id="rId42"/>
    <p:sldId id="287" r:id="rId43"/>
    <p:sldId id="288" r:id="rId44"/>
    <p:sldId id="289" r:id="rId45"/>
    <p:sldId id="290" r:id="rId46"/>
    <p:sldId id="266" r:id="rId4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23" autoAdjust="0"/>
  </p:normalViewPr>
  <p:slideViewPr>
    <p:cSldViewPr snapToGrid="0">
      <p:cViewPr varScale="1">
        <p:scale>
          <a:sx n="109" d="100"/>
          <a:sy n="109" d="100"/>
        </p:scale>
        <p:origin x="67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91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9530CBBE-029D-4B5B-9685-CC7D770188B1}" type="slidenum">
              <a:rPr lang="en-US" smtClean="0"/>
              <a:t>‹#›</a:t>
            </a:fld>
            <a:endParaRPr lang="en-US"/>
          </a:p>
        </p:txBody>
      </p:sp>
    </p:spTree>
    <p:extLst>
      <p:ext uri="{BB962C8B-B14F-4D97-AF65-F5344CB8AC3E}">
        <p14:creationId xmlns:p14="http://schemas.microsoft.com/office/powerpoint/2010/main" val="34961220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01B54F0-DC35-4A32-B9A4-653CBC7DC474}" type="slidenum">
              <a:rPr lang="en-US" smtClean="0"/>
              <a:t>‹#›</a:t>
            </a:fld>
            <a:endParaRPr lang="en-US" dirty="0"/>
          </a:p>
        </p:txBody>
      </p:sp>
    </p:spTree>
    <p:extLst>
      <p:ext uri="{BB962C8B-B14F-4D97-AF65-F5344CB8AC3E}">
        <p14:creationId xmlns:p14="http://schemas.microsoft.com/office/powerpoint/2010/main" val="276124157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01B54F0-DC35-4A32-B9A4-653CBC7DC474}" type="slidenum">
              <a:rPr lang="en-US" smtClean="0"/>
              <a:t>1</a:t>
            </a:fld>
            <a:endParaRPr lang="en-US" dirty="0"/>
          </a:p>
        </p:txBody>
      </p:sp>
    </p:spTree>
    <p:extLst>
      <p:ext uri="{BB962C8B-B14F-4D97-AF65-F5344CB8AC3E}">
        <p14:creationId xmlns:p14="http://schemas.microsoft.com/office/powerpoint/2010/main" val="320414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B54F0-DC35-4A32-B9A4-653CBC7DC474}" type="slidenum">
              <a:rPr lang="en-US" smtClean="0"/>
              <a:t>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6935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01B54F0-DC35-4A32-B9A4-653CBC7DC474}" type="slidenum">
              <a:rPr lang="en-US" smtClean="0"/>
              <a:t>5</a:t>
            </a:fld>
            <a:endParaRPr lang="en-US" dirty="0"/>
          </a:p>
        </p:txBody>
      </p:sp>
    </p:spTree>
    <p:extLst>
      <p:ext uri="{BB962C8B-B14F-4D97-AF65-F5344CB8AC3E}">
        <p14:creationId xmlns:p14="http://schemas.microsoft.com/office/powerpoint/2010/main" val="371835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B54F0-DC35-4A32-B9A4-653CBC7DC474}" type="slidenum">
              <a:rPr lang="en-US" smtClean="0"/>
              <a:t>14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98731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092881-C154-420F-9025-F2D3789DA677}" type="slidenum">
              <a:rPr lang="en-US" smtClean="0"/>
              <a:t>‹#›</a:t>
            </a:fld>
            <a:endParaRPr lang="en-US" dirty="0"/>
          </a:p>
        </p:txBody>
      </p:sp>
    </p:spTree>
    <p:extLst>
      <p:ext uri="{BB962C8B-B14F-4D97-AF65-F5344CB8AC3E}">
        <p14:creationId xmlns:p14="http://schemas.microsoft.com/office/powerpoint/2010/main" val="397111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092881-C154-420F-9025-F2D3789DA677}" type="slidenum">
              <a:rPr lang="en-US" smtClean="0"/>
              <a:t>‹#›</a:t>
            </a:fld>
            <a:endParaRPr lang="en-US" dirty="0"/>
          </a:p>
        </p:txBody>
      </p:sp>
    </p:spTree>
    <p:extLst>
      <p:ext uri="{BB962C8B-B14F-4D97-AF65-F5344CB8AC3E}">
        <p14:creationId xmlns:p14="http://schemas.microsoft.com/office/powerpoint/2010/main" val="336962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092881-C154-420F-9025-F2D3789DA677}" type="slidenum">
              <a:rPr lang="en-US" smtClean="0"/>
              <a:t>‹#›</a:t>
            </a:fld>
            <a:endParaRPr lang="en-US" dirty="0"/>
          </a:p>
        </p:txBody>
      </p:sp>
    </p:spTree>
    <p:extLst>
      <p:ext uri="{BB962C8B-B14F-4D97-AF65-F5344CB8AC3E}">
        <p14:creationId xmlns:p14="http://schemas.microsoft.com/office/powerpoint/2010/main" val="315811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092881-C154-420F-9025-F2D3789DA677}" type="slidenum">
              <a:rPr lang="en-US" smtClean="0"/>
              <a:t>‹#›</a:t>
            </a:fld>
            <a:endParaRPr lang="en-US" dirty="0"/>
          </a:p>
        </p:txBody>
      </p:sp>
    </p:spTree>
    <p:extLst>
      <p:ext uri="{BB962C8B-B14F-4D97-AF65-F5344CB8AC3E}">
        <p14:creationId xmlns:p14="http://schemas.microsoft.com/office/powerpoint/2010/main" val="227958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092881-C154-420F-9025-F2D3789DA677}" type="slidenum">
              <a:rPr lang="en-US" smtClean="0"/>
              <a:t>‹#›</a:t>
            </a:fld>
            <a:endParaRPr lang="en-US" dirty="0"/>
          </a:p>
        </p:txBody>
      </p:sp>
    </p:spTree>
    <p:extLst>
      <p:ext uri="{BB962C8B-B14F-4D97-AF65-F5344CB8AC3E}">
        <p14:creationId xmlns:p14="http://schemas.microsoft.com/office/powerpoint/2010/main" val="426379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092881-C154-420F-9025-F2D3789DA677}" type="slidenum">
              <a:rPr lang="en-US" smtClean="0"/>
              <a:t>‹#›</a:t>
            </a:fld>
            <a:endParaRPr lang="en-US" dirty="0"/>
          </a:p>
        </p:txBody>
      </p:sp>
    </p:spTree>
    <p:extLst>
      <p:ext uri="{BB962C8B-B14F-4D97-AF65-F5344CB8AC3E}">
        <p14:creationId xmlns:p14="http://schemas.microsoft.com/office/powerpoint/2010/main" val="38480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092881-C154-420F-9025-F2D3789DA677}" type="slidenum">
              <a:rPr lang="en-US" smtClean="0"/>
              <a:t>‹#›</a:t>
            </a:fld>
            <a:endParaRPr lang="en-US" dirty="0"/>
          </a:p>
        </p:txBody>
      </p:sp>
    </p:spTree>
    <p:extLst>
      <p:ext uri="{BB962C8B-B14F-4D97-AF65-F5344CB8AC3E}">
        <p14:creationId xmlns:p14="http://schemas.microsoft.com/office/powerpoint/2010/main" val="155012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092881-C154-420F-9025-F2D3789DA677}" type="slidenum">
              <a:rPr lang="en-US" smtClean="0"/>
              <a:t>‹#›</a:t>
            </a:fld>
            <a:endParaRPr lang="en-US" dirty="0"/>
          </a:p>
        </p:txBody>
      </p:sp>
    </p:spTree>
    <p:extLst>
      <p:ext uri="{BB962C8B-B14F-4D97-AF65-F5344CB8AC3E}">
        <p14:creationId xmlns:p14="http://schemas.microsoft.com/office/powerpoint/2010/main" val="291342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092881-C154-420F-9025-F2D3789DA677}" type="slidenum">
              <a:rPr lang="en-US" smtClean="0"/>
              <a:t>‹#›</a:t>
            </a:fld>
            <a:endParaRPr lang="en-US" dirty="0"/>
          </a:p>
        </p:txBody>
      </p:sp>
    </p:spTree>
    <p:extLst>
      <p:ext uri="{BB962C8B-B14F-4D97-AF65-F5344CB8AC3E}">
        <p14:creationId xmlns:p14="http://schemas.microsoft.com/office/powerpoint/2010/main" val="346571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092881-C154-420F-9025-F2D3789DA677}" type="slidenum">
              <a:rPr lang="en-US" smtClean="0"/>
              <a:t>‹#›</a:t>
            </a:fld>
            <a:endParaRPr lang="en-US" dirty="0"/>
          </a:p>
        </p:txBody>
      </p:sp>
    </p:spTree>
    <p:extLst>
      <p:ext uri="{BB962C8B-B14F-4D97-AF65-F5344CB8AC3E}">
        <p14:creationId xmlns:p14="http://schemas.microsoft.com/office/powerpoint/2010/main" val="3249032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092881-C154-420F-9025-F2D3789DA677}" type="slidenum">
              <a:rPr lang="en-US" smtClean="0"/>
              <a:t>‹#›</a:t>
            </a:fld>
            <a:endParaRPr lang="en-US" dirty="0"/>
          </a:p>
        </p:txBody>
      </p:sp>
    </p:spTree>
    <p:extLst>
      <p:ext uri="{BB962C8B-B14F-4D97-AF65-F5344CB8AC3E}">
        <p14:creationId xmlns:p14="http://schemas.microsoft.com/office/powerpoint/2010/main" val="31855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92881-C154-420F-9025-F2D3789DA677}" type="slidenum">
              <a:rPr lang="en-US" smtClean="0"/>
              <a:t>‹#›</a:t>
            </a:fld>
            <a:endParaRPr lang="en-US" dirty="0"/>
          </a:p>
        </p:txBody>
      </p:sp>
    </p:spTree>
    <p:extLst>
      <p:ext uri="{BB962C8B-B14F-4D97-AF65-F5344CB8AC3E}">
        <p14:creationId xmlns:p14="http://schemas.microsoft.com/office/powerpoint/2010/main" val="190615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image" Target="../media/image25.gif"/><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3.jpg"/><Relationship Id="rId5" Type="http://schemas.openxmlformats.org/officeDocument/2006/relationships/image" Target="../media/image28.jpeg"/><Relationship Id="rId10" Type="http://schemas.openxmlformats.org/officeDocument/2006/relationships/image" Target="../media/image32.png"/><Relationship Id="rId4" Type="http://schemas.openxmlformats.org/officeDocument/2006/relationships/image" Target="../media/image27.gif"/><Relationship Id="rId9" Type="http://schemas.openxmlformats.org/officeDocument/2006/relationships/image" Target="../media/image7.jpg"/></Relationships>
</file>

<file path=ppt/slides/_rels/slide19.xml.rels><?xml version="1.0" encoding="UTF-8" standalone="yes"?>
<Relationships xmlns="http://schemas.openxmlformats.org/package/2006/relationships"><Relationship Id="rId8" Type="http://schemas.openxmlformats.org/officeDocument/2006/relationships/image" Target="../media/image40.gif"/><Relationship Id="rId13" Type="http://schemas.openxmlformats.org/officeDocument/2006/relationships/image" Target="../media/image45.gif"/><Relationship Id="rId18" Type="http://schemas.openxmlformats.org/officeDocument/2006/relationships/image" Target="../media/image50.jp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gif"/><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gif"/><Relationship Id="rId2" Type="http://schemas.openxmlformats.org/officeDocument/2006/relationships/image" Target="../media/image34.jpg"/><Relationship Id="rId16" Type="http://schemas.openxmlformats.org/officeDocument/2006/relationships/image" Target="../media/image48.jpg"/><Relationship Id="rId20"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38.gif"/><Relationship Id="rId11" Type="http://schemas.openxmlformats.org/officeDocument/2006/relationships/image" Target="../media/image43.png"/><Relationship Id="rId24" Type="http://schemas.openxmlformats.org/officeDocument/2006/relationships/image" Target="../media/image56.jpeg"/><Relationship Id="rId5" Type="http://schemas.openxmlformats.org/officeDocument/2006/relationships/image" Target="../media/image37.gif"/><Relationship Id="rId15" Type="http://schemas.openxmlformats.org/officeDocument/2006/relationships/image" Target="../media/image47.png"/><Relationship Id="rId23" Type="http://schemas.openxmlformats.org/officeDocument/2006/relationships/image" Target="../media/image55.jpg"/><Relationship Id="rId10" Type="http://schemas.openxmlformats.org/officeDocument/2006/relationships/image" Target="../media/image42.png"/><Relationship Id="rId19" Type="http://schemas.openxmlformats.org/officeDocument/2006/relationships/image" Target="../media/image51.jpe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3.tmp"/><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image" Target="../media/image67.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0.tmp"/><Relationship Id="rId2" Type="http://schemas.openxmlformats.org/officeDocument/2006/relationships/image" Target="../media/image69.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image" Target="../media/image71.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4.tmp"/><Relationship Id="rId2" Type="http://schemas.openxmlformats.org/officeDocument/2006/relationships/image" Target="../media/image73.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osha.gov/pls/oshaweb/owadisp.show_document?p_table=STANDARDS&amp;p_id=10106"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85.gif"/><Relationship Id="rId3" Type="http://schemas.openxmlformats.org/officeDocument/2006/relationships/image" Target="../media/image80.jpg"/><Relationship Id="rId7" Type="http://schemas.openxmlformats.org/officeDocument/2006/relationships/image" Target="../media/image84.gif"/><Relationship Id="rId12" Type="http://schemas.openxmlformats.org/officeDocument/2006/relationships/image" Target="../media/image89.jpg"/><Relationship Id="rId2"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83.jpg"/><Relationship Id="rId11" Type="http://schemas.openxmlformats.org/officeDocument/2006/relationships/image" Target="../media/image88.jpg"/><Relationship Id="rId5" Type="http://schemas.openxmlformats.org/officeDocument/2006/relationships/image" Target="../media/image82.gif"/><Relationship Id="rId10" Type="http://schemas.openxmlformats.org/officeDocument/2006/relationships/image" Target="../media/image87.jpg"/><Relationship Id="rId4" Type="http://schemas.openxmlformats.org/officeDocument/2006/relationships/image" Target="../media/image81.jpg"/><Relationship Id="rId9" Type="http://schemas.openxmlformats.org/officeDocument/2006/relationships/image" Target="../media/image86.gif"/></Relationships>
</file>

<file path=ppt/slides/_rels/slide33.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2.jpg"/><Relationship Id="rId7" Type="http://schemas.openxmlformats.org/officeDocument/2006/relationships/image" Target="../media/image96.jpg"/><Relationship Id="rId2" Type="http://schemas.openxmlformats.org/officeDocument/2006/relationships/image" Target="../media/image91.jpg"/><Relationship Id="rId1" Type="http://schemas.openxmlformats.org/officeDocument/2006/relationships/slideLayout" Target="../slideLayouts/slideLayout7.xml"/><Relationship Id="rId6" Type="http://schemas.openxmlformats.org/officeDocument/2006/relationships/image" Target="../media/image95.jpg"/><Relationship Id="rId5" Type="http://schemas.openxmlformats.org/officeDocument/2006/relationships/image" Target="../media/image94.jpg"/><Relationship Id="rId4" Type="http://schemas.openxmlformats.org/officeDocument/2006/relationships/image" Target="../media/image93.gif"/></Relationships>
</file>

<file path=ppt/slides/_rels/slide3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 Id="rId5" Type="http://schemas.openxmlformats.org/officeDocument/2006/relationships/image" Target="../media/image100.jpg"/><Relationship Id="rId4" Type="http://schemas.openxmlformats.org/officeDocument/2006/relationships/image" Target="../media/image99.jpg"/></Relationships>
</file>

<file path=ppt/slides/_rels/slide36.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image" Target="../media/image101.jpeg"/><Relationship Id="rId1" Type="http://schemas.openxmlformats.org/officeDocument/2006/relationships/slideLayout" Target="../slideLayouts/slideLayout7.xml"/><Relationship Id="rId6" Type="http://schemas.openxmlformats.org/officeDocument/2006/relationships/image" Target="../media/image86.gif"/><Relationship Id="rId5" Type="http://schemas.openxmlformats.org/officeDocument/2006/relationships/image" Target="../media/image104.jpg"/><Relationship Id="rId4" Type="http://schemas.openxmlformats.org/officeDocument/2006/relationships/image" Target="../media/image103.gif"/></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87.jpg"/><Relationship Id="rId2" Type="http://schemas.openxmlformats.org/officeDocument/2006/relationships/image" Target="../media/image25.gif"/><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gif"/><Relationship Id="rId1" Type="http://schemas.openxmlformats.org/officeDocument/2006/relationships/slideLayout" Target="../slideLayouts/slideLayout7.xml"/><Relationship Id="rId4" Type="http://schemas.openxmlformats.org/officeDocument/2006/relationships/image" Target="../media/image10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109.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6.jpg"/><Relationship Id="rId2" Type="http://schemas.openxmlformats.org/officeDocument/2006/relationships/image" Target="../media/image111.jpg"/><Relationship Id="rId1" Type="http://schemas.openxmlformats.org/officeDocument/2006/relationships/slideLayout" Target="../slideLayouts/slideLayout7.xml"/><Relationship Id="rId6" Type="http://schemas.openxmlformats.org/officeDocument/2006/relationships/image" Target="../media/image115.jpg"/><Relationship Id="rId5" Type="http://schemas.openxmlformats.org/officeDocument/2006/relationships/image" Target="../media/image114.jpg"/><Relationship Id="rId4" Type="http://schemas.openxmlformats.org/officeDocument/2006/relationships/image" Target="../media/image113.jpg"/></Relationships>
</file>

<file path=ppt/slides/_rels/slide45.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54035" y="1434830"/>
            <a:ext cx="7493000" cy="1938992"/>
          </a:xfrm>
          <a:prstGeom prst="rect">
            <a:avLst/>
          </a:prstGeom>
          <a:noFill/>
        </p:spPr>
        <p:txBody>
          <a:bodyPr wrap="square" rtlCol="0">
            <a:spAutoFit/>
          </a:bodyPr>
          <a:lstStyle/>
          <a:p>
            <a:pPr algn="ctr"/>
            <a:r>
              <a:rPr lang="en-US" sz="6000" dirty="0" smtClean="0">
                <a:solidFill>
                  <a:schemeClr val="accent6">
                    <a:lumMod val="50000"/>
                  </a:schemeClr>
                </a:solidFill>
              </a:rPr>
              <a:t>LABORATORY SAFETY TRAINING</a:t>
            </a:r>
          </a:p>
        </p:txBody>
      </p:sp>
      <p:sp>
        <p:nvSpPr>
          <p:cNvPr id="4" name="TextBox 3"/>
          <p:cNvSpPr txBox="1"/>
          <p:nvPr/>
        </p:nvSpPr>
        <p:spPr>
          <a:xfrm>
            <a:off x="4554035" y="4612585"/>
            <a:ext cx="7637966" cy="707886"/>
          </a:xfrm>
          <a:prstGeom prst="rect">
            <a:avLst/>
          </a:prstGeom>
          <a:noFill/>
        </p:spPr>
        <p:txBody>
          <a:bodyPr wrap="square" rtlCol="0">
            <a:spAutoFit/>
          </a:bodyPr>
          <a:lstStyle/>
          <a:p>
            <a:pPr algn="ctr"/>
            <a:r>
              <a:rPr lang="en-US" sz="4000" dirty="0" smtClean="0">
                <a:solidFill>
                  <a:schemeClr val="accent6">
                    <a:lumMod val="50000"/>
                  </a:schemeClr>
                </a:solidFill>
              </a:rPr>
              <a:t>UVU College of Science and Health</a:t>
            </a:r>
            <a:endParaRPr lang="en-US" sz="4000" dirty="0">
              <a:solidFill>
                <a:schemeClr val="accent6">
                  <a:lumMod val="50000"/>
                </a:schemeClr>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4830"/>
            <a:ext cx="4572000" cy="3988340"/>
          </a:xfrm>
          <a:prstGeom prst="rect">
            <a:avLst/>
          </a:prstGeom>
        </p:spPr>
      </p:pic>
    </p:spTree>
    <p:extLst>
      <p:ext uri="{BB962C8B-B14F-4D97-AF65-F5344CB8AC3E}">
        <p14:creationId xmlns:p14="http://schemas.microsoft.com/office/powerpoint/2010/main" val="622775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0"/>
            <a:ext cx="9906000" cy="923330"/>
          </a:xfrm>
          <a:prstGeom prst="rect">
            <a:avLst/>
          </a:prstGeom>
          <a:noFill/>
        </p:spPr>
        <p:txBody>
          <a:bodyPr wrap="square" rtlCol="0">
            <a:spAutoFit/>
          </a:bodyPr>
          <a:lstStyle/>
          <a:p>
            <a:r>
              <a:rPr lang="en-US" sz="5400" dirty="0" smtClean="0"/>
              <a:t>PEL – Permissible Exposure Limit</a:t>
            </a:r>
            <a:endParaRPr lang="en-US" sz="5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286000" cy="2286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00"/>
            <a:ext cx="2286000" cy="228600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0606"/>
          <a:stretch/>
        </p:blipFill>
        <p:spPr>
          <a:xfrm>
            <a:off x="278423" y="2286000"/>
            <a:ext cx="1729154" cy="2286000"/>
          </a:xfrm>
          <a:prstGeom prst="rect">
            <a:avLst/>
          </a:prstGeom>
        </p:spPr>
      </p:pic>
      <p:sp>
        <p:nvSpPr>
          <p:cNvPr id="11" name="TextBox 10"/>
          <p:cNvSpPr txBox="1"/>
          <p:nvPr/>
        </p:nvSpPr>
        <p:spPr>
          <a:xfrm>
            <a:off x="2971799" y="1244600"/>
            <a:ext cx="9220201" cy="707886"/>
          </a:xfrm>
          <a:prstGeom prst="rect">
            <a:avLst/>
          </a:prstGeom>
          <a:noFill/>
        </p:spPr>
        <p:txBody>
          <a:bodyPr wrap="square" rtlCol="0">
            <a:spAutoFit/>
          </a:bodyPr>
          <a:lstStyle/>
          <a:p>
            <a:r>
              <a:rPr lang="en-US" sz="4000" dirty="0"/>
              <a:t>TWA – Time Weighted Average (8 hours)</a:t>
            </a:r>
          </a:p>
        </p:txBody>
      </p:sp>
      <p:sp>
        <p:nvSpPr>
          <p:cNvPr id="13" name="TextBox 12"/>
          <p:cNvSpPr txBox="1"/>
          <p:nvPr/>
        </p:nvSpPr>
        <p:spPr>
          <a:xfrm>
            <a:off x="2971799" y="1968524"/>
            <a:ext cx="9220201" cy="646331"/>
          </a:xfrm>
          <a:prstGeom prst="rect">
            <a:avLst/>
          </a:prstGeom>
          <a:noFill/>
        </p:spPr>
        <p:txBody>
          <a:bodyPr wrap="square" rtlCol="0">
            <a:spAutoFit/>
          </a:bodyPr>
          <a:lstStyle/>
          <a:p>
            <a:r>
              <a:rPr lang="en-US" sz="3600" dirty="0"/>
              <a:t>STEL – Short-term Exposure Limit (~</a:t>
            </a:r>
            <a:r>
              <a:rPr lang="en-US" sz="3600" dirty="0" smtClean="0"/>
              <a:t>15 minutes</a:t>
            </a:r>
            <a:r>
              <a:rPr lang="en-US" sz="3600" dirty="0"/>
              <a:t>)</a:t>
            </a:r>
          </a:p>
        </p:txBody>
      </p:sp>
      <p:sp>
        <p:nvSpPr>
          <p:cNvPr id="14" name="TextBox 13"/>
          <p:cNvSpPr txBox="1"/>
          <p:nvPr/>
        </p:nvSpPr>
        <p:spPr>
          <a:xfrm>
            <a:off x="2971799" y="2598817"/>
            <a:ext cx="9220201" cy="1015663"/>
          </a:xfrm>
          <a:prstGeom prst="rect">
            <a:avLst/>
          </a:prstGeom>
          <a:noFill/>
        </p:spPr>
        <p:txBody>
          <a:bodyPr wrap="square" rtlCol="0">
            <a:spAutoFit/>
          </a:bodyPr>
          <a:lstStyle/>
          <a:p>
            <a:r>
              <a:rPr lang="en-US" sz="3600" dirty="0"/>
              <a:t>TLV – Threshold Limit </a:t>
            </a:r>
            <a:r>
              <a:rPr lang="en-US" sz="3600" dirty="0" smtClean="0"/>
              <a:t>Value</a:t>
            </a:r>
            <a:endParaRPr lang="en-US" sz="3600" dirty="0"/>
          </a:p>
          <a:p>
            <a:pPr lvl="1"/>
            <a:r>
              <a:rPr lang="en-US" sz="2400" dirty="0"/>
              <a:t>ACHIH – American Conference of Governmental Industrial Hygienist</a:t>
            </a:r>
          </a:p>
        </p:txBody>
      </p:sp>
      <p:sp>
        <p:nvSpPr>
          <p:cNvPr id="15" name="TextBox 14"/>
          <p:cNvSpPr txBox="1"/>
          <p:nvPr/>
        </p:nvSpPr>
        <p:spPr>
          <a:xfrm>
            <a:off x="2971799" y="3801979"/>
            <a:ext cx="9220201" cy="646331"/>
          </a:xfrm>
          <a:prstGeom prst="rect">
            <a:avLst/>
          </a:prstGeom>
          <a:noFill/>
        </p:spPr>
        <p:txBody>
          <a:bodyPr wrap="square" rtlCol="0">
            <a:spAutoFit/>
          </a:bodyPr>
          <a:lstStyle/>
          <a:p>
            <a:r>
              <a:rPr lang="en-US" sz="3600" dirty="0" smtClean="0"/>
              <a:t>LD</a:t>
            </a:r>
            <a:r>
              <a:rPr lang="en-US" sz="3600" baseline="-25000" dirty="0" smtClean="0"/>
              <a:t>50</a:t>
            </a:r>
            <a:r>
              <a:rPr lang="en-US" sz="3600" dirty="0" smtClean="0"/>
              <a:t> – Median Lethal Dose</a:t>
            </a:r>
            <a:endParaRPr lang="en-US" sz="3600" dirty="0"/>
          </a:p>
        </p:txBody>
      </p:sp>
      <p:sp>
        <p:nvSpPr>
          <p:cNvPr id="16" name="TextBox 15"/>
          <p:cNvSpPr txBox="1"/>
          <p:nvPr/>
        </p:nvSpPr>
        <p:spPr>
          <a:xfrm>
            <a:off x="2971798" y="4572000"/>
            <a:ext cx="9220201" cy="646331"/>
          </a:xfrm>
          <a:prstGeom prst="rect">
            <a:avLst/>
          </a:prstGeom>
          <a:noFill/>
        </p:spPr>
        <p:txBody>
          <a:bodyPr wrap="square" rtlCol="0">
            <a:spAutoFit/>
          </a:bodyPr>
          <a:lstStyle/>
          <a:p>
            <a:r>
              <a:rPr lang="en-US" sz="3600" dirty="0" smtClean="0"/>
              <a:t>LC</a:t>
            </a:r>
            <a:r>
              <a:rPr lang="en-US" sz="3600" baseline="-25000" dirty="0" smtClean="0"/>
              <a:t>50</a:t>
            </a:r>
            <a:r>
              <a:rPr lang="en-US" sz="3600" dirty="0" smtClean="0"/>
              <a:t> </a:t>
            </a:r>
            <a:r>
              <a:rPr lang="en-US" sz="3600" dirty="0"/>
              <a:t>– </a:t>
            </a:r>
            <a:r>
              <a:rPr lang="en-US" sz="3600" dirty="0" smtClean="0"/>
              <a:t>Lethal Concentration and Time</a:t>
            </a:r>
            <a:endParaRPr lang="en-US" sz="3600" dirty="0"/>
          </a:p>
        </p:txBody>
      </p:sp>
    </p:spTree>
    <p:extLst>
      <p:ext uri="{BB962C8B-B14F-4D97-AF65-F5344CB8AC3E}">
        <p14:creationId xmlns:p14="http://schemas.microsoft.com/office/powerpoint/2010/main" val="305057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4034" y="177800"/>
            <a:ext cx="7637965" cy="1323439"/>
          </a:xfrm>
          <a:prstGeom prst="rect">
            <a:avLst/>
          </a:prstGeom>
          <a:noFill/>
        </p:spPr>
        <p:txBody>
          <a:bodyPr wrap="square" rtlCol="0">
            <a:spAutoFit/>
          </a:bodyPr>
          <a:lstStyle/>
          <a:p>
            <a:pPr algn="ctr"/>
            <a:r>
              <a:rPr lang="en-US" sz="4000" dirty="0"/>
              <a:t>CONTROLLING CHEMICAL EXPOSURE</a:t>
            </a:r>
          </a:p>
        </p:txBody>
      </p:sp>
      <p:sp>
        <p:nvSpPr>
          <p:cNvPr id="5" name="TextBox 4"/>
          <p:cNvSpPr txBox="1"/>
          <p:nvPr/>
        </p:nvSpPr>
        <p:spPr>
          <a:xfrm>
            <a:off x="5029200" y="1888067"/>
            <a:ext cx="7162800" cy="2062103"/>
          </a:xfrm>
          <a:prstGeom prst="rect">
            <a:avLst/>
          </a:prstGeom>
          <a:noFill/>
        </p:spPr>
        <p:txBody>
          <a:bodyPr wrap="square" rtlCol="0">
            <a:spAutoFit/>
          </a:bodyPr>
          <a:lstStyle/>
          <a:p>
            <a:pPr marL="342900" lvl="0" indent="-342900">
              <a:buFont typeface="+mj-lt"/>
              <a:buAutoNum type="arabicPeriod"/>
            </a:pPr>
            <a:r>
              <a:rPr lang="en-US" sz="3200" dirty="0"/>
              <a:t>Engineering Controls </a:t>
            </a:r>
          </a:p>
          <a:p>
            <a:pPr marL="342900" lvl="0" indent="-342900">
              <a:buFont typeface="+mj-lt"/>
              <a:buAutoNum type="arabicPeriod"/>
            </a:pPr>
            <a:r>
              <a:rPr lang="en-US" sz="3200" dirty="0"/>
              <a:t>Administrative Controls </a:t>
            </a:r>
          </a:p>
          <a:p>
            <a:pPr marL="342900" lvl="0" indent="-342900">
              <a:buFont typeface="+mj-lt"/>
              <a:buAutoNum type="arabicPeriod"/>
            </a:pPr>
            <a:r>
              <a:rPr lang="en-US" sz="3200" dirty="0"/>
              <a:t>Safe Work Practices </a:t>
            </a:r>
          </a:p>
          <a:p>
            <a:pPr marL="342900" lvl="0" indent="-342900">
              <a:buFont typeface="+mj-lt"/>
              <a:buAutoNum type="arabicPeriod"/>
            </a:pPr>
            <a:r>
              <a:rPr lang="en-US" sz="3200" dirty="0"/>
              <a:t>Personal Protective Equipment (PPE</a:t>
            </a:r>
            <a:r>
              <a:rPr lang="en-US" sz="3200" dirty="0" smtClean="0"/>
              <a:t>)</a:t>
            </a:r>
            <a:endParaRPr lang="en-US" sz="32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0833" t="5903" r="20486" b="5729"/>
          <a:stretch/>
        </p:blipFill>
        <p:spPr>
          <a:xfrm>
            <a:off x="0" y="0"/>
            <a:ext cx="4554035" cy="6858000"/>
          </a:xfrm>
          <a:prstGeom prst="rect">
            <a:avLst/>
          </a:prstGeom>
        </p:spPr>
      </p:pic>
    </p:spTree>
    <p:extLst>
      <p:ext uri="{BB962C8B-B14F-4D97-AF65-F5344CB8AC3E}">
        <p14:creationId xmlns:p14="http://schemas.microsoft.com/office/powerpoint/2010/main" val="3842539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71" y="3589867"/>
            <a:ext cx="3040859" cy="3200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083" y="3589867"/>
            <a:ext cx="2424545" cy="3200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3589867"/>
            <a:ext cx="4267200" cy="32004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3313" r="13465"/>
          <a:stretch/>
        </p:blipFill>
        <p:spPr>
          <a:xfrm>
            <a:off x="9753600" y="3589867"/>
            <a:ext cx="2421467" cy="3200400"/>
          </a:xfrm>
          <a:prstGeom prst="rect">
            <a:avLst/>
          </a:prstGeom>
        </p:spPr>
      </p:pic>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smtClean="0"/>
              <a:t>Engineered Controls</a:t>
            </a:r>
          </a:p>
        </p:txBody>
      </p:sp>
      <p:sp>
        <p:nvSpPr>
          <p:cNvPr id="9" name="TextBox 8"/>
          <p:cNvSpPr txBox="1"/>
          <p:nvPr/>
        </p:nvSpPr>
        <p:spPr>
          <a:xfrm>
            <a:off x="-1" y="1576552"/>
            <a:ext cx="12175067" cy="1754326"/>
          </a:xfrm>
          <a:prstGeom prst="rect">
            <a:avLst/>
          </a:prstGeom>
          <a:noFill/>
        </p:spPr>
        <p:txBody>
          <a:bodyPr wrap="square" rtlCol="0">
            <a:spAutoFit/>
          </a:bodyPr>
          <a:lstStyle/>
          <a:p>
            <a:pPr algn="ctr"/>
            <a:r>
              <a:rPr lang="en-US" sz="5400" dirty="0"/>
              <a:t>T</a:t>
            </a:r>
            <a:r>
              <a:rPr lang="en-US" sz="5400" dirty="0" smtClean="0"/>
              <a:t>he </a:t>
            </a:r>
            <a:r>
              <a:rPr lang="en-US" sz="5400" dirty="0"/>
              <a:t>primary method of controlling chemical </a:t>
            </a:r>
            <a:r>
              <a:rPr lang="en-US" sz="5400" dirty="0" smtClean="0"/>
              <a:t>exposure!</a:t>
            </a:r>
            <a:endParaRPr lang="en-US" sz="5400" dirty="0"/>
          </a:p>
        </p:txBody>
      </p:sp>
    </p:spTree>
    <p:extLst>
      <p:ext uri="{BB962C8B-B14F-4D97-AF65-F5344CB8AC3E}">
        <p14:creationId xmlns:p14="http://schemas.microsoft.com/office/powerpoint/2010/main" val="564844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48469" cy="6858000"/>
          </a:xfrm>
          <a:prstGeom prst="rect">
            <a:avLst/>
          </a:prstGeom>
        </p:spPr>
      </p:pic>
      <p:sp>
        <p:nvSpPr>
          <p:cNvPr id="3" name="TextBox 2"/>
          <p:cNvSpPr txBox="1"/>
          <p:nvPr/>
        </p:nvSpPr>
        <p:spPr>
          <a:xfrm>
            <a:off x="5248470" y="0"/>
            <a:ext cx="6943530" cy="830997"/>
          </a:xfrm>
          <a:prstGeom prst="rect">
            <a:avLst/>
          </a:prstGeom>
          <a:noFill/>
        </p:spPr>
        <p:txBody>
          <a:bodyPr wrap="square" rtlCol="0">
            <a:spAutoFit/>
          </a:bodyPr>
          <a:lstStyle/>
          <a:p>
            <a:pPr algn="ctr"/>
            <a:r>
              <a:rPr lang="en-US" sz="4800" dirty="0" smtClean="0"/>
              <a:t>Fume Hoods</a:t>
            </a:r>
            <a:endParaRPr lang="en-US" sz="4800" dirty="0"/>
          </a:p>
        </p:txBody>
      </p:sp>
      <p:sp>
        <p:nvSpPr>
          <p:cNvPr id="4" name="TextBox 3"/>
          <p:cNvSpPr txBox="1"/>
          <p:nvPr/>
        </p:nvSpPr>
        <p:spPr>
          <a:xfrm>
            <a:off x="6028266" y="1927410"/>
            <a:ext cx="6163733" cy="646331"/>
          </a:xfrm>
          <a:prstGeom prst="rect">
            <a:avLst/>
          </a:prstGeom>
          <a:noFill/>
        </p:spPr>
        <p:txBody>
          <a:bodyPr wrap="square" rtlCol="0">
            <a:spAutoFit/>
          </a:bodyPr>
          <a:lstStyle/>
          <a:p>
            <a:r>
              <a:rPr lang="en-US" sz="3600" dirty="0" smtClean="0"/>
              <a:t>When to use</a:t>
            </a:r>
            <a:endParaRPr lang="en-US" sz="3600" dirty="0"/>
          </a:p>
        </p:txBody>
      </p:sp>
      <p:sp>
        <p:nvSpPr>
          <p:cNvPr id="5" name="TextBox 4"/>
          <p:cNvSpPr txBox="1"/>
          <p:nvPr/>
        </p:nvSpPr>
        <p:spPr>
          <a:xfrm>
            <a:off x="6900333" y="3081071"/>
            <a:ext cx="5291667"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When the MSDS/SDS says to</a:t>
            </a:r>
          </a:p>
          <a:p>
            <a:pPr marL="285750" indent="-285750">
              <a:buFont typeface="Arial" panose="020B0604020202020204" pitchFamily="34" charset="0"/>
              <a:buChar char="•"/>
            </a:pPr>
            <a:r>
              <a:rPr lang="en-US" sz="2800" dirty="0" smtClean="0"/>
              <a:t>When working with extremely volatile chemicals</a:t>
            </a:r>
          </a:p>
          <a:p>
            <a:pPr marL="285750" indent="-285750">
              <a:buFont typeface="Arial" panose="020B0604020202020204" pitchFamily="34" charset="0"/>
              <a:buChar char="•"/>
            </a:pPr>
            <a:r>
              <a:rPr lang="en-US" sz="2800" dirty="0" smtClean="0"/>
              <a:t>High probability of chemical vapors</a:t>
            </a:r>
          </a:p>
        </p:txBody>
      </p:sp>
    </p:spTree>
    <p:extLst>
      <p:ext uri="{BB962C8B-B14F-4D97-AF65-F5344CB8AC3E}">
        <p14:creationId xmlns:p14="http://schemas.microsoft.com/office/powerpoint/2010/main" val="2225466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3" name="TextBox 2"/>
          <p:cNvSpPr txBox="1"/>
          <p:nvPr/>
        </p:nvSpPr>
        <p:spPr>
          <a:xfrm>
            <a:off x="5143501" y="0"/>
            <a:ext cx="7048500" cy="707886"/>
          </a:xfrm>
          <a:prstGeom prst="rect">
            <a:avLst/>
          </a:prstGeom>
          <a:noFill/>
        </p:spPr>
        <p:txBody>
          <a:bodyPr wrap="square" rtlCol="0">
            <a:spAutoFit/>
          </a:bodyPr>
          <a:lstStyle/>
          <a:p>
            <a:pPr algn="ctr"/>
            <a:r>
              <a:rPr lang="en-US" sz="4000" b="1" dirty="0"/>
              <a:t>Fume Hood Work Practices </a:t>
            </a:r>
          </a:p>
        </p:txBody>
      </p:sp>
      <p:sp>
        <p:nvSpPr>
          <p:cNvPr id="4" name="TextBox 3"/>
          <p:cNvSpPr txBox="1"/>
          <p:nvPr/>
        </p:nvSpPr>
        <p:spPr>
          <a:xfrm>
            <a:off x="5143500" y="1105287"/>
            <a:ext cx="7048501" cy="5355312"/>
          </a:xfrm>
          <a:prstGeom prst="rect">
            <a:avLst/>
          </a:prstGeom>
          <a:noFill/>
        </p:spPr>
        <p:txBody>
          <a:bodyPr wrap="square" rtlCol="0">
            <a:spAutoFit/>
          </a:bodyPr>
          <a:lstStyle/>
          <a:p>
            <a:pPr marL="285750" indent="-285750">
              <a:buFont typeface="Arial" panose="020B0604020202020204" pitchFamily="34" charset="0"/>
              <a:buChar char="•"/>
            </a:pPr>
            <a:r>
              <a:rPr lang="en-US" dirty="0"/>
              <a:t>Know the toxic properties of the chemicals with which you work. </a:t>
            </a:r>
            <a:r>
              <a:rPr lang="en-US" b="1" dirty="0" smtClean="0"/>
              <a:t>(SDS)</a:t>
            </a:r>
          </a:p>
          <a:p>
            <a:pPr marL="285750" indent="-285750">
              <a:buFont typeface="Arial" panose="020B0604020202020204" pitchFamily="34" charset="0"/>
              <a:buChar char="•"/>
            </a:pPr>
            <a:r>
              <a:rPr lang="en-US" dirty="0" smtClean="0"/>
              <a:t>Be </a:t>
            </a:r>
            <a:r>
              <a:rPr lang="en-US" dirty="0"/>
              <a:t>able to identify signs and symptoms of overexposure. </a:t>
            </a:r>
            <a:r>
              <a:rPr lang="en-US" b="1" dirty="0" smtClean="0"/>
              <a:t>(SDS)</a:t>
            </a:r>
            <a:endParaRPr lang="en-US" b="1" dirty="0"/>
          </a:p>
          <a:p>
            <a:pPr marL="285750" indent="-285750">
              <a:buFont typeface="Arial" panose="020B0604020202020204" pitchFamily="34" charset="0"/>
              <a:buChar char="•"/>
            </a:pPr>
            <a:r>
              <a:rPr lang="en-US" b="1" dirty="0" smtClean="0">
                <a:solidFill>
                  <a:srgbClr val="FF0000"/>
                </a:solidFill>
              </a:rPr>
              <a:t>Keep </a:t>
            </a:r>
            <a:r>
              <a:rPr lang="en-US" b="1" dirty="0">
                <a:solidFill>
                  <a:srgbClr val="FF0000"/>
                </a:solidFill>
              </a:rPr>
              <a:t>all chemicals and equipment </a:t>
            </a:r>
            <a:r>
              <a:rPr lang="en-US" b="1" dirty="0" smtClean="0">
                <a:solidFill>
                  <a:srgbClr val="FF0000"/>
                </a:solidFill>
              </a:rPr>
              <a:t>six inches from the sash</a:t>
            </a:r>
          </a:p>
          <a:p>
            <a:pPr marL="285750" indent="-285750">
              <a:buFont typeface="Arial" panose="020B0604020202020204" pitchFamily="34" charset="0"/>
              <a:buChar char="•"/>
            </a:pPr>
            <a:r>
              <a:rPr lang="en-US" dirty="0" smtClean="0"/>
              <a:t>Keep </a:t>
            </a:r>
            <a:r>
              <a:rPr lang="en-US" dirty="0"/>
              <a:t>the sash completely lowered anytime "hands-on" experiments are not in progress or whenever the hood is on and unattended. </a:t>
            </a:r>
          </a:p>
          <a:p>
            <a:pPr marL="285750" indent="-285750">
              <a:buFont typeface="Arial" panose="020B0604020202020204" pitchFamily="34" charset="0"/>
              <a:buChar char="•"/>
            </a:pPr>
            <a:r>
              <a:rPr lang="en-US" dirty="0"/>
              <a:t>Never utilize the hood unless there is some indication that the hood is operating. </a:t>
            </a:r>
            <a:endParaRPr lang="en-US" dirty="0" smtClean="0"/>
          </a:p>
          <a:p>
            <a:pPr marL="285750" indent="-285750">
              <a:buFont typeface="Arial" panose="020B0604020202020204" pitchFamily="34" charset="0"/>
              <a:buChar char="•"/>
            </a:pPr>
            <a:r>
              <a:rPr lang="en-US" b="1" dirty="0" smtClean="0">
                <a:solidFill>
                  <a:srgbClr val="FF0000"/>
                </a:solidFill>
              </a:rPr>
              <a:t>The </a:t>
            </a:r>
            <a:r>
              <a:rPr lang="en-US" b="1" dirty="0">
                <a:solidFill>
                  <a:srgbClr val="FF0000"/>
                </a:solidFill>
              </a:rPr>
              <a:t>hood is not a substitute for personal protective equipment. Wear gloves, safety glasses, etc., as appropriate. </a:t>
            </a:r>
          </a:p>
          <a:p>
            <a:pPr marL="285750" indent="-285750">
              <a:buFont typeface="Arial" panose="020B0604020202020204" pitchFamily="34" charset="0"/>
              <a:buChar char="•"/>
            </a:pPr>
            <a:r>
              <a:rPr lang="en-US" dirty="0"/>
              <a:t>Visually inspect the baffles </a:t>
            </a:r>
            <a:r>
              <a:rPr lang="en-US" dirty="0" smtClean="0"/>
              <a:t>to </a:t>
            </a:r>
            <a:r>
              <a:rPr lang="en-US" dirty="0"/>
              <a:t>be sure the slots are open and unobstructed. </a:t>
            </a:r>
          </a:p>
          <a:p>
            <a:pPr marL="285750" indent="-285750">
              <a:buFont typeface="Arial" panose="020B0604020202020204" pitchFamily="34" charset="0"/>
              <a:buChar char="•"/>
            </a:pPr>
            <a:r>
              <a:rPr lang="en-US" b="1" dirty="0">
                <a:solidFill>
                  <a:srgbClr val="FF0000"/>
                </a:solidFill>
              </a:rPr>
              <a:t>Do not block baffles. If large equipment is in the hood, put it on blocks to raise it approximately two inches so that air may pass beneath it. </a:t>
            </a:r>
          </a:p>
          <a:p>
            <a:pPr marL="285750" indent="-285750">
              <a:buFont typeface="Arial" panose="020B0604020202020204" pitchFamily="34" charset="0"/>
              <a:buChar char="•"/>
            </a:pPr>
            <a:r>
              <a:rPr lang="en-US" b="1" dirty="0">
                <a:solidFill>
                  <a:srgbClr val="FF0000"/>
                </a:solidFill>
              </a:rPr>
              <a:t>Do not use the hood as a storage cabinet. </a:t>
            </a:r>
          </a:p>
          <a:p>
            <a:pPr marL="285750" indent="-285750">
              <a:buFont typeface="Arial" panose="020B0604020202020204" pitchFamily="34" charset="0"/>
              <a:buChar char="•"/>
            </a:pPr>
            <a:r>
              <a:rPr lang="en-US" dirty="0" smtClean="0"/>
              <a:t>Keep </a:t>
            </a:r>
            <a:r>
              <a:rPr lang="en-US" dirty="0"/>
              <a:t>the sash clean and clear. </a:t>
            </a:r>
          </a:p>
          <a:p>
            <a:pPr marL="285750" indent="-285750">
              <a:buFont typeface="Arial" panose="020B0604020202020204" pitchFamily="34" charset="0"/>
              <a:buChar char="•"/>
            </a:pPr>
            <a:r>
              <a:rPr lang="en-US" dirty="0"/>
              <a:t>Clean all chemical residues from the hood chamber after each use. </a:t>
            </a:r>
          </a:p>
          <a:p>
            <a:pPr marL="285750" indent="-285750">
              <a:buFont typeface="Arial" panose="020B0604020202020204" pitchFamily="34" charset="0"/>
              <a:buChar char="•"/>
            </a:pPr>
            <a:r>
              <a:rPr lang="en-US" dirty="0"/>
              <a:t>All electrical devices should be connected outside the hood to avoid sparks which may ignite a flammable or explosive chemical. </a:t>
            </a:r>
          </a:p>
        </p:txBody>
      </p:sp>
    </p:spTree>
    <p:extLst>
      <p:ext uri="{BB962C8B-B14F-4D97-AF65-F5344CB8AC3E}">
        <p14:creationId xmlns:p14="http://schemas.microsoft.com/office/powerpoint/2010/main" val="469159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2176" y="43116"/>
            <a:ext cx="9569824" cy="1200329"/>
          </a:xfrm>
          <a:prstGeom prst="rect">
            <a:avLst/>
          </a:prstGeom>
          <a:noFill/>
        </p:spPr>
        <p:txBody>
          <a:bodyPr wrap="square" rtlCol="0">
            <a:spAutoFit/>
          </a:bodyPr>
          <a:lstStyle/>
          <a:p>
            <a:pPr algn="ctr"/>
            <a:r>
              <a:rPr lang="en-US" sz="7200" dirty="0" smtClean="0"/>
              <a:t>Administrative Controls</a:t>
            </a:r>
            <a:endParaRPr lang="en-US" sz="7200" dirty="0"/>
          </a:p>
        </p:txBody>
      </p:sp>
      <p:sp>
        <p:nvSpPr>
          <p:cNvPr id="3" name="TextBox 2"/>
          <p:cNvSpPr txBox="1"/>
          <p:nvPr/>
        </p:nvSpPr>
        <p:spPr>
          <a:xfrm>
            <a:off x="2622176" y="1490133"/>
            <a:ext cx="9451291" cy="1938992"/>
          </a:xfrm>
          <a:prstGeom prst="rect">
            <a:avLst/>
          </a:prstGeom>
          <a:noFill/>
        </p:spPr>
        <p:txBody>
          <a:bodyPr wrap="square" rtlCol="0">
            <a:spAutoFit/>
          </a:bodyPr>
          <a:lstStyle/>
          <a:p>
            <a:r>
              <a:rPr lang="en-US" sz="2400" dirty="0" smtClean="0"/>
              <a:t>Changes </a:t>
            </a:r>
            <a:r>
              <a:rPr lang="en-US" sz="2400" dirty="0"/>
              <a:t>in the method or process to reduce exposure.  These include:</a:t>
            </a:r>
          </a:p>
          <a:p>
            <a:pPr marL="742950" lvl="1" indent="-285750">
              <a:buFont typeface="Arial" panose="020B0604020202020204" pitchFamily="34" charset="0"/>
              <a:buChar char="•"/>
            </a:pPr>
            <a:r>
              <a:rPr lang="en-US" sz="2400" dirty="0"/>
              <a:t>Substituting a less toxic chemical</a:t>
            </a:r>
          </a:p>
          <a:p>
            <a:pPr marL="742950" lvl="1" indent="-285750">
              <a:buFont typeface="Arial" panose="020B0604020202020204" pitchFamily="34" charset="0"/>
              <a:buChar char="•"/>
            </a:pPr>
            <a:r>
              <a:rPr lang="en-US" sz="2400" dirty="0"/>
              <a:t>Reducing the amount of the chemical being used</a:t>
            </a:r>
          </a:p>
          <a:p>
            <a:pPr marL="742950" lvl="1" indent="-285750">
              <a:buFont typeface="Arial" panose="020B0604020202020204" pitchFamily="34" charset="0"/>
              <a:buChar char="•"/>
            </a:pPr>
            <a:r>
              <a:rPr lang="en-US" sz="2400" dirty="0"/>
              <a:t>Reducing the length of the exposure time</a:t>
            </a:r>
          </a:p>
          <a:p>
            <a:pPr marL="742950" lvl="1" indent="-285750">
              <a:buFont typeface="Arial" panose="020B0604020202020204" pitchFamily="34" charset="0"/>
              <a:buChar char="•"/>
            </a:pPr>
            <a:r>
              <a:rPr lang="en-US" sz="2400" dirty="0"/>
              <a:t>Using plastic equipment instead of </a:t>
            </a:r>
            <a:r>
              <a:rPr lang="en-US" sz="2400" dirty="0" smtClean="0"/>
              <a:t>glass</a:t>
            </a: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844" r="4425"/>
          <a:stretch/>
        </p:blipFill>
        <p:spPr>
          <a:xfrm>
            <a:off x="0" y="0"/>
            <a:ext cx="2379133" cy="3429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29000"/>
            <a:ext cx="2442308" cy="3429000"/>
          </a:xfrm>
          <a:prstGeom prst="rect">
            <a:avLst/>
          </a:prstGeom>
        </p:spPr>
      </p:pic>
      <p:sp>
        <p:nvSpPr>
          <p:cNvPr id="6" name="TextBox 5"/>
          <p:cNvSpPr txBox="1"/>
          <p:nvPr/>
        </p:nvSpPr>
        <p:spPr>
          <a:xfrm>
            <a:off x="2622176" y="3491147"/>
            <a:ext cx="9448800" cy="3046988"/>
          </a:xfrm>
          <a:prstGeom prst="rect">
            <a:avLst/>
          </a:prstGeom>
          <a:noFill/>
        </p:spPr>
        <p:txBody>
          <a:bodyPr wrap="square" rtlCol="0">
            <a:spAutoFit/>
          </a:bodyPr>
          <a:lstStyle/>
          <a:p>
            <a:pPr lvl="1"/>
            <a:r>
              <a:rPr lang="en-US" sz="4800" dirty="0"/>
              <a:t>All Laboratory personnel are encouraged to look for and suggest changes in procedures to reduce </a:t>
            </a:r>
            <a:r>
              <a:rPr lang="en-US" sz="4800" dirty="0" smtClean="0"/>
              <a:t>exposure!</a:t>
            </a:r>
            <a:endParaRPr lang="en-US" sz="4800" dirty="0"/>
          </a:p>
        </p:txBody>
      </p:sp>
    </p:spTree>
    <p:extLst>
      <p:ext uri="{BB962C8B-B14F-4D97-AF65-F5344CB8AC3E}">
        <p14:creationId xmlns:p14="http://schemas.microsoft.com/office/powerpoint/2010/main" val="2578733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667" y="1834195"/>
            <a:ext cx="5943600" cy="461665"/>
          </a:xfrm>
          <a:prstGeom prst="rect">
            <a:avLst/>
          </a:prstGeom>
          <a:noFill/>
        </p:spPr>
        <p:txBody>
          <a:bodyPr wrap="square" rtlCol="0">
            <a:spAutoFit/>
          </a:bodyPr>
          <a:lstStyle/>
          <a:p>
            <a:pPr algn="ctr"/>
            <a:r>
              <a:rPr lang="en-US" sz="2400" dirty="0" smtClean="0"/>
              <a:t>Tetrachloromethane (Carbon Tetrachloride)</a:t>
            </a:r>
            <a:endParaRPr lang="en-US" sz="2400" dirty="0"/>
          </a:p>
        </p:txBody>
      </p:sp>
      <p:sp>
        <p:nvSpPr>
          <p:cNvPr id="7" name="TextBox 6"/>
          <p:cNvSpPr txBox="1"/>
          <p:nvPr/>
        </p:nvSpPr>
        <p:spPr>
          <a:xfrm>
            <a:off x="6307667" y="1825729"/>
            <a:ext cx="5943600" cy="461665"/>
          </a:xfrm>
          <a:prstGeom prst="rect">
            <a:avLst/>
          </a:prstGeom>
          <a:noFill/>
        </p:spPr>
        <p:txBody>
          <a:bodyPr wrap="square" rtlCol="0">
            <a:spAutoFit/>
          </a:bodyPr>
          <a:lstStyle/>
          <a:p>
            <a:pPr algn="ctr"/>
            <a:r>
              <a:rPr lang="en-US" sz="2400" dirty="0" smtClean="0"/>
              <a:t>Dichloromethane (Methylene Chloride)</a:t>
            </a:r>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635619"/>
            <a:ext cx="5943600" cy="1523742"/>
          </a:xfrm>
          <a:prstGeom prst="rect">
            <a:avLst/>
          </a:prstGeom>
        </p:spPr>
      </p:pic>
      <p:sp>
        <p:nvSpPr>
          <p:cNvPr id="10" name="TextBox 9"/>
          <p:cNvSpPr txBox="1"/>
          <p:nvPr/>
        </p:nvSpPr>
        <p:spPr>
          <a:xfrm>
            <a:off x="6248400" y="4558688"/>
            <a:ext cx="5943600" cy="954107"/>
          </a:xfrm>
          <a:prstGeom prst="rect">
            <a:avLst/>
          </a:prstGeom>
          <a:noFill/>
        </p:spPr>
        <p:txBody>
          <a:bodyPr wrap="square" rtlCol="0">
            <a:spAutoFit/>
          </a:bodyPr>
          <a:lstStyle/>
          <a:p>
            <a:r>
              <a:rPr lang="en-US" sz="2800" dirty="0" smtClean="0"/>
              <a:t>TWA			50 ppm</a:t>
            </a:r>
          </a:p>
          <a:p>
            <a:r>
              <a:rPr lang="en-US" sz="2800" dirty="0" smtClean="0"/>
              <a:t>STEL			125 ppm</a:t>
            </a: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7995"/>
            <a:ext cx="5943600" cy="1561366"/>
          </a:xfrm>
          <a:prstGeom prst="rect">
            <a:avLst/>
          </a:prstGeom>
        </p:spPr>
      </p:pic>
      <p:sp>
        <p:nvSpPr>
          <p:cNvPr id="12" name="TextBox 11"/>
          <p:cNvSpPr txBox="1"/>
          <p:nvPr/>
        </p:nvSpPr>
        <p:spPr>
          <a:xfrm>
            <a:off x="0" y="4558688"/>
            <a:ext cx="6248400" cy="954107"/>
          </a:xfrm>
          <a:prstGeom prst="rect">
            <a:avLst/>
          </a:prstGeom>
          <a:noFill/>
        </p:spPr>
        <p:txBody>
          <a:bodyPr wrap="square" rtlCol="0">
            <a:spAutoFit/>
          </a:bodyPr>
          <a:lstStyle/>
          <a:p>
            <a:r>
              <a:rPr lang="en-US" sz="2800" dirty="0" smtClean="0"/>
              <a:t>TWA			5 ppm</a:t>
            </a:r>
          </a:p>
          <a:p>
            <a:r>
              <a:rPr lang="en-US" sz="2800" dirty="0" smtClean="0"/>
              <a:t>STEL			10 ppm</a:t>
            </a:r>
          </a:p>
        </p:txBody>
      </p:sp>
      <p:pic>
        <p:nvPicPr>
          <p:cNvPr id="13" name="Picture 12"/>
          <p:cNvPicPr>
            <a:picLocks noChangeAspect="1"/>
          </p:cNvPicPr>
          <p:nvPr/>
        </p:nvPicPr>
        <p:blipFill>
          <a:blip r:embed="rId4"/>
          <a:stretch>
            <a:fillRect/>
          </a:stretch>
        </p:blipFill>
        <p:spPr>
          <a:xfrm>
            <a:off x="1987731" y="0"/>
            <a:ext cx="1968137" cy="18288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6279" y="0"/>
            <a:ext cx="1803042" cy="1828800"/>
          </a:xfrm>
          <a:prstGeom prst="rect">
            <a:avLst/>
          </a:prstGeom>
        </p:spPr>
      </p:pic>
      <p:sp>
        <p:nvSpPr>
          <p:cNvPr id="15" name="TextBox 14"/>
          <p:cNvSpPr txBox="1"/>
          <p:nvPr/>
        </p:nvSpPr>
        <p:spPr>
          <a:xfrm>
            <a:off x="939799" y="6320589"/>
            <a:ext cx="4064000" cy="369332"/>
          </a:xfrm>
          <a:prstGeom prst="rect">
            <a:avLst/>
          </a:prstGeom>
          <a:noFill/>
        </p:spPr>
        <p:txBody>
          <a:bodyPr wrap="square" rtlCol="0">
            <a:spAutoFit/>
          </a:bodyPr>
          <a:lstStyle/>
          <a:p>
            <a:pPr algn="ctr"/>
            <a:r>
              <a:rPr lang="en-US" dirty="0" smtClean="0"/>
              <a:t>TWA – Time Weighted Average (8 hours)</a:t>
            </a:r>
            <a:endParaRPr lang="en-US" dirty="0"/>
          </a:p>
        </p:txBody>
      </p:sp>
      <p:sp>
        <p:nvSpPr>
          <p:cNvPr id="16" name="TextBox 15"/>
          <p:cNvSpPr txBox="1"/>
          <p:nvPr/>
        </p:nvSpPr>
        <p:spPr>
          <a:xfrm>
            <a:off x="6307667" y="6320589"/>
            <a:ext cx="5731932" cy="369332"/>
          </a:xfrm>
          <a:prstGeom prst="rect">
            <a:avLst/>
          </a:prstGeom>
          <a:noFill/>
        </p:spPr>
        <p:txBody>
          <a:bodyPr wrap="square" rtlCol="0">
            <a:spAutoFit/>
          </a:bodyPr>
          <a:lstStyle/>
          <a:p>
            <a:pPr algn="ctr"/>
            <a:r>
              <a:rPr lang="en-US" dirty="0" smtClean="0"/>
              <a:t>STEL – Short-term Exposure Limit (~15 minutes)</a:t>
            </a:r>
          </a:p>
        </p:txBody>
      </p:sp>
    </p:spTree>
    <p:extLst>
      <p:ext uri="{BB962C8B-B14F-4D97-AF65-F5344CB8AC3E}">
        <p14:creationId xmlns:p14="http://schemas.microsoft.com/office/powerpoint/2010/main" val="1076890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86400" cy="6858000"/>
          </a:xfrm>
          <a:prstGeom prst="rect">
            <a:avLst/>
          </a:prstGeom>
        </p:spPr>
      </p:pic>
      <p:sp>
        <p:nvSpPr>
          <p:cNvPr id="9" name="TextBox 8"/>
          <p:cNvSpPr txBox="1"/>
          <p:nvPr/>
        </p:nvSpPr>
        <p:spPr>
          <a:xfrm>
            <a:off x="5350934" y="1905506"/>
            <a:ext cx="6705600" cy="3046988"/>
          </a:xfrm>
          <a:prstGeom prst="rect">
            <a:avLst/>
          </a:prstGeom>
          <a:noFill/>
        </p:spPr>
        <p:txBody>
          <a:bodyPr wrap="square" rtlCol="0">
            <a:spAutoFit/>
          </a:bodyPr>
          <a:lstStyle/>
          <a:p>
            <a:pPr algn="ctr"/>
            <a:r>
              <a:rPr lang="en-US" sz="9600" b="1" dirty="0"/>
              <a:t>SAFE WORK PRACTICES</a:t>
            </a:r>
          </a:p>
        </p:txBody>
      </p:sp>
    </p:spTree>
    <p:extLst>
      <p:ext uri="{BB962C8B-B14F-4D97-AF65-F5344CB8AC3E}">
        <p14:creationId xmlns:p14="http://schemas.microsoft.com/office/powerpoint/2010/main" val="1782398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71" y="91674"/>
            <a:ext cx="1940814" cy="2743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929" y="91674"/>
            <a:ext cx="1828800" cy="1828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5917" y="4937526"/>
            <a:ext cx="2385892" cy="1828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878" y="3369983"/>
            <a:ext cx="1828800" cy="313508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8573" y="91674"/>
            <a:ext cx="1828800" cy="18288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0380" y="2438400"/>
            <a:ext cx="1452880" cy="21336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45751" y="68625"/>
            <a:ext cx="1828800" cy="1828800"/>
          </a:xfrm>
          <a:prstGeom prst="rect">
            <a:avLst/>
          </a:prstGeom>
        </p:spPr>
      </p:pic>
      <p:sp>
        <p:nvSpPr>
          <p:cNvPr id="11" name="TextBox 10"/>
          <p:cNvSpPr txBox="1"/>
          <p:nvPr/>
        </p:nvSpPr>
        <p:spPr>
          <a:xfrm>
            <a:off x="3264940" y="1720840"/>
            <a:ext cx="5662121" cy="3416320"/>
          </a:xfrm>
          <a:prstGeom prst="rect">
            <a:avLst/>
          </a:prstGeom>
          <a:noFill/>
        </p:spPr>
        <p:txBody>
          <a:bodyPr wrap="square" rtlCol="0" anchor="ctr">
            <a:spAutoFit/>
          </a:bodyPr>
          <a:lstStyle/>
          <a:p>
            <a:pPr algn="ctr"/>
            <a:r>
              <a:rPr lang="en-US" sz="7200" dirty="0" smtClean="0"/>
              <a:t>Be Aware of Your Surroundings</a:t>
            </a:r>
            <a:endParaRPr lang="en-US" sz="7200" dirty="0"/>
          </a:p>
        </p:txBody>
      </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15843" y="4937526"/>
            <a:ext cx="1359074" cy="1828800"/>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82809" y="4937526"/>
            <a:ext cx="1710335" cy="18288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3600" y="91674"/>
            <a:ext cx="2438400" cy="1828800"/>
          </a:xfrm>
          <a:prstGeom prst="rect">
            <a:avLst/>
          </a:prstGeom>
        </p:spPr>
      </p:pic>
    </p:spTree>
    <p:extLst>
      <p:ext uri="{BB962C8B-B14F-4D97-AF65-F5344CB8AC3E}">
        <p14:creationId xmlns:p14="http://schemas.microsoft.com/office/powerpoint/2010/main" val="50892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fltVal val="0"/>
                                          </p:val>
                                        </p:tav>
                                        <p:tav tm="100000">
                                          <p:val>
                                            <p:strVal val="#ppt_h"/>
                                          </p:val>
                                        </p:tav>
                                      </p:tavLst>
                                    </p:anim>
                                    <p:animEffect transition="in" filter="fade">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1" y="1466446"/>
            <a:ext cx="9448800" cy="1384995"/>
          </a:xfrm>
          <a:prstGeom prst="rect">
            <a:avLst/>
          </a:prstGeom>
          <a:noFill/>
        </p:spPr>
        <p:txBody>
          <a:bodyPr wrap="square" rtlCol="0">
            <a:spAutoFit/>
          </a:bodyPr>
          <a:lstStyle/>
          <a:p>
            <a:pPr lvl="0"/>
            <a:r>
              <a:rPr lang="en-US" sz="2800" dirty="0"/>
              <a:t>Know the potential hazards and appropriate safety precautions before beginning work. Ask and be able to answer the following questions: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71600" cy="13716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599" y="16934"/>
            <a:ext cx="1371600" cy="13716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798" y="-16934"/>
            <a:ext cx="1371600" cy="137160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4271" r="13478"/>
          <a:stretch/>
        </p:blipFill>
        <p:spPr>
          <a:xfrm>
            <a:off x="10820401" y="1371600"/>
            <a:ext cx="1371599" cy="13716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20400" y="0"/>
            <a:ext cx="1371600" cy="137160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4194" y="-8467"/>
            <a:ext cx="1369698" cy="137160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1" y="1354666"/>
            <a:ext cx="1371600" cy="1371600"/>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4114800"/>
            <a:ext cx="1371600" cy="137160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0400" y="2743200"/>
            <a:ext cx="1371600" cy="137160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77200" y="5503334"/>
            <a:ext cx="1371600" cy="1371600"/>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20400" y="5486400"/>
            <a:ext cx="1371600" cy="1371600"/>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20400" y="4123267"/>
            <a:ext cx="1371600" cy="1371600"/>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85610" y="5486400"/>
            <a:ext cx="1331595" cy="1371600"/>
          </a:xfrm>
          <a:prstGeom prst="rect">
            <a:avLst/>
          </a:prstGeom>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48800" y="5503334"/>
            <a:ext cx="1371600" cy="1371600"/>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86387" y="5461000"/>
            <a:ext cx="1366719" cy="1371600"/>
          </a:xfrm>
          <a:prstGeom prst="rect">
            <a:avLst/>
          </a:prstGeom>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43199" y="0"/>
            <a:ext cx="1371600" cy="1371600"/>
          </a:xfrm>
          <a:prstGeom prst="rect">
            <a:avLst/>
          </a:prstGeom>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86397" y="0"/>
            <a:ext cx="1371600" cy="1371600"/>
          </a:xfrm>
          <a:prstGeom prst="rect">
            <a:avLst/>
          </a:prstGeom>
        </p:spPr>
      </p:pic>
      <p:pic>
        <p:nvPicPr>
          <p:cNvPr id="25" name="Picture 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52595" y="-8467"/>
            <a:ext cx="1371600" cy="1371600"/>
          </a:xfrm>
          <a:prstGeom prst="rect">
            <a:avLst/>
          </a:prstGeom>
        </p:spPr>
      </p:pic>
      <p:pic>
        <p:nvPicPr>
          <p:cNvPr id="26" name="Picture 2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0" y="5486400"/>
            <a:ext cx="1371600" cy="1371600"/>
          </a:xfrm>
          <a:prstGeom prst="rect">
            <a:avLst/>
          </a:prstGeom>
        </p:spPr>
      </p:pic>
      <p:pic>
        <p:nvPicPr>
          <p:cNvPr id="27" name="Picture 2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7304" y="2743200"/>
            <a:ext cx="1331595" cy="1371600"/>
          </a:xfrm>
          <a:prstGeom prst="rect">
            <a:avLst/>
          </a:prstGeom>
        </p:spPr>
      </p:pic>
      <p:pic>
        <p:nvPicPr>
          <p:cNvPr id="28" name="Picture 2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541349" y="-8467"/>
            <a:ext cx="1331595" cy="1371600"/>
          </a:xfrm>
          <a:prstGeom prst="rect">
            <a:avLst/>
          </a:prstGeom>
        </p:spPr>
      </p:pic>
      <p:pic>
        <p:nvPicPr>
          <p:cNvPr id="29" name="Picture 2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371599" y="5461000"/>
            <a:ext cx="1371600" cy="1371600"/>
          </a:xfrm>
          <a:prstGeom prst="rect">
            <a:avLst/>
          </a:prstGeom>
        </p:spPr>
      </p:pic>
      <p:pic>
        <p:nvPicPr>
          <p:cNvPr id="30" name="Picture 2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723197" y="5469466"/>
            <a:ext cx="1371600" cy="1371600"/>
          </a:xfrm>
          <a:prstGeom prst="rect">
            <a:avLst/>
          </a:prstGeom>
        </p:spPr>
      </p:pic>
      <p:pic>
        <p:nvPicPr>
          <p:cNvPr id="31" name="Picture 3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074794" y="5469466"/>
            <a:ext cx="1371600" cy="1371600"/>
          </a:xfrm>
          <a:prstGeom prst="rect">
            <a:avLst/>
          </a:prstGeom>
        </p:spPr>
      </p:pic>
      <p:sp>
        <p:nvSpPr>
          <p:cNvPr id="3" name="TextBox 2"/>
          <p:cNvSpPr txBox="1"/>
          <p:nvPr/>
        </p:nvSpPr>
        <p:spPr>
          <a:xfrm>
            <a:off x="1489279" y="2851441"/>
            <a:ext cx="9160934" cy="523220"/>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t>What are the hazards? </a:t>
            </a:r>
          </a:p>
        </p:txBody>
      </p:sp>
      <p:sp>
        <p:nvSpPr>
          <p:cNvPr id="4" name="TextBox 3"/>
          <p:cNvSpPr txBox="1"/>
          <p:nvPr/>
        </p:nvSpPr>
        <p:spPr>
          <a:xfrm>
            <a:off x="1489279" y="3386498"/>
            <a:ext cx="9101667" cy="523220"/>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t>What are the worst things that could happen? </a:t>
            </a:r>
            <a:endParaRPr lang="en-US" dirty="0"/>
          </a:p>
        </p:txBody>
      </p:sp>
      <p:sp>
        <p:nvSpPr>
          <p:cNvPr id="5" name="TextBox 4"/>
          <p:cNvSpPr txBox="1"/>
          <p:nvPr/>
        </p:nvSpPr>
        <p:spPr>
          <a:xfrm>
            <a:off x="1489278" y="3861657"/>
            <a:ext cx="9135533" cy="523220"/>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t>What do I need to do to be prepared? </a:t>
            </a:r>
          </a:p>
        </p:txBody>
      </p:sp>
      <p:sp>
        <p:nvSpPr>
          <p:cNvPr id="6" name="TextBox 5"/>
          <p:cNvSpPr txBox="1"/>
          <p:nvPr/>
        </p:nvSpPr>
        <p:spPr>
          <a:xfrm>
            <a:off x="1930400" y="4332708"/>
            <a:ext cx="8719813" cy="954107"/>
          </a:xfrm>
          <a:prstGeom prst="rect">
            <a:avLst/>
          </a:prstGeom>
          <a:noFill/>
        </p:spPr>
        <p:txBody>
          <a:bodyPr wrap="square" rtlCol="0">
            <a:spAutoFit/>
          </a:bodyPr>
          <a:lstStyle/>
          <a:p>
            <a:pPr lvl="1" indent="-457200">
              <a:buFont typeface="Arial" panose="020B0604020202020204" pitchFamily="34" charset="0"/>
              <a:buChar char="•"/>
            </a:pPr>
            <a:r>
              <a:rPr lang="en-US" sz="2800" dirty="0"/>
              <a:t>What work practices, facilities or personal protective equipment are needed to minimize the risk? </a:t>
            </a:r>
          </a:p>
        </p:txBody>
      </p:sp>
    </p:spTree>
    <p:extLst>
      <p:ext uri="{BB962C8B-B14F-4D97-AF65-F5344CB8AC3E}">
        <p14:creationId xmlns:p14="http://schemas.microsoft.com/office/powerpoint/2010/main" val="235372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1817"/>
            <a:ext cx="12192000" cy="1015663"/>
          </a:xfrm>
          <a:prstGeom prst="rect">
            <a:avLst/>
          </a:prstGeom>
          <a:noFill/>
        </p:spPr>
        <p:txBody>
          <a:bodyPr wrap="square" rtlCol="0">
            <a:spAutoFit/>
          </a:bodyPr>
          <a:lstStyle/>
          <a:p>
            <a:pPr algn="ctr"/>
            <a:r>
              <a:rPr lang="en-US" sz="6000" b="1" dirty="0"/>
              <a:t>Chemical Hygiene </a:t>
            </a:r>
            <a:r>
              <a:rPr lang="en-US" sz="6000" b="1" dirty="0" smtClean="0"/>
              <a:t>Coordinator</a:t>
            </a:r>
            <a:endParaRPr lang="en-US" sz="6000" b="1" dirty="0"/>
          </a:p>
        </p:txBody>
      </p:sp>
      <p:sp>
        <p:nvSpPr>
          <p:cNvPr id="4" name="TextBox 3"/>
          <p:cNvSpPr txBox="1"/>
          <p:nvPr/>
        </p:nvSpPr>
        <p:spPr>
          <a:xfrm>
            <a:off x="2743200" y="1914270"/>
            <a:ext cx="6705600" cy="3416320"/>
          </a:xfrm>
          <a:prstGeom prst="rect">
            <a:avLst/>
          </a:prstGeom>
          <a:noFill/>
        </p:spPr>
        <p:txBody>
          <a:bodyPr wrap="square" rtlCol="0">
            <a:spAutoFit/>
          </a:bodyPr>
          <a:lstStyle/>
          <a:p>
            <a:pPr algn="ctr"/>
            <a:r>
              <a:rPr lang="en-US" sz="5400" b="1" dirty="0" smtClean="0"/>
              <a:t>Craig Moore</a:t>
            </a:r>
          </a:p>
          <a:p>
            <a:pPr algn="ctr"/>
            <a:r>
              <a:rPr lang="en-US" sz="5400" b="1" dirty="0" smtClean="0"/>
              <a:t>Office: SB052b</a:t>
            </a:r>
          </a:p>
          <a:p>
            <a:pPr algn="ctr"/>
            <a:r>
              <a:rPr lang="en-US" sz="5400" b="1" dirty="0" smtClean="0"/>
              <a:t>801-863-5252</a:t>
            </a:r>
          </a:p>
          <a:p>
            <a:pPr algn="ctr"/>
            <a:r>
              <a:rPr lang="en-US" sz="5400" b="1" dirty="0" smtClean="0"/>
              <a:t>craig.moore@uvu.edu</a:t>
            </a:r>
          </a:p>
        </p:txBody>
      </p:sp>
    </p:spTree>
    <p:extLst>
      <p:ext uri="{BB962C8B-B14F-4D97-AF65-F5344CB8AC3E}">
        <p14:creationId xmlns:p14="http://schemas.microsoft.com/office/powerpoint/2010/main" val="4117570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IPEBURERQWFRUVFhcXFxcYFxgYFhwWHxgaGCEaHh4XGyYgFx0vGRoVHzMkIycpNi0sICAxNzArNSYrLCkBCQoKDgwOGg8PGi0kHyQtNCo0MyosNC8wLzA1LCwsNSw0Niw2LDUwNS80LywvLDQsLCwsKywuLC4sLSwqLCwsLP/AABEIAOEA4QMBIgACEQEDEQH/xAAcAAEAAgIDAQAAAAAAAAAAAAAABgcEBQIDCAH/xABJEAABAwIDBQMHCQUGBQUAAAABAAIDBBEFITEGBxJBURMyQiIjYZGxwfAUQ1JTcXKBobIIkpPR4hdUYqLS4RUzY8LTJDQ1c4L/xAAbAQEAAwEBAQEAAAAAAAAAAAAABAUGBwMCAf/EADQRAAIBAwEFBgQHAAMBAAAAAAABAgMEEQUSITFRYQYTIkGhwXGx4fAUMlKBkaLRM0JyFf/aAAwDAQACEQMRAD8AvFERAEREAREQBERAEREAREQBU5vX3ruDnYbhrrym7ZpmnucixhHi6u8Ogz7revvXcHOw3DXXlN2zTNPc5FjCPF1d4dBn3a2wzDGwNsM3HvO+OSjXFwqS6l3pGkTv55e6C4v2XX5Ep3ZbzZMKkbQ17iaZx83Lmez/AJx31Hh10XoGOQOAc0gggEEG4IOdwRqF5braJszC1w+w8weoUj3Z7zH4VI2hrnF1K42ilOfZ/wBHUeHXRfNvcqqsPie2s6LKxl3lPfTfp0fsz0Gi4xyBwDmkEEAgg3BBzuCNQuSlmeCIiAIiIAiIgCIiAIiIAiIgCIiAIiIAiIgCIiAIiIAqc3r713BzsNw115Tds0zT3ORYwjxdXeHQZ91vX3ruDnYbhrrym7ZpmnucixhHi6u8Ogz7tbYXhbYG2Gbj3nfHJRri4VJdS70jSJ388vdBcX7Lr8hhmGNgbYZuPed8clmoipJScnlnUaFCFCCp01hILoraJszC1w+w8weoXei/E2nlH3UpxqRcJrKZvN2e8yTCpG0Nc4upXG0Upz7P+jqPDrovQMcgcA5pBBAIINwQeYI1C8t1tE2Zha4fYeYPUKR7s95kmFSNoa5xdSuNopTn2f8AR1Hh10V1bXKqrD4nMtZ0aVjLvKe+m/To/ZnoNFxjkDgHNIIIBBBuCDncEahclLM6EREAREQBERAEREAREQBERAEREAREQBERAFTm9feu4OdhuGuvKbtmmae5yLGEeLq7w6DPut6+9dwc7DcNdeU3bNM09zkWMI8XV3h0GfdrbC8LbA2wzce8745KNcXCpLqXekaRO/nl7oLi/ZdfkMLwtsDbDNx7zvjks1F8JsqSUnJ5Z1GjRp0Kap01iKOE9Q2McTyAPT8ZrWSbTwg5cR+wfzIUdxOvM8hcdPCOgXPD8HknBLbADK50v0yCsY2kIx2qjMXX7Q3Vev3VlBPluy316IkdPtFC82uW/eFh6xcBbIG6gVVSuieWOFiFu9mMRNzC45Wu33j3+tfFe1jGO3BknS9fq1a/4a6ik28Z4b+TRI10VtE2Zha4fYeYPULvRQE2nlGuqU41IuE1lM3m7PeY/CpG0Nc4upnG0UuvZ/0dR4ddF6BjkDgHNIIIBBBuCDzBGoXlutomzMLXD7DzB6hSPdnvMkwqRtDXOLqVxtFKc+z/AKOo8Ouiura5VVYfE5lrOjSsZd5T3036dH7M9BouMcgcA5pBBAIINwQc7gjULkpZnQiIgCIiAIiIAiIgCIiAIiIAiIgCpzevvXcHOw3DXXlN2zTNPc5FjCPF1d4dBn3W9jew5rnYbhrrym7ZpmnudWMI8XV3h0Gfdp6FjqJ/EfLY6wcQMwfj1r1dvXlRlWpxykets6EriFOvLZTe/wC/v9zcYXhbYG2Gbj3nfHJZq4RSh7Q5puDoVzWWnJybcuJ2a3pU6VOMKSxFcMBYuKP4YJD/AIT+YsspYeMNvBJ90/zX7T/OvifF42reo1+l/Ig6mWz7LU7PTc/5ioappgJ/9Oz7D+oq1vv+NfEwXZRL8XL/AMv5o1G1cfnGHq23qP8Autdg8nDPGf8AEB68vetntafKj+x3tC1OGC80f32+0L7o77ffyZG1Lwau3H9UX8idoiKkOoBdFbRNmYWuH2HmD1C718Jsv1Np5R51IRqRcJrKfHJvd2e8x+FSNoa5xdTONopTn2f9HUeHXRegY5A4BzSCCAQQbgg53BGoXljCsDlxmfsIfJhjIMsxFwPs6k52HP0AKcbH7YVGz1SMNxIl1I4+Ynzs0X/R1bqw+g53FG7hKfcya28Zx9/I5FqFClSryVu8wzx9uvxLxRcY5A4BzSCCAQQbgg53BGoXJTSuCIiAIiIAiIgCIiAIiIAqc3sb2HNc7DcNdeU3bNM09zqxhHi6u8Ogz7rexvYc1zsOw115Tds0zT3OrGEeLq7w6DPu1fh2HNhbYZuOp+OSttM0yd7PL3QXF+y+9xFuLhUV1GHYc2Fthm46n45LKewOBBFwdQuSLodOjTpQVOCxFeRQynKUtpveaZrnUT7i7oXHMc2n49a30Uoe0Oabg6FdD2BwIIuDqFqGudRPuLuhccxzafj1rnnaHs93ebi3W7zXI6F2Z7TOg1a3T8Pk+X0JCuueLja5v0gR6xZfYpQ9oc03B0K5rCb0zqvhqR5pleyRlpLTkQbH7VINn8XYyPs5Dw2JIJ0sc/bdZWMYD2x42EB/O+h/kVoX4JOPmz+Fj7CrjvKVxDEng5urS+0i6dSlByW9Zw2muuOH+9DnjleJpbt7oFh6ed1z2dp+OcHk27j7B+ZXGDZ+dx7vCOriB/upNhmGNgZYZk6nr/svmtWhTp7EHnyPfTtOury9/FXEXFZ2nlYzyST+8GYiL4TZVB0QE2XRg+DzYxP2EHkwNt201sgOg6k8hz10CYPg82MT9hB5MDbdtNbIDoOpPIc9dAruwTBIaKBsEDeFjfWTzc483Hr7gAod9fRso7Md9R/16vryX7sxOras7huhQfg83z6Lpzfn8OLBMEhooGwQN4WN9ZPNzjzcevuAC69otnYcQgdBO24ObXDvNdyc08j7dCtmixyrVFU73L2s5z55KDZWMeRXGx+2FRs9UjDcSJdSOPmJ87NF/wBHVurD6Dnd8cgcA5pBBAIINwQc7gjUKCbRbOw4hA6Cdtwc2uHea7k5p5H26FQvY/bCo2eqRhuJEupHHzE+dmi/6OrdWH0HPomkavG8j3dTdNevVe6KuvQdN5XAvFFxjkDgHNIIIBBBuCDncEahclfkYIiIAiIgCIiAKnN7G9hzXOw3DXXlN2zTNPc5FjCPF1d4dBn3W9jew5rnYbhrrym7ZpmnucixhHi6u8Ogz7tYYdhzYW2GbjqfjkrbTNMnezy90FxfsvvcRbi4VFdRh2HNhbYZuOp+OSy0WPW1zYW8TvwHMroEY0rWlhYjGJRNyqS5tmQijku0zyfJa0D03J9y4t2lk5hp/Aj3qrev2aeMv+CT+Bq44ElXF7A4EEXB1CwsOxds2Xdd0/ks9W1GtTuIbcHmLIs4SpyxLczTNc6ifcXdC45jm0/HrW+ilD2hzTcHQroewOBBFwdQtQ1zqJ9xd0LjmObT8etc97Q9nu7zcW63ea5HQuzPaZ0GrW6fh8ny+hIUXCKUPaHNNwdCuawZ1dNSWVwCIvhNkP0E2XRg+DzYxP2EHkwNt201sgOg6k8hz10CYPg82MT9hB5MDbdtNbIDoOpPIc9dAruwTBIaKBsEDeFjfWTzc483Hr7gAod9fRso7Md9R/16vryX7sxOras7huhQfg83z6Lpzfn8OLBMEhooGwQN4WN9ZPNzjzcevuACz0Jsqv2o32xwvMdFGJi3IyvJEd/8Ibm8em4/EZrLW9rcX1R92nJ8W/8AWzOynGmt5aCKiDvwxD6NOPR2b/8AyLbYNv2fxAVcDS06uiJDh6eF5Id6wrGfZ69jHOyn8GeSuqbLhWs2i2dhxCB0E7bg5tcO813JzTyPt0KysNxKKpiZNC4PjeLtcPV+BvcEHQrJVLGU6M8rKkn+6ZIaUkVxsfthUbPVIw3EiXUjj5ifOzRf9HVurD6Dnd8cgcA5pBBAIINwQeYI1Cgm0WzsOIQOgnbcHNrh3mu5OaeR9uhUL2P2wqNnqkYbiRLqRx8xPnZov+jq3Vh9Bz6LpGrxvI93U3TXr1Xuirr0HTeVwLxRcY5A4BzSCCAQQbgg53BGoXJX5GCIiAKnN7G9hzXOw3DXXlN2zTNPc5FjCPF1d4dBn3W9jew5rnYbhrrym7ZpmnucixhHi6u8Ogz7tX4dhzYW2GbjqfjkrbTNMnezy90FxfsvvcRbi4VFdT7h2HNhbYZuOp+OSy0RdEpUoUYKEFhIoJSc3tSCj2M0E0khcG3aMm2I0+z7bqQoo17ZwvKfdzbSzncelGs6UtpIjOFYOXvPatcABobi5XzHcOZEWlmXFfK99LdftW6xapdHEXNNjcW58/SorU1TpDxPNysnqVK1sqP4VRzN79rC5/TGOHmWlvKpWn3jeFwwc6B5bKwjXiHtspoozgEMZfxOcOId1vv9P2KTK27O0nC3lJviyLfyTmlyC4vYHAgi4OoXJFomk1hkA0zXOon3F3QuOY5tPx61vopQ9oc03B0K6HsDgQRcHULUNc6ifcXdC45jm0/HrXOO0PZ7u83Fut3muR0Tsz2mdBq1un4fJ8voSAmy6MHwebGJ+wg8mBtu2mtkB0HUnkOeugXzBsImxifsILtgbbtZbZAdB1J5DnzsArvwTBIaKBsEDeFjfWTzc483Hr7gAub319Gyjsx31H/Xq+vJfuzRatqzuG6FB+Dza8+i6c35/DiwTBIaKBsEDeFjfWTzc483Hr7gAs9EWLlOU5OUnlsoUsbkQ3ezjBpsMk4TZ0zmwg+h1y7/ACNcPxXnlet3sBFiAR6c1gz4BSyd+nhd96KM+1q0OlazCxpOm6ecvOc/T3Itag6jzkrbA9yMMlKx9RLK2Z7A6zeHhZcXAILSXEc8x71VWMYa6lqJadxBdE9zCRoeE2uPavQm3G3sOFxWyfO4ebiH6nW7rPboOZHnWrqnTSOlkPE97i5x6uJuT6ytDode8uNutXfgfD6dPvmRbiMI4jHiW1uHxJxbU05N2t4JG+gm7XeuzPUrZVcblNnHU9K+pkBBqC3gB17Nt7O/EuJ+wA81Y6yOtThO+qOHDPrhZ9SbbpqmshazaLZ2HEIHQTtuDm1w7zXcnNPI+3QrZoqyE5U5KUXho9mk1hlcbH7YVGz1SMNxIl1I4+Ynzs0X/R1bqw+g53fHIHAOaQQQCCDcEHmCNQoJtFs7DiEDoJ23Bza4d5ruTmnkfboVC9j9sKjZ6pGG4kS6kcfMT52aL/o6t1YfQc+jaRq8byPd1N0169V7oq69B03lcC8UWB/x+l/vEP8AFZ/qRX5GKS3p7rHUD3Yjh7fM5maEfN8y5o+r6jw/d7sNo6xsreJv4jmD0Xq0i+RVC70t1rsPe7EcPb5jWaEfN9XNH1fUeH7vdutK1SVnLYlvg/TqiHc2yqrK4kTRdFHWNlbxN/Ecwei710GnUjUipweUyilFxeGF8JX1RXHKZzJSTctdmPePX7lB1G9lZ0u8UNpZxxxj5ntb0VVls5wSOeJkw4TZwBBIB/ktRjOEMZHxsHDa1xckEE25/gtdheI9g+9rgixHvWXiuNiVnAwEA6k29WSoa2oWd3aznVilUw0ufTD+/MnQoVaVVKL8JqGm2YU1o5S+NrjqWgn7bKGQwl7g1uZJsFNYIuBrWjwgD1L57NRntVJf9d38n7qLWIrzOxEXwlbEqASu3ZnZifHKj5PB5EDCDNMRkB0HUnk3nqbAXTZnZmfHKj5PT3ZAwjtprZAdB9InOzeepsAvSGzuzsGH07KamZwsb+853Nzj4nHr7AAFi9Y1jvM0KD3eb59F0+fw43FpabPjnxKfrsKn2UqOJnHPhkzhxaF8Tzlc2sL5DPIOAtkQFYVDXRzxtlicHseLtcNCPjlyUqrqGOeN0UrQ9jwWua4XBB5FUriWGz7LVHGzjmwyZ+Y1dC4+/wBOjhkbEArl2s6MrlOtRXj81+r6/MvqFfY8MuBY6Looa6OeNssTg9jxdrhoR8cuS71z9pp4ZZhQHeNvMbh4NPT2fUkZnVsQI1PV1sw38TyBkG3G0n/DqKScW48mRg85HZD7QM3W6ArzRPO6RznvJc5xLnOJuSSbkk8zdaXQtKjdN1qv5U+HN/4vUiXNZw8MeJzqqqSeR0kjnPe83LiSXEqz93+6Jzy2pr28Lci2A953pk+iP8Op520NebP48+hmE8bI3Pb3TI3iDT9IC4sfTyUs/tsxH/ofwz/qWq1GF7OPdWuIrnnD+C5feMEOk6aeZl8taALDIBfVW+7Db+qxOoljqOz4WRcY4G8Jvxtb1PIlWQuc3drUtarpVOPQtITU1lBEWLimKRUsTppnhkbBck+wdSTkANVGjFyaSWWz7bwMUxSKlidNM8MjYLkn2DqScgBqq4wnB6nauqE0odDh0Ljwt0c88wDzeeZ0aMhnr9wjCKnauqEsodDhsLvJboXkch1eRq7RoyGet5UFBHTxthhYGRsAa1rRYADkuh6NoytV31X87/r9ef8AC61devt7lwI3/ZVhP9yh9Tv5opYi0hFC+EXyK+ogKE3pbrXYe92I4e3zGs0I+b6uaPq+o8P3e7DKOsbK3ib+I5g9F6tIvkVQu9Lda7D3uxHD2+Y1mhHzfVzR9X1Hh+73bvStVlZy2J74P06oh3NsqqyuJE11VFM2RvC8XHx6lxo6xsreJv4jmD0Xet8nTrQysOL/AIZRtShLk0aOXZgX8l5HoIv7CFxbsv1k9Tf91vkVa9Fsm8936v8A0kfjK2MbRiUOGMh7ouep1/2WWi+EqzpUoUY7EFhLkRpSc3mTywSu3ZnZmfHKj5PT3ZAwjtprZAdB9InOzeepsAmzOzM+OVHyenuyBhHbTWyA6D6ROdm89TYBekNndnYMPp2U1MzhY395zubnHxOPX2AALH6xrHeZoUHu83z6Lp8/hxtrS02fHPiNndnYMPp2U1MzhY395zubnHxOPX2AALZoiypZhdFdQxzxuilaHseC1zXC4IPIrvRAUdiWGz7LVHGzjmwyZ+Y1dC4+/wBOjhkbEAqwKGujnjbLE4PY8Xa4aEfHLkpVXUMc8bopWh7Hgtc1wuCDyKpXEsNqNlqjjZxzYZM/Mauhcff6dHDI2IBWY1nRlcp1qK8fmv1fX5kuhX2PDLgbzb/Yt+KxxRtmETY3OcbsLuIkADRwtYcXrUJ/sEf/AHtv8I/61bVDXRzxtlicHseLtcNCPjlyXesnQ1W7tYd1TlhLywvdE2VGE3tMp7+wR/8Ae2/wj/rT+wR/97b/AAj/AK1cKL2/+/f/AK/Rf4fP4anyINsDu3dhU0kpnEvHHwWDC23lB17lx6KcosXFMUipYnTTPDI2C5J9g6knIAaqtr1613V2575Pdw/w9YxjBYXAYpikVLE6aZ4ZGwXJPsHUk5ADVVzhGEVO1dV2svFDhsLvJboXkch1eRq7RoyGerCMIqdq6rtZQ6HDYXeS3QvI5Dq8jV2jRkM9byoKCOnjbDCwMjYA1rWiwAHJbvRtGVqu+rb5v+v15/wutdXr7e5cBQUEdPE2GFgZGwBrWtFgAOSyERaQihERAEREAXwi+RX1EBQm9Lda7D3uxDDm+Y1mhHzfVzR9X1Hh+73YXR1jZW8TfxHMHovVxF8iqF3pbrXYe92I4e3zGs0I+b6uaPq+o8P3e7d6VqsrOWxPfB+nVEO5tlVWVxImix6OsbK3ib+I5g9F3kroEKkakVOLymUTi4vDBK7dmdmZ8cqPk9PdkDCO2mtkB0HUnOzeepsAmzOzM+OVHyenuyBhHbTWyA6DqTybz1NgF6Q2d2dgw+nZTUzOFjf3nO5ucfE49fYAAsdrGsd5mhQe7zfPounz+HG2tLTZ8c+I2d2dgw+nZTUzOFjf3nO5ucfE49fYAAoXvI3uuwWpZB8lEwfEJA/teDxOaW27N30Qb35qx1Rn7S1FnRTAaiZhP2cDh7XrKlmTLdpvX/41LLEafsTGxrx5ztOIF3CfA21suuqby97AwWWKIU/bukYXnznZ8I4uEeB17kO6aKrP2eavgxZzPrKeRv4hzH+xpWLv7xHtcZez6mKKP1t7X2yICztgd9gxWtbSOpRDxMe5ru147lo4rW7NvIOOvJb/AHlbwxgsMUnY9sZXlobx8FgG3JvwuvyGnNedd2OI/J8Xo5OszWH7JLxH8nqxf2lqu76KLo2Z5/ExtH6XICQbEb8XYpXRUfyMR9pxkv7bi4Q1jn6dkL922vNWfXUMc8bopWh7Hgtc1wuCDyK86/s70XHij5CP+XTvI+857G+wuXpFAUdiWG1Gy1Rxs45sMmfmNXQuPv8ATo4ZGxAKsChro542yxOD2PF2uGhHxy5KVV1DHPG6KVoex4LXNcLgg8iqVxLDajZao42cc2GTPzGroXH3+nRwyNiAVmNZ0ZXKdaivH5r9X1+ZLoV9jwy4Fjouihro542yxOD2PF2uGhHxy5LhimKRUsTppnhkbBck+wdSTkANVgFCTlsY38MeeSyysZGKYpFSxOmmeGRsFyT7B1JOQA1Vc4RhFTtXVdrKHQ4bC7yW6F5HIdXkau0aMhnqwjCKnauq7WXihw2F3kt0LyOQ6vI1do0ZDPW8qCgjp4mwwsDI2ANa1osAByXQtG0ZWq76tvm/6/Xn/C61levt7lwFBQR08bYYWBkbAGta0WAA5LIRFpCKEREAREQBERAEREAXwi+RX1EBQe9Lda7D3uxHD2+Y1mhHzfVzR9X1Hh+73Yrsps7UY7P2EF44W2M8pGTQeXpJsbDna5sAV6lIvkVTO1+yFRgFScWwkeY1qaYX4Q29yQB83zyzYcx5Okune16dJ0Yy8L+/XzPKVGEpKbW9FqbO7OwYfTspqZnCxv7znc3OPicevsAAWzWi2P2wp8VphUU59D2Hvsf9F3uPMLeqIeoVWftE0XHhccgGcdQwn7rmPb7eFTt22FADY1lMCP8Arxf6lEN7WO0VVg9TFHVU738LHNa2aNziWyNdkA65NgUBS+52r7LG6QnRzns/eje0fmQtTt5iPynE6uW9w6ok4T/hDi1v+UBYOz+KfJKuCoAv2MscluvC4G3qC6KKHtpmMLgON7WlziABxOAJJOQGd7lAddNO6J7XtycxwcPtBuPzCsff7ijajEYSw3aKSIj/APbnyfpc1RLb2njjxOqELmPjMznMLHBzOFx4wAWkg24rfgsHHcWNVIx58MMEX8OFkd/xLSfxQFw/s00X/vZiPqWA/wARx/7FeKp3cJi1JS4a/tqiCN8lQ93C+WNruEMY0ZOcDqHK0qDaClqHcEFRDK4C/DHKx7rZC9mkm1yPWgNguiuoY543RStD2PBa5rhcEHkV3rCxnGYaKB9RUPDI2C7nH2Aakk5ADUoCmsTw6fZWo42cc2GTPzGronn3+nRwFjYgFY+EYRU7V1Xay8UOGwu8luheRyHV5GrtGjIZ65FLS1W19X2svHBhkDvIZexeR+ReRq7RgyGdybqoKCOnibDCwMjYA1rWiwAHJQlY0FX/ABGz4+fv8ep995LZ2c7hQUEdPG2GFgZGwBrWtFgAOSyERTT4CIiAIiIAiIgCIiAIiIAiIgC+EXyK+ogKY2v2QqMAqTi2EjzGtTTC/CG3uSAPm+eWbDmPJ0srY/bCnxWmFRTn0PYe+x/0Xe48wt4RfIqmdr9kKjAKk4thI8xrU0wvwht7kgD5vnlmw5jydAJLJuJwlzi4xyXJJPnX6nNYeK7iMMEEpijkEgjeWHtXHy+E2y552Ux2P2wp8VphUU59D2Hvsf8ARd7jzC3hQHh1Sbdvs6zEcTgppQTG8vL7Gx4Wsc7UaZgD8Vp8cofk9VPD9XLJH+68t9ysr9nPDuPEZpiMooCB6HPe0D/K16A0W+HYyDCq5kVMHCJ8LXjicXeVxPaRc/Y0/ioIr3/aVw68dHUAd10sZP3g1zf0vVEID0BsDuYw+qw2mqKlkhllZxuIkc0WLiW5DTyeFTjZXdjQYXMZ6Vj2vLDGS6Rzhwktccj6WhbnZuh+T0VPD9XBEz91jW+5duM4zDRQPqKh4ZGwXc4+wDmScgBqUAxnGYaKB9RUPDI2C7nH2AcyTkANSqapaWq2vq+2m44MMgf5DNC8j8i8jV2jAbDMklS0tVtfV9tNxwYZA/yGaF5H5F5GrtGg2GdybqoKCOnjbDCwMjYA1rWiwAHJAKCgjp42wwsDI2ANa1osAByWQiIAiIgCIiAIiIAiIgCIiAIiIAiIgCIiAL4RfIr6iApja/ZCowCpOLYSPMa1NML8Ibe5IA+b55ZsOY8nSytj9sKfFaYT059D2Hvsf9F3uPMLeEXyKpna/ZCowCpOLYSPMa1NML8Ibe5IA+b55ZsOY8nQDH2t3CVNZXVFTFPC1k0jpA1wfxDizN7NtrdTDdPu3kwVk/ayMkdMY82cVg1odl5QHNxUi2P2wp8VphUU59D2Hvsf9F3uPMLeoCJbzdinYxQ/Jo3tY9srJGudfhuA5p0F+64qq6b9nCrD2l9TAWhwLgBJfhvnq3ovQKwsZxmGigfUVDwyNgu5x9gHMk5ADUoBjGMQ0UD6ioeGRsF3OP5ADUknIAalU1S0tVtfV9tNxwYZA/yGaF5H5F5GrtGA2GZJKlpara+r7aXjgwyB/kM0LyPyLyNXaMBsM7k3VQUEdPG2GFgZGwBrWtFgAOSAUFBHTxNhhYGRsAa1rRYADkshEQBERAEREAREQBERAEREAREQBERAEREAREQBERAF8IvkV9RAUxtfshUYBUnFsJHmNammF+ENvckAfN88s2HMeTpZWx+2FPitMKinPoew99j/AKLvceYW8IvkVTO1+yFRgFScWwkeY1qaYX4Q29yQB83zyzYcx5OgFtYzjMNFA+oqHhkbBdzj7AOZJyAGpVNUtLVbX1fbTccGGQP8hmheR+ReRq7RgNhncn5RU1XtfVCacOgw2F3ksBze7mAfE/q7RoyGZN7roKCOnibDCwMjYA1rWiwAHJAKCgjp4mwwsDI2ANa1osAByWQiIAiIgCIiAIiIAiIgCIiAIiIAiIgCIiAIiIAiIgCIiAIiIAuqr/5bvuu9hREBGd1n/wAPR/8A1f8Ac5StEQBERAEREAREQBERAEREAREQBERAf//Z"/>
          <p:cNvSpPr>
            <a:spLocks noChangeAspect="1" noChangeArrowheads="1"/>
          </p:cNvSpPr>
          <p:nvPr/>
        </p:nvSpPr>
        <p:spPr bwMode="auto">
          <a:xfrm>
            <a:off x="2997200" y="2270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4629"/>
          <a:stretch/>
        </p:blipFill>
        <p:spPr>
          <a:xfrm>
            <a:off x="0" y="1371600"/>
            <a:ext cx="4674092" cy="54864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871" y="2438824"/>
            <a:ext cx="5486400" cy="3298572"/>
          </a:xfrm>
          <a:prstGeom prst="rect">
            <a:avLst/>
          </a:prstGeom>
        </p:spPr>
      </p:pic>
      <p:sp>
        <p:nvSpPr>
          <p:cNvPr id="5" name="TextBox 4"/>
          <p:cNvSpPr txBox="1"/>
          <p:nvPr/>
        </p:nvSpPr>
        <p:spPr>
          <a:xfrm>
            <a:off x="0" y="241003"/>
            <a:ext cx="5486400" cy="830997"/>
          </a:xfrm>
          <a:prstGeom prst="rect">
            <a:avLst/>
          </a:prstGeom>
          <a:noFill/>
        </p:spPr>
        <p:txBody>
          <a:bodyPr wrap="square" rtlCol="0">
            <a:spAutoFit/>
          </a:bodyPr>
          <a:lstStyle/>
          <a:p>
            <a:pPr algn="ctr"/>
            <a:r>
              <a:rPr lang="en-US" sz="2400" dirty="0" smtClean="0"/>
              <a:t>National Fire Protection Association</a:t>
            </a:r>
          </a:p>
          <a:p>
            <a:pPr algn="ctr"/>
            <a:r>
              <a:rPr lang="en-US" sz="2400" dirty="0" smtClean="0"/>
              <a:t>(NFPA)</a:t>
            </a:r>
            <a:endParaRPr lang="en-US" sz="2400" dirty="0"/>
          </a:p>
        </p:txBody>
      </p:sp>
      <p:sp>
        <p:nvSpPr>
          <p:cNvPr id="6" name="TextBox 5"/>
          <p:cNvSpPr txBox="1"/>
          <p:nvPr/>
        </p:nvSpPr>
        <p:spPr>
          <a:xfrm>
            <a:off x="6705600" y="241003"/>
            <a:ext cx="5486400" cy="1077218"/>
          </a:xfrm>
          <a:prstGeom prst="rect">
            <a:avLst/>
          </a:prstGeom>
          <a:noFill/>
        </p:spPr>
        <p:txBody>
          <a:bodyPr wrap="square" rtlCol="0">
            <a:spAutoFit/>
          </a:bodyPr>
          <a:lstStyle/>
          <a:p>
            <a:pPr algn="ctr"/>
            <a:r>
              <a:rPr lang="en-US" sz="3200" dirty="0" smtClean="0"/>
              <a:t>Globally Harmonized System</a:t>
            </a:r>
          </a:p>
          <a:p>
            <a:pPr algn="ctr"/>
            <a:r>
              <a:rPr lang="en-US" sz="3200" dirty="0" smtClean="0"/>
              <a:t>(GHS)</a:t>
            </a:r>
            <a:endParaRPr lang="en-US" sz="3200" dirty="0"/>
          </a:p>
        </p:txBody>
      </p:sp>
      <p:sp>
        <p:nvSpPr>
          <p:cNvPr id="8" name="TextBox 7"/>
          <p:cNvSpPr txBox="1"/>
          <p:nvPr/>
        </p:nvSpPr>
        <p:spPr>
          <a:xfrm rot="16200000">
            <a:off x="2493539" y="2615399"/>
            <a:ext cx="6885002" cy="1600200"/>
          </a:xfrm>
          <a:prstGeom prst="rect">
            <a:avLst/>
          </a:prstGeom>
          <a:noFill/>
        </p:spPr>
        <p:txBody>
          <a:bodyPr wrap="square" rtlCol="0" anchor="ctr">
            <a:spAutoFit/>
          </a:bodyPr>
          <a:lstStyle/>
          <a:p>
            <a:pPr algn="ctr"/>
            <a:r>
              <a:rPr lang="en-US" sz="9600" dirty="0" smtClean="0">
                <a:solidFill>
                  <a:srgbClr val="00B0F0"/>
                </a:solidFill>
              </a:rPr>
              <a:t>LABELS</a:t>
            </a:r>
          </a:p>
        </p:txBody>
      </p:sp>
    </p:spTree>
    <p:extLst>
      <p:ext uri="{BB962C8B-B14F-4D97-AF65-F5344CB8AC3E}">
        <p14:creationId xmlns:p14="http://schemas.microsoft.com/office/powerpoint/2010/main" val="774093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0983" y="1162901"/>
            <a:ext cx="3738034" cy="830997"/>
          </a:xfrm>
          <a:prstGeom prst="rect">
            <a:avLst/>
          </a:prstGeom>
          <a:noFill/>
        </p:spPr>
        <p:txBody>
          <a:bodyPr wrap="square" rtlCol="0">
            <a:spAutoFit/>
          </a:bodyPr>
          <a:lstStyle/>
          <a:p>
            <a:pPr algn="ctr"/>
            <a:r>
              <a:rPr lang="en-US" sz="4800" dirty="0" smtClean="0"/>
              <a:t>NFPA</a:t>
            </a:r>
            <a:endParaRPr lang="en-US" sz="4800" dirty="0"/>
          </a:p>
        </p:txBody>
      </p:sp>
      <p:sp>
        <p:nvSpPr>
          <p:cNvPr id="5" name="TextBox 4"/>
          <p:cNvSpPr txBox="1"/>
          <p:nvPr/>
        </p:nvSpPr>
        <p:spPr>
          <a:xfrm>
            <a:off x="6433527" y="1162901"/>
            <a:ext cx="5486400" cy="830997"/>
          </a:xfrm>
          <a:prstGeom prst="rect">
            <a:avLst/>
          </a:prstGeom>
          <a:noFill/>
        </p:spPr>
        <p:txBody>
          <a:bodyPr wrap="square" rtlCol="0">
            <a:spAutoFit/>
          </a:bodyPr>
          <a:lstStyle/>
          <a:p>
            <a:pPr algn="ctr"/>
            <a:r>
              <a:rPr lang="en-US" sz="4800" dirty="0" smtClean="0"/>
              <a:t>GHS</a:t>
            </a:r>
            <a:endParaRPr lang="en-US" sz="4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2069041"/>
            <a:ext cx="3657600" cy="3657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3527" y="1993898"/>
            <a:ext cx="5486400" cy="2996945"/>
          </a:xfrm>
          <a:prstGeom prst="rect">
            <a:avLst/>
          </a:prstGeom>
        </p:spPr>
      </p:pic>
    </p:spTree>
    <p:extLst>
      <p:ext uri="{BB962C8B-B14F-4D97-AF65-F5344CB8AC3E}">
        <p14:creationId xmlns:p14="http://schemas.microsoft.com/office/powerpoint/2010/main" val="2466264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36863" cy="6858000"/>
          </a:xfrm>
          <a:prstGeom prst="rect">
            <a:avLst/>
          </a:prstGeom>
        </p:spPr>
      </p:pic>
      <p:sp>
        <p:nvSpPr>
          <p:cNvPr id="4" name="TextBox 3"/>
          <p:cNvSpPr txBox="1"/>
          <p:nvPr/>
        </p:nvSpPr>
        <p:spPr>
          <a:xfrm>
            <a:off x="4136863" y="305068"/>
            <a:ext cx="8055137" cy="6247864"/>
          </a:xfrm>
          <a:prstGeom prst="rect">
            <a:avLst/>
          </a:prstGeom>
          <a:noFill/>
        </p:spPr>
        <p:txBody>
          <a:bodyPr wrap="square" rtlCol="0" anchor="ctr">
            <a:spAutoFit/>
          </a:bodyPr>
          <a:lstStyle/>
          <a:p>
            <a:pPr marL="285750" indent="-285750">
              <a:buFont typeface="Arial" panose="020B0604020202020204" pitchFamily="34" charset="0"/>
              <a:buChar char="•"/>
            </a:pPr>
            <a:r>
              <a:rPr lang="en-US" sz="4000" dirty="0" smtClean="0"/>
              <a:t>Product Identifier</a:t>
            </a:r>
          </a:p>
          <a:p>
            <a:pPr marL="285750" indent="-285750">
              <a:buFont typeface="Arial" panose="020B0604020202020204" pitchFamily="34" charset="0"/>
              <a:buChar char="•"/>
            </a:pPr>
            <a:r>
              <a:rPr lang="en-US" sz="4000" dirty="0" smtClean="0"/>
              <a:t>Pictogram(s)</a:t>
            </a:r>
          </a:p>
          <a:p>
            <a:pPr marL="285750" indent="-285750">
              <a:buFont typeface="Arial" panose="020B0604020202020204" pitchFamily="34" charset="0"/>
              <a:buChar char="•"/>
            </a:pPr>
            <a:r>
              <a:rPr lang="en-US" sz="4000" dirty="0" smtClean="0"/>
              <a:t>Signal Word</a:t>
            </a:r>
          </a:p>
          <a:p>
            <a:pPr lvl="2"/>
            <a:r>
              <a:rPr lang="en-US" sz="3200" dirty="0" smtClean="0"/>
              <a:t>Danger or Warning</a:t>
            </a:r>
          </a:p>
          <a:p>
            <a:pPr marL="285750" indent="-285750">
              <a:buFont typeface="Arial" panose="020B0604020202020204" pitchFamily="34" charset="0"/>
              <a:buChar char="•"/>
            </a:pPr>
            <a:r>
              <a:rPr lang="en-US" sz="4000" dirty="0" smtClean="0"/>
              <a:t>Hazard </a:t>
            </a:r>
            <a:r>
              <a:rPr lang="en-US" sz="4000" dirty="0"/>
              <a:t>Statement(s</a:t>
            </a:r>
            <a:r>
              <a:rPr lang="en-US" sz="4000" dirty="0" smtClean="0"/>
              <a:t>)</a:t>
            </a:r>
          </a:p>
          <a:p>
            <a:pPr lvl="2"/>
            <a:r>
              <a:rPr lang="en-US" sz="2400" dirty="0" smtClean="0"/>
              <a:t>Standardized </a:t>
            </a:r>
            <a:r>
              <a:rPr lang="en-US" sz="2400" dirty="0"/>
              <a:t>and assigned phrases that describe the hazard(s) </a:t>
            </a:r>
            <a:r>
              <a:rPr lang="en-US" sz="2400" dirty="0" smtClean="0"/>
              <a:t>as determined </a:t>
            </a:r>
            <a:r>
              <a:rPr lang="en-US" sz="2400" dirty="0"/>
              <a:t>by hazard </a:t>
            </a:r>
            <a:r>
              <a:rPr lang="en-US" sz="2400" dirty="0" smtClean="0"/>
              <a:t>Classification.</a:t>
            </a:r>
            <a:endParaRPr lang="en-US" sz="2400" dirty="0"/>
          </a:p>
          <a:p>
            <a:pPr marL="285750" indent="-285750">
              <a:buFont typeface="Arial" panose="020B0604020202020204" pitchFamily="34" charset="0"/>
              <a:buChar char="•"/>
            </a:pPr>
            <a:r>
              <a:rPr lang="en-US" sz="4000" dirty="0" smtClean="0"/>
              <a:t>Precautionary </a:t>
            </a:r>
            <a:r>
              <a:rPr lang="en-US" sz="4000" dirty="0"/>
              <a:t>Statement(s</a:t>
            </a:r>
            <a:r>
              <a:rPr lang="en-US" sz="4000" dirty="0" smtClean="0"/>
              <a:t>)</a:t>
            </a:r>
          </a:p>
          <a:p>
            <a:pPr lvl="2"/>
            <a:r>
              <a:rPr lang="en-US" sz="2400" dirty="0" smtClean="0"/>
              <a:t>Supplements the </a:t>
            </a:r>
            <a:r>
              <a:rPr lang="en-US" sz="2400" dirty="0"/>
              <a:t>hazard information by briefly providing measures </a:t>
            </a:r>
            <a:r>
              <a:rPr lang="en-US" sz="2400" dirty="0" smtClean="0"/>
              <a:t>to be </a:t>
            </a:r>
            <a:r>
              <a:rPr lang="en-US" sz="2400" dirty="0"/>
              <a:t>taken to minimize or prevent adverse effects from physical, health or environmental </a:t>
            </a:r>
            <a:r>
              <a:rPr lang="en-US" sz="2400" dirty="0" smtClean="0"/>
              <a:t>hazards.  First </a:t>
            </a:r>
            <a:r>
              <a:rPr lang="en-US" sz="2400" dirty="0"/>
              <a:t>aid is included in precautionary information.</a:t>
            </a:r>
          </a:p>
        </p:txBody>
      </p:sp>
    </p:spTree>
    <p:extLst>
      <p:ext uri="{BB962C8B-B14F-4D97-AF65-F5344CB8AC3E}">
        <p14:creationId xmlns:p14="http://schemas.microsoft.com/office/powerpoint/2010/main" val="4202244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30678" cy="393192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931920"/>
            <a:ext cx="5486400" cy="299694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31920"/>
            <a:ext cx="5486400" cy="2996945"/>
          </a:xfrm>
          <a:prstGeom prst="rect">
            <a:avLst/>
          </a:prstGeom>
        </p:spPr>
      </p:pic>
    </p:spTree>
    <p:extLst>
      <p:ext uri="{BB962C8B-B14F-4D97-AF65-F5344CB8AC3E}">
        <p14:creationId xmlns:p14="http://schemas.microsoft.com/office/powerpoint/2010/main" val="1154317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3300" y="1591140"/>
            <a:ext cx="4762500" cy="4286250"/>
          </a:xfrm>
          <a:prstGeom prst="rect">
            <a:avLst/>
          </a:prstGeom>
        </p:spPr>
      </p:pic>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smtClean="0"/>
              <a:t>MSDS vs. SDS</a:t>
            </a:r>
            <a:endParaRPr lang="en-US" sz="5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068" y="1588854"/>
            <a:ext cx="4169209" cy="4288536"/>
          </a:xfrm>
          <a:prstGeom prst="rect">
            <a:avLst/>
          </a:prstGeom>
        </p:spPr>
      </p:pic>
      <p:sp>
        <p:nvSpPr>
          <p:cNvPr id="10" name="TextBox 9"/>
          <p:cNvSpPr txBox="1"/>
          <p:nvPr/>
        </p:nvSpPr>
        <p:spPr>
          <a:xfrm>
            <a:off x="4973855" y="2578960"/>
            <a:ext cx="2566023" cy="2308324"/>
          </a:xfrm>
          <a:prstGeom prst="rect">
            <a:avLst/>
          </a:prstGeom>
          <a:noFill/>
        </p:spPr>
        <p:txBody>
          <a:bodyPr wrap="square" rtlCol="0">
            <a:spAutoFit/>
          </a:bodyPr>
          <a:lstStyle/>
          <a:p>
            <a:pPr algn="ctr"/>
            <a:r>
              <a:rPr lang="en-US" sz="14400" dirty="0"/>
              <a:t>=</a:t>
            </a:r>
          </a:p>
        </p:txBody>
      </p:sp>
    </p:spTree>
    <p:extLst>
      <p:ext uri="{BB962C8B-B14F-4D97-AF65-F5344CB8AC3E}">
        <p14:creationId xmlns:p14="http://schemas.microsoft.com/office/powerpoint/2010/main" val="1339684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38857" cy="685800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330" y="0"/>
            <a:ext cx="5558670" cy="6858000"/>
          </a:xfrm>
          <a:prstGeom prst="rect">
            <a:avLst/>
          </a:prstGeom>
        </p:spPr>
      </p:pic>
    </p:spTree>
    <p:extLst>
      <p:ext uri="{BB962C8B-B14F-4D97-AF65-F5344CB8AC3E}">
        <p14:creationId xmlns:p14="http://schemas.microsoft.com/office/powerpoint/2010/main" val="2557303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71162" cy="685800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278" y="0"/>
            <a:ext cx="5604722" cy="6858000"/>
          </a:xfrm>
          <a:prstGeom prst="rect">
            <a:avLst/>
          </a:prstGeom>
        </p:spPr>
      </p:pic>
    </p:spTree>
    <p:extLst>
      <p:ext uri="{BB962C8B-B14F-4D97-AF65-F5344CB8AC3E}">
        <p14:creationId xmlns:p14="http://schemas.microsoft.com/office/powerpoint/2010/main" val="2546457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33634" cy="685800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567" y="0"/>
            <a:ext cx="5591433" cy="6858000"/>
          </a:xfrm>
          <a:prstGeom prst="rect">
            <a:avLst/>
          </a:prstGeom>
        </p:spPr>
      </p:pic>
    </p:spTree>
    <p:extLst>
      <p:ext uri="{BB962C8B-B14F-4D97-AF65-F5344CB8AC3E}">
        <p14:creationId xmlns:p14="http://schemas.microsoft.com/office/powerpoint/2010/main" val="3308155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13200" cy="685800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5620932" cy="6858000"/>
          </a:xfrm>
          <a:prstGeom prst="rect">
            <a:avLst/>
          </a:prstGeom>
        </p:spPr>
      </p:pic>
    </p:spTree>
    <p:extLst>
      <p:ext uri="{BB962C8B-B14F-4D97-AF65-F5344CB8AC3E}">
        <p14:creationId xmlns:p14="http://schemas.microsoft.com/office/powerpoint/2010/main" val="2382131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2324"/>
            <a:ext cx="5175504" cy="6400800"/>
          </a:xfrm>
          <a:prstGeom prst="rect">
            <a:avLst/>
          </a:prstGeom>
        </p:spPr>
      </p:pic>
      <p:sp>
        <p:nvSpPr>
          <p:cNvPr id="8" name="TextBox 7"/>
          <p:cNvSpPr txBox="1"/>
          <p:nvPr/>
        </p:nvSpPr>
        <p:spPr>
          <a:xfrm>
            <a:off x="5175504" y="1801810"/>
            <a:ext cx="7016496" cy="4801314"/>
          </a:xfrm>
          <a:prstGeom prst="rect">
            <a:avLst/>
          </a:prstGeom>
          <a:noFill/>
        </p:spPr>
        <p:txBody>
          <a:bodyPr wrap="square" rtlCol="0">
            <a:spAutoFit/>
          </a:bodyPr>
          <a:lstStyle/>
          <a:p>
            <a:pPr marL="285750" lvl="0" indent="-285750">
              <a:buFont typeface="Arial" panose="020B0604020202020204" pitchFamily="34" charset="0"/>
              <a:buChar char="•"/>
            </a:pPr>
            <a:r>
              <a:rPr lang="en-US" b="1" dirty="0">
                <a:solidFill>
                  <a:srgbClr val="FF0000"/>
                </a:solidFill>
              </a:rPr>
              <a:t>Avoid storing materials and equipment on top of cabinets</a:t>
            </a:r>
          </a:p>
          <a:p>
            <a:pPr marL="285750" lvl="0" indent="-285750">
              <a:buFont typeface="Arial" panose="020B0604020202020204" pitchFamily="34" charset="0"/>
              <a:buChar char="•"/>
            </a:pPr>
            <a:r>
              <a:rPr lang="en-US" dirty="0" smtClean="0"/>
              <a:t>Do </a:t>
            </a:r>
            <a:r>
              <a:rPr lang="en-US" dirty="0"/>
              <a:t>not store corrosive liquids above eye level. </a:t>
            </a:r>
          </a:p>
          <a:p>
            <a:pPr marL="285750" lvl="0" indent="-285750">
              <a:buFont typeface="Arial" panose="020B0604020202020204" pitchFamily="34" charset="0"/>
              <a:buChar char="•"/>
            </a:pPr>
            <a:r>
              <a:rPr lang="en-US" dirty="0"/>
              <a:t>Provide a specific storage location for each type of chemical, and return the chemicals to those locations after each use. </a:t>
            </a:r>
          </a:p>
          <a:p>
            <a:pPr marL="285750" lvl="0" indent="-285750">
              <a:buFont typeface="Arial" panose="020B0604020202020204" pitchFamily="34" charset="0"/>
              <a:buChar char="•"/>
            </a:pPr>
            <a:r>
              <a:rPr lang="en-US" dirty="0"/>
              <a:t>Avoid storing chemicals in the workspace within a laboratory hood, except for those chemicals currently in use. </a:t>
            </a:r>
          </a:p>
          <a:p>
            <a:pPr marL="285750" lvl="0" indent="-285750">
              <a:buFont typeface="Arial" panose="020B0604020202020204" pitchFamily="34" charset="0"/>
              <a:buChar char="•"/>
            </a:pPr>
            <a:r>
              <a:rPr lang="en-US" dirty="0"/>
              <a:t>If a chemical does not require a ventilated cabinet, store it inside a closable cabinet or on a shelf that has a lip to prevent containers from sliding off in the event of an accident or fire. </a:t>
            </a:r>
          </a:p>
          <a:p>
            <a:pPr marL="285750" lvl="0" indent="-285750">
              <a:buFont typeface="Arial" panose="020B0604020202020204" pitchFamily="34" charset="0"/>
              <a:buChar char="•"/>
            </a:pPr>
            <a:r>
              <a:rPr lang="en-US" dirty="0"/>
              <a:t>Do not expose chemicals to heat or direct sunlight. </a:t>
            </a:r>
          </a:p>
          <a:p>
            <a:pPr marL="285750" lvl="0" indent="-285750">
              <a:buFont typeface="Arial" panose="020B0604020202020204" pitchFamily="34" charset="0"/>
              <a:buChar char="•"/>
            </a:pPr>
            <a:r>
              <a:rPr lang="en-US" dirty="0"/>
              <a:t>Observe all precautions regarding the storage of incompatible chemicals. </a:t>
            </a:r>
          </a:p>
          <a:p>
            <a:pPr marL="285750" lvl="0" indent="-285750">
              <a:buFont typeface="Arial" panose="020B0604020202020204" pitchFamily="34" charset="0"/>
              <a:buChar char="•"/>
            </a:pPr>
            <a:r>
              <a:rPr lang="en-US" b="1" dirty="0"/>
              <a:t>Use corrosion resistant storage trays or secondary containers to collect materials if the primary container breaks or leaks. </a:t>
            </a:r>
          </a:p>
          <a:p>
            <a:pPr marL="285750" lvl="0" indent="-285750">
              <a:buFont typeface="Arial" panose="020B0604020202020204" pitchFamily="34" charset="0"/>
              <a:buChar char="•"/>
            </a:pPr>
            <a:r>
              <a:rPr lang="en-US" b="1" dirty="0" smtClean="0">
                <a:solidFill>
                  <a:srgbClr val="FF0000"/>
                </a:solidFill>
              </a:rPr>
              <a:t>Do </a:t>
            </a:r>
            <a:r>
              <a:rPr lang="en-US" b="1" dirty="0">
                <a:solidFill>
                  <a:srgbClr val="FF0000"/>
                </a:solidFill>
              </a:rPr>
              <a:t>not store flammable liquids in a refrigerator unless it is approved for such storage. Such refrigerators are designed with non-sparking components to avoid an explosion. </a:t>
            </a:r>
          </a:p>
        </p:txBody>
      </p:sp>
      <p:sp>
        <p:nvSpPr>
          <p:cNvPr id="9" name="TextBox 8"/>
          <p:cNvSpPr txBox="1"/>
          <p:nvPr/>
        </p:nvSpPr>
        <p:spPr>
          <a:xfrm>
            <a:off x="5175504" y="540402"/>
            <a:ext cx="7016496" cy="923330"/>
          </a:xfrm>
          <a:prstGeom prst="rect">
            <a:avLst/>
          </a:prstGeom>
          <a:noFill/>
        </p:spPr>
        <p:txBody>
          <a:bodyPr wrap="square" rtlCol="0">
            <a:spAutoFit/>
          </a:bodyPr>
          <a:lstStyle/>
          <a:p>
            <a:pPr algn="ctr"/>
            <a:r>
              <a:rPr lang="en-US" sz="5400" dirty="0" smtClean="0"/>
              <a:t>Chemical Storage</a:t>
            </a:r>
            <a:endParaRPr lang="en-US" sz="5400" dirty="0"/>
          </a:p>
        </p:txBody>
      </p:sp>
    </p:spTree>
    <p:extLst>
      <p:ext uri="{BB962C8B-B14F-4D97-AF65-F5344CB8AC3E}">
        <p14:creationId xmlns:p14="http://schemas.microsoft.com/office/powerpoint/2010/main" val="2900023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191998" cy="769441"/>
          </a:xfrm>
          <a:prstGeom prst="rect">
            <a:avLst/>
          </a:prstGeom>
          <a:noFill/>
        </p:spPr>
        <p:txBody>
          <a:bodyPr wrap="square" rtlCol="0">
            <a:spAutoFit/>
          </a:bodyPr>
          <a:lstStyle/>
          <a:p>
            <a:pPr algn="ctr"/>
            <a:r>
              <a:rPr lang="en-US" sz="4400" dirty="0" smtClean="0"/>
              <a:t>Why are we doing this?</a:t>
            </a:r>
            <a:endParaRPr lang="en-US" sz="4400" dirty="0"/>
          </a:p>
        </p:txBody>
      </p:sp>
      <p:sp>
        <p:nvSpPr>
          <p:cNvPr id="4" name="TextBox 3"/>
          <p:cNvSpPr txBox="1"/>
          <p:nvPr/>
        </p:nvSpPr>
        <p:spPr>
          <a:xfrm>
            <a:off x="0" y="769441"/>
            <a:ext cx="12191997" cy="584775"/>
          </a:xfrm>
          <a:prstGeom prst="rect">
            <a:avLst/>
          </a:prstGeom>
          <a:noFill/>
        </p:spPr>
        <p:txBody>
          <a:bodyPr wrap="square" rtlCol="0">
            <a:spAutoFit/>
          </a:bodyPr>
          <a:lstStyle/>
          <a:p>
            <a:pPr algn="ctr"/>
            <a:r>
              <a:rPr lang="en-US" sz="3200" dirty="0" smtClean="0"/>
              <a:t>Because OSHA says we have to.</a:t>
            </a:r>
            <a:endParaRPr lang="en-US" sz="32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02403"/>
            <a:ext cx="4000500" cy="3048000"/>
          </a:xfrm>
          <a:prstGeom prst="rect">
            <a:avLst/>
          </a:prstGeom>
        </p:spPr>
      </p:pic>
      <p:sp>
        <p:nvSpPr>
          <p:cNvPr id="3" name="TextBox 2"/>
          <p:cNvSpPr txBox="1"/>
          <p:nvPr/>
        </p:nvSpPr>
        <p:spPr>
          <a:xfrm>
            <a:off x="0" y="1361465"/>
            <a:ext cx="12192001" cy="830997"/>
          </a:xfrm>
          <a:prstGeom prst="rect">
            <a:avLst/>
          </a:prstGeom>
          <a:noFill/>
        </p:spPr>
        <p:txBody>
          <a:bodyPr wrap="square" rtlCol="0">
            <a:spAutoFit/>
          </a:bodyPr>
          <a:lstStyle/>
          <a:p>
            <a:pPr algn="ctr"/>
            <a:r>
              <a:rPr lang="en-US" sz="2400" i="1" u="sng" dirty="0"/>
              <a:t>Occupational Exposures to Hazardous Chemicals in the </a:t>
            </a:r>
            <a:r>
              <a:rPr lang="en-US" sz="2400" i="1" u="sng" dirty="0" smtClean="0"/>
              <a:t>Laboratory</a:t>
            </a:r>
          </a:p>
          <a:p>
            <a:pPr algn="ctr"/>
            <a:r>
              <a:rPr lang="en-US" sz="2400" i="1" dirty="0" smtClean="0"/>
              <a:t> </a:t>
            </a:r>
            <a:r>
              <a:rPr lang="en-US" sz="2400" dirty="0" smtClean="0"/>
              <a:t>(29 </a:t>
            </a:r>
            <a:r>
              <a:rPr lang="en-US" sz="2400" dirty="0"/>
              <a:t>CFR 1910.1450), </a:t>
            </a:r>
            <a:r>
              <a:rPr lang="en-US" sz="2400" dirty="0" smtClean="0"/>
              <a:t>“Laboratory </a:t>
            </a:r>
            <a:r>
              <a:rPr lang="en-US" sz="2400" dirty="0"/>
              <a:t>Standard". </a:t>
            </a:r>
          </a:p>
        </p:txBody>
      </p:sp>
      <p:sp>
        <p:nvSpPr>
          <p:cNvPr id="6" name="TextBox 5"/>
          <p:cNvSpPr txBox="1"/>
          <p:nvPr/>
        </p:nvSpPr>
        <p:spPr>
          <a:xfrm>
            <a:off x="4000500" y="2784487"/>
            <a:ext cx="8191500" cy="523220"/>
          </a:xfrm>
          <a:prstGeom prst="rect">
            <a:avLst/>
          </a:prstGeom>
          <a:noFill/>
        </p:spPr>
        <p:txBody>
          <a:bodyPr wrap="square" rtlCol="0">
            <a:spAutoFit/>
          </a:bodyPr>
          <a:lstStyle/>
          <a:p>
            <a:r>
              <a:rPr lang="en-US" sz="2800" dirty="0"/>
              <a:t>A</a:t>
            </a:r>
            <a:r>
              <a:rPr lang="en-US" sz="2800" dirty="0" smtClean="0"/>
              <a:t> facility where:</a:t>
            </a:r>
          </a:p>
        </p:txBody>
      </p:sp>
      <p:sp>
        <p:nvSpPr>
          <p:cNvPr id="5" name="TextBox 4"/>
          <p:cNvSpPr txBox="1"/>
          <p:nvPr/>
        </p:nvSpPr>
        <p:spPr>
          <a:xfrm>
            <a:off x="0" y="2339447"/>
            <a:ext cx="12191997" cy="400110"/>
          </a:xfrm>
          <a:prstGeom prst="rect">
            <a:avLst/>
          </a:prstGeom>
          <a:noFill/>
        </p:spPr>
        <p:txBody>
          <a:bodyPr wrap="square" rtlCol="0">
            <a:spAutoFit/>
          </a:bodyPr>
          <a:lstStyle/>
          <a:p>
            <a:pPr algn="ctr"/>
            <a:r>
              <a:rPr lang="en-US" sz="2000" dirty="0"/>
              <a:t>https://</a:t>
            </a:r>
            <a:r>
              <a:rPr lang="en-US" sz="2000" dirty="0">
                <a:hlinkClick r:id="rId3"/>
              </a:rPr>
              <a:t>www.osha.gov/pls/oshaweb/owadisp.show_document?p_table=STANDARDS&amp;p_id=10106</a:t>
            </a:r>
            <a:endParaRPr lang="en-US" sz="2000" dirty="0"/>
          </a:p>
        </p:txBody>
      </p:sp>
      <p:sp>
        <p:nvSpPr>
          <p:cNvPr id="8" name="TextBox 7"/>
          <p:cNvSpPr txBox="1"/>
          <p:nvPr/>
        </p:nvSpPr>
        <p:spPr>
          <a:xfrm>
            <a:off x="4000500" y="3328822"/>
            <a:ext cx="819150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Chemical manipulations are carried out on a “laboratory scale” (easily handled by one person</a:t>
            </a:r>
            <a:r>
              <a:rPr lang="en-US" sz="2000" dirty="0" smtClean="0"/>
              <a:t>)</a:t>
            </a:r>
            <a:endParaRPr lang="en-US" sz="2000" dirty="0"/>
          </a:p>
        </p:txBody>
      </p:sp>
      <p:sp>
        <p:nvSpPr>
          <p:cNvPr id="9" name="TextBox 8"/>
          <p:cNvSpPr txBox="1"/>
          <p:nvPr/>
        </p:nvSpPr>
        <p:spPr>
          <a:xfrm>
            <a:off x="4000500" y="4055533"/>
            <a:ext cx="8191497"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Multiple chemical procedures or chemicals are </a:t>
            </a:r>
            <a:r>
              <a:rPr lang="en-US" sz="2000" dirty="0" smtClean="0"/>
              <a:t>used</a:t>
            </a:r>
            <a:endParaRPr lang="en-US" sz="2000" dirty="0"/>
          </a:p>
        </p:txBody>
      </p:sp>
      <p:sp>
        <p:nvSpPr>
          <p:cNvPr id="11" name="TextBox 10"/>
          <p:cNvSpPr txBox="1"/>
          <p:nvPr/>
        </p:nvSpPr>
        <p:spPr>
          <a:xfrm>
            <a:off x="4000500" y="4453467"/>
            <a:ext cx="8191497"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procedures involved are not part of a production process, nor do they in any way simulate a production </a:t>
            </a:r>
            <a:r>
              <a:rPr lang="en-US" sz="2000" dirty="0" smtClean="0"/>
              <a:t>process</a:t>
            </a:r>
            <a:endParaRPr lang="en-US" sz="2000" dirty="0"/>
          </a:p>
        </p:txBody>
      </p:sp>
      <p:sp>
        <p:nvSpPr>
          <p:cNvPr id="12" name="TextBox 11"/>
          <p:cNvSpPr txBox="1"/>
          <p:nvPr/>
        </p:nvSpPr>
        <p:spPr>
          <a:xfrm>
            <a:off x="4000500" y="5173133"/>
            <a:ext cx="8191497"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“Protective laboratory practices and equipment” are available and in common use to minimize the potential for worker exposure to hazardous chemicals</a:t>
            </a:r>
            <a:r>
              <a:rPr lang="en-US" sz="2000" dirty="0" smtClean="0"/>
              <a:t>.</a:t>
            </a:r>
            <a:endParaRPr lang="en-US" sz="2000" dirty="0"/>
          </a:p>
        </p:txBody>
      </p:sp>
    </p:spTree>
    <p:extLst>
      <p:ext uri="{BB962C8B-B14F-4D97-AF65-F5344CB8AC3E}">
        <p14:creationId xmlns:p14="http://schemas.microsoft.com/office/powerpoint/2010/main" val="25412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2" presetClass="entr" presetSubtype="2"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6" grpId="0"/>
      <p:bldP spid="5" grpId="0"/>
      <p:bldP spid="8" grpId="0"/>
      <p:bldP spid="9"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48690"/>
            <a:ext cx="5190067" cy="5632311"/>
          </a:xfrm>
          <a:prstGeom prst="rect">
            <a:avLst/>
          </a:prstGeom>
          <a:noFill/>
        </p:spPr>
        <p:txBody>
          <a:bodyPr wrap="square" rtlCol="0">
            <a:spAutoFit/>
          </a:bodyPr>
          <a:lstStyle/>
          <a:p>
            <a:r>
              <a:rPr lang="en-US" b="1" dirty="0"/>
              <a:t>I1 – Metals, Hydrides</a:t>
            </a:r>
          </a:p>
          <a:p>
            <a:r>
              <a:rPr lang="en-US" b="1" dirty="0"/>
              <a:t>I2 – Acetates, Halides, Iodides, Sulfates, Sulfites,</a:t>
            </a:r>
          </a:p>
          <a:p>
            <a:r>
              <a:rPr lang="en-US" b="1" dirty="0"/>
              <a:t>Thiosulfates, Phosphates, Halogens</a:t>
            </a:r>
          </a:p>
          <a:p>
            <a:r>
              <a:rPr lang="en-US" b="1" dirty="0"/>
              <a:t>I3 – Amides, Nitrates (except Ammonium Nitrate),</a:t>
            </a:r>
          </a:p>
          <a:p>
            <a:r>
              <a:rPr lang="en-US" b="1" dirty="0"/>
              <a:t>Nitrites, Azides</a:t>
            </a:r>
          </a:p>
          <a:p>
            <a:r>
              <a:rPr lang="fr-FR" b="1" dirty="0"/>
              <a:t>I4 – Hydroxides, Oxides, Silicates, Carbonates, Carbon</a:t>
            </a:r>
          </a:p>
          <a:p>
            <a:r>
              <a:rPr lang="fr-FR" b="1" dirty="0"/>
              <a:t>I5 – Sulfides, Selenides, Phosphides, Carbides, Nitrides</a:t>
            </a:r>
          </a:p>
          <a:p>
            <a:r>
              <a:rPr lang="en-US" b="1" dirty="0"/>
              <a:t>I6 – Chlorates, Bromates, Iodates, Chlorites,</a:t>
            </a:r>
          </a:p>
          <a:p>
            <a:r>
              <a:rPr lang="en-US" b="1" dirty="0"/>
              <a:t>Hypochlorites, Perchlorates, Perchloric Acid,</a:t>
            </a:r>
          </a:p>
          <a:p>
            <a:r>
              <a:rPr lang="en-US" b="1" dirty="0"/>
              <a:t>Peroxides, Hydrogen Peroxide</a:t>
            </a:r>
          </a:p>
          <a:p>
            <a:r>
              <a:rPr lang="en-US" b="1" dirty="0"/>
              <a:t>I7 – Arsenates, Cyanides, Cyanates</a:t>
            </a:r>
          </a:p>
          <a:p>
            <a:r>
              <a:rPr lang="en-US" b="1" dirty="0"/>
              <a:t>I8 – Borates, Chromates, Manganates, Permanganates</a:t>
            </a:r>
          </a:p>
          <a:p>
            <a:r>
              <a:rPr lang="en-US" b="1" dirty="0"/>
              <a:t>I9 – Acids (except Nitric) Nitric Acid is isolated and </a:t>
            </a:r>
            <a:r>
              <a:rPr lang="en-US" b="1" dirty="0" smtClean="0"/>
              <a:t>stored by </a:t>
            </a:r>
            <a:r>
              <a:rPr lang="en-US" b="1" dirty="0"/>
              <a:t>itself.)</a:t>
            </a:r>
          </a:p>
          <a:p>
            <a:r>
              <a:rPr lang="en-US" b="1" dirty="0"/>
              <a:t>I10 – Sulfur, Phosphorus, Arsenic, Phosphorous Pentoxide</a:t>
            </a:r>
          </a:p>
          <a:p>
            <a:r>
              <a:rPr lang="en-US" b="1" dirty="0"/>
              <a:t>IM – Miscellaneous</a:t>
            </a:r>
            <a:endParaRPr lang="en-US" dirty="0"/>
          </a:p>
        </p:txBody>
      </p:sp>
      <p:sp>
        <p:nvSpPr>
          <p:cNvPr id="3" name="TextBox 2"/>
          <p:cNvSpPr txBox="1"/>
          <p:nvPr/>
        </p:nvSpPr>
        <p:spPr>
          <a:xfrm>
            <a:off x="6722534" y="948690"/>
            <a:ext cx="5376333" cy="3416320"/>
          </a:xfrm>
          <a:prstGeom prst="rect">
            <a:avLst/>
          </a:prstGeom>
          <a:noFill/>
        </p:spPr>
        <p:txBody>
          <a:bodyPr wrap="square" rtlCol="0">
            <a:spAutoFit/>
          </a:bodyPr>
          <a:lstStyle/>
          <a:p>
            <a:r>
              <a:rPr lang="pt-BR" b="1" dirty="0"/>
              <a:t>O1 – Acids, Amino Acids, Anhydrides, Peracids</a:t>
            </a:r>
          </a:p>
          <a:p>
            <a:r>
              <a:rPr lang="en-US" b="1" dirty="0"/>
              <a:t>O2 – Alcohols, Glycols, Sugars, Amines, Amides, Imines</a:t>
            </a:r>
            <a:r>
              <a:rPr lang="en-US" b="1" dirty="0" smtClean="0"/>
              <a:t>, Imides</a:t>
            </a:r>
            <a:endParaRPr lang="en-US" b="1" dirty="0"/>
          </a:p>
          <a:p>
            <a:r>
              <a:rPr lang="pt-BR" b="1" dirty="0"/>
              <a:t>O3 – Hydrocarbons, Esters, Aldehydes, Oils</a:t>
            </a:r>
          </a:p>
          <a:p>
            <a:r>
              <a:rPr lang="de-DE" b="1" dirty="0"/>
              <a:t>O4 – Ethers, Ketones, Ketenes, Halogenated</a:t>
            </a:r>
          </a:p>
          <a:p>
            <a:r>
              <a:rPr lang="en-US" b="1" dirty="0"/>
              <a:t>Hydrocarbons, Ethylene Oxide</a:t>
            </a:r>
          </a:p>
          <a:p>
            <a:r>
              <a:rPr lang="en-US" b="1" dirty="0"/>
              <a:t>O5 – Epoxy Compounds, Isocyanates</a:t>
            </a:r>
          </a:p>
          <a:p>
            <a:r>
              <a:rPr lang="en-US" b="1" dirty="0"/>
              <a:t>O6 – Peroxides, Hydroperoxides, Azides</a:t>
            </a:r>
          </a:p>
          <a:p>
            <a:r>
              <a:rPr lang="en-US" b="1" dirty="0"/>
              <a:t>O7 – Sulfides, Polysulfides, Sulfoxides, Nitriles</a:t>
            </a:r>
          </a:p>
          <a:p>
            <a:r>
              <a:rPr lang="en-US" b="1" dirty="0"/>
              <a:t>O8 – Phenols, Cresols</a:t>
            </a:r>
          </a:p>
          <a:p>
            <a:r>
              <a:rPr lang="en-US" b="1" dirty="0"/>
              <a:t>O9 – Dyes, Stains, Indicators</a:t>
            </a:r>
          </a:p>
          <a:p>
            <a:r>
              <a:rPr lang="en-US" b="1" dirty="0"/>
              <a:t>OM – Miscellaneous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4115"/>
          <a:stretch/>
        </p:blipFill>
        <p:spPr>
          <a:xfrm>
            <a:off x="7688511" y="34290"/>
            <a:ext cx="3444377" cy="9144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4801"/>
          <a:stretch/>
        </p:blipFill>
        <p:spPr>
          <a:xfrm>
            <a:off x="787400" y="34290"/>
            <a:ext cx="3496644" cy="914400"/>
          </a:xfrm>
          <a:prstGeom prst="rect">
            <a:avLst/>
          </a:prstGeom>
        </p:spPr>
      </p:pic>
    </p:spTree>
    <p:extLst>
      <p:ext uri="{BB962C8B-B14F-4D97-AF65-F5344CB8AC3E}">
        <p14:creationId xmlns:p14="http://schemas.microsoft.com/office/powerpoint/2010/main" val="7243455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81250" cy="3171825"/>
          </a:xfrm>
          <a:prstGeom prst="rect">
            <a:avLst/>
          </a:prstGeom>
        </p:spPr>
      </p:pic>
      <p:sp>
        <p:nvSpPr>
          <p:cNvPr id="4" name="TextBox 3"/>
          <p:cNvSpPr txBox="1"/>
          <p:nvPr/>
        </p:nvSpPr>
        <p:spPr>
          <a:xfrm>
            <a:off x="4423833" y="1506352"/>
            <a:ext cx="7768166" cy="4801314"/>
          </a:xfrm>
          <a:prstGeom prst="rect">
            <a:avLst/>
          </a:prstGeom>
          <a:noFill/>
        </p:spPr>
        <p:txBody>
          <a:bodyPr wrap="square" rtlCol="0">
            <a:spAutoFit/>
          </a:bodyPr>
          <a:lstStyle/>
          <a:p>
            <a:pPr marL="285750" lvl="0" indent="-285750">
              <a:buFont typeface="Arial" panose="020B0604020202020204" pitchFamily="34" charset="0"/>
              <a:buChar char="•"/>
            </a:pPr>
            <a:r>
              <a:rPr lang="en-US" dirty="0"/>
              <a:t>Use a bottle carrier, cart or other </a:t>
            </a:r>
            <a:r>
              <a:rPr lang="en-US" b="1" dirty="0"/>
              <a:t>secondary container </a:t>
            </a:r>
            <a:r>
              <a:rPr lang="en-US" dirty="0"/>
              <a:t>when transporting chemicals in breakable containers (especially 250 ml or more) through hallways or between buildings. Secondary containers are made of rubber, metal or plastic, with carrying handle(s), and are large enough to hold the entire contents of the chemical containers in the event of breakage. </a:t>
            </a:r>
            <a:endParaRPr lang="en-US" dirty="0" smtClean="0"/>
          </a:p>
          <a:p>
            <a:pPr marL="285750" lvl="0" indent="-285750">
              <a:buFont typeface="Arial" panose="020B0604020202020204" pitchFamily="34" charset="0"/>
              <a:buChar char="•"/>
            </a:pPr>
            <a:r>
              <a:rPr lang="en-US" dirty="0" smtClean="0"/>
              <a:t>Transport </a:t>
            </a:r>
            <a:r>
              <a:rPr lang="en-US" dirty="0"/>
              <a:t>of hazardous chemicals in individual containers exceeding four liters between buildings is strongly discouraged. </a:t>
            </a:r>
          </a:p>
          <a:p>
            <a:pPr marL="285750" lvl="0" indent="-285750">
              <a:buFont typeface="Arial" panose="020B0604020202020204" pitchFamily="34" charset="0"/>
              <a:buChar char="•"/>
            </a:pPr>
            <a:r>
              <a:rPr lang="en-US" dirty="0" smtClean="0"/>
              <a:t>When </a:t>
            </a:r>
            <a:r>
              <a:rPr lang="en-US" dirty="0"/>
              <a:t>moving in the laboratory, anticipate sudden backing up or changes in direction by others. If you should stumble or fall while carrying glassware or chemicals, try to project them away from yourself and others. </a:t>
            </a:r>
          </a:p>
          <a:p>
            <a:pPr marL="285750" lvl="0" indent="-285750">
              <a:buFont typeface="Arial" panose="020B0604020202020204" pitchFamily="34" charset="0"/>
              <a:buChar char="•"/>
            </a:pPr>
            <a:r>
              <a:rPr lang="en-US" dirty="0"/>
              <a:t>The individual transporting the chemical should be knowledgeable about the hazards of the chemical and should know how to handle a spill of the material</a:t>
            </a:r>
            <a:r>
              <a:rPr lang="en-US" dirty="0" smtClean="0"/>
              <a:t>. (SDS) </a:t>
            </a:r>
            <a:endParaRPr lang="en-US" dirty="0"/>
          </a:p>
          <a:p>
            <a:pPr marL="285750" lvl="0" indent="-285750">
              <a:buFont typeface="Arial" panose="020B0604020202020204" pitchFamily="34" charset="0"/>
              <a:buChar char="•"/>
            </a:pPr>
            <a:r>
              <a:rPr lang="en-US" b="1" dirty="0"/>
              <a:t>When transporting compressed gas cylinders, the cylinder should always be strapped in a cylinder cart and the valve protected with a cover cap. Do not attempt to carry or roll cylinders from one area to another. </a:t>
            </a:r>
          </a:p>
          <a:p>
            <a:pPr marL="285750" lvl="0" indent="-285750">
              <a:buFont typeface="Arial" panose="020B0604020202020204" pitchFamily="34" charset="0"/>
              <a:buChar char="•"/>
            </a:pPr>
            <a:r>
              <a:rPr lang="en-US" dirty="0" smtClean="0"/>
              <a:t>Keep </a:t>
            </a:r>
            <a:r>
              <a:rPr lang="en-US" dirty="0"/>
              <a:t>chemicals in their original packing when transporting, if possible</a:t>
            </a:r>
            <a:r>
              <a:rPr lang="en-US" dirty="0" smtClean="0"/>
              <a:t>.</a:t>
            </a:r>
            <a:endParaRPr lang="en-US" dirty="0"/>
          </a:p>
        </p:txBody>
      </p:sp>
      <p:sp>
        <p:nvSpPr>
          <p:cNvPr id="5" name="TextBox 4"/>
          <p:cNvSpPr txBox="1"/>
          <p:nvPr/>
        </p:nvSpPr>
        <p:spPr>
          <a:xfrm>
            <a:off x="4423832" y="338667"/>
            <a:ext cx="7768167" cy="769441"/>
          </a:xfrm>
          <a:prstGeom prst="rect">
            <a:avLst/>
          </a:prstGeom>
          <a:noFill/>
        </p:spPr>
        <p:txBody>
          <a:bodyPr wrap="square" rtlCol="0">
            <a:spAutoFit/>
          </a:bodyPr>
          <a:lstStyle/>
          <a:p>
            <a:pPr algn="ctr"/>
            <a:r>
              <a:rPr lang="en-US" sz="4400" dirty="0" smtClean="0"/>
              <a:t>Transporting Chemicals</a:t>
            </a:r>
            <a:endParaRPr lang="en-US" sz="4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7600"/>
            <a:ext cx="3564802" cy="3200400"/>
          </a:xfrm>
          <a:prstGeom prst="rect">
            <a:avLst/>
          </a:prstGeom>
        </p:spPr>
      </p:pic>
    </p:spTree>
    <p:extLst>
      <p:ext uri="{BB962C8B-B14F-4D97-AF65-F5344CB8AC3E}">
        <p14:creationId xmlns:p14="http://schemas.microsoft.com/office/powerpoint/2010/main" val="3759550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6092" t="2083" r="14943" b="-2083"/>
          <a:stretch/>
        </p:blipFill>
        <p:spPr>
          <a:xfrm>
            <a:off x="5696055" y="5051433"/>
            <a:ext cx="1523790" cy="1828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940" y="0"/>
            <a:ext cx="3960770" cy="27432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24827"/>
            <a:ext cx="2743200" cy="39331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743200" cy="2743200"/>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15326" r="13410"/>
          <a:stretch/>
        </p:blipFill>
        <p:spPr>
          <a:xfrm>
            <a:off x="10237076" y="0"/>
            <a:ext cx="1954924" cy="27432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3200" y="4891413"/>
            <a:ext cx="2743200" cy="198882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1851" y="2882646"/>
            <a:ext cx="2743200" cy="198196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82254" y="2770005"/>
            <a:ext cx="2743200" cy="2121408"/>
          </a:xfrm>
          <a:prstGeom prst="rect">
            <a:avLst/>
          </a:prstGeom>
        </p:spPr>
      </p:pic>
      <p:pic>
        <p:nvPicPr>
          <p:cNvPr id="17" name="Picture 16"/>
          <p:cNvPicPr>
            <a:picLocks noChangeAspect="1"/>
          </p:cNvPicPr>
          <p:nvPr/>
        </p:nvPicPr>
        <p:blipFill rotWithShape="1">
          <a:blip r:embed="rId10">
            <a:extLst>
              <a:ext uri="{28A0092B-C50C-407E-A947-70E740481C1C}">
                <a14:useLocalDpi xmlns:a14="http://schemas.microsoft.com/office/drawing/2010/main" val="0"/>
              </a:ext>
            </a:extLst>
          </a:blip>
          <a:srcRect l="11327" r="12237"/>
          <a:stretch/>
        </p:blipFill>
        <p:spPr>
          <a:xfrm>
            <a:off x="7563451" y="0"/>
            <a:ext cx="2096815" cy="2743200"/>
          </a:xfrm>
          <a:prstGeom prst="rect">
            <a:avLst/>
          </a:prstGeom>
        </p:spPr>
      </p:pic>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t="62884" b="7810"/>
          <a:stretch/>
        </p:blipFill>
        <p:spPr>
          <a:xfrm>
            <a:off x="7429500" y="5450906"/>
            <a:ext cx="4762500" cy="1395664"/>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77375" y="2906428"/>
            <a:ext cx="2381250" cy="2381250"/>
          </a:xfrm>
          <a:prstGeom prst="rect">
            <a:avLst/>
          </a:prstGeom>
        </p:spPr>
      </p:pic>
    </p:spTree>
    <p:extLst>
      <p:ext uri="{BB962C8B-B14F-4D97-AF65-F5344CB8AC3E}">
        <p14:creationId xmlns:p14="http://schemas.microsoft.com/office/powerpoint/2010/main" val="138230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fltVal val="0"/>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animEffect transition="in" filter="fad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7019" b="7368"/>
          <a:stretch/>
        </p:blipFill>
        <p:spPr>
          <a:xfrm>
            <a:off x="0" y="0"/>
            <a:ext cx="5663081" cy="6858000"/>
          </a:xfrm>
          <a:prstGeom prst="rect">
            <a:avLst/>
          </a:prstGeom>
        </p:spPr>
      </p:pic>
      <p:sp>
        <p:nvSpPr>
          <p:cNvPr id="4" name="TextBox 3"/>
          <p:cNvSpPr txBox="1"/>
          <p:nvPr/>
        </p:nvSpPr>
        <p:spPr>
          <a:xfrm>
            <a:off x="4848392" y="1166843"/>
            <a:ext cx="7343607" cy="4524315"/>
          </a:xfrm>
          <a:prstGeom prst="rect">
            <a:avLst/>
          </a:prstGeom>
          <a:noFill/>
        </p:spPr>
        <p:txBody>
          <a:bodyPr wrap="square" rtlCol="0">
            <a:spAutoFit/>
          </a:bodyPr>
          <a:lstStyle/>
          <a:p>
            <a:pPr algn="ctr"/>
            <a:r>
              <a:rPr lang="en-US" sz="7200" dirty="0"/>
              <a:t>Personal Protective </a:t>
            </a:r>
            <a:r>
              <a:rPr lang="en-US" sz="7200" dirty="0" smtClean="0"/>
              <a:t>Equipment</a:t>
            </a:r>
          </a:p>
          <a:p>
            <a:pPr algn="ctr"/>
            <a:r>
              <a:rPr lang="en-US" sz="7200" dirty="0" smtClean="0"/>
              <a:t>(PPE</a:t>
            </a:r>
            <a:r>
              <a:rPr lang="en-US" sz="7200" dirty="0"/>
              <a:t>)</a:t>
            </a:r>
          </a:p>
        </p:txBody>
      </p:sp>
    </p:spTree>
    <p:extLst>
      <p:ext uri="{BB962C8B-B14F-4D97-AF65-F5344CB8AC3E}">
        <p14:creationId xmlns:p14="http://schemas.microsoft.com/office/powerpoint/2010/main" val="3752939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097" r="11476"/>
          <a:stretch/>
        </p:blipFill>
        <p:spPr>
          <a:xfrm>
            <a:off x="0" y="0"/>
            <a:ext cx="5309937"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200" y="0"/>
            <a:ext cx="1828800" cy="1828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9937" y="0"/>
            <a:ext cx="2373807" cy="1828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9937" y="5029200"/>
            <a:ext cx="1828800" cy="18288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5029200"/>
            <a:ext cx="2438400" cy="1828800"/>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45520" r="-1"/>
          <a:stretch/>
        </p:blipFill>
        <p:spPr>
          <a:xfrm>
            <a:off x="8101853" y="0"/>
            <a:ext cx="1843237" cy="1828800"/>
          </a:xfrm>
          <a:prstGeom prst="rect">
            <a:avLst/>
          </a:prstGeom>
        </p:spPr>
      </p:pic>
      <p:sp>
        <p:nvSpPr>
          <p:cNvPr id="10" name="TextBox 9"/>
          <p:cNvSpPr txBox="1"/>
          <p:nvPr/>
        </p:nvSpPr>
        <p:spPr>
          <a:xfrm>
            <a:off x="5309937" y="1905506"/>
            <a:ext cx="6882063" cy="3046988"/>
          </a:xfrm>
          <a:prstGeom prst="rect">
            <a:avLst/>
          </a:prstGeom>
          <a:noFill/>
        </p:spPr>
        <p:txBody>
          <a:bodyPr wrap="square" rtlCol="0">
            <a:spAutoFit/>
          </a:bodyPr>
          <a:lstStyle/>
          <a:p>
            <a:pPr algn="ctr"/>
            <a:r>
              <a:rPr lang="en-US" sz="9600" dirty="0" smtClean="0"/>
              <a:t>Eye Protection</a:t>
            </a:r>
            <a:endParaRPr lang="en-US" sz="9600" dirty="0"/>
          </a:p>
        </p:txBody>
      </p:sp>
    </p:spTree>
    <p:extLst>
      <p:ext uri="{BB962C8B-B14F-4D97-AF65-F5344CB8AC3E}">
        <p14:creationId xmlns:p14="http://schemas.microsoft.com/office/powerpoint/2010/main" val="296883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6328" y="1905000"/>
            <a:ext cx="2286000" cy="2286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6589" y="1964267"/>
            <a:ext cx="2286000" cy="2286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2328" y="1905000"/>
            <a:ext cx="2504261" cy="2286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198067" cy="6858000"/>
          </a:xfrm>
          <a:prstGeom prst="rect">
            <a:avLst/>
          </a:prstGeom>
        </p:spPr>
      </p:pic>
      <p:sp>
        <p:nvSpPr>
          <p:cNvPr id="7" name="TextBox 6"/>
          <p:cNvSpPr txBox="1"/>
          <p:nvPr/>
        </p:nvSpPr>
        <p:spPr>
          <a:xfrm>
            <a:off x="4416328" y="127000"/>
            <a:ext cx="7775672" cy="1569660"/>
          </a:xfrm>
          <a:prstGeom prst="rect">
            <a:avLst/>
          </a:prstGeom>
          <a:noFill/>
        </p:spPr>
        <p:txBody>
          <a:bodyPr wrap="square" rtlCol="0">
            <a:spAutoFit/>
          </a:bodyPr>
          <a:lstStyle/>
          <a:p>
            <a:pPr algn="ctr"/>
            <a:r>
              <a:rPr lang="en-US" sz="9600" dirty="0" smtClean="0"/>
              <a:t>Gloves</a:t>
            </a:r>
            <a:endParaRPr lang="en-US" sz="9600" dirty="0"/>
          </a:p>
        </p:txBody>
      </p:sp>
      <p:sp>
        <p:nvSpPr>
          <p:cNvPr id="5" name="TextBox 4"/>
          <p:cNvSpPr txBox="1"/>
          <p:nvPr/>
        </p:nvSpPr>
        <p:spPr>
          <a:xfrm>
            <a:off x="4416328" y="5291667"/>
            <a:ext cx="7775672" cy="1015663"/>
          </a:xfrm>
          <a:prstGeom prst="rect">
            <a:avLst/>
          </a:prstGeom>
          <a:noFill/>
        </p:spPr>
        <p:txBody>
          <a:bodyPr wrap="square" rtlCol="0">
            <a:spAutoFit/>
          </a:bodyPr>
          <a:lstStyle/>
          <a:p>
            <a:pPr algn="ctr"/>
            <a:r>
              <a:rPr lang="en-US" sz="6000" dirty="0" smtClean="0"/>
              <a:t>Consult the SDS</a:t>
            </a:r>
            <a:endParaRPr lang="en-US" sz="6000" dirty="0"/>
          </a:p>
        </p:txBody>
      </p:sp>
    </p:spTree>
    <p:extLst>
      <p:ext uri="{BB962C8B-B14F-4D97-AF65-F5344CB8AC3E}">
        <p14:creationId xmlns:p14="http://schemas.microsoft.com/office/powerpoint/2010/main" val="3862146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2469" r="21359"/>
          <a:stretch/>
        </p:blipFill>
        <p:spPr>
          <a:xfrm>
            <a:off x="0" y="0"/>
            <a:ext cx="1926167" cy="3429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2232302" cy="3429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4095750"/>
            <a:ext cx="3657600" cy="26517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4490" y="39624"/>
            <a:ext cx="3657600" cy="338937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6528" y="3918966"/>
            <a:ext cx="3657600" cy="2828544"/>
          </a:xfrm>
          <a:prstGeom prst="rect">
            <a:avLst/>
          </a:prstGeom>
        </p:spPr>
      </p:pic>
      <p:sp>
        <p:nvSpPr>
          <p:cNvPr id="9" name="TextBox 8"/>
          <p:cNvSpPr txBox="1"/>
          <p:nvPr/>
        </p:nvSpPr>
        <p:spPr>
          <a:xfrm>
            <a:off x="3366528" y="1160502"/>
            <a:ext cx="3657600" cy="1107996"/>
          </a:xfrm>
          <a:prstGeom prst="rect">
            <a:avLst/>
          </a:prstGeom>
          <a:noFill/>
        </p:spPr>
        <p:txBody>
          <a:bodyPr wrap="square" rtlCol="0">
            <a:spAutoFit/>
          </a:bodyPr>
          <a:lstStyle/>
          <a:p>
            <a:pPr algn="ctr"/>
            <a:r>
              <a:rPr lang="en-US" sz="6600" dirty="0" smtClean="0"/>
              <a:t>Clothing</a:t>
            </a:r>
            <a:endParaRPr lang="en-US" sz="6600" dirty="0"/>
          </a:p>
        </p:txBody>
      </p:sp>
    </p:spTree>
    <p:extLst>
      <p:ext uri="{BB962C8B-B14F-4D97-AF65-F5344CB8AC3E}">
        <p14:creationId xmlns:p14="http://schemas.microsoft.com/office/powerpoint/2010/main" val="104358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465221"/>
            <a:ext cx="6930189" cy="2585323"/>
          </a:xfrm>
          <a:prstGeom prst="rect">
            <a:avLst/>
          </a:prstGeom>
          <a:noFill/>
        </p:spPr>
        <p:txBody>
          <a:bodyPr wrap="square" rtlCol="0">
            <a:spAutoFit/>
          </a:bodyPr>
          <a:lstStyle/>
          <a:p>
            <a:pPr algn="ctr"/>
            <a:r>
              <a:rPr lang="en-US" sz="5400" dirty="0" smtClean="0"/>
              <a:t>When Chemical Exposure Occurs</a:t>
            </a:r>
          </a:p>
          <a:p>
            <a:pPr algn="ctr"/>
            <a:r>
              <a:rPr lang="en-US" sz="5400" smtClean="0"/>
              <a:t>Seconds </a:t>
            </a:r>
            <a:r>
              <a:rPr lang="en-US" sz="5400" dirty="0" smtClean="0"/>
              <a:t>Count!</a:t>
            </a:r>
            <a:endParaRPr lang="en-US" sz="5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71" y="91674"/>
            <a:ext cx="2264283" cy="32004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88" y="3473116"/>
            <a:ext cx="3200400" cy="32004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8294" y="3473116"/>
            <a:ext cx="3200400" cy="3200400"/>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0301" r="18546"/>
          <a:stretch/>
        </p:blipFill>
        <p:spPr>
          <a:xfrm>
            <a:off x="10095185" y="3473116"/>
            <a:ext cx="1957138" cy="32004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259" y="3473116"/>
            <a:ext cx="2993087" cy="3200400"/>
          </a:xfrm>
          <a:prstGeom prst="rect">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11327" r="12237"/>
          <a:stretch/>
        </p:blipFill>
        <p:spPr>
          <a:xfrm>
            <a:off x="9745716" y="0"/>
            <a:ext cx="2446284" cy="3200400"/>
          </a:xfrm>
          <a:prstGeom prst="rect">
            <a:avLst/>
          </a:prstGeom>
        </p:spPr>
      </p:pic>
    </p:spTree>
    <p:extLst>
      <p:ext uri="{BB962C8B-B14F-4D97-AF65-F5344CB8AC3E}">
        <p14:creationId xmlns:p14="http://schemas.microsoft.com/office/powerpoint/2010/main" val="23157209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316678" y="0"/>
            <a:ext cx="9558644" cy="6858000"/>
          </a:xfrm>
          <a:prstGeom prst="rect">
            <a:avLst/>
          </a:prstGeom>
        </p:spPr>
      </p:pic>
    </p:spTree>
    <p:extLst>
      <p:ext uri="{BB962C8B-B14F-4D97-AF65-F5344CB8AC3E}">
        <p14:creationId xmlns:p14="http://schemas.microsoft.com/office/powerpoint/2010/main" val="2931247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6018" y="244461"/>
            <a:ext cx="9765982" cy="923330"/>
          </a:xfrm>
          <a:prstGeom prst="rect">
            <a:avLst/>
          </a:prstGeom>
        </p:spPr>
        <p:txBody>
          <a:bodyPr wrap="square">
            <a:spAutoFit/>
          </a:bodyPr>
          <a:lstStyle/>
          <a:p>
            <a:pPr algn="ctr"/>
            <a:r>
              <a:rPr lang="en-US" sz="5400" dirty="0"/>
              <a:t>Chemicals on Skin or Clothing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26018" cy="3429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0301" r="18546"/>
          <a:stretch/>
        </p:blipFill>
        <p:spPr>
          <a:xfrm>
            <a:off x="234440" y="3657600"/>
            <a:ext cx="1957138" cy="3200400"/>
          </a:xfrm>
          <a:prstGeom prst="rect">
            <a:avLst/>
          </a:prstGeom>
        </p:spPr>
      </p:pic>
      <p:sp>
        <p:nvSpPr>
          <p:cNvPr id="5" name="Rectangle 4"/>
          <p:cNvSpPr/>
          <p:nvPr/>
        </p:nvSpPr>
        <p:spPr>
          <a:xfrm>
            <a:off x="2935704" y="1167791"/>
            <a:ext cx="9256295" cy="5016758"/>
          </a:xfrm>
          <a:prstGeom prst="rect">
            <a:avLst/>
          </a:prstGeom>
        </p:spPr>
        <p:txBody>
          <a:bodyPr wrap="square">
            <a:spAutoFit/>
          </a:bodyPr>
          <a:lstStyle/>
          <a:p>
            <a:pPr marL="285750" indent="-285750">
              <a:buFont typeface="Arial" panose="020B0604020202020204" pitchFamily="34" charset="0"/>
              <a:buChar char="•"/>
            </a:pPr>
            <a:r>
              <a:rPr lang="en-US" sz="2000" dirty="0"/>
              <a:t>Immediately flush with water for no less than 15 </a:t>
            </a:r>
            <a:r>
              <a:rPr lang="en-US" sz="2000" dirty="0" smtClean="0"/>
              <a:t>minutes.  </a:t>
            </a:r>
          </a:p>
          <a:p>
            <a:pPr marL="285750" indent="-285750">
              <a:buFont typeface="Arial" panose="020B0604020202020204" pitchFamily="34" charset="0"/>
              <a:buChar char="•"/>
            </a:pPr>
            <a:r>
              <a:rPr lang="en-US" sz="2000" dirty="0" smtClean="0"/>
              <a:t>For </a:t>
            </a:r>
            <a:r>
              <a:rPr lang="en-US" sz="2000" dirty="0"/>
              <a:t>larger spills, the safety shower should be used. </a:t>
            </a:r>
          </a:p>
          <a:p>
            <a:pPr marL="285750" indent="-285750">
              <a:buFont typeface="Arial" panose="020B0604020202020204" pitchFamily="34" charset="0"/>
              <a:buChar char="•"/>
            </a:pPr>
            <a:r>
              <a:rPr lang="en-US" sz="2000" dirty="0"/>
              <a:t>While rinsing, quickly remove all contaminated clothing or jewelry. </a:t>
            </a:r>
            <a:r>
              <a:rPr lang="en-US" sz="2000" b="1" dirty="0"/>
              <a:t>Seconds count. Do not waste time because of modesty.</a:t>
            </a:r>
            <a:r>
              <a:rPr lang="en-US" sz="2000" dirty="0"/>
              <a:t> </a:t>
            </a:r>
          </a:p>
          <a:p>
            <a:pPr marL="285750" indent="-285750">
              <a:buFont typeface="Arial" panose="020B0604020202020204" pitchFamily="34" charset="0"/>
              <a:buChar char="•"/>
            </a:pPr>
            <a:r>
              <a:rPr lang="en-US" sz="2000" dirty="0"/>
              <a:t>Use caution when removing pullover shirts or sweaters to prevent contamination of the eyes. </a:t>
            </a:r>
          </a:p>
          <a:p>
            <a:pPr marL="285750" indent="-285750">
              <a:buFont typeface="Arial" panose="020B0604020202020204" pitchFamily="34" charset="0"/>
              <a:buChar char="•"/>
            </a:pPr>
            <a:r>
              <a:rPr lang="en-US" sz="2000" dirty="0"/>
              <a:t>Check the </a:t>
            </a:r>
            <a:r>
              <a:rPr lang="en-US" sz="2000" dirty="0" smtClean="0"/>
              <a:t>Safety </a:t>
            </a:r>
            <a:r>
              <a:rPr lang="en-US" sz="2000" dirty="0"/>
              <a:t>Data Sheet </a:t>
            </a:r>
            <a:r>
              <a:rPr lang="en-US" sz="2000" dirty="0" smtClean="0"/>
              <a:t>to </a:t>
            </a:r>
            <a:r>
              <a:rPr lang="en-US" sz="2000" dirty="0"/>
              <a:t>determine if any delayed effects should be expected. </a:t>
            </a:r>
          </a:p>
          <a:p>
            <a:pPr marL="285750" indent="-285750">
              <a:buFont typeface="Arial" panose="020B0604020202020204" pitchFamily="34" charset="0"/>
              <a:buChar char="•"/>
            </a:pPr>
            <a:r>
              <a:rPr lang="en-US" sz="2000" dirty="0"/>
              <a:t>Discard contaminated clothing or launder them separately from other clothing. Leather garments or accessories cannot be decontaminated and should be discarded. </a:t>
            </a:r>
            <a:endParaRPr lang="en-US" sz="2000" dirty="0" smtClean="0"/>
          </a:p>
          <a:p>
            <a:pPr marL="285750" indent="-285750">
              <a:buFont typeface="Arial" panose="020B0604020202020204" pitchFamily="34" charset="0"/>
              <a:buChar char="•"/>
            </a:pPr>
            <a:r>
              <a:rPr lang="en-US" sz="2000" b="1" dirty="0"/>
              <a:t>Do not use solvents to wash skin</a:t>
            </a:r>
            <a:r>
              <a:rPr lang="en-US" sz="2000" dirty="0"/>
              <a:t>. They remove the natural protective oils from the skin and can cause irritation and inflammation. In some cases, washing with a solvent may facilitate absorption of a toxic chemical</a:t>
            </a:r>
            <a:r>
              <a:rPr lang="en-US" sz="2000" dirty="0" smtClean="0"/>
              <a:t>.</a:t>
            </a:r>
          </a:p>
          <a:p>
            <a:pPr marL="285750" indent="-285750">
              <a:buFont typeface="Arial" panose="020B0604020202020204" pitchFamily="34" charset="0"/>
              <a:buChar char="•"/>
            </a:pPr>
            <a:r>
              <a:rPr lang="en-US" sz="2000" dirty="0"/>
              <a:t>For flammable solids on skin, first brush off as much of the solid as possible, then proceed as described above. </a:t>
            </a:r>
            <a:endParaRPr lang="en-US" sz="2000" dirty="0" smtClean="0"/>
          </a:p>
          <a:p>
            <a:pPr marL="285750" indent="-285750">
              <a:buFont typeface="Arial" panose="020B0604020202020204" pitchFamily="34" charset="0"/>
              <a:buChar char="•"/>
            </a:pPr>
            <a:r>
              <a:rPr lang="en-US" sz="2000" dirty="0" smtClean="0"/>
              <a:t>Fill out an Incident Report!</a:t>
            </a:r>
          </a:p>
        </p:txBody>
      </p:sp>
    </p:spTree>
    <p:extLst>
      <p:ext uri="{BB962C8B-B14F-4D97-AF65-F5344CB8AC3E}">
        <p14:creationId xmlns:p14="http://schemas.microsoft.com/office/powerpoint/2010/main" val="3463256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2566"/>
            <a:ext cx="12192000" cy="923330"/>
          </a:xfrm>
          <a:prstGeom prst="rect">
            <a:avLst/>
          </a:prstGeom>
          <a:noFill/>
        </p:spPr>
        <p:txBody>
          <a:bodyPr wrap="square" rtlCol="0">
            <a:spAutoFit/>
          </a:bodyPr>
          <a:lstStyle/>
          <a:p>
            <a:pPr algn="ctr"/>
            <a:r>
              <a:rPr lang="en-US" sz="5400" dirty="0" smtClean="0"/>
              <a:t>Elements of the Safety Program</a:t>
            </a:r>
            <a:endParaRPr lang="en-US" sz="5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572000"/>
            <a:ext cx="4100286" cy="2286000"/>
          </a:xfrm>
          <a:prstGeom prst="rect">
            <a:avLst/>
          </a:prstGeom>
        </p:spPr>
      </p:pic>
      <p:sp>
        <p:nvSpPr>
          <p:cNvPr id="12" name="TextBox 11"/>
          <p:cNvSpPr txBox="1"/>
          <p:nvPr/>
        </p:nvSpPr>
        <p:spPr>
          <a:xfrm>
            <a:off x="0" y="1094125"/>
            <a:ext cx="11691095" cy="3477875"/>
          </a:xfrm>
          <a:prstGeom prst="rect">
            <a:avLst/>
          </a:prstGeom>
          <a:noFill/>
        </p:spPr>
        <p:txBody>
          <a:bodyPr wrap="square" rtlCol="0">
            <a:spAutoFit/>
          </a:bodyPr>
          <a:lstStyle/>
          <a:p>
            <a:pPr algn="just"/>
            <a:r>
              <a:rPr lang="en-US" sz="4400" dirty="0" smtClean="0">
                <a:solidFill>
                  <a:srgbClr val="00B0F0"/>
                </a:solidFill>
              </a:rPr>
              <a:t>The </a:t>
            </a:r>
            <a:r>
              <a:rPr lang="en-US" sz="4400" dirty="0">
                <a:solidFill>
                  <a:srgbClr val="00B0F0"/>
                </a:solidFill>
              </a:rPr>
              <a:t>goal of the Laboratory Safety Program is to minimize the risk of injury or illness to laboratory workers by ensuring that they have the training, information, support and equipment needed to work safely in the laboratory</a:t>
            </a:r>
            <a:r>
              <a:rPr lang="en-US" sz="2800" dirty="0">
                <a:solidFill>
                  <a:srgbClr val="00B0F0"/>
                </a:solidFill>
              </a:rPr>
              <a:t>. </a:t>
            </a:r>
          </a:p>
        </p:txBody>
      </p:sp>
      <p:pic>
        <p:nvPicPr>
          <p:cNvPr id="13" name="Picture 12" descr="Screen Clippi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823202" y="4572000"/>
            <a:ext cx="2562532" cy="2286000"/>
          </a:xfrm>
          <a:prstGeom prst="rect">
            <a:avLst/>
          </a:prstGeom>
        </p:spPr>
      </p:pic>
      <p:sp>
        <p:nvSpPr>
          <p:cNvPr id="14" name="TextBox 13"/>
          <p:cNvSpPr txBox="1"/>
          <p:nvPr/>
        </p:nvSpPr>
        <p:spPr>
          <a:xfrm>
            <a:off x="4175761" y="5089435"/>
            <a:ext cx="3840480" cy="1200329"/>
          </a:xfrm>
          <a:prstGeom prst="rect">
            <a:avLst/>
          </a:prstGeom>
          <a:noFill/>
        </p:spPr>
        <p:txBody>
          <a:bodyPr wrap="square" rtlCol="0">
            <a:spAutoFit/>
          </a:bodyPr>
          <a:lstStyle/>
          <a:p>
            <a:pPr algn="ctr"/>
            <a:r>
              <a:rPr lang="en-US" sz="2400" cap="all" dirty="0"/>
              <a:t>Utah Valley University</a:t>
            </a:r>
            <a:endParaRPr lang="en-US" sz="2400" dirty="0"/>
          </a:p>
          <a:p>
            <a:pPr algn="ctr"/>
            <a:r>
              <a:rPr lang="en-US" sz="2400" cap="small" dirty="0"/>
              <a:t>College of Science &amp; Health</a:t>
            </a:r>
          </a:p>
          <a:p>
            <a:pPr algn="ctr"/>
            <a:r>
              <a:rPr lang="en-US" sz="2400" dirty="0"/>
              <a:t>Laboratory Safety </a:t>
            </a:r>
            <a:r>
              <a:rPr lang="en-US" sz="2400" dirty="0" smtClean="0"/>
              <a:t>Manual</a:t>
            </a:r>
            <a:endParaRPr lang="en-US" sz="2400" dirty="0"/>
          </a:p>
        </p:txBody>
      </p:sp>
      <p:pic>
        <p:nvPicPr>
          <p:cNvPr id="15" name="Picture 14" descr="Screen Clippi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739159" y="4572000"/>
            <a:ext cx="2562532" cy="2286000"/>
          </a:xfrm>
          <a:prstGeom prst="rect">
            <a:avLst/>
          </a:prstGeom>
        </p:spPr>
      </p:pic>
      <p:sp>
        <p:nvSpPr>
          <p:cNvPr id="16" name="Rectangle 15"/>
          <p:cNvSpPr/>
          <p:nvPr/>
        </p:nvSpPr>
        <p:spPr>
          <a:xfrm>
            <a:off x="8212667" y="5114835"/>
            <a:ext cx="3979333" cy="1200329"/>
          </a:xfrm>
          <a:prstGeom prst="rect">
            <a:avLst/>
          </a:prstGeom>
        </p:spPr>
        <p:txBody>
          <a:bodyPr wrap="square">
            <a:spAutoFit/>
          </a:bodyPr>
          <a:lstStyle/>
          <a:p>
            <a:pPr algn="ctr"/>
            <a:r>
              <a:rPr lang="en-US" sz="2400" cap="all" dirty="0"/>
              <a:t>Utah Valley University</a:t>
            </a:r>
            <a:endParaRPr lang="en-US" sz="2400" dirty="0"/>
          </a:p>
          <a:p>
            <a:pPr algn="ctr"/>
            <a:r>
              <a:rPr lang="en-US" sz="2400" cap="small" dirty="0"/>
              <a:t>College of Science &amp; Health</a:t>
            </a:r>
            <a:endParaRPr lang="en-US" sz="2400" dirty="0"/>
          </a:p>
          <a:p>
            <a:pPr algn="ctr"/>
            <a:r>
              <a:rPr lang="en-US" sz="2400" dirty="0" smtClean="0"/>
              <a:t>Chemical Hygiene Plan</a:t>
            </a:r>
            <a:endParaRPr lang="en-US" sz="2400" dirty="0"/>
          </a:p>
        </p:txBody>
      </p:sp>
    </p:spTree>
    <p:extLst>
      <p:ext uri="{BB962C8B-B14F-4D97-AF65-F5344CB8AC3E}">
        <p14:creationId xmlns:p14="http://schemas.microsoft.com/office/powerpoint/2010/main" val="64572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00400" cy="32004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0301" r="18546"/>
          <a:stretch/>
        </p:blipFill>
        <p:spPr>
          <a:xfrm>
            <a:off x="234440" y="3657600"/>
            <a:ext cx="1957138" cy="3200400"/>
          </a:xfrm>
          <a:prstGeom prst="rect">
            <a:avLst/>
          </a:prstGeom>
        </p:spPr>
      </p:pic>
      <p:sp>
        <p:nvSpPr>
          <p:cNvPr id="4" name="TextBox 3"/>
          <p:cNvSpPr txBox="1"/>
          <p:nvPr/>
        </p:nvSpPr>
        <p:spPr>
          <a:xfrm>
            <a:off x="3200400" y="0"/>
            <a:ext cx="8991600" cy="923330"/>
          </a:xfrm>
          <a:prstGeom prst="rect">
            <a:avLst/>
          </a:prstGeom>
          <a:noFill/>
        </p:spPr>
        <p:txBody>
          <a:bodyPr wrap="square" rtlCol="0">
            <a:spAutoFit/>
          </a:bodyPr>
          <a:lstStyle/>
          <a:p>
            <a:pPr algn="ctr"/>
            <a:r>
              <a:rPr lang="en-US" sz="5400" b="1" dirty="0"/>
              <a:t>Chemicals in Eyes</a:t>
            </a:r>
            <a:endParaRPr lang="en-US" sz="5400" dirty="0"/>
          </a:p>
        </p:txBody>
      </p:sp>
      <p:sp>
        <p:nvSpPr>
          <p:cNvPr id="5" name="TextBox 4"/>
          <p:cNvSpPr txBox="1"/>
          <p:nvPr/>
        </p:nvSpPr>
        <p:spPr>
          <a:xfrm>
            <a:off x="3200400" y="1475874"/>
            <a:ext cx="8991600"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Immediately flush eye(s) with water for at least fifteen minutes. The eyes must be forcibly held open to wash, and the eyeballs must be rotated so all surface area is rinsed. The use of an eye wash fountain is desirable so hands are free to hold the eyes open. If an eyewash is not available, pour water on the eye, rinsing from the nose outward to avoid contamination of the unaffected eye. </a:t>
            </a:r>
          </a:p>
          <a:p>
            <a:pPr marL="342900" indent="-342900">
              <a:buFont typeface="Arial" panose="020B0604020202020204" pitchFamily="34" charset="0"/>
              <a:buChar char="•"/>
            </a:pPr>
            <a:r>
              <a:rPr lang="en-US" sz="2400" dirty="0"/>
              <a:t>Remove contact lenses while rinsing. </a:t>
            </a:r>
            <a:r>
              <a:rPr lang="en-US" sz="2400" b="1" dirty="0"/>
              <a:t>Do not lose time removing contact lenses before rinsing.</a:t>
            </a:r>
            <a:r>
              <a:rPr lang="en-US" sz="2400" dirty="0"/>
              <a:t> Do not attempt to rinse and reinsert contact lenses. </a:t>
            </a:r>
          </a:p>
          <a:p>
            <a:pPr marL="342900" indent="-342900">
              <a:buFont typeface="Arial" panose="020B0604020202020204" pitchFamily="34" charset="0"/>
              <a:buChar char="•"/>
            </a:pPr>
            <a:r>
              <a:rPr lang="en-US" sz="2400" dirty="0"/>
              <a:t>Seek medical attention regardless of the severity or apparent lack of severity</a:t>
            </a:r>
            <a:r>
              <a:rPr lang="en-US" sz="2400" dirty="0" smtClean="0"/>
              <a:t>.  Explain </a:t>
            </a:r>
            <a:r>
              <a:rPr lang="en-US" sz="2400" dirty="0"/>
              <a:t>carefully what chemicals were involved. If easily accessible, bring an </a:t>
            </a:r>
            <a:r>
              <a:rPr lang="en-US" sz="2400" dirty="0" smtClean="0"/>
              <a:t>SDS</a:t>
            </a:r>
            <a:r>
              <a:rPr lang="en-US" sz="2400" dirty="0"/>
              <a:t>. </a:t>
            </a:r>
            <a:endParaRPr lang="en-US" sz="2400" dirty="0" smtClean="0"/>
          </a:p>
          <a:p>
            <a:pPr marL="342900" indent="-342900">
              <a:buFont typeface="Arial" panose="020B0604020202020204" pitchFamily="34" charset="0"/>
              <a:buChar char="•"/>
            </a:pPr>
            <a:r>
              <a:rPr lang="en-US" sz="2400" dirty="0" smtClean="0"/>
              <a:t>Fill out an Incident Report!</a:t>
            </a:r>
            <a:endParaRPr lang="en-US" sz="2400" dirty="0"/>
          </a:p>
        </p:txBody>
      </p:sp>
    </p:spTree>
    <p:extLst>
      <p:ext uri="{BB962C8B-B14F-4D97-AF65-F5344CB8AC3E}">
        <p14:creationId xmlns:p14="http://schemas.microsoft.com/office/powerpoint/2010/main" val="7877109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16125" cy="2286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0"/>
            <a:ext cx="2202110" cy="2286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062" y="4572000"/>
            <a:ext cx="1524000" cy="2286000"/>
          </a:xfrm>
          <a:prstGeom prst="rect">
            <a:avLst/>
          </a:prstGeom>
        </p:spPr>
      </p:pic>
      <p:sp>
        <p:nvSpPr>
          <p:cNvPr id="7" name="TextBox 6"/>
          <p:cNvSpPr txBox="1"/>
          <p:nvPr/>
        </p:nvSpPr>
        <p:spPr>
          <a:xfrm>
            <a:off x="2614862" y="0"/>
            <a:ext cx="3593433" cy="523220"/>
          </a:xfrm>
          <a:prstGeom prst="rect">
            <a:avLst/>
          </a:prstGeom>
          <a:noFill/>
        </p:spPr>
        <p:txBody>
          <a:bodyPr wrap="square" rtlCol="0">
            <a:spAutoFit/>
          </a:bodyPr>
          <a:lstStyle/>
          <a:p>
            <a:r>
              <a:rPr lang="en-US" sz="2800" b="1" dirty="0"/>
              <a:t>Chemical Inhalation</a:t>
            </a:r>
            <a:endParaRPr lang="en-US" sz="2800" dirty="0"/>
          </a:p>
        </p:txBody>
      </p:sp>
      <p:sp>
        <p:nvSpPr>
          <p:cNvPr id="8" name="TextBox 7"/>
          <p:cNvSpPr txBox="1"/>
          <p:nvPr/>
        </p:nvSpPr>
        <p:spPr>
          <a:xfrm>
            <a:off x="3144253" y="523220"/>
            <a:ext cx="9047747"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Close containers, open windows or otherwise increase ventilation, and move to fresh air. </a:t>
            </a:r>
          </a:p>
          <a:p>
            <a:pPr marL="285750" indent="-285750">
              <a:buFont typeface="Arial" panose="020B0604020202020204" pitchFamily="34" charset="0"/>
              <a:buChar char="•"/>
            </a:pPr>
            <a:r>
              <a:rPr lang="en-US" sz="2000" dirty="0"/>
              <a:t>If symptoms, such as headaches, nose or throat irritation, dizziness, or drowsiness persist, seek medical </a:t>
            </a:r>
            <a:r>
              <a:rPr lang="en-US" sz="2000" dirty="0" smtClean="0"/>
              <a:t>attention. </a:t>
            </a:r>
            <a:r>
              <a:rPr lang="en-US" sz="2000" dirty="0"/>
              <a:t>Explain carefully what chemicals were involved. </a:t>
            </a:r>
          </a:p>
          <a:p>
            <a:pPr marL="285750" indent="-285750">
              <a:buFont typeface="Arial" panose="020B0604020202020204" pitchFamily="34" charset="0"/>
              <a:buChar char="•"/>
            </a:pPr>
            <a:r>
              <a:rPr lang="en-US" sz="2000" dirty="0"/>
              <a:t>Review the </a:t>
            </a:r>
            <a:r>
              <a:rPr lang="en-US" sz="2000" dirty="0" smtClean="0"/>
              <a:t>SDS </a:t>
            </a:r>
            <a:r>
              <a:rPr lang="en-US" sz="2000" dirty="0"/>
              <a:t>to determine what health effects are expected, including delayed effects. </a:t>
            </a:r>
          </a:p>
        </p:txBody>
      </p:sp>
      <p:sp>
        <p:nvSpPr>
          <p:cNvPr id="9" name="TextBox 8"/>
          <p:cNvSpPr txBox="1"/>
          <p:nvPr/>
        </p:nvSpPr>
        <p:spPr>
          <a:xfrm>
            <a:off x="2614862" y="2462212"/>
            <a:ext cx="6144127" cy="523220"/>
          </a:xfrm>
          <a:prstGeom prst="rect">
            <a:avLst/>
          </a:prstGeom>
          <a:noFill/>
        </p:spPr>
        <p:txBody>
          <a:bodyPr wrap="square" rtlCol="0">
            <a:spAutoFit/>
          </a:bodyPr>
          <a:lstStyle/>
          <a:p>
            <a:r>
              <a:rPr lang="en-US" sz="2800" b="1" dirty="0" smtClean="0"/>
              <a:t>Accidental Ingestion </a:t>
            </a:r>
            <a:r>
              <a:rPr lang="en-US" sz="2800" b="1" dirty="0"/>
              <a:t>of Chemicals</a:t>
            </a:r>
          </a:p>
        </p:txBody>
      </p:sp>
      <p:sp>
        <p:nvSpPr>
          <p:cNvPr id="10" name="TextBox 9"/>
          <p:cNvSpPr txBox="1"/>
          <p:nvPr/>
        </p:nvSpPr>
        <p:spPr>
          <a:xfrm>
            <a:off x="3144253" y="2985432"/>
            <a:ext cx="9047747"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Immediately </a:t>
            </a:r>
            <a:r>
              <a:rPr lang="en-US" sz="2000" dirty="0" smtClean="0"/>
              <a:t>contact </a:t>
            </a:r>
            <a:r>
              <a:rPr lang="en-US" sz="2000" dirty="0"/>
              <a:t>the Poison Control Center at </a:t>
            </a:r>
            <a:r>
              <a:rPr lang="en-US" sz="2000" dirty="0" smtClean="0"/>
              <a:t>800-222-1222 </a:t>
            </a:r>
            <a:r>
              <a:rPr lang="en-US" sz="2000" dirty="0"/>
              <a:t>for instructions. </a:t>
            </a:r>
          </a:p>
          <a:p>
            <a:pPr marL="285750" indent="-285750">
              <a:buFont typeface="Arial" panose="020B0604020202020204" pitchFamily="34" charset="0"/>
              <a:buChar char="•"/>
            </a:pPr>
            <a:r>
              <a:rPr lang="en-US" sz="2000" b="1" dirty="0"/>
              <a:t>Do not induce vomiting</a:t>
            </a:r>
            <a:r>
              <a:rPr lang="en-US" sz="2000" dirty="0"/>
              <a:t> unless directed to do </a:t>
            </a:r>
            <a:r>
              <a:rPr lang="en-US" sz="2000" dirty="0" smtClean="0"/>
              <a:t>so. </a:t>
            </a:r>
            <a:endParaRPr lang="en-US" sz="2000" dirty="0"/>
          </a:p>
        </p:txBody>
      </p:sp>
      <p:sp>
        <p:nvSpPr>
          <p:cNvPr id="11" name="TextBox 10"/>
          <p:cNvSpPr txBox="1"/>
          <p:nvPr/>
        </p:nvSpPr>
        <p:spPr>
          <a:xfrm>
            <a:off x="2614862" y="3693318"/>
            <a:ext cx="6497052" cy="523220"/>
          </a:xfrm>
          <a:prstGeom prst="rect">
            <a:avLst/>
          </a:prstGeom>
          <a:noFill/>
        </p:spPr>
        <p:txBody>
          <a:bodyPr wrap="square" rtlCol="0">
            <a:spAutoFit/>
          </a:bodyPr>
          <a:lstStyle/>
          <a:p>
            <a:r>
              <a:rPr lang="en-US" sz="2800" b="1" dirty="0"/>
              <a:t>Accidental Injection of Chemicals</a:t>
            </a:r>
          </a:p>
        </p:txBody>
      </p:sp>
      <p:sp>
        <p:nvSpPr>
          <p:cNvPr id="12" name="TextBox 11"/>
          <p:cNvSpPr txBox="1"/>
          <p:nvPr/>
        </p:nvSpPr>
        <p:spPr>
          <a:xfrm>
            <a:off x="3144253" y="4216538"/>
            <a:ext cx="6288505"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Wash the area with soap and water and seek medical attention, if necessary. </a:t>
            </a:r>
          </a:p>
        </p:txBody>
      </p:sp>
      <p:sp>
        <p:nvSpPr>
          <p:cNvPr id="4" name="TextBox 3"/>
          <p:cNvSpPr txBox="1"/>
          <p:nvPr/>
        </p:nvSpPr>
        <p:spPr>
          <a:xfrm>
            <a:off x="2614862" y="4924424"/>
            <a:ext cx="5029200" cy="523220"/>
          </a:xfrm>
          <a:prstGeom prst="rect">
            <a:avLst/>
          </a:prstGeom>
          <a:noFill/>
        </p:spPr>
        <p:txBody>
          <a:bodyPr wrap="square" rtlCol="0">
            <a:spAutoFit/>
          </a:bodyPr>
          <a:lstStyle/>
          <a:p>
            <a:r>
              <a:rPr lang="en-US" sz="2800" b="1" dirty="0"/>
              <a:t>Last but Not least</a:t>
            </a:r>
          </a:p>
        </p:txBody>
      </p:sp>
      <p:sp>
        <p:nvSpPr>
          <p:cNvPr id="5" name="TextBox 4"/>
          <p:cNvSpPr txBox="1"/>
          <p:nvPr/>
        </p:nvSpPr>
        <p:spPr>
          <a:xfrm>
            <a:off x="3144253" y="5447644"/>
            <a:ext cx="5169122" cy="584775"/>
          </a:xfrm>
          <a:prstGeom prst="rect">
            <a:avLst/>
          </a:prstGeom>
          <a:noFill/>
        </p:spPr>
        <p:txBody>
          <a:bodyPr wrap="square" rtlCol="0">
            <a:spAutoFit/>
          </a:bodyPr>
          <a:lstStyle/>
          <a:p>
            <a:pPr marL="342900" indent="-342900">
              <a:buFont typeface="Arial" panose="020B0604020202020204" pitchFamily="34" charset="0"/>
              <a:buChar char="•"/>
            </a:pPr>
            <a:r>
              <a:rPr lang="en-US" sz="3200" dirty="0"/>
              <a:t>Fill out an Incident Report</a:t>
            </a:r>
            <a:r>
              <a:rPr lang="en-US" sz="3200" dirty="0" smtClean="0"/>
              <a:t>!</a:t>
            </a:r>
            <a:endParaRPr lang="en-US" sz="3200" dirty="0"/>
          </a:p>
        </p:txBody>
      </p:sp>
    </p:spTree>
    <p:extLst>
      <p:ext uri="{BB962C8B-B14F-4D97-AF65-F5344CB8AC3E}">
        <p14:creationId xmlns:p14="http://schemas.microsoft.com/office/powerpoint/2010/main" val="247765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fill="hold"/>
                                        <p:tgtEl>
                                          <p:spTgt spid="4"/>
                                        </p:tgtEl>
                                        <p:attrNameLst>
                                          <p:attrName>ppt_w</p:attrName>
                                        </p:attrNameLst>
                                      </p:cBhvr>
                                      <p:tavLst>
                                        <p:tav tm="0">
                                          <p:val>
                                            <p:fltVal val="0"/>
                                          </p:val>
                                        </p:tav>
                                        <p:tav tm="100000">
                                          <p:val>
                                            <p:strVal val="#ppt_w"/>
                                          </p:val>
                                        </p:tav>
                                      </p:tavLst>
                                    </p:anim>
                                    <p:anim calcmode="lin" valueType="num">
                                      <p:cBhvr>
                                        <p:cTn id="60" dur="500" fill="hold"/>
                                        <p:tgtEl>
                                          <p:spTgt spid="4"/>
                                        </p:tgtEl>
                                        <p:attrNameLst>
                                          <p:attrName>ppt_h</p:attrName>
                                        </p:attrNameLst>
                                      </p:cBhvr>
                                      <p:tavLst>
                                        <p:tav tm="0">
                                          <p:val>
                                            <p:fltVal val="0"/>
                                          </p:val>
                                        </p:tav>
                                        <p:tav tm="100000">
                                          <p:val>
                                            <p:strVal val="#ppt_h"/>
                                          </p:val>
                                        </p:tav>
                                      </p:tavLst>
                                    </p:anim>
                                    <p:animEffect transition="in" filter="fade">
                                      <p:cBhvr>
                                        <p:cTn id="61" dur="5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500" fill="hold"/>
                                        <p:tgtEl>
                                          <p:spTgt spid="5"/>
                                        </p:tgtEl>
                                        <p:attrNameLst>
                                          <p:attrName>ppt_w</p:attrName>
                                        </p:attrNameLst>
                                      </p:cBhvr>
                                      <p:tavLst>
                                        <p:tav tm="0">
                                          <p:val>
                                            <p:fltVal val="0"/>
                                          </p:val>
                                        </p:tav>
                                        <p:tav tm="100000">
                                          <p:val>
                                            <p:strVal val="#ppt_w"/>
                                          </p:val>
                                        </p:tav>
                                      </p:tavLst>
                                    </p:anim>
                                    <p:anim calcmode="lin" valueType="num">
                                      <p:cBhvr>
                                        <p:cTn id="67" dur="500" fill="hold"/>
                                        <p:tgtEl>
                                          <p:spTgt spid="5"/>
                                        </p:tgtEl>
                                        <p:attrNameLst>
                                          <p:attrName>ppt_h</p:attrName>
                                        </p:attrNameLst>
                                      </p:cBhvr>
                                      <p:tavLst>
                                        <p:tav tm="0">
                                          <p:val>
                                            <p:fltVal val="0"/>
                                          </p:val>
                                        </p:tav>
                                        <p:tav tm="100000">
                                          <p:val>
                                            <p:strVal val="#ppt_h"/>
                                          </p:val>
                                        </p:tav>
                                      </p:tavLst>
                                    </p:anim>
                                    <p:animEffect transition="in" filter="fade">
                                      <p:cBhvr>
                                        <p:cTn id="6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325880" y="0"/>
            <a:ext cx="9692640" cy="6858000"/>
          </a:xfrm>
          <a:prstGeom prst="rect">
            <a:avLst/>
          </a:prstGeom>
          <a:solidFill>
            <a:schemeClr val="bg1">
              <a:alpha val="0"/>
            </a:schemeClr>
          </a:solidFill>
        </p:spPr>
        <p:txBody>
          <a:bodyPr wrap="square" rtlCol="0">
            <a:spAutoFit/>
          </a:bodyPr>
          <a:lstStyle/>
          <a:p>
            <a:endParaRPr lang="en-US" dirty="0"/>
          </a:p>
        </p:txBody>
      </p:sp>
      <p:sp>
        <p:nvSpPr>
          <p:cNvPr id="18" name="TextBox 17"/>
          <p:cNvSpPr txBox="1"/>
          <p:nvPr/>
        </p:nvSpPr>
        <p:spPr>
          <a:xfrm>
            <a:off x="0" y="707886"/>
            <a:ext cx="12192000" cy="461665"/>
          </a:xfrm>
          <a:prstGeom prst="rect">
            <a:avLst/>
          </a:prstGeom>
          <a:noFill/>
        </p:spPr>
        <p:txBody>
          <a:bodyPr wrap="square" rtlCol="0">
            <a:spAutoFit/>
          </a:bodyPr>
          <a:lstStyle/>
          <a:p>
            <a:pPr algn="ctr"/>
            <a:r>
              <a:rPr lang="en-US" sz="2400" dirty="0"/>
              <a:t>T</a:t>
            </a:r>
            <a:r>
              <a:rPr lang="en-US" sz="2400" dirty="0" smtClean="0"/>
              <a:t>he </a:t>
            </a:r>
            <a:r>
              <a:rPr lang="en-US" sz="2400" dirty="0"/>
              <a:t>individual(s) who caused the spill is </a:t>
            </a:r>
            <a:r>
              <a:rPr lang="en-US" sz="2400" dirty="0" smtClean="0"/>
              <a:t>responsible  </a:t>
            </a:r>
            <a:r>
              <a:rPr lang="en-US" sz="2400" dirty="0"/>
              <a:t>for prompt and proper clean-up</a:t>
            </a:r>
          </a:p>
        </p:txBody>
      </p:sp>
      <p:sp>
        <p:nvSpPr>
          <p:cNvPr id="19" name="TextBox 18"/>
          <p:cNvSpPr txBox="1"/>
          <p:nvPr/>
        </p:nvSpPr>
        <p:spPr>
          <a:xfrm>
            <a:off x="0" y="1169551"/>
            <a:ext cx="12191999" cy="5632311"/>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Immediately alert area occupants </a:t>
            </a:r>
            <a:r>
              <a:rPr lang="en-US" sz="2400" dirty="0" smtClean="0"/>
              <a:t>and </a:t>
            </a:r>
            <a:r>
              <a:rPr lang="en-US" sz="2400" dirty="0"/>
              <a:t>evacuate the area, if necessary. </a:t>
            </a:r>
          </a:p>
          <a:p>
            <a:pPr marL="285750" lvl="0" indent="-285750">
              <a:buFont typeface="Arial" panose="020B0604020202020204" pitchFamily="34" charset="0"/>
              <a:buChar char="•"/>
            </a:pPr>
            <a:r>
              <a:rPr lang="en-US" sz="2400" dirty="0" smtClean="0"/>
              <a:t>Contaminated </a:t>
            </a:r>
            <a:r>
              <a:rPr lang="en-US" sz="2400" dirty="0"/>
              <a:t>clothing must be removed immediately and the skin flushed with water for no less than fifteen minutes. </a:t>
            </a:r>
          </a:p>
          <a:p>
            <a:pPr marL="285750" lvl="0" indent="-285750">
              <a:buFont typeface="Arial" panose="020B0604020202020204" pitchFamily="34" charset="0"/>
              <a:buChar char="•"/>
            </a:pPr>
            <a:r>
              <a:rPr lang="en-US" sz="2400" dirty="0" smtClean="0"/>
              <a:t>Don </a:t>
            </a:r>
            <a:r>
              <a:rPr lang="en-US" sz="2400" dirty="0"/>
              <a:t>personal protective equipment, as appropriate to the hazards. </a:t>
            </a:r>
            <a:r>
              <a:rPr lang="en-US" sz="2400" dirty="0" smtClean="0"/>
              <a:t>(Will a respirator be necessary?) </a:t>
            </a:r>
            <a:r>
              <a:rPr lang="en-US" sz="2400" b="1" dirty="0" smtClean="0"/>
              <a:t>(Now is not the time to read the SDS!)</a:t>
            </a:r>
          </a:p>
          <a:p>
            <a:pPr marL="285750" indent="-285750">
              <a:buFont typeface="Arial" panose="020B0604020202020204" pitchFamily="34" charset="0"/>
              <a:buChar char="•"/>
            </a:pPr>
            <a:r>
              <a:rPr lang="en-US" sz="2400" dirty="0"/>
              <a:t>Protect floor drains or other means for environmental release. </a:t>
            </a:r>
            <a:endParaRPr lang="en-US" sz="2400" dirty="0" smtClean="0"/>
          </a:p>
          <a:p>
            <a:pPr marL="285750" indent="-285750">
              <a:buFont typeface="Arial" panose="020B0604020202020204" pitchFamily="34" charset="0"/>
              <a:buChar char="•"/>
            </a:pPr>
            <a:r>
              <a:rPr lang="en-US" sz="2400" dirty="0"/>
              <a:t>Loose spill control materials should be distributed over the entire spill area, working from the outside, circling to the inside. </a:t>
            </a:r>
            <a:endParaRPr lang="en-US" sz="2400" dirty="0" smtClean="0"/>
          </a:p>
          <a:p>
            <a:pPr marL="285750" indent="-285750">
              <a:buFont typeface="Arial" panose="020B0604020202020204" pitchFamily="34" charset="0"/>
              <a:buChar char="•"/>
            </a:pPr>
            <a:r>
              <a:rPr lang="en-US" sz="2400" dirty="0" smtClean="0"/>
              <a:t>Do not pick up broken glass with hands</a:t>
            </a:r>
          </a:p>
          <a:p>
            <a:pPr marL="285750" indent="-285750">
              <a:buFont typeface="Arial" panose="020B0604020202020204" pitchFamily="34" charset="0"/>
              <a:buChar char="•"/>
            </a:pPr>
            <a:r>
              <a:rPr lang="en-US" sz="2400" dirty="0"/>
              <a:t>When spilled materials have been absorbed, use brush and scoop to place materials in an appropriate container. </a:t>
            </a:r>
            <a:endParaRPr lang="en-US" sz="2400" dirty="0" smtClean="0"/>
          </a:p>
          <a:p>
            <a:pPr marL="285750" indent="-285750">
              <a:buFont typeface="Arial" panose="020B0604020202020204" pitchFamily="34" charset="0"/>
              <a:buChar char="•"/>
            </a:pPr>
            <a:r>
              <a:rPr lang="en-US" sz="2400" dirty="0"/>
              <a:t>Complete a hazardous waste sticker, identifying the material as Spill Debris involving XYZ Chemical, and affix onto the container. </a:t>
            </a:r>
            <a:endParaRPr lang="en-US" sz="2400" dirty="0" smtClean="0"/>
          </a:p>
          <a:p>
            <a:pPr marL="285750" indent="-285750">
              <a:buFont typeface="Arial" panose="020B0604020202020204" pitchFamily="34" charset="0"/>
              <a:buChar char="•"/>
            </a:pPr>
            <a:r>
              <a:rPr lang="en-US" sz="2400" dirty="0"/>
              <a:t>Decontaminate the surface where the spill occurred using a mild detergent and </a:t>
            </a:r>
            <a:r>
              <a:rPr lang="en-US" sz="2400" dirty="0" smtClean="0"/>
              <a:t>water.</a:t>
            </a:r>
          </a:p>
          <a:p>
            <a:pPr marL="285750" indent="-285750">
              <a:buFont typeface="Arial" panose="020B0604020202020204" pitchFamily="34" charset="0"/>
              <a:buChar char="•"/>
            </a:pPr>
            <a:r>
              <a:rPr lang="en-US" sz="2400" dirty="0" smtClean="0"/>
              <a:t>Notify the Chemical Hygiene Coordinator!</a:t>
            </a:r>
            <a:endParaRPr lang="en-US" sz="2400" dirty="0"/>
          </a:p>
        </p:txBody>
      </p:sp>
      <p:sp>
        <p:nvSpPr>
          <p:cNvPr id="6" name="TextBox 5"/>
          <p:cNvSpPr txBox="1"/>
          <p:nvPr/>
        </p:nvSpPr>
        <p:spPr>
          <a:xfrm>
            <a:off x="0" y="0"/>
            <a:ext cx="12191999" cy="707886"/>
          </a:xfrm>
          <a:prstGeom prst="rect">
            <a:avLst/>
          </a:prstGeom>
          <a:noFill/>
        </p:spPr>
        <p:txBody>
          <a:bodyPr wrap="square" rtlCol="0">
            <a:spAutoFit/>
          </a:bodyPr>
          <a:lstStyle/>
          <a:p>
            <a:pPr algn="ctr"/>
            <a:r>
              <a:rPr lang="en-US" sz="4000" b="1" dirty="0"/>
              <a:t>Spill Response and Clean-up </a:t>
            </a:r>
            <a:r>
              <a:rPr lang="en-US" sz="4000" b="1" dirty="0" smtClean="0"/>
              <a:t>Procedures</a:t>
            </a:r>
            <a:endParaRPr lang="en-US" sz="4000" b="1" dirty="0"/>
          </a:p>
        </p:txBody>
      </p:sp>
    </p:spTree>
    <p:extLst>
      <p:ext uri="{BB962C8B-B14F-4D97-AF65-F5344CB8AC3E}">
        <p14:creationId xmlns:p14="http://schemas.microsoft.com/office/powerpoint/2010/main" val="6222936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657726"/>
            <a:ext cx="3273552" cy="236514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3164305"/>
            <a:ext cx="3276600" cy="32766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04636509"/>
              </p:ext>
            </p:extLst>
          </p:nvPr>
        </p:nvGraphicFramePr>
        <p:xfrm>
          <a:off x="4058653" y="513346"/>
          <a:ext cx="7886700" cy="5783180"/>
        </p:xfrm>
        <a:graphic>
          <a:graphicData uri="http://schemas.openxmlformats.org/drawingml/2006/table">
            <a:tbl>
              <a:tblPr firstRow="1" firstCol="1" bandRow="1">
                <a:tableStyleId>{5C22544A-7EE6-4342-B048-85BDC9FD1C3A}</a:tableStyleId>
              </a:tblPr>
              <a:tblGrid>
                <a:gridCol w="1971675"/>
                <a:gridCol w="1971675"/>
                <a:gridCol w="1971675"/>
                <a:gridCol w="1971675"/>
              </a:tblGrid>
              <a:tr h="1167125">
                <a:tc>
                  <a:txBody>
                    <a:bodyPr/>
                    <a:lstStyle/>
                    <a:p>
                      <a:pPr marL="0" marR="0" algn="ctr">
                        <a:lnSpc>
                          <a:spcPct val="107000"/>
                        </a:lnSpc>
                        <a:spcBef>
                          <a:spcPts val="0"/>
                        </a:spcBef>
                        <a:spcAft>
                          <a:spcPts val="0"/>
                        </a:spcAft>
                      </a:pPr>
                      <a:r>
                        <a:rPr lang="en-US" sz="2400" dirty="0">
                          <a:effectLst/>
                        </a:rPr>
                        <a:t>Category</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1200"/>
                        </a:spcAft>
                      </a:pPr>
                      <a:r>
                        <a:rPr lang="en-US" sz="2400" dirty="0">
                          <a:effectLst/>
                        </a:rPr>
                        <a:t>Size</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1200"/>
                        </a:spcAft>
                      </a:pPr>
                      <a:r>
                        <a:rPr lang="en-US" sz="2400" dirty="0">
                          <a:effectLst/>
                        </a:rPr>
                        <a:t>Response</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1200"/>
                        </a:spcAft>
                      </a:pPr>
                      <a:r>
                        <a:rPr lang="en-US" sz="2400" dirty="0">
                          <a:effectLst/>
                        </a:rPr>
                        <a:t>Treatment Materials</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nchor="ctr"/>
                </a:tc>
              </a:tr>
              <a:tr h="2281805">
                <a:tc>
                  <a:txBody>
                    <a:bodyPr/>
                    <a:lstStyle/>
                    <a:p>
                      <a:pPr marL="0" marR="0" algn="ctr">
                        <a:lnSpc>
                          <a:spcPct val="107000"/>
                        </a:lnSpc>
                        <a:spcBef>
                          <a:spcPts val="0"/>
                        </a:spcBef>
                        <a:spcAft>
                          <a:spcPts val="1200"/>
                        </a:spcAft>
                      </a:pPr>
                      <a:r>
                        <a:rPr lang="en-US" sz="2400" dirty="0">
                          <a:effectLst/>
                        </a:rPr>
                        <a:t>Small</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1200"/>
                        </a:spcAft>
                      </a:pPr>
                      <a:r>
                        <a:rPr lang="en-US" sz="2400" dirty="0">
                          <a:effectLst/>
                        </a:rPr>
                        <a:t>up to 300cc</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1200"/>
                        </a:spcAft>
                      </a:pPr>
                      <a:r>
                        <a:rPr lang="en-US" sz="2400" dirty="0">
                          <a:effectLst/>
                        </a:rPr>
                        <a:t>chemical treatment or absorption</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1200"/>
                        </a:spcAft>
                      </a:pPr>
                      <a:r>
                        <a:rPr lang="en-US" sz="2400" dirty="0">
                          <a:effectLst/>
                        </a:rPr>
                        <a:t>neutralization or absorption spill kit</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nchor="ctr"/>
                </a:tc>
              </a:tr>
              <a:tr h="1167125">
                <a:tc>
                  <a:txBody>
                    <a:bodyPr/>
                    <a:lstStyle/>
                    <a:p>
                      <a:pPr marL="0" marR="0" algn="ctr">
                        <a:lnSpc>
                          <a:spcPct val="107000"/>
                        </a:lnSpc>
                        <a:spcBef>
                          <a:spcPts val="0"/>
                        </a:spcBef>
                        <a:spcAft>
                          <a:spcPts val="1200"/>
                        </a:spcAft>
                      </a:pPr>
                      <a:r>
                        <a:rPr lang="en-US" sz="2400" dirty="0">
                          <a:effectLst/>
                        </a:rPr>
                        <a:t>Medium</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1200"/>
                        </a:spcAft>
                      </a:pPr>
                      <a:r>
                        <a:rPr lang="en-US" sz="2400" dirty="0">
                          <a:effectLst/>
                        </a:rPr>
                        <a:t>300 cc - 5 liters</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1200"/>
                        </a:spcAft>
                      </a:pPr>
                      <a:r>
                        <a:rPr lang="en-US" sz="2400" dirty="0">
                          <a:effectLst/>
                        </a:rPr>
                        <a:t>absorption</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1200"/>
                        </a:spcAft>
                      </a:pPr>
                      <a:r>
                        <a:rPr lang="en-US" sz="2400" dirty="0">
                          <a:effectLst/>
                        </a:rPr>
                        <a:t>absorption spill kit</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nchor="ctr"/>
                </a:tc>
              </a:tr>
              <a:tr h="1167125">
                <a:tc>
                  <a:txBody>
                    <a:bodyPr/>
                    <a:lstStyle/>
                    <a:p>
                      <a:pPr marL="0" marR="0" algn="ctr">
                        <a:lnSpc>
                          <a:spcPct val="107000"/>
                        </a:lnSpc>
                        <a:spcBef>
                          <a:spcPts val="0"/>
                        </a:spcBef>
                        <a:spcAft>
                          <a:spcPts val="1200"/>
                        </a:spcAft>
                      </a:pPr>
                      <a:r>
                        <a:rPr lang="en-US" sz="2400" dirty="0">
                          <a:effectLst/>
                        </a:rPr>
                        <a:t>Large</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1200"/>
                        </a:spcAft>
                      </a:pPr>
                      <a:r>
                        <a:rPr lang="en-US" sz="2400" dirty="0">
                          <a:effectLst/>
                        </a:rPr>
                        <a:t>more than 5 liters</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1200"/>
                        </a:spcAft>
                      </a:pPr>
                      <a:r>
                        <a:rPr lang="en-US" sz="2400" dirty="0">
                          <a:effectLst/>
                        </a:rPr>
                        <a:t>call public safety</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1200"/>
                        </a:spcAft>
                      </a:pPr>
                      <a:r>
                        <a:rPr lang="en-US" sz="2400" dirty="0">
                          <a:effectLst/>
                        </a:rPr>
                        <a:t>outside help</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nchor="ctr"/>
                </a:tc>
              </a:tr>
            </a:tbl>
          </a:graphicData>
        </a:graphic>
      </p:graphicFrame>
    </p:spTree>
    <p:extLst>
      <p:ext uri="{BB962C8B-B14F-4D97-AF65-F5344CB8AC3E}">
        <p14:creationId xmlns:p14="http://schemas.microsoft.com/office/powerpoint/2010/main" val="36000086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86100" cy="3429000"/>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2472412" cy="3429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1518" y="3429000"/>
            <a:ext cx="2288551" cy="3429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4328" b="14494"/>
          <a:stretch/>
        </p:blipFill>
        <p:spPr>
          <a:xfrm>
            <a:off x="5106887" y="3657600"/>
            <a:ext cx="4496335" cy="32004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1600" y="114300"/>
            <a:ext cx="3200400" cy="3200400"/>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17419" r="16917"/>
          <a:stretch/>
        </p:blipFill>
        <p:spPr>
          <a:xfrm>
            <a:off x="2797075" y="3543300"/>
            <a:ext cx="2101516" cy="3200400"/>
          </a:xfrm>
          <a:prstGeom prst="rect">
            <a:avLst/>
          </a:prstGeom>
        </p:spPr>
      </p:pic>
      <p:sp>
        <p:nvSpPr>
          <p:cNvPr id="12" name="TextBox 11"/>
          <p:cNvSpPr txBox="1"/>
          <p:nvPr/>
        </p:nvSpPr>
        <p:spPr>
          <a:xfrm>
            <a:off x="3086100" y="560338"/>
            <a:ext cx="5721016" cy="2308324"/>
          </a:xfrm>
          <a:prstGeom prst="rect">
            <a:avLst/>
          </a:prstGeom>
          <a:noFill/>
        </p:spPr>
        <p:txBody>
          <a:bodyPr wrap="square" rtlCol="0">
            <a:spAutoFit/>
          </a:bodyPr>
          <a:lstStyle/>
          <a:p>
            <a:pPr algn="ctr"/>
            <a:r>
              <a:rPr lang="en-US" sz="7200" dirty="0" smtClean="0"/>
              <a:t>Waste Disposal</a:t>
            </a:r>
            <a:endParaRPr lang="en-US" sz="7200" dirty="0"/>
          </a:p>
        </p:txBody>
      </p:sp>
    </p:spTree>
    <p:extLst>
      <p:ext uri="{BB962C8B-B14F-4D97-AF65-F5344CB8AC3E}">
        <p14:creationId xmlns:p14="http://schemas.microsoft.com/office/powerpoint/2010/main" val="36185396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4842" b="24631"/>
          <a:stretch/>
        </p:blipFill>
        <p:spPr>
          <a:xfrm>
            <a:off x="609600" y="656924"/>
            <a:ext cx="10972800" cy="5544152"/>
          </a:xfrm>
          <a:prstGeom prst="rect">
            <a:avLst/>
          </a:prstGeom>
        </p:spPr>
      </p:pic>
    </p:spTree>
    <p:extLst>
      <p:ext uri="{BB962C8B-B14F-4D97-AF65-F5344CB8AC3E}">
        <p14:creationId xmlns:p14="http://schemas.microsoft.com/office/powerpoint/2010/main" val="16773894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7800" y="474345"/>
            <a:ext cx="6934200" cy="5909310"/>
          </a:xfrm>
          <a:prstGeom prst="rect">
            <a:avLst/>
          </a:prstGeom>
          <a:noFill/>
        </p:spPr>
        <p:txBody>
          <a:bodyPr wrap="square" rtlCol="0" anchor="ctr">
            <a:spAutoFit/>
          </a:bodyPr>
          <a:lstStyle/>
          <a:p>
            <a:r>
              <a:rPr lang="en-US" sz="5400" dirty="0"/>
              <a:t>All faculty, Laboratory Managers, staff, and students are encouraged to give recommendations to improve safety and health conditions.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123" r="14074"/>
          <a:stretch/>
        </p:blipFill>
        <p:spPr>
          <a:xfrm>
            <a:off x="0" y="0"/>
            <a:ext cx="5198533" cy="6858000"/>
          </a:xfrm>
          <a:prstGeom prst="rect">
            <a:avLst/>
          </a:prstGeom>
        </p:spPr>
      </p:pic>
    </p:spTree>
    <p:extLst>
      <p:ext uri="{BB962C8B-B14F-4D97-AF65-F5344CB8AC3E}">
        <p14:creationId xmlns:p14="http://schemas.microsoft.com/office/powerpoint/2010/main" val="1323157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185903" cy="6858000"/>
          </a:xfrm>
          <a:prstGeom prst="rect">
            <a:avLst/>
          </a:prstGeom>
        </p:spPr>
      </p:pic>
      <p:sp>
        <p:nvSpPr>
          <p:cNvPr id="3" name="TextBox 2"/>
          <p:cNvSpPr txBox="1"/>
          <p:nvPr/>
        </p:nvSpPr>
        <p:spPr>
          <a:xfrm>
            <a:off x="0" y="697507"/>
            <a:ext cx="6089904" cy="5355312"/>
          </a:xfrm>
          <a:prstGeom prst="rect">
            <a:avLst/>
          </a:prstGeom>
          <a:noFill/>
        </p:spPr>
        <p:txBody>
          <a:bodyPr wrap="square" rtlCol="0">
            <a:spAutoFit/>
          </a:bodyPr>
          <a:lstStyle/>
          <a:p>
            <a:pPr lvl="0" eaLnBrk="0" fontAlgn="base" hangingPunct="0">
              <a:spcBef>
                <a:spcPct val="0"/>
              </a:spcBef>
              <a:spcAft>
                <a:spcPct val="0"/>
              </a:spcAft>
              <a:tabLst>
                <a:tab pos="5937250" algn="r"/>
              </a:tabLst>
            </a:pPr>
            <a:r>
              <a:rPr lang="en-US" dirty="0" smtClean="0">
                <a:latin typeface="Verdana" panose="020B0604030504040204" pitchFamily="34" charset="0"/>
                <a:ea typeface="Times New Roman" panose="02020603050405020304" pitchFamily="18" charset="0"/>
                <a:cs typeface="Arial" panose="020B0604020202020204" pitchFamily="34" charset="0"/>
              </a:rPr>
              <a:t>INTRODUCTION</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Arial Unicode MS" panose="020B0604020202020204" pitchFamily="34" charset="-128"/>
                <a:cs typeface="Arial" panose="020B0604020202020204" pitchFamily="34" charset="0"/>
              </a:rPr>
              <a:t>Safety Policy</a:t>
            </a:r>
            <a:endParaRPr lang="en-US" sz="1400" dirty="0"/>
          </a:p>
          <a:p>
            <a:pPr lvl="0" eaLnBrk="0" fontAlgn="base" hangingPunct="0">
              <a:spcBef>
                <a:spcPct val="0"/>
              </a:spcBef>
              <a:spcAft>
                <a:spcPct val="0"/>
              </a:spcAft>
              <a:tabLst>
                <a:tab pos="5937250" algn="r"/>
              </a:tabLst>
            </a:pPr>
            <a:r>
              <a:rPr lang="en-US">
                <a:latin typeface="Verdana" panose="020B0604030504040204" pitchFamily="34" charset="0"/>
                <a:ea typeface="Calibri" panose="020F0502020204030204" pitchFamily="34" charset="0"/>
                <a:cs typeface="Arial" panose="020B0604020202020204" pitchFamily="34" charset="0"/>
              </a:rPr>
              <a:t>II </a:t>
            </a:r>
            <a:r>
              <a:rPr lang="en-US" smtClean="0">
                <a:latin typeface="Verdana" panose="020B0604030504040204" pitchFamily="34" charset="0"/>
                <a:ea typeface="Calibri" panose="020F0502020204030204" pitchFamily="34" charset="0"/>
                <a:cs typeface="Arial" panose="020B0604020202020204" pitchFamily="34" charset="0"/>
              </a:rPr>
              <a:t>Roles </a:t>
            </a:r>
            <a:r>
              <a:rPr lang="en-US" dirty="0">
                <a:latin typeface="Verdana" panose="020B0604030504040204" pitchFamily="34" charset="0"/>
                <a:ea typeface="Calibri" panose="020F0502020204030204" pitchFamily="34" charset="0"/>
                <a:cs typeface="Arial" panose="020B0604020202020204" pitchFamily="34" charset="0"/>
              </a:rPr>
              <a:t>and Responsibilities</a:t>
            </a:r>
            <a:endParaRPr lang="en-US" sz="1400" dirty="0"/>
          </a:p>
          <a:p>
            <a:pPr lvl="1" eaLnBrk="0" fontAlgn="base" hangingPunct="0">
              <a:spcBef>
                <a:spcPct val="0"/>
              </a:spcBef>
              <a:spcAft>
                <a:spcPct val="0"/>
              </a:spcAft>
              <a:tabLst>
                <a:tab pos="5937250" algn="r"/>
              </a:tabLst>
            </a:pPr>
            <a:r>
              <a:rPr lang="en-US" b="1" dirty="0">
                <a:solidFill>
                  <a:srgbClr val="FF0000"/>
                </a:solidFill>
                <a:latin typeface="Verdana" panose="020B0604030504040204" pitchFamily="34" charset="0"/>
                <a:ea typeface="Arial Unicode MS" panose="020B0604020202020204" pitchFamily="34" charset="-128"/>
                <a:cs typeface="Arial" panose="020B0604020202020204" pitchFamily="34" charset="0"/>
              </a:rPr>
              <a:t>Deans and Department Chairs</a:t>
            </a:r>
            <a:endParaRPr lang="en-US" sz="1400" b="1" dirty="0">
              <a:solidFill>
                <a:srgbClr val="FF0000"/>
              </a:solidFill>
            </a:endParaRPr>
          </a:p>
          <a:p>
            <a:pPr lvl="1" eaLnBrk="0" fontAlgn="base" hangingPunct="0">
              <a:spcBef>
                <a:spcPct val="0"/>
              </a:spcBef>
              <a:spcAft>
                <a:spcPct val="0"/>
              </a:spcAft>
              <a:tabLst>
                <a:tab pos="5937250" algn="r"/>
              </a:tabLst>
            </a:pPr>
            <a:r>
              <a:rPr lang="en-US" b="1" dirty="0">
                <a:solidFill>
                  <a:srgbClr val="FF0000"/>
                </a:solidFill>
                <a:latin typeface="Verdana" panose="020B0604030504040204" pitchFamily="34" charset="0"/>
                <a:ea typeface="Calibri" panose="020F0502020204030204" pitchFamily="34" charset="0"/>
                <a:cs typeface="Arial" panose="020B0604020202020204" pitchFamily="34" charset="0"/>
              </a:rPr>
              <a:t>Chemical Hygiene Coordinator</a:t>
            </a:r>
            <a:endParaRPr lang="en-US" sz="1400" b="1" dirty="0">
              <a:solidFill>
                <a:srgbClr val="FF0000"/>
              </a:solidFill>
            </a:endParaRPr>
          </a:p>
          <a:p>
            <a:pPr lvl="1" eaLnBrk="0" fontAlgn="base" hangingPunct="0">
              <a:spcBef>
                <a:spcPct val="0"/>
              </a:spcBef>
              <a:spcAft>
                <a:spcPct val="0"/>
              </a:spcAft>
              <a:tabLst>
                <a:tab pos="5937250" algn="r"/>
              </a:tabLst>
            </a:pPr>
            <a:r>
              <a:rPr lang="en-US" b="1" dirty="0">
                <a:solidFill>
                  <a:srgbClr val="FF0000"/>
                </a:solidFill>
                <a:latin typeface="Verdana" panose="020B0604030504040204" pitchFamily="34" charset="0"/>
                <a:ea typeface="Arial Unicode MS" panose="020B0604020202020204" pitchFamily="34" charset="-128"/>
                <a:cs typeface="Arial" panose="020B0604020202020204" pitchFamily="34" charset="0"/>
              </a:rPr>
              <a:t>Faculty / Lab Managers</a:t>
            </a:r>
            <a:endParaRPr lang="en-US" sz="1400" b="1" dirty="0">
              <a:solidFill>
                <a:srgbClr val="FF0000"/>
              </a:solidFill>
            </a:endParaRPr>
          </a:p>
          <a:p>
            <a:pPr lvl="1" eaLnBrk="0" fontAlgn="base" hangingPunct="0">
              <a:spcBef>
                <a:spcPct val="0"/>
              </a:spcBef>
              <a:spcAft>
                <a:spcPct val="0"/>
              </a:spcAft>
              <a:tabLst>
                <a:tab pos="5937250" algn="r"/>
              </a:tabLst>
            </a:pPr>
            <a:r>
              <a:rPr lang="en-US" dirty="0">
                <a:latin typeface="Verdana" panose="020B0604030504040204" pitchFamily="34" charset="0"/>
                <a:ea typeface="Arial Unicode MS" panose="020B0604020202020204" pitchFamily="34" charset="-128"/>
                <a:cs typeface="Arial" panose="020B0604020202020204" pitchFamily="34" charset="0"/>
              </a:rPr>
              <a:t>All Employees and Students</a:t>
            </a:r>
            <a:endParaRPr lang="en-US" sz="1400" dirty="0"/>
          </a:p>
          <a:p>
            <a:pPr lvl="0" eaLnBrk="0" fontAlgn="base" hangingPunct="0">
              <a:spcBef>
                <a:spcPct val="0"/>
              </a:spcBef>
              <a:spcAft>
                <a:spcPct val="0"/>
              </a:spcAft>
              <a:tabLst>
                <a:tab pos="5937250" algn="r"/>
              </a:tabLst>
            </a:pPr>
            <a:r>
              <a:rPr lang="en-US" b="1" dirty="0">
                <a:solidFill>
                  <a:srgbClr val="FF0000"/>
                </a:solidFill>
                <a:latin typeface="Verdana" panose="020B0604030504040204" pitchFamily="34" charset="0"/>
                <a:ea typeface="Calibri" panose="020F0502020204030204" pitchFamily="34" charset="0"/>
                <a:cs typeface="Arial" panose="020B0604020202020204" pitchFamily="34" charset="0"/>
              </a:rPr>
              <a:t>III EVACUATIONS PROCEDURES</a:t>
            </a:r>
            <a:endParaRPr lang="en-US" sz="1400" b="1" dirty="0">
              <a:solidFill>
                <a:srgbClr val="FF0000"/>
              </a:solidFill>
            </a:endParaRPr>
          </a:p>
          <a:p>
            <a:pPr lvl="1" eaLnBrk="0" fontAlgn="base" hangingPunct="0">
              <a:spcBef>
                <a:spcPct val="0"/>
              </a:spcBef>
              <a:spcAft>
                <a:spcPct val="0"/>
              </a:spcAft>
              <a:tabLst>
                <a:tab pos="5937250" algn="r"/>
              </a:tabLst>
            </a:pPr>
            <a:r>
              <a:rPr lang="en-US" b="1" dirty="0">
                <a:solidFill>
                  <a:srgbClr val="FF0000"/>
                </a:solidFill>
                <a:latin typeface="Verdana" panose="020B0604030504040204" pitchFamily="34" charset="0"/>
                <a:ea typeface="Calibri" panose="020F0502020204030204" pitchFamily="34" charset="0"/>
                <a:cs typeface="Arial" panose="020B0604020202020204" pitchFamily="34" charset="0"/>
              </a:rPr>
              <a:t>Fire</a:t>
            </a:r>
            <a:endParaRPr lang="en-US" sz="1400" b="1" dirty="0">
              <a:solidFill>
                <a:srgbClr val="FF0000"/>
              </a:solidFill>
            </a:endParaRPr>
          </a:p>
          <a:p>
            <a:pPr lvl="1" eaLnBrk="0" fontAlgn="base" hangingPunct="0">
              <a:spcBef>
                <a:spcPct val="0"/>
              </a:spcBef>
              <a:spcAft>
                <a:spcPct val="0"/>
              </a:spcAft>
              <a:tabLst>
                <a:tab pos="5937250" algn="r"/>
              </a:tabLst>
            </a:pPr>
            <a:r>
              <a:rPr lang="en-US" b="1" dirty="0">
                <a:solidFill>
                  <a:srgbClr val="FF0000"/>
                </a:solidFill>
                <a:latin typeface="Verdana" panose="020B0604030504040204" pitchFamily="34" charset="0"/>
                <a:ea typeface="Calibri" panose="020F0502020204030204" pitchFamily="34" charset="0"/>
                <a:cs typeface="Arial" panose="020B0604020202020204" pitchFamily="34" charset="0"/>
              </a:rPr>
              <a:t>Electrical Outage</a:t>
            </a:r>
            <a:endParaRPr lang="en-US" sz="1400" b="1" dirty="0">
              <a:solidFill>
                <a:srgbClr val="FF0000"/>
              </a:solidFill>
            </a:endParaRPr>
          </a:p>
          <a:p>
            <a:pPr lvl="1" eaLnBrk="0" fontAlgn="base" hangingPunct="0">
              <a:spcBef>
                <a:spcPct val="0"/>
              </a:spcBef>
              <a:spcAft>
                <a:spcPct val="0"/>
              </a:spcAft>
              <a:tabLst>
                <a:tab pos="5937250" algn="r"/>
              </a:tabLst>
            </a:pPr>
            <a:r>
              <a:rPr lang="en-US" b="1" dirty="0">
                <a:solidFill>
                  <a:srgbClr val="FF0000"/>
                </a:solidFill>
                <a:latin typeface="Verdana" panose="020B0604030504040204" pitchFamily="34" charset="0"/>
                <a:ea typeface="Calibri" panose="020F0502020204030204" pitchFamily="34" charset="0"/>
                <a:cs typeface="Arial" panose="020B0604020202020204" pitchFamily="34" charset="0"/>
              </a:rPr>
              <a:t>Critical Operations</a:t>
            </a:r>
            <a:endParaRPr lang="en-US" sz="1400" b="1" dirty="0">
              <a:solidFill>
                <a:srgbClr val="FF0000"/>
              </a:solidFill>
            </a:endParaRPr>
          </a:p>
          <a:p>
            <a:pPr lvl="0" eaLnBrk="0" fontAlgn="base" hangingPunct="0">
              <a:spcBef>
                <a:spcPct val="0"/>
              </a:spcBef>
              <a:spcAft>
                <a:spcPct val="0"/>
              </a:spcAft>
              <a:tabLst>
                <a:tab pos="5937250" algn="r"/>
              </a:tabLst>
            </a:pPr>
            <a:r>
              <a:rPr lang="en-US" b="1" dirty="0">
                <a:solidFill>
                  <a:srgbClr val="FF0000"/>
                </a:solidFill>
                <a:latin typeface="Verdana" panose="020B0604030504040204" pitchFamily="34" charset="0"/>
                <a:ea typeface="Calibri" panose="020F0502020204030204" pitchFamily="34" charset="0"/>
                <a:cs typeface="Arial" panose="020B0604020202020204" pitchFamily="34" charset="0"/>
              </a:rPr>
              <a:t>IV HEALTH HAZARDS OF CHEMICALS</a:t>
            </a:r>
            <a:endParaRPr lang="en-US" sz="1400" b="1" dirty="0">
              <a:solidFill>
                <a:srgbClr val="FF0000"/>
              </a:solidFill>
            </a:endParaRPr>
          </a:p>
          <a:p>
            <a:pPr lvl="1" eaLnBrk="0" fontAlgn="base" hangingPunct="0">
              <a:spcBef>
                <a:spcPct val="0"/>
              </a:spcBef>
              <a:spcAft>
                <a:spcPct val="0"/>
              </a:spcAft>
              <a:tabLst>
                <a:tab pos="5937250" algn="r"/>
              </a:tabLst>
            </a:pPr>
            <a:r>
              <a:rPr lang="en-US" b="1" dirty="0">
                <a:solidFill>
                  <a:srgbClr val="FF0000"/>
                </a:solidFill>
                <a:latin typeface="Verdana" panose="020B0604030504040204" pitchFamily="34" charset="0"/>
                <a:ea typeface="Calibri" panose="020F0502020204030204" pitchFamily="34" charset="0"/>
                <a:cs typeface="Arial" panose="020B0604020202020204" pitchFamily="34" charset="0"/>
              </a:rPr>
              <a:t>Toxic Effects of Chemical Exposure</a:t>
            </a:r>
            <a:endParaRPr lang="en-US" sz="1400" b="1" dirty="0">
              <a:solidFill>
                <a:srgbClr val="FF0000"/>
              </a:solidFill>
            </a:endParaRPr>
          </a:p>
          <a:p>
            <a:pPr lvl="1" eaLnBrk="0" fontAlgn="base" hangingPunct="0">
              <a:spcBef>
                <a:spcPct val="0"/>
              </a:spcBef>
              <a:spcAft>
                <a:spcPct val="0"/>
              </a:spcAft>
              <a:tabLst>
                <a:tab pos="5937250" algn="r"/>
              </a:tabLst>
            </a:pPr>
            <a:r>
              <a:rPr lang="en-US" b="1" dirty="0">
                <a:solidFill>
                  <a:srgbClr val="FF0000"/>
                </a:solidFill>
                <a:latin typeface="Verdana" panose="020B0604030504040204" pitchFamily="34" charset="0"/>
                <a:ea typeface="Calibri" panose="020F0502020204030204" pitchFamily="34" charset="0"/>
                <a:cs typeface="Arial" panose="020B0604020202020204" pitchFamily="34" charset="0"/>
              </a:rPr>
              <a:t>Routes of Entry</a:t>
            </a:r>
            <a:endParaRPr lang="en-US" sz="1400" b="1" dirty="0">
              <a:solidFill>
                <a:srgbClr val="FF0000"/>
              </a:solidFill>
            </a:endParaRPr>
          </a:p>
          <a:p>
            <a:pPr lvl="0"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V CONTROLLING CHEMICAL EXPOSURE</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Engineering Controls</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Administrative Controls</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Safe Work Practices</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Personal Protective Equipment (PPE</a:t>
            </a:r>
            <a:r>
              <a:rPr lang="en-US" dirty="0" smtClean="0">
                <a:latin typeface="Verdana" panose="020B0604030504040204" pitchFamily="34" charset="0"/>
                <a:ea typeface="Calibri" panose="020F0502020204030204" pitchFamily="34" charset="0"/>
                <a:cs typeface="Arial" panose="020B0604020202020204" pitchFamily="34" charset="0"/>
              </a:rPr>
              <a:t>)</a:t>
            </a:r>
            <a:endParaRPr lang="en-US" sz="1400" dirty="0"/>
          </a:p>
        </p:txBody>
      </p:sp>
      <p:sp>
        <p:nvSpPr>
          <p:cNvPr id="6" name="TextBox 5"/>
          <p:cNvSpPr txBox="1"/>
          <p:nvPr/>
        </p:nvSpPr>
        <p:spPr>
          <a:xfrm>
            <a:off x="6096000" y="646331"/>
            <a:ext cx="6089904" cy="6186309"/>
          </a:xfrm>
          <a:prstGeom prst="rect">
            <a:avLst/>
          </a:prstGeom>
          <a:noFill/>
        </p:spPr>
        <p:txBody>
          <a:bodyPr wrap="square" rtlCol="0">
            <a:spAutoFit/>
          </a:bodyPr>
          <a:lstStyle/>
          <a:p>
            <a:pPr lvl="0"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VI SAFE WORK PRACTICES</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Before you Begin</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Chemical Storage</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Segregation of Chemicals</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Personal Behavior</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Transporting Chemicals</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Working with Scaled-Up Reactions</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Unattended Experiments</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Working Alone</a:t>
            </a:r>
            <a:endParaRPr lang="en-US" sz="1400" dirty="0"/>
          </a:p>
          <a:p>
            <a:pPr lvl="0"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VII Personal Protective Equipment (PPE)</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Eye Protection</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Safety Glasses</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Chemical Splash Goggles</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Face Shields</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Contact Lenses</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Gloves</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Respiratory Protection</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Protective Clothing</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Footwear</a:t>
            </a:r>
            <a:endParaRPr lang="en-US" sz="1400" dirty="0"/>
          </a:p>
          <a:p>
            <a:pPr lvl="0"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VIII CHEMICAL SPILLS</a:t>
            </a:r>
            <a:endParaRPr lang="en-US" sz="1400" dirty="0"/>
          </a:p>
          <a:p>
            <a:pPr lvl="1"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Spill Response and Clean-up Procedures</a:t>
            </a:r>
          </a:p>
          <a:p>
            <a:pPr lvl="0" eaLnBrk="0" fontAlgn="base" hangingPunct="0">
              <a:spcBef>
                <a:spcPct val="0"/>
              </a:spcBef>
              <a:spcAft>
                <a:spcPct val="0"/>
              </a:spcAft>
              <a:tabLst>
                <a:tab pos="5937250" algn="r"/>
              </a:tabLst>
            </a:pPr>
            <a:r>
              <a:rPr lang="en-US" dirty="0">
                <a:latin typeface="Verdana" panose="020B0604030504040204" pitchFamily="34" charset="0"/>
                <a:ea typeface="Calibri" panose="020F0502020204030204" pitchFamily="34" charset="0"/>
                <a:cs typeface="Arial" panose="020B0604020202020204" pitchFamily="34" charset="0"/>
              </a:rPr>
              <a:t>IX WASTE DISPOSAL</a:t>
            </a:r>
            <a:r>
              <a:rPr lang="en-US" sz="1400" dirty="0"/>
              <a:t> </a:t>
            </a:r>
            <a:endParaRPr lang="en-US" sz="4000" dirty="0">
              <a:latin typeface="Arial" panose="020B0604020202020204" pitchFamily="34" charset="0"/>
            </a:endParaRPr>
          </a:p>
        </p:txBody>
      </p:sp>
      <p:sp>
        <p:nvSpPr>
          <p:cNvPr id="7" name="TextBox 6"/>
          <p:cNvSpPr txBox="1"/>
          <p:nvPr/>
        </p:nvSpPr>
        <p:spPr>
          <a:xfrm>
            <a:off x="0" y="0"/>
            <a:ext cx="12192000" cy="646331"/>
          </a:xfrm>
          <a:prstGeom prst="rect">
            <a:avLst/>
          </a:prstGeom>
          <a:noFill/>
        </p:spPr>
        <p:txBody>
          <a:bodyPr wrap="square" rtlCol="0">
            <a:spAutoFit/>
          </a:bodyPr>
          <a:lstStyle/>
          <a:p>
            <a:pPr algn="ctr"/>
            <a:r>
              <a:rPr lang="en-US" sz="3600" dirty="0" smtClean="0">
                <a:solidFill>
                  <a:schemeClr val="accent6">
                    <a:lumMod val="75000"/>
                  </a:schemeClr>
                </a:solidFill>
              </a:rPr>
              <a:t>Laboratory Safety Manual</a:t>
            </a:r>
            <a:endParaRPr lang="en-US" sz="3600" dirty="0">
              <a:solidFill>
                <a:schemeClr val="accent6">
                  <a:lumMod val="75000"/>
                </a:schemeClr>
              </a:solidFill>
            </a:endParaRPr>
          </a:p>
        </p:txBody>
      </p:sp>
    </p:spTree>
    <p:extLst>
      <p:ext uri="{BB962C8B-B14F-4D97-AF65-F5344CB8AC3E}">
        <p14:creationId xmlns:p14="http://schemas.microsoft.com/office/powerpoint/2010/main" val="1389289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5200" y="1352602"/>
            <a:ext cx="7416800" cy="4524315"/>
          </a:xfrm>
          <a:prstGeom prst="rect">
            <a:avLst/>
          </a:prstGeom>
        </p:spPr>
        <p:txBody>
          <a:bodyPr wrap="square">
            <a:spAutoFit/>
          </a:bodyPr>
          <a:lstStyle/>
          <a:p>
            <a:r>
              <a:rPr lang="en-US" sz="3600" dirty="0"/>
              <a:t>To provide every aspect for prudent work practices and procedures for the procurement, storage, handling and disposal of chemicals in the laboratory, in order to protect all personnel from the potential health hazards of the chemicals they may encounter in the laboratory. </a:t>
            </a:r>
          </a:p>
        </p:txBody>
      </p:sp>
      <p:sp>
        <p:nvSpPr>
          <p:cNvPr id="3" name="Rectangle 2"/>
          <p:cNvSpPr/>
          <p:nvPr/>
        </p:nvSpPr>
        <p:spPr>
          <a:xfrm>
            <a:off x="2113276" y="0"/>
            <a:ext cx="7965450" cy="1107996"/>
          </a:xfrm>
          <a:prstGeom prst="rect">
            <a:avLst/>
          </a:prstGeom>
        </p:spPr>
        <p:txBody>
          <a:bodyPr wrap="none">
            <a:spAutoFit/>
          </a:bodyPr>
          <a:lstStyle/>
          <a:p>
            <a:pPr algn="ctr"/>
            <a:r>
              <a:rPr lang="en-US" sz="6600" dirty="0">
                <a:solidFill>
                  <a:schemeClr val="accent6">
                    <a:lumMod val="75000"/>
                  </a:schemeClr>
                </a:solidFill>
              </a:rPr>
              <a:t>Chemical Hygiene Plan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4572000" cy="4572000"/>
          </a:xfrm>
          <a:prstGeom prst="rect">
            <a:avLst/>
          </a:prstGeom>
        </p:spPr>
      </p:pic>
    </p:spTree>
    <p:extLst>
      <p:ext uri="{BB962C8B-B14F-4D97-AF65-F5344CB8AC3E}">
        <p14:creationId xmlns:p14="http://schemas.microsoft.com/office/powerpoint/2010/main" val="2575013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748525"/>
            <a:ext cx="1291678" cy="195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9561" tIns="731607" rIns="639561" bIns="685584" numCol="1" anchor="ctr" anchorCtr="0" compatLnSpc="1">
            <a:prstTxWarp prst="textNoShape">
              <a:avLst/>
            </a:prstTxWarp>
            <a:spAutoFit/>
          </a:bodyPr>
          <a:lstStyle>
            <a:lvl1pPr eaLnBrk="0" fontAlgn="base" hangingPunct="0">
              <a:spcBef>
                <a:spcPct val="0"/>
              </a:spcBef>
              <a:spcAft>
                <a:spcPct val="0"/>
              </a:spcAft>
              <a:tabLst>
                <a:tab pos="6486525" algn="r"/>
              </a:tabLst>
              <a:defRPr>
                <a:solidFill>
                  <a:schemeClr val="tx1"/>
                </a:solidFill>
                <a:latin typeface="Arial" panose="020B0604020202020204" pitchFamily="34" charset="0"/>
              </a:defRPr>
            </a:lvl1pPr>
            <a:lvl2pPr eaLnBrk="0" fontAlgn="base" hangingPunct="0">
              <a:spcBef>
                <a:spcPct val="0"/>
              </a:spcBef>
              <a:spcAft>
                <a:spcPct val="0"/>
              </a:spcAft>
              <a:tabLst>
                <a:tab pos="6486525" algn="r"/>
              </a:tabLst>
              <a:defRPr>
                <a:solidFill>
                  <a:schemeClr val="tx1"/>
                </a:solidFill>
                <a:latin typeface="Arial" panose="020B0604020202020204" pitchFamily="34" charset="0"/>
              </a:defRPr>
            </a:lvl2pPr>
            <a:lvl3pPr eaLnBrk="0" fontAlgn="base" hangingPunct="0">
              <a:spcBef>
                <a:spcPct val="0"/>
              </a:spcBef>
              <a:spcAft>
                <a:spcPct val="0"/>
              </a:spcAft>
              <a:tabLst>
                <a:tab pos="6486525" algn="r"/>
              </a:tabLst>
              <a:defRPr>
                <a:solidFill>
                  <a:schemeClr val="tx1"/>
                </a:solidFill>
                <a:latin typeface="Arial" panose="020B0604020202020204" pitchFamily="34" charset="0"/>
              </a:defRPr>
            </a:lvl3pPr>
            <a:lvl4pPr eaLnBrk="0" fontAlgn="base" hangingPunct="0">
              <a:spcBef>
                <a:spcPct val="0"/>
              </a:spcBef>
              <a:spcAft>
                <a:spcPct val="0"/>
              </a:spcAft>
              <a:tabLst>
                <a:tab pos="6486525" algn="r"/>
              </a:tabLst>
              <a:defRPr>
                <a:solidFill>
                  <a:schemeClr val="tx1"/>
                </a:solidFill>
                <a:latin typeface="Arial" panose="020B0604020202020204" pitchFamily="34" charset="0"/>
              </a:defRPr>
            </a:lvl4pPr>
            <a:lvl5pPr eaLnBrk="0" fontAlgn="base" hangingPunct="0">
              <a:spcBef>
                <a:spcPct val="0"/>
              </a:spcBef>
              <a:spcAft>
                <a:spcPct val="0"/>
              </a:spcAft>
              <a:tabLst>
                <a:tab pos="6486525" algn="r"/>
              </a:tabLst>
              <a:defRPr>
                <a:solidFill>
                  <a:schemeClr val="tx1"/>
                </a:solidFill>
                <a:latin typeface="Arial" panose="020B0604020202020204" pitchFamily="34" charset="0"/>
              </a:defRPr>
            </a:lvl5pPr>
            <a:lvl6pPr eaLnBrk="0" fontAlgn="base" hangingPunct="0">
              <a:spcBef>
                <a:spcPct val="0"/>
              </a:spcBef>
              <a:spcAft>
                <a:spcPct val="0"/>
              </a:spcAft>
              <a:tabLst>
                <a:tab pos="6486525" algn="r"/>
              </a:tabLst>
              <a:defRPr>
                <a:solidFill>
                  <a:schemeClr val="tx1"/>
                </a:solidFill>
                <a:latin typeface="Arial" panose="020B0604020202020204" pitchFamily="34" charset="0"/>
              </a:defRPr>
            </a:lvl6pPr>
            <a:lvl7pPr eaLnBrk="0" fontAlgn="base" hangingPunct="0">
              <a:spcBef>
                <a:spcPct val="0"/>
              </a:spcBef>
              <a:spcAft>
                <a:spcPct val="0"/>
              </a:spcAft>
              <a:tabLst>
                <a:tab pos="6486525" algn="r"/>
              </a:tabLst>
              <a:defRPr>
                <a:solidFill>
                  <a:schemeClr val="tx1"/>
                </a:solidFill>
                <a:latin typeface="Arial" panose="020B0604020202020204" pitchFamily="34" charset="0"/>
              </a:defRPr>
            </a:lvl7pPr>
            <a:lvl8pPr eaLnBrk="0" fontAlgn="base" hangingPunct="0">
              <a:spcBef>
                <a:spcPct val="0"/>
              </a:spcBef>
              <a:spcAft>
                <a:spcPct val="0"/>
              </a:spcAft>
              <a:tabLst>
                <a:tab pos="6486525" algn="r"/>
              </a:tabLst>
              <a:defRPr>
                <a:solidFill>
                  <a:schemeClr val="tx1"/>
                </a:solidFill>
                <a:latin typeface="Arial" panose="020B0604020202020204" pitchFamily="34" charset="0"/>
              </a:defRPr>
            </a:lvl8pPr>
            <a:lvl9pPr eaLnBrk="0" fontAlgn="base" hangingPunct="0">
              <a:spcBef>
                <a:spcPct val="0"/>
              </a:spcBef>
              <a:spcAft>
                <a:spcPct val="0"/>
              </a:spcAft>
              <a:tabLst>
                <a:tab pos="648652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486525" algn="r"/>
              </a:tabLst>
            </a:pPr>
            <a:r>
              <a:rPr kumimoji="0" 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r>
            <a:br>
              <a:rPr kumimoji="0" 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a:off x="0" y="671691"/>
            <a:ext cx="6089904" cy="6186309"/>
          </a:xfrm>
          <a:prstGeom prst="rect">
            <a:avLst/>
          </a:prstGeom>
          <a:noFill/>
        </p:spPr>
        <p:txBody>
          <a:bodyPr wrap="square" rtlCol="0">
            <a:spAutoFit/>
          </a:bodyPr>
          <a:lstStyle/>
          <a:p>
            <a:pPr lvl="0" eaLnBrk="0" fontAlgn="base" hangingPunct="0">
              <a:spcBef>
                <a:spcPct val="0"/>
              </a:spcBef>
              <a:spcAft>
                <a:spcPct val="0"/>
              </a:spcAft>
              <a:tabLst>
                <a:tab pos="6486525" algn="r"/>
              </a:tabLst>
            </a:pPr>
            <a:r>
              <a:rPr lang="en-US" b="1" dirty="0">
                <a:latin typeface="Arial" panose="020B0604020202020204" pitchFamily="34" charset="0"/>
                <a:ea typeface="Times New Roman" panose="02020603050405020304" pitchFamily="18" charset="0"/>
                <a:cs typeface="Arial" panose="020B0604020202020204" pitchFamily="34" charset="0"/>
              </a:rPr>
              <a:t>INTRODUCTION</a:t>
            </a:r>
            <a:endParaRPr lang="en-US" dirty="0">
              <a:ea typeface="Times New Roman" panose="02020603050405020304" pitchFamily="18" charset="0"/>
            </a:endParaRPr>
          </a:p>
          <a:p>
            <a:pPr lvl="0" eaLnBrk="0" fontAlgn="base" hangingPunct="0">
              <a:spcBef>
                <a:spcPct val="0"/>
              </a:spcBef>
              <a:spcAft>
                <a:spcPct val="0"/>
              </a:spcAft>
              <a:tabLst>
                <a:tab pos="6486525" algn="r"/>
              </a:tabLst>
            </a:pPr>
            <a:r>
              <a:rPr lang="en-US" b="1" dirty="0">
                <a:latin typeface="Arial" panose="020B0604020202020204" pitchFamily="34" charset="0"/>
                <a:ea typeface="Times New Roman" panose="02020603050405020304" pitchFamily="18" charset="0"/>
                <a:cs typeface="Arial" panose="020B0604020202020204" pitchFamily="34" charset="0"/>
              </a:rPr>
              <a:t>SCOPE AND APPLICATION</a:t>
            </a:r>
            <a:endParaRPr lang="en-US" dirty="0">
              <a:ea typeface="Times New Roman" panose="02020603050405020304" pitchFamily="18" charset="0"/>
            </a:endParaRPr>
          </a:p>
          <a:p>
            <a:pPr lvl="0" eaLnBrk="0" fontAlgn="base" hangingPunct="0">
              <a:spcBef>
                <a:spcPct val="0"/>
              </a:spcBef>
              <a:spcAft>
                <a:spcPct val="0"/>
              </a:spcAft>
              <a:tabLst>
                <a:tab pos="6486525" algn="r"/>
              </a:tabLst>
            </a:pPr>
            <a:r>
              <a:rPr lang="en-US" b="1" dirty="0">
                <a:latin typeface="Arial" panose="020B0604020202020204" pitchFamily="34" charset="0"/>
                <a:ea typeface="Times New Roman" panose="02020603050405020304" pitchFamily="18" charset="0"/>
                <a:cs typeface="Arial" panose="020B0604020202020204" pitchFamily="34" charset="0"/>
              </a:rPr>
              <a:t>ROLES AND RESPONSIBILITIES</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Arial Unicode MS" panose="020B0604020202020204" pitchFamily="34" charset="-128"/>
                <a:cs typeface="Arial" panose="020B0604020202020204" pitchFamily="34" charset="0"/>
              </a:rPr>
              <a:t>Deans and Department Chairs</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Chemical Hygiene Coordinator</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Arial Unicode MS" panose="020B0604020202020204" pitchFamily="34" charset="-128"/>
                <a:cs typeface="Arial" panose="020B0604020202020204" pitchFamily="34" charset="0"/>
              </a:rPr>
              <a:t>Faculty / Lab Managers</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Arial Unicode MS" panose="020B0604020202020204" pitchFamily="34" charset="-128"/>
                <a:cs typeface="Arial" panose="020B0604020202020204" pitchFamily="34" charset="0"/>
              </a:rPr>
              <a:t>All Employees and Students</a:t>
            </a:r>
            <a:endParaRPr lang="en-US" dirty="0">
              <a:ea typeface="Times New Roman" panose="02020603050405020304" pitchFamily="18" charset="0"/>
            </a:endParaRPr>
          </a:p>
          <a:p>
            <a:pPr lvl="0" eaLnBrk="0" fontAlgn="base" hangingPunct="0">
              <a:spcBef>
                <a:spcPct val="0"/>
              </a:spcBef>
              <a:spcAft>
                <a:spcPct val="0"/>
              </a:spcAft>
              <a:tabLst>
                <a:tab pos="6486525" algn="r"/>
              </a:tabLst>
            </a:pPr>
            <a:r>
              <a:rPr lang="en-US" b="1" dirty="0">
                <a:latin typeface="Arial" panose="020B0604020202020204" pitchFamily="34" charset="0"/>
                <a:ea typeface="Times New Roman" panose="02020603050405020304" pitchFamily="18" charset="0"/>
                <a:cs typeface="Arial" panose="020B0604020202020204" pitchFamily="34" charset="0"/>
              </a:rPr>
              <a:t>CHEMICAL AND HAZARD IDENTIFICATION</a:t>
            </a:r>
            <a:endParaRPr lang="en-US" dirty="0">
              <a:ea typeface="Times New Roman" panose="02020603050405020304" pitchFamily="18" charset="0"/>
            </a:endParaRPr>
          </a:p>
          <a:p>
            <a:pPr lvl="0" eaLnBrk="0" fontAlgn="base" hangingPunct="0">
              <a:spcBef>
                <a:spcPct val="0"/>
              </a:spcBef>
              <a:spcAft>
                <a:spcPct val="0"/>
              </a:spcAft>
              <a:tabLst>
                <a:tab pos="6486525" algn="r"/>
              </a:tabLst>
            </a:pPr>
            <a:r>
              <a:rPr lang="en-US" b="1" dirty="0">
                <a:latin typeface="Arial" panose="020B0604020202020204" pitchFamily="34" charset="0"/>
                <a:ea typeface="Times New Roman" panose="02020603050405020304" pitchFamily="18" charset="0"/>
                <a:cs typeface="Arial" panose="020B0604020202020204" pitchFamily="34" charset="0"/>
              </a:rPr>
              <a:t>CHEMICAL STORAGE</a:t>
            </a:r>
            <a:endParaRPr lang="en-US" b="1"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General Considerations</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Segregation of Chemicals</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Specific Considerations</a:t>
            </a:r>
            <a:endParaRPr lang="en-US" b="1" dirty="0">
              <a:solidFill>
                <a:srgbClr val="FF0000"/>
              </a:solidFill>
              <a:ea typeface="Times New Roman" panose="02020603050405020304" pitchFamily="18" charset="0"/>
            </a:endParaRPr>
          </a:p>
          <a:p>
            <a:pPr lvl="2"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Flammable and Combustible Liquids</a:t>
            </a:r>
            <a:endParaRPr lang="en-US" b="1" dirty="0">
              <a:solidFill>
                <a:srgbClr val="FF0000"/>
              </a:solidFill>
              <a:ea typeface="Times New Roman" panose="02020603050405020304" pitchFamily="18" charset="0"/>
            </a:endParaRPr>
          </a:p>
          <a:p>
            <a:pPr lvl="2"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Acids</a:t>
            </a:r>
            <a:endParaRPr lang="en-US" b="1" dirty="0">
              <a:solidFill>
                <a:srgbClr val="FF0000"/>
              </a:solidFill>
              <a:ea typeface="Times New Roman" panose="02020603050405020304" pitchFamily="18" charset="0"/>
            </a:endParaRPr>
          </a:p>
          <a:p>
            <a:pPr lvl="2"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Compressed Gases</a:t>
            </a:r>
            <a:endParaRPr lang="en-US" b="1" dirty="0">
              <a:solidFill>
                <a:srgbClr val="FF0000"/>
              </a:solidFill>
              <a:ea typeface="Times New Roman" panose="02020603050405020304" pitchFamily="18" charset="0"/>
            </a:endParaRPr>
          </a:p>
          <a:p>
            <a:pPr lvl="0" eaLnBrk="0" fontAlgn="base" hangingPunct="0">
              <a:spcBef>
                <a:spcPct val="0"/>
              </a:spcBef>
              <a:spcAft>
                <a:spcPct val="0"/>
              </a:spcAft>
              <a:tabLst>
                <a:tab pos="6486525" algn="r"/>
              </a:tabLst>
            </a:pPr>
            <a:r>
              <a:rPr lang="en-US" b="1" dirty="0">
                <a:latin typeface="Arial" panose="020B0604020202020204" pitchFamily="34" charset="0"/>
                <a:ea typeface="Times New Roman" panose="02020603050405020304" pitchFamily="18" charset="0"/>
                <a:cs typeface="Arial" panose="020B0604020202020204" pitchFamily="34" charset="0"/>
              </a:rPr>
              <a:t>CONTROLLING CHEMICAL EXPOSURE</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Engineering Controls</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Fume Hoods</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Elephant Trunks</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Administrative </a:t>
            </a:r>
            <a:r>
              <a:rPr lang="en-US" dirty="0" smtClean="0">
                <a:latin typeface="Arial" panose="020B0604020202020204" pitchFamily="34" charset="0"/>
                <a:ea typeface="Times New Roman" panose="02020603050405020304" pitchFamily="18" charset="0"/>
                <a:cs typeface="Arial" panose="020B0604020202020204" pitchFamily="34" charset="0"/>
              </a:rPr>
              <a:t>Controls</a:t>
            </a:r>
          </a:p>
          <a:p>
            <a:pPr lvl="1" eaLnBrk="0" fontAlgn="base" hangingPunct="0">
              <a:spcBef>
                <a:spcPct val="0"/>
              </a:spcBef>
              <a:spcAft>
                <a:spcPct val="0"/>
              </a:spcAft>
              <a:tabLst>
                <a:tab pos="6486525" algn="r"/>
              </a:tabLst>
            </a:pPr>
            <a:r>
              <a:rPr lang="en-US" dirty="0" smtClean="0">
                <a:latin typeface="Arial" panose="020B0604020202020204" pitchFamily="34" charset="0"/>
                <a:ea typeface="Times New Roman" panose="02020603050405020304" pitchFamily="18" charset="0"/>
                <a:cs typeface="Arial" panose="020B0604020202020204" pitchFamily="34" charset="0"/>
              </a:rPr>
              <a:t>Safe Work Practices</a:t>
            </a:r>
            <a:endParaRPr lang="en-US" dirty="0" smtClean="0">
              <a:ea typeface="Times New Roman" panose="02020603050405020304" pitchFamily="18" charset="0"/>
            </a:endParaRPr>
          </a:p>
          <a:p>
            <a:pPr lvl="1" eaLnBrk="0" fontAlgn="base" hangingPunct="0">
              <a:spcBef>
                <a:spcPct val="0"/>
              </a:spcBef>
              <a:spcAft>
                <a:spcPct val="0"/>
              </a:spcAft>
              <a:tabLst>
                <a:tab pos="6486525" algn="r"/>
              </a:tabLst>
            </a:pPr>
            <a:r>
              <a:rPr lang="en-US" dirty="0" smtClean="0">
                <a:latin typeface="Arial" panose="020B0604020202020204" pitchFamily="34" charset="0"/>
                <a:ea typeface="Times New Roman" panose="02020603050405020304" pitchFamily="18" charset="0"/>
                <a:cs typeface="Arial" panose="020B0604020202020204" pitchFamily="34" charset="0"/>
              </a:rPr>
              <a:t>Personal Protective Equipment (PPE)</a:t>
            </a:r>
            <a:endParaRPr lang="en-US" dirty="0" smtClean="0">
              <a:ea typeface="Times New Roman" panose="02020603050405020304" pitchFamily="18" charset="0"/>
            </a:endParaRPr>
          </a:p>
        </p:txBody>
      </p:sp>
      <p:sp>
        <p:nvSpPr>
          <p:cNvPr id="9" name="TextBox 8"/>
          <p:cNvSpPr txBox="1"/>
          <p:nvPr/>
        </p:nvSpPr>
        <p:spPr>
          <a:xfrm>
            <a:off x="6095459" y="671691"/>
            <a:ext cx="6096541" cy="6186309"/>
          </a:xfrm>
          <a:prstGeom prst="rect">
            <a:avLst/>
          </a:prstGeom>
          <a:noFill/>
        </p:spPr>
        <p:txBody>
          <a:bodyPr wrap="none" rtlCol="0">
            <a:spAutoFit/>
          </a:bodyPr>
          <a:lstStyle/>
          <a:p>
            <a:pPr lvl="0" eaLnBrk="0" fontAlgn="base" hangingPunct="0">
              <a:spcBef>
                <a:spcPct val="0"/>
              </a:spcBef>
              <a:spcAft>
                <a:spcPct val="0"/>
              </a:spcAft>
              <a:tabLst>
                <a:tab pos="6486525" algn="r"/>
              </a:tabLst>
            </a:pPr>
            <a:r>
              <a:rPr lang="en-US" b="1" dirty="0">
                <a:latin typeface="Arial" panose="020B0604020202020204" pitchFamily="34" charset="0"/>
                <a:ea typeface="Times New Roman" panose="02020603050405020304" pitchFamily="18" charset="0"/>
                <a:cs typeface="Arial" panose="020B0604020202020204" pitchFamily="34" charset="0"/>
              </a:rPr>
              <a:t>CHEMICAL HANDLING</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Before you Begin</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General Procedures</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Transporting Chemicals</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Laboratory Equipment and Glassware</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Specific Procedures</a:t>
            </a:r>
            <a:endParaRPr lang="en-US" b="1" dirty="0">
              <a:solidFill>
                <a:srgbClr val="FF0000"/>
              </a:solidFill>
              <a:ea typeface="Times New Roman" panose="02020603050405020304" pitchFamily="18" charset="0"/>
            </a:endParaRPr>
          </a:p>
          <a:p>
            <a:pPr lvl="2"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Flammable Liquids</a:t>
            </a:r>
            <a:endParaRPr lang="en-US" b="1" dirty="0">
              <a:solidFill>
                <a:srgbClr val="FF0000"/>
              </a:solidFill>
              <a:ea typeface="Times New Roman" panose="02020603050405020304" pitchFamily="18" charset="0"/>
            </a:endParaRPr>
          </a:p>
          <a:p>
            <a:pPr lvl="2"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Flammable Solids</a:t>
            </a:r>
            <a:endParaRPr lang="en-US" b="1" dirty="0">
              <a:solidFill>
                <a:srgbClr val="FF0000"/>
              </a:solidFill>
              <a:ea typeface="Times New Roman" panose="02020603050405020304" pitchFamily="18" charset="0"/>
            </a:endParaRPr>
          </a:p>
          <a:p>
            <a:pPr lvl="2"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Peroxide Forming Compounds and Reactives</a:t>
            </a:r>
            <a:endParaRPr lang="en-US" b="1" dirty="0">
              <a:solidFill>
                <a:srgbClr val="FF0000"/>
              </a:solidFill>
              <a:ea typeface="Times New Roman" panose="02020603050405020304" pitchFamily="18" charset="0"/>
            </a:endParaRPr>
          </a:p>
          <a:p>
            <a:pPr lvl="2"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Corrosive Liquids</a:t>
            </a:r>
            <a:endParaRPr lang="en-US" b="1" dirty="0">
              <a:solidFill>
                <a:srgbClr val="FF0000"/>
              </a:solidFill>
              <a:ea typeface="Times New Roman" panose="02020603050405020304" pitchFamily="18" charset="0"/>
            </a:endParaRPr>
          </a:p>
          <a:p>
            <a:pPr lvl="2"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Corrosive Solids</a:t>
            </a:r>
            <a:endParaRPr lang="en-US" b="1" dirty="0">
              <a:solidFill>
                <a:srgbClr val="FF0000"/>
              </a:solidFill>
              <a:ea typeface="Times New Roman" panose="02020603050405020304" pitchFamily="18" charset="0"/>
            </a:endParaRPr>
          </a:p>
          <a:p>
            <a:pPr lvl="2"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Compressed Gases</a:t>
            </a:r>
            <a:endParaRPr lang="en-US" b="1" dirty="0">
              <a:solidFill>
                <a:srgbClr val="FF0000"/>
              </a:solidFill>
              <a:ea typeface="Times New Roman" panose="02020603050405020304" pitchFamily="18" charset="0"/>
            </a:endParaRPr>
          </a:p>
          <a:p>
            <a:pPr lvl="0" eaLnBrk="0" fontAlgn="base" hangingPunct="0">
              <a:spcBef>
                <a:spcPct val="0"/>
              </a:spcBef>
              <a:spcAft>
                <a:spcPct val="0"/>
              </a:spcAft>
              <a:tabLst>
                <a:tab pos="6486525" algn="r"/>
              </a:tabLst>
            </a:pPr>
            <a:r>
              <a:rPr lang="en-US" b="1" dirty="0">
                <a:latin typeface="Arial" panose="020B0604020202020204" pitchFamily="34" charset="0"/>
                <a:ea typeface="Times New Roman" panose="02020603050405020304" pitchFamily="18" charset="0"/>
                <a:cs typeface="Arial" panose="020B0604020202020204" pitchFamily="34" charset="0"/>
              </a:rPr>
              <a:t>PERSONAL PROTECTIVE EQUIPMENT (PPE)</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Eye Protection</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Safety Glasses</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Chemical Splash Goggles</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Face Shields</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Contact Lenses</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Gloves</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Respiratory Protection</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Protective Clothing</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smtClean="0">
                <a:latin typeface="Arial" panose="020B0604020202020204" pitchFamily="34" charset="0"/>
                <a:ea typeface="Times New Roman" panose="02020603050405020304" pitchFamily="18" charset="0"/>
                <a:cs typeface="Arial" panose="020B0604020202020204" pitchFamily="34" charset="0"/>
              </a:rPr>
              <a:t>Footwear</a:t>
            </a:r>
            <a:endParaRPr lang="en-US" dirty="0">
              <a:ea typeface="Times New Roman" panose="02020603050405020304" pitchFamily="18" charset="0"/>
            </a:endParaRPr>
          </a:p>
        </p:txBody>
      </p:sp>
      <p:sp>
        <p:nvSpPr>
          <p:cNvPr id="2" name="Rectangle 1"/>
          <p:cNvSpPr/>
          <p:nvPr/>
        </p:nvSpPr>
        <p:spPr>
          <a:xfrm>
            <a:off x="0" y="0"/>
            <a:ext cx="12192000" cy="646331"/>
          </a:xfrm>
          <a:prstGeom prst="rect">
            <a:avLst/>
          </a:prstGeom>
        </p:spPr>
        <p:txBody>
          <a:bodyPr wrap="square">
            <a:spAutoFit/>
          </a:bodyPr>
          <a:lstStyle/>
          <a:p>
            <a:pPr algn="ctr"/>
            <a:r>
              <a:rPr lang="en-US" sz="3600" dirty="0">
                <a:solidFill>
                  <a:schemeClr val="accent6">
                    <a:lumMod val="75000"/>
                  </a:schemeClr>
                </a:solidFill>
              </a:rPr>
              <a:t>Chemical Hygiene </a:t>
            </a:r>
            <a:r>
              <a:rPr lang="en-US" sz="3600" dirty="0" smtClean="0">
                <a:solidFill>
                  <a:schemeClr val="accent6">
                    <a:lumMod val="75000"/>
                  </a:schemeClr>
                </a:solidFill>
              </a:rPr>
              <a:t>Plan</a:t>
            </a:r>
          </a:p>
        </p:txBody>
      </p:sp>
    </p:spTree>
    <p:extLst>
      <p:ext uri="{BB962C8B-B14F-4D97-AF65-F5344CB8AC3E}">
        <p14:creationId xmlns:p14="http://schemas.microsoft.com/office/powerpoint/2010/main" val="6045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 y="0"/>
            <a:ext cx="12188952" cy="649224"/>
          </a:xfrm>
          <a:prstGeom prst="rect">
            <a:avLst/>
          </a:prstGeom>
          <a:noFill/>
        </p:spPr>
        <p:txBody>
          <a:bodyPr wrap="square" rtlCol="0">
            <a:spAutoFit/>
          </a:bodyPr>
          <a:lstStyle/>
          <a:p>
            <a:pPr algn="ctr"/>
            <a:r>
              <a:rPr lang="en-US" sz="3600" dirty="0" smtClean="0">
                <a:solidFill>
                  <a:schemeClr val="accent6">
                    <a:lumMod val="75000"/>
                  </a:schemeClr>
                </a:solidFill>
              </a:rPr>
              <a:t>Chemical Hygiene Plan (continued)</a:t>
            </a:r>
            <a:endParaRPr lang="en-US" sz="3600" dirty="0">
              <a:solidFill>
                <a:schemeClr val="accent6">
                  <a:lumMod val="75000"/>
                </a:schemeClr>
              </a:solidFill>
            </a:endParaRPr>
          </a:p>
        </p:txBody>
      </p:sp>
      <p:sp>
        <p:nvSpPr>
          <p:cNvPr id="4" name="TextBox 3"/>
          <p:cNvSpPr txBox="1"/>
          <p:nvPr/>
        </p:nvSpPr>
        <p:spPr>
          <a:xfrm>
            <a:off x="0" y="649224"/>
            <a:ext cx="6099048" cy="5909310"/>
          </a:xfrm>
          <a:prstGeom prst="rect">
            <a:avLst/>
          </a:prstGeom>
          <a:noFill/>
        </p:spPr>
        <p:txBody>
          <a:bodyPr wrap="square" rtlCol="0">
            <a:spAutoFit/>
          </a:bodyPr>
          <a:lstStyle/>
          <a:p>
            <a:pPr lvl="0" eaLnBrk="0" fontAlgn="base" hangingPunct="0">
              <a:spcBef>
                <a:spcPct val="0"/>
              </a:spcBef>
              <a:spcAft>
                <a:spcPct val="0"/>
              </a:spcAft>
              <a:tabLst>
                <a:tab pos="6486525" algn="r"/>
              </a:tabLst>
            </a:pPr>
            <a:r>
              <a:rPr lang="en-US" b="1" dirty="0">
                <a:latin typeface="Arial" panose="020B0604020202020204" pitchFamily="34" charset="0"/>
                <a:ea typeface="Times New Roman" panose="02020603050405020304" pitchFamily="18" charset="0"/>
                <a:cs typeface="Arial" panose="020B0604020202020204" pitchFamily="34" charset="0"/>
              </a:rPr>
              <a:t>WASTE DISPOSAL</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Classification of Waste as Hazardous</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Storage of Chemical Hazardous Waste</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90-Day Storage Areas</a:t>
            </a:r>
            <a:endParaRPr lang="en-US" dirty="0">
              <a:ea typeface="Times New Roman" panose="02020603050405020304" pitchFamily="18" charset="0"/>
            </a:endParaRPr>
          </a:p>
          <a:p>
            <a:pPr lvl="0" eaLnBrk="0" fontAlgn="base" hangingPunct="0">
              <a:spcBef>
                <a:spcPct val="0"/>
              </a:spcBef>
              <a:spcAft>
                <a:spcPct val="0"/>
              </a:spcAft>
              <a:tabLst>
                <a:tab pos="6486525" algn="r"/>
              </a:tabLst>
            </a:pPr>
            <a:r>
              <a:rPr lang="en-US" b="1" dirty="0">
                <a:latin typeface="Arial" panose="020B0604020202020204" pitchFamily="34" charset="0"/>
                <a:ea typeface="Times New Roman" panose="02020603050405020304" pitchFamily="18" charset="0"/>
                <a:cs typeface="Arial" panose="020B0604020202020204" pitchFamily="34" charset="0"/>
              </a:rPr>
              <a:t>CHEMICAL SPILLS, RELEASES AND ACCIDENTS</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dirty="0">
                <a:latin typeface="Arial" panose="020B0604020202020204" pitchFamily="34" charset="0"/>
                <a:ea typeface="Times New Roman" panose="02020603050405020304" pitchFamily="18" charset="0"/>
                <a:cs typeface="Arial" panose="020B0604020202020204" pitchFamily="34" charset="0"/>
              </a:rPr>
              <a:t>Spill Response and Clean-up Procedures</a:t>
            </a:r>
            <a:endParaRPr lang="en-US" dirty="0">
              <a:ea typeface="Times New Roman" panose="02020603050405020304" pitchFamily="18" charset="0"/>
            </a:endParaRPr>
          </a:p>
          <a:p>
            <a:pPr lvl="1"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Spills resulting in release to the Orem City wastewater stream</a:t>
            </a:r>
            <a:endParaRPr lang="en-US" b="1" dirty="0">
              <a:solidFill>
                <a:srgbClr val="FF0000"/>
              </a:solidFill>
              <a:ea typeface="Times New Roman" panose="02020603050405020304" pitchFamily="18" charset="0"/>
            </a:endParaRPr>
          </a:p>
          <a:p>
            <a:pPr lvl="0" eaLnBrk="0" fontAlgn="base" hangingPunct="0">
              <a:spcBef>
                <a:spcPct val="0"/>
              </a:spcBef>
              <a:spcAft>
                <a:spcPct val="0"/>
              </a:spcAft>
              <a:tabLst>
                <a:tab pos="6486525" algn="r"/>
              </a:tabLst>
            </a:pPr>
            <a:r>
              <a:rPr lang="en-US" b="1" dirty="0">
                <a:latin typeface="Arial" panose="020B0604020202020204" pitchFamily="34" charset="0"/>
                <a:ea typeface="Times New Roman" panose="02020603050405020304" pitchFamily="18" charset="0"/>
                <a:cs typeface="Arial" panose="020B0604020202020204" pitchFamily="34" charset="0"/>
              </a:rPr>
              <a:t>SAFETY AND EMERGENCY EQUIPMENT</a:t>
            </a:r>
            <a:endParaRPr lang="en-US" dirty="0">
              <a:ea typeface="Times New Roman" panose="02020603050405020304" pitchFamily="18" charset="0"/>
            </a:endParaRPr>
          </a:p>
          <a:p>
            <a:pPr lvl="0" eaLnBrk="0" fontAlgn="base" hangingPunct="0">
              <a:spcBef>
                <a:spcPct val="0"/>
              </a:spcBef>
              <a:spcAft>
                <a:spcPct val="0"/>
              </a:spcAft>
              <a:tabLst>
                <a:tab pos="6486525" algn="r"/>
              </a:tabLst>
            </a:pPr>
            <a:r>
              <a:rPr lang="en-US" b="1" dirty="0">
                <a:solidFill>
                  <a:srgbClr val="00B0F0"/>
                </a:solidFill>
                <a:latin typeface="Arial" panose="020B0604020202020204" pitchFamily="34" charset="0"/>
                <a:ea typeface="Times New Roman" panose="02020603050405020304" pitchFamily="18" charset="0"/>
                <a:cs typeface="Arial" panose="020B0604020202020204" pitchFamily="34" charset="0"/>
              </a:rPr>
              <a:t>INFORMATION AND TRAINING</a:t>
            </a:r>
            <a:endParaRPr lang="en-US" b="1" dirty="0">
              <a:solidFill>
                <a:srgbClr val="00B0F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a:solidFill>
                  <a:srgbClr val="00B0F0"/>
                </a:solidFill>
                <a:latin typeface="Arial" panose="020B0604020202020204" pitchFamily="34" charset="0"/>
                <a:ea typeface="Times New Roman" panose="02020603050405020304" pitchFamily="18" charset="0"/>
                <a:cs typeface="Arial" panose="020B0604020202020204" pitchFamily="34" charset="0"/>
              </a:rPr>
              <a:t>Laboratory Safety Training</a:t>
            </a:r>
            <a:endParaRPr lang="en-US" b="1" dirty="0">
              <a:solidFill>
                <a:srgbClr val="00B0F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a:solidFill>
                  <a:srgbClr val="00B0F0"/>
                </a:solidFill>
                <a:latin typeface="Arial" panose="020B0604020202020204" pitchFamily="34" charset="0"/>
                <a:ea typeface="Times New Roman" panose="02020603050405020304" pitchFamily="18" charset="0"/>
                <a:cs typeface="Arial" panose="020B0604020202020204" pitchFamily="34" charset="0"/>
              </a:rPr>
              <a:t>Training Records</a:t>
            </a:r>
            <a:endParaRPr lang="en-US" b="1" dirty="0">
              <a:solidFill>
                <a:srgbClr val="00B0F0"/>
              </a:solidFill>
              <a:ea typeface="Times New Roman" panose="02020603050405020304" pitchFamily="18" charset="0"/>
            </a:endParaRPr>
          </a:p>
          <a:p>
            <a:pPr lvl="0"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PRIOR APPROVAL OF LABORATORY ACTIVITIES</a:t>
            </a:r>
            <a:endParaRPr lang="en-US" b="1" dirty="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Chemical Procurement</a:t>
            </a:r>
            <a:endParaRPr lang="en-US" b="1" dirty="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Working in the Laboratory Unsupervised</a:t>
            </a:r>
            <a:endParaRPr lang="en-US" b="1" dirty="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Working Alone in the Laboratory</a:t>
            </a:r>
            <a:endParaRPr lang="en-US" b="1" dirty="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Unattended Operations</a:t>
            </a:r>
            <a:endParaRPr lang="en-US" b="1" dirty="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Critical Operations</a:t>
            </a:r>
            <a:endParaRPr lang="en-US" b="1" dirty="0">
              <a:solidFill>
                <a:srgbClr val="FF0000"/>
              </a:solidFill>
              <a:ea typeface="Times New Roman" panose="02020603050405020304" pitchFamily="18" charset="0"/>
            </a:endParaRPr>
          </a:p>
          <a:p>
            <a:pPr lvl="0"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CHEMICAL EXPOSURE DETERMINATION</a:t>
            </a:r>
            <a:endParaRPr lang="en-US" b="1" dirty="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Incident Reporting</a:t>
            </a:r>
            <a:endParaRPr lang="en-US" b="1" dirty="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Exposure </a:t>
            </a:r>
            <a:r>
              <a:rPr lang="en-US"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Monitoring</a:t>
            </a:r>
            <a:endParaRPr lang="en-US" b="1" dirty="0">
              <a:solidFill>
                <a:srgbClr val="FF0000"/>
              </a:solidFill>
              <a:ea typeface="Times New Roman" panose="02020603050405020304" pitchFamily="18" charset="0"/>
            </a:endParaRPr>
          </a:p>
        </p:txBody>
      </p:sp>
      <p:sp>
        <p:nvSpPr>
          <p:cNvPr id="5" name="TextBox 4"/>
          <p:cNvSpPr txBox="1"/>
          <p:nvPr/>
        </p:nvSpPr>
        <p:spPr>
          <a:xfrm>
            <a:off x="6095238" y="649224"/>
            <a:ext cx="6099048" cy="5355312"/>
          </a:xfrm>
          <a:prstGeom prst="rect">
            <a:avLst/>
          </a:prstGeom>
          <a:noFill/>
        </p:spPr>
        <p:txBody>
          <a:bodyPr wrap="square" rtlCol="0">
            <a:spAutoFit/>
          </a:bodyPr>
          <a:lstStyle/>
          <a:p>
            <a:pPr lvl="0" eaLnBrk="0" fontAlgn="base" hangingPunct="0">
              <a:spcBef>
                <a:spcPct val="0"/>
              </a:spcBef>
              <a:spcAft>
                <a:spcPct val="0"/>
              </a:spcAft>
              <a:tabLst>
                <a:tab pos="6486525" algn="r"/>
              </a:tabLst>
            </a:pPr>
            <a:r>
              <a:rPr lang="en-US"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MEDICAL CONSULTATIONS AND EXAMINATIONS</a:t>
            </a:r>
            <a:endParaRPr lang="en-US" b="1" dirty="0" smtClean="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Medical Consultation Procedure</a:t>
            </a:r>
            <a:endParaRPr lang="en-US" b="1" dirty="0" smtClean="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Emergency Situations</a:t>
            </a:r>
            <a:endParaRPr lang="en-US" b="1" dirty="0" smtClean="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Non-Emergency Situations</a:t>
            </a:r>
            <a:endParaRPr lang="en-US" b="1" dirty="0" smtClean="0">
              <a:solidFill>
                <a:srgbClr val="FF0000"/>
              </a:solidFill>
              <a:ea typeface="Times New Roman" panose="02020603050405020304" pitchFamily="18" charset="0"/>
            </a:endParaRPr>
          </a:p>
          <a:p>
            <a:pPr lvl="0" eaLnBrk="0" fontAlgn="base" hangingPunct="0">
              <a:spcBef>
                <a:spcPct val="0"/>
              </a:spcBef>
              <a:spcAft>
                <a:spcPct val="0"/>
              </a:spcAft>
              <a:tabLst>
                <a:tab pos="6486525" algn="r"/>
              </a:tabLst>
            </a:pPr>
            <a:r>
              <a:rPr lang="en-US"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PARTICULARLY HAZARDOUS SUBSTANCES</a:t>
            </a:r>
            <a:endParaRPr lang="en-US" b="1" dirty="0" smtClean="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Select Carcinogens</a:t>
            </a:r>
            <a:endParaRPr lang="en-US" b="1" dirty="0" smtClean="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Reproductive Toxin</a:t>
            </a:r>
            <a:endParaRPr lang="en-US" b="1" dirty="0" smtClean="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High acute toxicity</a:t>
            </a:r>
            <a:endParaRPr lang="en-US" b="1" dirty="0" smtClean="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Working Safely with Particularly Hazardous Substances</a:t>
            </a:r>
            <a:endParaRPr lang="en-US" b="1" dirty="0" smtClean="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Work Habits</a:t>
            </a:r>
            <a:endParaRPr lang="en-US" b="1" dirty="0" smtClean="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Personal Protective Equipment</a:t>
            </a:r>
            <a:endParaRPr lang="en-US" b="1" dirty="0" smtClean="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Ventilation/Isolation</a:t>
            </a:r>
            <a:endParaRPr lang="en-US" b="1" dirty="0" smtClean="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Storage and Transportation</a:t>
            </a:r>
            <a:endParaRPr lang="en-US" b="1" dirty="0" smtClean="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Vacuum Lines and Services</a:t>
            </a:r>
            <a:endParaRPr lang="en-US" b="1" dirty="0" smtClean="0">
              <a:solidFill>
                <a:srgbClr val="FF0000"/>
              </a:solidFill>
              <a:ea typeface="Times New Roman" panose="02020603050405020304" pitchFamily="18" charset="0"/>
            </a:endParaRPr>
          </a:p>
          <a:p>
            <a:pPr lvl="1" eaLnBrk="0" fontAlgn="base" hangingPunct="0">
              <a:spcBef>
                <a:spcPct val="0"/>
              </a:spcBef>
              <a:spcAft>
                <a:spcPct val="0"/>
              </a:spcAft>
              <a:tabLst>
                <a:tab pos="6486525" algn="r"/>
              </a:tabLst>
            </a:pPr>
            <a:r>
              <a:rPr lang="en-US"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Decontamination and Disposal</a:t>
            </a:r>
            <a:endParaRPr lang="en-US" b="1" dirty="0" smtClean="0">
              <a:solidFill>
                <a:srgbClr val="FF0000"/>
              </a:solidFill>
              <a:ea typeface="Times New Roman" panose="02020603050405020304" pitchFamily="18" charset="0"/>
            </a:endParaRPr>
          </a:p>
          <a:p>
            <a:pPr lvl="0" eaLnBrk="0" fontAlgn="base" hangingPunct="0">
              <a:spcBef>
                <a:spcPct val="0"/>
              </a:spcBef>
              <a:spcAft>
                <a:spcPct val="0"/>
              </a:spcAft>
              <a:tabLst>
                <a:tab pos="6486525" algn="r"/>
              </a:tabLst>
            </a:pPr>
            <a:r>
              <a:rPr lang="en-US" b="1" dirty="0" smtClean="0">
                <a:solidFill>
                  <a:srgbClr val="00B0F0"/>
                </a:solidFill>
                <a:latin typeface="Arial" panose="020B0604020202020204" pitchFamily="34" charset="0"/>
                <a:ea typeface="Times New Roman" panose="02020603050405020304" pitchFamily="18" charset="0"/>
                <a:cs typeface="Arial" panose="020B0604020202020204" pitchFamily="34" charset="0"/>
              </a:rPr>
              <a:t>INSPECTIONS AND AUDITS</a:t>
            </a:r>
            <a:endParaRPr lang="en-US" b="1" dirty="0" smtClean="0">
              <a:solidFill>
                <a:srgbClr val="00B0F0"/>
              </a:solidFill>
              <a:ea typeface="Times New Roman" panose="02020603050405020304" pitchFamily="18" charset="0"/>
            </a:endParaRPr>
          </a:p>
          <a:p>
            <a:pPr lvl="0" eaLnBrk="0" fontAlgn="base" hangingPunct="0">
              <a:spcBef>
                <a:spcPct val="0"/>
              </a:spcBef>
              <a:spcAft>
                <a:spcPct val="0"/>
              </a:spcAft>
              <a:tabLst>
                <a:tab pos="6486525" algn="r"/>
              </a:tabLst>
            </a:pPr>
            <a:r>
              <a:rPr lang="en-US" b="1" dirty="0" smtClean="0">
                <a:solidFill>
                  <a:srgbClr val="00B0F0"/>
                </a:solidFill>
                <a:latin typeface="Arial" panose="020B0604020202020204" pitchFamily="34" charset="0"/>
                <a:ea typeface="Times New Roman" panose="02020603050405020304" pitchFamily="18" charset="0"/>
                <a:cs typeface="Arial" panose="020B0604020202020204" pitchFamily="34" charset="0"/>
              </a:rPr>
              <a:t>RECORDKEEPING</a:t>
            </a:r>
            <a:endParaRPr lang="en-US" b="1" dirty="0">
              <a:solidFill>
                <a:srgbClr val="00B0F0"/>
              </a:solidFill>
              <a:ea typeface="Times New Roman" panose="02020603050405020304" pitchFamily="18" charset="0"/>
            </a:endParaRPr>
          </a:p>
          <a:p>
            <a:pPr lvl="0" eaLnBrk="0" fontAlgn="base" hangingPunct="0">
              <a:spcBef>
                <a:spcPct val="0"/>
              </a:spcBef>
              <a:spcAft>
                <a:spcPct val="0"/>
              </a:spcAft>
              <a:tabLst>
                <a:tab pos="6486525" algn="r"/>
              </a:tabLst>
            </a:pPr>
            <a:r>
              <a:rPr lang="en-US" b="1" dirty="0">
                <a:solidFill>
                  <a:srgbClr val="00B0F0"/>
                </a:solidFill>
                <a:latin typeface="Arial" panose="020B0604020202020204" pitchFamily="34" charset="0"/>
                <a:ea typeface="Times New Roman" panose="02020603050405020304" pitchFamily="18" charset="0"/>
                <a:cs typeface="Arial" panose="020B0604020202020204" pitchFamily="34" charset="0"/>
              </a:rPr>
              <a:t>REFERENCES AND RECOMMENDED </a:t>
            </a:r>
            <a:r>
              <a:rPr lang="en-US" b="1" dirty="0" smtClean="0">
                <a:solidFill>
                  <a:srgbClr val="00B0F0"/>
                </a:solidFill>
                <a:latin typeface="Arial" panose="020B0604020202020204" pitchFamily="34" charset="0"/>
                <a:ea typeface="Times New Roman" panose="02020603050405020304" pitchFamily="18" charset="0"/>
                <a:cs typeface="Arial" panose="020B0604020202020204" pitchFamily="34" charset="0"/>
              </a:rPr>
              <a:t>READING</a:t>
            </a:r>
            <a:endParaRPr lang="en-US" b="1" dirty="0">
              <a:solidFill>
                <a:srgbClr val="00B0F0"/>
              </a:solidFill>
              <a:ea typeface="Times New Roman" panose="02020603050405020304" pitchFamily="18" charset="0"/>
            </a:endParaRPr>
          </a:p>
        </p:txBody>
      </p:sp>
    </p:spTree>
    <p:extLst>
      <p:ext uri="{BB962C8B-B14F-4D97-AF65-F5344CB8AC3E}">
        <p14:creationId xmlns:p14="http://schemas.microsoft.com/office/powerpoint/2010/main" val="35200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6526" y="0"/>
            <a:ext cx="7095474" cy="1446550"/>
          </a:xfrm>
          <a:prstGeom prst="rect">
            <a:avLst/>
          </a:prstGeom>
          <a:noFill/>
        </p:spPr>
        <p:txBody>
          <a:bodyPr wrap="square" rtlCol="0">
            <a:spAutoFit/>
          </a:bodyPr>
          <a:lstStyle/>
          <a:p>
            <a:pPr algn="ctr"/>
            <a:r>
              <a:rPr lang="en-US" sz="4400" b="1" dirty="0"/>
              <a:t>All </a:t>
            </a:r>
            <a:r>
              <a:rPr lang="en-US" sz="4400" b="1" dirty="0" smtClean="0"/>
              <a:t>UVU Faculty/Staff </a:t>
            </a:r>
            <a:r>
              <a:rPr lang="en-US" sz="4400" b="1" dirty="0"/>
              <a:t>and </a:t>
            </a:r>
            <a:r>
              <a:rPr lang="en-US" sz="4400" b="1" dirty="0" smtClean="0"/>
              <a:t>Students</a:t>
            </a:r>
            <a:endParaRPr lang="en-US" sz="4400" b="1" dirty="0"/>
          </a:p>
        </p:txBody>
      </p:sp>
      <p:sp>
        <p:nvSpPr>
          <p:cNvPr id="3" name="TextBox 2"/>
          <p:cNvSpPr txBox="1"/>
          <p:nvPr/>
        </p:nvSpPr>
        <p:spPr>
          <a:xfrm>
            <a:off x="5096525" y="1446550"/>
            <a:ext cx="7095474" cy="1569660"/>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Are to follow safe work practices, and if </a:t>
            </a:r>
            <a:r>
              <a:rPr lang="en-US" sz="2400" dirty="0" smtClean="0"/>
              <a:t>you </a:t>
            </a:r>
            <a:r>
              <a:rPr lang="en-US" sz="2400" dirty="0"/>
              <a:t>are unsure of what is the correct/safe way to perform a task or a job, </a:t>
            </a:r>
            <a:r>
              <a:rPr lang="en-US" sz="2400" dirty="0" smtClean="0"/>
              <a:t>you </a:t>
            </a:r>
            <a:r>
              <a:rPr lang="en-US" sz="2400" dirty="0"/>
              <a:t>are to ask </a:t>
            </a:r>
            <a:r>
              <a:rPr lang="en-US" sz="2400" dirty="0" smtClean="0"/>
              <a:t>your faculty mentor or lab manager</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96527" cy="6858000"/>
          </a:xfrm>
          <a:prstGeom prst="rect">
            <a:avLst/>
          </a:prstGeom>
        </p:spPr>
      </p:pic>
      <p:sp>
        <p:nvSpPr>
          <p:cNvPr id="5" name="TextBox 4"/>
          <p:cNvSpPr txBox="1"/>
          <p:nvPr/>
        </p:nvSpPr>
        <p:spPr>
          <a:xfrm>
            <a:off x="5117690" y="3166909"/>
            <a:ext cx="6925733" cy="1938992"/>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Must immediately report all unsafe equipment or tools to your faculty mentor or lab manager. This includes reporting unsafe behavior of </a:t>
            </a:r>
            <a:r>
              <a:rPr lang="en-US" sz="2400" dirty="0" smtClean="0"/>
              <a:t>others, </a:t>
            </a:r>
            <a:r>
              <a:rPr lang="en-US" sz="2400" dirty="0"/>
              <a:t>if </a:t>
            </a:r>
            <a:r>
              <a:rPr lang="en-US" sz="2400" dirty="0" smtClean="0"/>
              <a:t>they  </a:t>
            </a:r>
            <a:r>
              <a:rPr lang="en-US" sz="2400" dirty="0"/>
              <a:t>are approached and remain unwilling to correct their unsafe actions or conditions. </a:t>
            </a:r>
          </a:p>
        </p:txBody>
      </p:sp>
      <p:sp>
        <p:nvSpPr>
          <p:cNvPr id="6" name="TextBox 5"/>
          <p:cNvSpPr txBox="1"/>
          <p:nvPr/>
        </p:nvSpPr>
        <p:spPr>
          <a:xfrm>
            <a:off x="5096523" y="5182707"/>
            <a:ext cx="7095476" cy="830997"/>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Are to uphold the safe work practices the departments have </a:t>
            </a:r>
            <a:r>
              <a:rPr lang="en-US" sz="2400" dirty="0" smtClean="0"/>
              <a:t>established</a:t>
            </a:r>
            <a:endParaRPr lang="en-US" sz="2400" dirty="0"/>
          </a:p>
        </p:txBody>
      </p:sp>
      <p:sp>
        <p:nvSpPr>
          <p:cNvPr id="7" name="TextBox 6"/>
          <p:cNvSpPr txBox="1"/>
          <p:nvPr/>
        </p:nvSpPr>
        <p:spPr>
          <a:xfrm>
            <a:off x="5117690" y="6013704"/>
            <a:ext cx="7074310" cy="830997"/>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t>If injured on the job, or become ill, immediately inform </a:t>
            </a:r>
            <a:r>
              <a:rPr lang="en-US" sz="2400" dirty="0" smtClean="0"/>
              <a:t>your faculty mentor or </a:t>
            </a:r>
            <a:r>
              <a:rPr lang="en-US" sz="2400" dirty="0"/>
              <a:t>lab manager</a:t>
            </a:r>
            <a:r>
              <a:rPr lang="en-US" sz="2400" dirty="0" smtClean="0"/>
              <a:t>.</a:t>
            </a:r>
            <a:endParaRPr lang="en-US" sz="2400" dirty="0"/>
          </a:p>
        </p:txBody>
      </p:sp>
    </p:spTree>
    <p:extLst>
      <p:ext uri="{BB962C8B-B14F-4D97-AF65-F5344CB8AC3E}">
        <p14:creationId xmlns:p14="http://schemas.microsoft.com/office/powerpoint/2010/main" val="47378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112239DDB4BD46BD37C90334679D57" ma:contentTypeVersion="16" ma:contentTypeDescription="Create a new document." ma:contentTypeScope="" ma:versionID="3def787dbd50fae0aaa4ec2c14db7e88">
  <xsd:schema xmlns:xsd="http://www.w3.org/2001/XMLSchema" xmlns:xs="http://www.w3.org/2001/XMLSchema" xmlns:p="http://schemas.microsoft.com/office/2006/metadata/properties" xmlns:ns1="http://schemas.microsoft.com/sharepoint/v3" xmlns:ns2="f92a0120-cb5f-46b0-9ad1-9c10a33454fd" xmlns:ns3="316a695d-6cee-42c2-8942-38255eab04ac" targetNamespace="http://schemas.microsoft.com/office/2006/metadata/properties" ma:root="true" ma:fieldsID="6234ce8984c5aafe478054ede4457a52" ns1:_="" ns2:_="" ns3:_="">
    <xsd:import namespace="http://schemas.microsoft.com/sharepoint/v3"/>
    <xsd:import namespace="f92a0120-cb5f-46b0-9ad1-9c10a33454fd"/>
    <xsd:import namespace="316a695d-6cee-42c2-8942-38255eab04a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2a0120-cb5f-46b0-9ad1-9c10a33454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c159821-6d6e-49ec-801b-07117c1987da"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6a695d-6cee-42c2-8942-38255eab04a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97bb458-1c9a-418d-9a07-ba140ac5a4b1}" ma:internalName="TaxCatchAll" ma:showField="CatchAllData" ma:web="316a695d-6cee-42c2-8942-38255eab04a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16a695d-6cee-42c2-8942-38255eab04ac" xsi:nil="true"/>
    <_ip_UnifiedCompliancePolicyUIAction xmlns="http://schemas.microsoft.com/sharepoint/v3" xsi:nil="true"/>
    <_ip_UnifiedCompliancePolicyProperties xmlns="http://schemas.microsoft.com/sharepoint/v3" xsi:nil="true"/>
    <lcf76f155ced4ddcb4097134ff3c332f xmlns="f92a0120-cb5f-46b0-9ad1-9c10a33454f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64C4D25-2599-4EED-B2D2-31E37D53F597}"/>
</file>

<file path=customXml/itemProps2.xml><?xml version="1.0" encoding="utf-8"?>
<ds:datastoreItem xmlns:ds="http://schemas.openxmlformats.org/officeDocument/2006/customXml" ds:itemID="{C296E16D-0052-46F6-838B-CE1A6F12D1C3}"/>
</file>

<file path=customXml/itemProps3.xml><?xml version="1.0" encoding="utf-8"?>
<ds:datastoreItem xmlns:ds="http://schemas.openxmlformats.org/officeDocument/2006/customXml" ds:itemID="{89764780-5E7F-41CE-915B-8494C9B1A9C3}"/>
</file>

<file path=docProps/app.xml><?xml version="1.0" encoding="utf-8"?>
<Properties xmlns="http://schemas.openxmlformats.org/officeDocument/2006/extended-properties" xmlns:vt="http://schemas.openxmlformats.org/officeDocument/2006/docPropsVTypes">
  <TotalTime>3424</TotalTime>
  <Words>2530</Words>
  <Application>Microsoft Office PowerPoint</Application>
  <PresentationFormat>Widescreen</PresentationFormat>
  <Paragraphs>341</Paragraphs>
  <Slides>46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 Unicode MS</vt: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Utah Valley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Moore</dc:creator>
  <cp:lastModifiedBy>Craig Moore</cp:lastModifiedBy>
  <cp:revision>147</cp:revision>
  <cp:lastPrinted>2014-01-02T17:30:51Z</cp:lastPrinted>
  <dcterms:created xsi:type="dcterms:W3CDTF">2013-11-19T18:47:07Z</dcterms:created>
  <dcterms:modified xsi:type="dcterms:W3CDTF">2014-01-16T15:44:01Z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0x01010057112239DDB4BD46BD37C90334679D57</vt:lpwstr>
  </property>
</Properties>
</file>