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258" r:id="rId3"/>
    <p:sldId id="257" r:id="rId4"/>
    <p:sldId id="259" r:id="rId5"/>
    <p:sldId id="260" r:id="rId6"/>
    <p:sldId id="261" r:id="rId7"/>
    <p:sldId id="262" r:id="rId8"/>
    <p:sldId id="273" r:id="rId9"/>
    <p:sldId id="279" r:id="rId10"/>
    <p:sldId id="263" r:id="rId11"/>
    <p:sldId id="280" r:id="rId12"/>
    <p:sldId id="264" r:id="rId13"/>
    <p:sldId id="265" r:id="rId14"/>
    <p:sldId id="266" r:id="rId15"/>
    <p:sldId id="281" r:id="rId16"/>
    <p:sldId id="267" r:id="rId17"/>
    <p:sldId id="268" r:id="rId18"/>
    <p:sldId id="270" r:id="rId19"/>
    <p:sldId id="269" r:id="rId20"/>
    <p:sldId id="272" r:id="rId21"/>
    <p:sldId id="274" r:id="rId22"/>
    <p:sldId id="275" r:id="rId23"/>
    <p:sldId id="276" r:id="rId24"/>
    <p:sldId id="277" r:id="rId25"/>
    <p:sldId id="278"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000" dirty="0" smtClean="0"/>
              <a:t>Response Rate</a:t>
            </a:r>
            <a:endParaRPr lang="en-US" sz="30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Emails Sent</c:v>
                </c:pt>
              </c:strCache>
            </c:strRef>
          </c:tx>
          <c:spPr>
            <a:solidFill>
              <a:schemeClr val="accent1"/>
            </a:solidFill>
            <a:ln>
              <a:noFill/>
            </a:ln>
            <a:effectLst/>
            <a:sp3d/>
          </c:spPr>
          <c:invertIfNegative val="0"/>
          <c:cat>
            <c:strRef>
              <c:f>Sheet1!$A$2:$A$5</c:f>
              <c:strCache>
                <c:ptCount val="4"/>
                <c:pt idx="0">
                  <c:v>Email #1: 2/29</c:v>
                </c:pt>
                <c:pt idx="1">
                  <c:v>Email #2: 3/20</c:v>
                </c:pt>
                <c:pt idx="2">
                  <c:v>Email #3: 3/24</c:v>
                </c:pt>
                <c:pt idx="3">
                  <c:v>Email #4: 3/28</c:v>
                </c:pt>
              </c:strCache>
            </c:strRef>
          </c:cat>
          <c:val>
            <c:numRef>
              <c:f>Sheet1!$B$2:$B$5</c:f>
              <c:numCache>
                <c:formatCode>General</c:formatCode>
                <c:ptCount val="4"/>
                <c:pt idx="0">
                  <c:v>505</c:v>
                </c:pt>
                <c:pt idx="1">
                  <c:v>503</c:v>
                </c:pt>
                <c:pt idx="2">
                  <c:v>501</c:v>
                </c:pt>
                <c:pt idx="3">
                  <c:v>501</c:v>
                </c:pt>
              </c:numCache>
            </c:numRef>
          </c:val>
        </c:ser>
        <c:ser>
          <c:idx val="1"/>
          <c:order val="1"/>
          <c:tx>
            <c:strRef>
              <c:f>Sheet1!$C$1</c:f>
              <c:strCache>
                <c:ptCount val="1"/>
                <c:pt idx="0">
                  <c:v>Surveys Started</c:v>
                </c:pt>
              </c:strCache>
            </c:strRef>
          </c:tx>
          <c:spPr>
            <a:solidFill>
              <a:schemeClr val="accent2"/>
            </a:solidFill>
            <a:ln>
              <a:noFill/>
            </a:ln>
            <a:effectLst/>
            <a:sp3d/>
          </c:spPr>
          <c:invertIfNegative val="0"/>
          <c:cat>
            <c:strRef>
              <c:f>Sheet1!$A$2:$A$5</c:f>
              <c:strCache>
                <c:ptCount val="4"/>
                <c:pt idx="0">
                  <c:v>Email #1: 2/29</c:v>
                </c:pt>
                <c:pt idx="1">
                  <c:v>Email #2: 3/20</c:v>
                </c:pt>
                <c:pt idx="2">
                  <c:v>Email #3: 3/24</c:v>
                </c:pt>
                <c:pt idx="3">
                  <c:v>Email #4: 3/28</c:v>
                </c:pt>
              </c:strCache>
            </c:strRef>
          </c:cat>
          <c:val>
            <c:numRef>
              <c:f>Sheet1!$C$2:$C$5</c:f>
              <c:numCache>
                <c:formatCode>General</c:formatCode>
                <c:ptCount val="4"/>
                <c:pt idx="0">
                  <c:v>18</c:v>
                </c:pt>
                <c:pt idx="1">
                  <c:v>19</c:v>
                </c:pt>
                <c:pt idx="2">
                  <c:v>11</c:v>
                </c:pt>
                <c:pt idx="3">
                  <c:v>15</c:v>
                </c:pt>
              </c:numCache>
            </c:numRef>
          </c:val>
        </c:ser>
        <c:ser>
          <c:idx val="2"/>
          <c:order val="2"/>
          <c:tx>
            <c:strRef>
              <c:f>Sheet1!$D$1</c:f>
              <c:strCache>
                <c:ptCount val="1"/>
                <c:pt idx="0">
                  <c:v>Surveys Finished</c:v>
                </c:pt>
              </c:strCache>
            </c:strRef>
          </c:tx>
          <c:spPr>
            <a:solidFill>
              <a:schemeClr val="accent3"/>
            </a:solidFill>
            <a:ln>
              <a:noFill/>
            </a:ln>
            <a:effectLst/>
            <a:sp3d/>
          </c:spPr>
          <c:invertIfNegative val="0"/>
          <c:cat>
            <c:strRef>
              <c:f>Sheet1!$A$2:$A$5</c:f>
              <c:strCache>
                <c:ptCount val="4"/>
                <c:pt idx="0">
                  <c:v>Email #1: 2/29</c:v>
                </c:pt>
                <c:pt idx="1">
                  <c:v>Email #2: 3/20</c:v>
                </c:pt>
                <c:pt idx="2">
                  <c:v>Email #3: 3/24</c:v>
                </c:pt>
                <c:pt idx="3">
                  <c:v>Email #4: 3/28</c:v>
                </c:pt>
              </c:strCache>
            </c:strRef>
          </c:cat>
          <c:val>
            <c:numRef>
              <c:f>Sheet1!$D$2:$D$5</c:f>
              <c:numCache>
                <c:formatCode>General</c:formatCode>
                <c:ptCount val="4"/>
                <c:pt idx="0">
                  <c:v>16</c:v>
                </c:pt>
                <c:pt idx="1">
                  <c:v>17</c:v>
                </c:pt>
                <c:pt idx="2">
                  <c:v>8</c:v>
                </c:pt>
                <c:pt idx="3">
                  <c:v>12</c:v>
                </c:pt>
              </c:numCache>
            </c:numRef>
          </c:val>
        </c:ser>
        <c:dLbls>
          <c:showLegendKey val="0"/>
          <c:showVal val="0"/>
          <c:showCatName val="0"/>
          <c:showSerName val="0"/>
          <c:showPercent val="0"/>
          <c:showBubbleSize val="0"/>
        </c:dLbls>
        <c:gapWidth val="60"/>
        <c:gapDepth val="119"/>
        <c:shape val="box"/>
        <c:axId val="281797152"/>
        <c:axId val="281794016"/>
        <c:axId val="0"/>
      </c:bar3DChart>
      <c:catAx>
        <c:axId val="28179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1794016"/>
        <c:crosses val="autoZero"/>
        <c:auto val="1"/>
        <c:lblAlgn val="ctr"/>
        <c:lblOffset val="100"/>
        <c:noMultiLvlLbl val="0"/>
      </c:catAx>
      <c:valAx>
        <c:axId val="28179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1797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alpha val="98000"/>
        </a:schemeClr>
      </a:solid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Drug Crime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Sheet1!$D$1</c:f>
              <c:strCache>
                <c:ptCount val="1"/>
                <c:pt idx="0">
                  <c:v>Drug Crime</c:v>
                </c:pt>
              </c:strCache>
            </c:strRef>
          </c:tx>
          <c:dPt>
            <c:idx val="0"/>
            <c:bubble3D val="0"/>
            <c:spPr>
              <a:solidFill>
                <a:schemeClr val="accent1"/>
              </a:solidFill>
              <a:ln>
                <a:noFill/>
              </a:ln>
              <a:effectLst/>
              <a:sp3d/>
            </c:spPr>
          </c:dPt>
          <c:dPt>
            <c:idx val="1"/>
            <c:bubble3D val="0"/>
            <c:spPr>
              <a:solidFill>
                <a:schemeClr val="accent2"/>
              </a:solidFill>
              <a:ln>
                <a:noFill/>
              </a:ln>
              <a:effectLst/>
              <a:sp3d/>
            </c:spPr>
          </c:dPt>
          <c:cat>
            <c:strRef>
              <c:f>Sheet1!$A$2:$A$3</c:f>
              <c:strCache>
                <c:ptCount val="2"/>
                <c:pt idx="0">
                  <c:v>Lock them up (36%)</c:v>
                </c:pt>
                <c:pt idx="1">
                  <c:v>Give them a second chance (64%)</c:v>
                </c:pt>
              </c:strCache>
            </c:strRef>
          </c:cat>
          <c:val>
            <c:numRef>
              <c:f>Sheet1!$D$2:$D$3</c:f>
              <c:numCache>
                <c:formatCode>General</c:formatCode>
                <c:ptCount val="2"/>
                <c:pt idx="0">
                  <c:v>14</c:v>
                </c:pt>
                <c:pt idx="1">
                  <c:v>35</c:v>
                </c:pt>
              </c:numCache>
            </c:numRef>
          </c:val>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96637139107611"/>
          <c:y val="4.3708262832770996E-2"/>
          <c:w val="0.42590059055118112"/>
          <c:h val="0.81230727065207597"/>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cat>
            <c:strRef>
              <c:f>Sheet1!$A$2:$A$3</c:f>
              <c:strCache>
                <c:ptCount val="2"/>
                <c:pt idx="0">
                  <c:v>Yes (82%)</c:v>
                </c:pt>
                <c:pt idx="1">
                  <c:v>No (18%)</c:v>
                </c:pt>
              </c:strCache>
            </c:strRef>
          </c:cat>
          <c:val>
            <c:numRef>
              <c:f>Sheet1!$B$2:$B$3</c:f>
              <c:numCache>
                <c:formatCode>General</c:formatCode>
                <c:ptCount val="2"/>
                <c:pt idx="0">
                  <c:v>0.82</c:v>
                </c:pt>
                <c:pt idx="1">
                  <c:v>0.18</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Sheet1!$A$2:$A$7</c:f>
              <c:numCache>
                <c:formatCode>General</c:formatCode>
                <c:ptCount val="6"/>
                <c:pt idx="0">
                  <c:v>6</c:v>
                </c:pt>
                <c:pt idx="1">
                  <c:v>5</c:v>
                </c:pt>
                <c:pt idx="2">
                  <c:v>4</c:v>
                </c:pt>
                <c:pt idx="3">
                  <c:v>3</c:v>
                </c:pt>
                <c:pt idx="4">
                  <c:v>2</c:v>
                </c:pt>
                <c:pt idx="5">
                  <c:v>1</c:v>
                </c:pt>
              </c:numCache>
            </c:numRef>
          </c:cat>
          <c:val>
            <c:numRef>
              <c:f>Sheet1!$B$2:$B$7</c:f>
              <c:numCache>
                <c:formatCode>General</c:formatCode>
                <c:ptCount val="6"/>
                <c:pt idx="0">
                  <c:v>4</c:v>
                </c:pt>
                <c:pt idx="1">
                  <c:v>0</c:v>
                </c:pt>
                <c:pt idx="2">
                  <c:v>2</c:v>
                </c:pt>
                <c:pt idx="3">
                  <c:v>42</c:v>
                </c:pt>
                <c:pt idx="4">
                  <c:v>6</c:v>
                </c:pt>
                <c:pt idx="5">
                  <c:v>4</c:v>
                </c:pt>
              </c:numCache>
            </c:numRef>
          </c:val>
        </c:ser>
        <c:dLbls>
          <c:showLegendKey val="0"/>
          <c:showVal val="0"/>
          <c:showCatName val="0"/>
          <c:showSerName val="0"/>
          <c:showPercent val="0"/>
          <c:showBubbleSize val="0"/>
        </c:dLbls>
        <c:gapWidth val="182"/>
        <c:axId val="281791272"/>
        <c:axId val="281796368"/>
      </c:barChart>
      <c:catAx>
        <c:axId val="281791272"/>
        <c:scaling>
          <c:orientation val="minMax"/>
        </c:scaling>
        <c:delete val="1"/>
        <c:axPos val="l"/>
        <c:numFmt formatCode="General" sourceLinked="1"/>
        <c:majorTickMark val="none"/>
        <c:minorTickMark val="none"/>
        <c:tickLblPos val="nextTo"/>
        <c:crossAx val="281796368"/>
        <c:crosses val="autoZero"/>
        <c:auto val="1"/>
        <c:lblAlgn val="ctr"/>
        <c:lblOffset val="100"/>
        <c:noMultiLvlLbl val="0"/>
      </c:catAx>
      <c:valAx>
        <c:axId val="28179636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81791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929675196850396"/>
          <c:y val="9.815625E-2"/>
          <c:w val="0.68433874671916006"/>
          <c:h val="0.70706323818897643"/>
        </c:manualLayout>
      </c:layout>
      <c:barChart>
        <c:barDir val="bar"/>
        <c:grouping val="clustered"/>
        <c:varyColors val="0"/>
        <c:ser>
          <c:idx val="0"/>
          <c:order val="0"/>
          <c:tx>
            <c:strRef>
              <c:f>Sheet1!$B$1</c:f>
              <c:strCache>
                <c:ptCount val="1"/>
                <c:pt idx="0">
                  <c:v>Results</c:v>
                </c:pt>
              </c:strCache>
            </c:strRef>
          </c:tx>
          <c:spPr>
            <a:solidFill>
              <a:schemeClr val="accent1"/>
            </a:solidFill>
            <a:ln>
              <a:noFill/>
            </a:ln>
            <a:effectLst/>
          </c:spPr>
          <c:invertIfNegative val="0"/>
          <c:cat>
            <c:strRef>
              <c:f>Sheet1!$A$2:$A$7</c:f>
              <c:strCache>
                <c:ptCount val="6"/>
                <c:pt idx="0">
                  <c:v>Other (0%)</c:v>
                </c:pt>
                <c:pt idx="1">
                  <c:v>Boarding School (0%)</c:v>
                </c:pt>
                <c:pt idx="2">
                  <c:v>Charter School (4.9%)</c:v>
                </c:pt>
                <c:pt idx="3">
                  <c:v>Home Schooling (8.2%)</c:v>
                </c:pt>
                <c:pt idx="4">
                  <c:v>Public Charter (6.55%) </c:v>
                </c:pt>
                <c:pt idx="5">
                  <c:v>Public School (80.35%)</c:v>
                </c:pt>
              </c:strCache>
            </c:strRef>
          </c:cat>
          <c:val>
            <c:numRef>
              <c:f>Sheet1!$B$2:$B$7</c:f>
              <c:numCache>
                <c:formatCode>General</c:formatCode>
                <c:ptCount val="6"/>
                <c:pt idx="0">
                  <c:v>0</c:v>
                </c:pt>
                <c:pt idx="1">
                  <c:v>0</c:v>
                </c:pt>
                <c:pt idx="2">
                  <c:v>3</c:v>
                </c:pt>
                <c:pt idx="3">
                  <c:v>5</c:v>
                </c:pt>
                <c:pt idx="4">
                  <c:v>4</c:v>
                </c:pt>
                <c:pt idx="5">
                  <c:v>49</c:v>
                </c:pt>
              </c:numCache>
            </c:numRef>
          </c:val>
        </c:ser>
        <c:dLbls>
          <c:showLegendKey val="0"/>
          <c:showVal val="0"/>
          <c:showCatName val="0"/>
          <c:showSerName val="0"/>
          <c:showPercent val="0"/>
          <c:showBubbleSize val="0"/>
        </c:dLbls>
        <c:gapWidth val="182"/>
        <c:axId val="281791664"/>
        <c:axId val="324338224"/>
      </c:barChart>
      <c:catAx>
        <c:axId val="281791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4338224"/>
        <c:crosses val="autoZero"/>
        <c:auto val="1"/>
        <c:lblAlgn val="ctr"/>
        <c:lblOffset val="100"/>
        <c:noMultiLvlLbl val="0"/>
      </c:catAx>
      <c:valAx>
        <c:axId val="3243382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17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cat>
            <c:strRef>
              <c:f>Sheet1!$A$2:$A$4</c:f>
              <c:strCache>
                <c:ptCount val="3"/>
                <c:pt idx="0">
                  <c:v>Yes (85%)</c:v>
                </c:pt>
                <c:pt idx="1">
                  <c:v>No (13%)</c:v>
                </c:pt>
                <c:pt idx="2">
                  <c:v>Prefer not to answer (2%)</c:v>
                </c:pt>
              </c:strCache>
            </c:strRef>
          </c:cat>
          <c:val>
            <c:numRef>
              <c:f>Sheet1!$B$2:$B$4</c:f>
              <c:numCache>
                <c:formatCode>General</c:formatCode>
                <c:ptCount val="3"/>
                <c:pt idx="0">
                  <c:v>0.85</c:v>
                </c:pt>
                <c:pt idx="1">
                  <c:v>0.13</c:v>
                </c:pt>
                <c:pt idx="2">
                  <c:v>0.2</c:v>
                </c:pt>
              </c:numCache>
            </c:numRef>
          </c:val>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Time spent with Mentor</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Less Than 1 Hour (34%)</c:v>
                </c:pt>
                <c:pt idx="1">
                  <c:v>1-2 hours (12%)</c:v>
                </c:pt>
                <c:pt idx="2">
                  <c:v>3-4 hours (10%)</c:v>
                </c:pt>
                <c:pt idx="3">
                  <c:v>5 hours or more (44%)</c:v>
                </c:pt>
              </c:strCache>
            </c:strRef>
          </c:cat>
          <c:val>
            <c:numRef>
              <c:f>Sheet1!$B$2:$B$5</c:f>
              <c:numCache>
                <c:formatCode>General</c:formatCode>
                <c:ptCount val="4"/>
                <c:pt idx="0">
                  <c:v>17</c:v>
                </c:pt>
                <c:pt idx="1">
                  <c:v>6</c:v>
                </c:pt>
                <c:pt idx="2">
                  <c:v>5</c:v>
                </c:pt>
                <c:pt idx="3">
                  <c:v>22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Sheet1!$A$2:$A$4</c:f>
              <c:strCache>
                <c:ptCount val="3"/>
                <c:pt idx="0">
                  <c:v>Yes (72%)</c:v>
                </c:pt>
                <c:pt idx="1">
                  <c:v>No (24%)</c:v>
                </c:pt>
                <c:pt idx="2">
                  <c:v>Other (2)</c:v>
                </c:pt>
              </c:strCache>
            </c:strRef>
          </c:cat>
          <c:val>
            <c:numRef>
              <c:f>Sheet1!$B$2:$B$4</c:f>
              <c:numCache>
                <c:formatCode>General</c:formatCode>
                <c:ptCount val="3"/>
                <c:pt idx="0">
                  <c:v>40</c:v>
                </c:pt>
                <c:pt idx="1">
                  <c:v>13</c:v>
                </c:pt>
                <c:pt idx="2">
                  <c:v>2</c:v>
                </c:pt>
              </c:numCache>
            </c:numRef>
          </c:val>
        </c:ser>
        <c:dLbls>
          <c:showLegendKey val="0"/>
          <c:showVal val="0"/>
          <c:showCatName val="0"/>
          <c:showSerName val="0"/>
          <c:showPercent val="0"/>
          <c:showBubbleSize val="0"/>
        </c:dLbls>
        <c:gapWidth val="219"/>
        <c:overlap val="-27"/>
        <c:axId val="324338616"/>
        <c:axId val="324340576"/>
      </c:barChart>
      <c:catAx>
        <c:axId val="324338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4340576"/>
        <c:crosses val="autoZero"/>
        <c:auto val="1"/>
        <c:lblAlgn val="ctr"/>
        <c:lblOffset val="100"/>
        <c:noMultiLvlLbl val="0"/>
      </c:catAx>
      <c:valAx>
        <c:axId val="324340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4338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Property Crime</c:v>
                </c:pt>
              </c:strCache>
            </c:strRef>
          </c:tx>
          <c:dPt>
            <c:idx val="0"/>
            <c:bubble3D val="0"/>
            <c:spPr>
              <a:solidFill>
                <a:schemeClr val="accent1"/>
              </a:solidFill>
              <a:ln>
                <a:noFill/>
              </a:ln>
              <a:effectLst/>
              <a:sp3d/>
            </c:spPr>
          </c:dPt>
          <c:dPt>
            <c:idx val="1"/>
            <c:bubble3D val="0"/>
            <c:spPr>
              <a:solidFill>
                <a:schemeClr val="accent2"/>
              </a:solidFill>
              <a:ln>
                <a:noFill/>
              </a:ln>
              <a:effectLst/>
              <a:sp3d/>
            </c:spPr>
          </c:dPt>
          <c:cat>
            <c:strRef>
              <c:f>Sheet1!$A$2:$A$3</c:f>
              <c:strCache>
                <c:ptCount val="2"/>
                <c:pt idx="0">
                  <c:v>Lock them up (18%)</c:v>
                </c:pt>
                <c:pt idx="1">
                  <c:v>Give them a second chance (82%)</c:v>
                </c:pt>
              </c:strCache>
            </c:strRef>
          </c:cat>
          <c:val>
            <c:numRef>
              <c:f>Sheet1!$B$2:$B$3</c:f>
              <c:numCache>
                <c:formatCode>General</c:formatCode>
                <c:ptCount val="2"/>
                <c:pt idx="0">
                  <c:v>9</c:v>
                </c:pt>
                <c:pt idx="1">
                  <c:v>40</c:v>
                </c:pt>
              </c:numCache>
            </c:numRef>
          </c:val>
        </c:ser>
        <c:ser>
          <c:idx val="1"/>
          <c:order val="1"/>
          <c:tx>
            <c:strRef>
              <c:f>Sheet1!$C$1</c:f>
              <c:strCache>
                <c:ptCount val="1"/>
                <c:pt idx="0">
                  <c:v>Violent Crime</c:v>
                </c:pt>
              </c:strCache>
            </c:strRef>
          </c:tx>
          <c:dPt>
            <c:idx val="0"/>
            <c:bubble3D val="0"/>
            <c:spPr>
              <a:solidFill>
                <a:schemeClr val="accent1"/>
              </a:solidFill>
              <a:ln>
                <a:noFill/>
              </a:ln>
              <a:effectLst/>
              <a:sp3d/>
            </c:spPr>
          </c:dPt>
          <c:dPt>
            <c:idx val="1"/>
            <c:bubble3D val="0"/>
            <c:spPr>
              <a:solidFill>
                <a:schemeClr val="accent2"/>
              </a:solidFill>
              <a:ln w="15875">
                <a:solidFill>
                  <a:schemeClr val="accent1"/>
                </a:solidFill>
              </a:ln>
              <a:effectLst/>
              <a:sp3d contourW="15875">
                <a:contourClr>
                  <a:schemeClr val="accent1"/>
                </a:contourClr>
              </a:sp3d>
            </c:spPr>
          </c:dPt>
          <c:cat>
            <c:strRef>
              <c:f>Sheet1!$A$2:$A$3</c:f>
              <c:strCache>
                <c:ptCount val="2"/>
                <c:pt idx="0">
                  <c:v>Lock them up (18%)</c:v>
                </c:pt>
                <c:pt idx="1">
                  <c:v>Give them a second chance (82%)</c:v>
                </c:pt>
              </c:strCache>
            </c:strRef>
          </c:cat>
          <c:val>
            <c:numRef>
              <c:f>Sheet1!$C$2:$C$3</c:f>
              <c:numCache>
                <c:formatCode>General</c:formatCode>
                <c:ptCount val="2"/>
                <c:pt idx="0">
                  <c:v>43</c:v>
                </c:pt>
                <c:pt idx="1">
                  <c:v>6</c:v>
                </c:pt>
              </c:numCache>
            </c:numRef>
          </c:val>
        </c:ser>
        <c:ser>
          <c:idx val="2"/>
          <c:order val="2"/>
          <c:tx>
            <c:strRef>
              <c:f>Sheet1!$D$1</c:f>
              <c:strCache>
                <c:ptCount val="1"/>
                <c:pt idx="0">
                  <c:v>Drug Crime</c:v>
                </c:pt>
              </c:strCache>
            </c:strRef>
          </c:tx>
          <c:dPt>
            <c:idx val="0"/>
            <c:bubble3D val="0"/>
            <c:spPr>
              <a:solidFill>
                <a:schemeClr val="accent1"/>
              </a:solidFill>
              <a:ln>
                <a:noFill/>
              </a:ln>
              <a:effectLst/>
              <a:sp3d/>
            </c:spPr>
          </c:dPt>
          <c:dPt>
            <c:idx val="1"/>
            <c:bubble3D val="0"/>
            <c:spPr>
              <a:solidFill>
                <a:schemeClr val="accent2"/>
              </a:solidFill>
              <a:ln>
                <a:noFill/>
              </a:ln>
              <a:effectLst/>
              <a:sp3d/>
            </c:spPr>
          </c:dPt>
          <c:cat>
            <c:strRef>
              <c:f>Sheet1!$A$2:$A$3</c:f>
              <c:strCache>
                <c:ptCount val="2"/>
                <c:pt idx="0">
                  <c:v>Lock them up (18%)</c:v>
                </c:pt>
                <c:pt idx="1">
                  <c:v>Give them a second chance (82%)</c:v>
                </c:pt>
              </c:strCache>
            </c:strRef>
          </c:cat>
          <c:val>
            <c:numRef>
              <c:f>Sheet1!$D$2:$D$3</c:f>
              <c:numCache>
                <c:formatCode>General</c:formatCode>
                <c:ptCount val="2"/>
                <c:pt idx="0">
                  <c:v>14</c:v>
                </c:pt>
                <c:pt idx="1">
                  <c:v>36</c:v>
                </c:pt>
              </c:numCache>
            </c:numRef>
          </c:val>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Violent Crime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Sheet1!$C$1</c:f>
              <c:strCache>
                <c:ptCount val="1"/>
                <c:pt idx="0">
                  <c:v>Violent Crime</c:v>
                </c:pt>
              </c:strCache>
            </c:strRef>
          </c:tx>
          <c:dPt>
            <c:idx val="0"/>
            <c:bubble3D val="0"/>
            <c:spPr>
              <a:solidFill>
                <a:schemeClr val="accent1"/>
              </a:solidFill>
              <a:ln>
                <a:noFill/>
              </a:ln>
              <a:effectLst/>
              <a:sp3d/>
            </c:spPr>
          </c:dPt>
          <c:dPt>
            <c:idx val="1"/>
            <c:bubble3D val="0"/>
            <c:spPr>
              <a:solidFill>
                <a:schemeClr val="accent2"/>
              </a:solidFill>
              <a:ln>
                <a:noFill/>
              </a:ln>
              <a:effectLst/>
              <a:sp3d/>
            </c:spPr>
          </c:dPt>
          <c:cat>
            <c:strRef>
              <c:f>Sheet1!$A$2:$A$3</c:f>
              <c:strCache>
                <c:ptCount val="2"/>
                <c:pt idx="0">
                  <c:v>Lock them up (88%)</c:v>
                </c:pt>
                <c:pt idx="1">
                  <c:v>Give them a second chance (12%)</c:v>
                </c:pt>
              </c:strCache>
            </c:strRef>
          </c:cat>
          <c:val>
            <c:numRef>
              <c:f>Sheet1!$C$2:$C$3</c:f>
              <c:numCache>
                <c:formatCode>General</c:formatCode>
                <c:ptCount val="2"/>
                <c:pt idx="0">
                  <c:v>43</c:v>
                </c:pt>
                <c:pt idx="1">
                  <c:v>6</c:v>
                </c:pt>
              </c:numCache>
            </c:numRef>
          </c:val>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0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0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0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0.13488</cdr:x>
      <cdr:y>0.35762</cdr:y>
    </cdr:from>
    <cdr:to>
      <cdr:x>0.18372</cdr:x>
      <cdr:y>0.41137</cdr:y>
    </cdr:to>
    <cdr:sp macro="" textlink="">
      <cdr:nvSpPr>
        <cdr:cNvPr id="7" name="TextBox 6"/>
        <cdr:cNvSpPr txBox="1"/>
      </cdr:nvSpPr>
      <cdr:spPr>
        <a:xfrm xmlns:a="http://schemas.openxmlformats.org/drawingml/2006/main">
          <a:off x="1233376" y="1839433"/>
          <a:ext cx="446567" cy="2764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58381515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6026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81556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66458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8911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52354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9510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03088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74210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59592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20776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83389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12918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38866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57937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4459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51712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95285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MATT</a:t>
            </a:r>
            <a:endParaRPr dirty="0"/>
          </a:p>
        </p:txBody>
      </p:sp>
    </p:spTree>
    <p:extLst>
      <p:ext uri="{BB962C8B-B14F-4D97-AF65-F5344CB8AC3E}">
        <p14:creationId xmlns:p14="http://schemas.microsoft.com/office/powerpoint/2010/main" val="17165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EDWARD</a:t>
            </a:r>
            <a:endParaRPr dirty="0"/>
          </a:p>
        </p:txBody>
      </p:sp>
    </p:spTree>
    <p:extLst>
      <p:ext uri="{BB962C8B-B14F-4D97-AF65-F5344CB8AC3E}">
        <p14:creationId xmlns:p14="http://schemas.microsoft.com/office/powerpoint/2010/main" val="1372057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MATT</a:t>
            </a:r>
            <a:endParaRPr dirty="0"/>
          </a:p>
        </p:txBody>
      </p:sp>
    </p:spTree>
    <p:extLst>
      <p:ext uri="{BB962C8B-B14F-4D97-AF65-F5344CB8AC3E}">
        <p14:creationId xmlns:p14="http://schemas.microsoft.com/office/powerpoint/2010/main" val="902801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60672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77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chart" Target="../charts/chart10.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510450" y="232725"/>
            <a:ext cx="8123100" cy="1588500"/>
          </a:xfrm>
          <a:prstGeom prst="rect">
            <a:avLst/>
          </a:prstGeom>
        </p:spPr>
        <p:txBody>
          <a:bodyPr lIns="91425" tIns="91425" rIns="91425" bIns="91425" anchor="b" anchorCtr="0">
            <a:noAutofit/>
          </a:bodyPr>
          <a:lstStyle/>
          <a:p>
            <a:pPr lvl="0" algn="ctr">
              <a:spcBef>
                <a:spcPts val="0"/>
              </a:spcBef>
              <a:buNone/>
            </a:pPr>
            <a:r>
              <a:rPr lang="en" sz="6000" b="1" dirty="0">
                <a:solidFill>
                  <a:srgbClr val="EFEFEF"/>
                </a:solidFill>
              </a:rPr>
              <a:t>Childhood Mentors</a:t>
            </a:r>
          </a:p>
        </p:txBody>
      </p:sp>
      <p:sp>
        <p:nvSpPr>
          <p:cNvPr id="55" name="Shape 55"/>
          <p:cNvSpPr txBox="1">
            <a:spLocks noGrp="1"/>
          </p:cNvSpPr>
          <p:nvPr>
            <p:ph type="subTitle" idx="1"/>
          </p:nvPr>
        </p:nvSpPr>
        <p:spPr>
          <a:xfrm>
            <a:off x="510450" y="1895330"/>
            <a:ext cx="8123100" cy="906000"/>
          </a:xfrm>
          <a:prstGeom prst="rect">
            <a:avLst/>
          </a:prstGeom>
        </p:spPr>
        <p:txBody>
          <a:bodyPr lIns="91425" tIns="91425" rIns="91425" bIns="91425" anchor="t" anchorCtr="0">
            <a:noAutofit/>
          </a:bodyPr>
          <a:lstStyle/>
          <a:p>
            <a:pPr lvl="0" algn="ctr">
              <a:spcBef>
                <a:spcPts val="0"/>
              </a:spcBef>
              <a:buNone/>
            </a:pPr>
            <a:r>
              <a:rPr lang="en">
                <a:solidFill>
                  <a:srgbClr val="EFEFEF"/>
                </a:solidFill>
              </a:rPr>
              <a:t>Austin Kennington, Edward Spreen, Jamie Wood, Matthew Reams, and Michael Alexander</a:t>
            </a:r>
          </a:p>
        </p:txBody>
      </p:sp>
      <p:pic>
        <p:nvPicPr>
          <p:cNvPr id="56" name="Shape 56"/>
          <p:cNvPicPr preferRelativeResize="0"/>
          <p:nvPr/>
        </p:nvPicPr>
        <p:blipFill>
          <a:blip r:embed="rId3">
            <a:alphaModFix/>
          </a:blip>
          <a:stretch>
            <a:fillRect/>
          </a:stretch>
        </p:blipFill>
        <p:spPr>
          <a:xfrm>
            <a:off x="164675" y="3140974"/>
            <a:ext cx="2606974" cy="1720600"/>
          </a:xfrm>
          <a:prstGeom prst="rect">
            <a:avLst/>
          </a:prstGeom>
          <a:noFill/>
          <a:ln>
            <a:noFill/>
          </a:ln>
        </p:spPr>
      </p:pic>
      <p:pic>
        <p:nvPicPr>
          <p:cNvPr id="57" name="Shape 57"/>
          <p:cNvPicPr preferRelativeResize="0"/>
          <p:nvPr/>
        </p:nvPicPr>
        <p:blipFill>
          <a:blip r:embed="rId4">
            <a:alphaModFix/>
          </a:blip>
          <a:stretch>
            <a:fillRect/>
          </a:stretch>
        </p:blipFill>
        <p:spPr>
          <a:xfrm>
            <a:off x="3360750" y="3166862"/>
            <a:ext cx="2422488" cy="1668824"/>
          </a:xfrm>
          <a:prstGeom prst="rect">
            <a:avLst/>
          </a:prstGeom>
          <a:noFill/>
          <a:ln>
            <a:noFill/>
          </a:ln>
        </p:spPr>
      </p:pic>
      <p:pic>
        <p:nvPicPr>
          <p:cNvPr id="58" name="Shape 58"/>
          <p:cNvPicPr preferRelativeResize="0"/>
          <p:nvPr/>
        </p:nvPicPr>
        <p:blipFill>
          <a:blip r:embed="rId5">
            <a:alphaModFix/>
          </a:blip>
          <a:stretch>
            <a:fillRect/>
          </a:stretch>
        </p:blipFill>
        <p:spPr>
          <a:xfrm>
            <a:off x="6372350" y="3207025"/>
            <a:ext cx="2697453" cy="15885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271800" y="1256850"/>
            <a:ext cx="4429500" cy="2629800"/>
          </a:xfrm>
          <a:prstGeom prst="rect">
            <a:avLst/>
          </a:prstGeom>
        </p:spPr>
        <p:txBody>
          <a:bodyPr lIns="91425" tIns="91425" rIns="91425" bIns="91425" anchor="ctr" anchorCtr="0">
            <a:noAutofit/>
          </a:bodyPr>
          <a:lstStyle/>
          <a:p>
            <a:pPr lvl="0" algn="ctr">
              <a:spcBef>
                <a:spcPts val="0"/>
              </a:spcBef>
              <a:buNone/>
            </a:pPr>
            <a:r>
              <a:rPr lang="en" sz="4800" b="1" dirty="0">
                <a:solidFill>
                  <a:srgbClr val="EFEFEF"/>
                </a:solidFill>
              </a:rPr>
              <a:t>Sample of our Questions:</a:t>
            </a:r>
          </a:p>
        </p:txBody>
      </p:sp>
      <p:pic>
        <p:nvPicPr>
          <p:cNvPr id="108" name="Shape 108"/>
          <p:cNvPicPr preferRelativeResize="0"/>
          <p:nvPr/>
        </p:nvPicPr>
        <p:blipFill rotWithShape="1">
          <a:blip r:embed="rId3">
            <a:alphaModFix/>
          </a:blip>
          <a:srcRect b="4734"/>
          <a:stretch/>
        </p:blipFill>
        <p:spPr>
          <a:xfrm>
            <a:off x="4765550" y="1352475"/>
            <a:ext cx="4211674" cy="24385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lumOff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1151" y="95703"/>
            <a:ext cx="8520600" cy="1311855"/>
          </a:xfrm>
        </p:spPr>
        <p:txBody>
          <a:bodyPr/>
          <a:lstStyle/>
          <a:p>
            <a:pPr algn="ctr"/>
            <a:r>
              <a:rPr lang="en-US" sz="4000" dirty="0"/>
              <a:t>When growing up, did you have a role model?</a:t>
            </a:r>
          </a:p>
        </p:txBody>
      </p:sp>
      <p:graphicFrame>
        <p:nvGraphicFramePr>
          <p:cNvPr id="8" name="Chart 7"/>
          <p:cNvGraphicFramePr/>
          <p:nvPr>
            <p:extLst>
              <p:ext uri="{D42A27DB-BD31-4B8C-83A1-F6EECF244321}">
                <p14:modId xmlns:p14="http://schemas.microsoft.com/office/powerpoint/2010/main" val="103114124"/>
              </p:ext>
            </p:extLst>
          </p:nvPr>
        </p:nvGraphicFramePr>
        <p:xfrm>
          <a:off x="1503451" y="1613041"/>
          <a:ext cx="6096000" cy="31961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8310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12"/>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448538352"/>
              </p:ext>
            </p:extLst>
          </p:nvPr>
        </p:nvGraphicFramePr>
        <p:xfrm>
          <a:off x="5246619" y="1245649"/>
          <a:ext cx="2525700" cy="1932924"/>
        </p:xfrm>
        <a:graphic>
          <a:graphicData uri="http://schemas.openxmlformats.org/drawingml/2006/chart">
            <c:chart xmlns:c="http://schemas.openxmlformats.org/drawingml/2006/chart" xmlns:r="http://schemas.openxmlformats.org/officeDocument/2006/relationships" r:id="rId3"/>
          </a:graphicData>
        </a:graphic>
      </p:graphicFrame>
      <p:sp>
        <p:nvSpPr>
          <p:cNvPr id="113" name="Shape 113"/>
          <p:cNvSpPr txBox="1"/>
          <p:nvPr/>
        </p:nvSpPr>
        <p:spPr>
          <a:xfrm>
            <a:off x="430350" y="1265475"/>
            <a:ext cx="3521400" cy="1913100"/>
          </a:xfrm>
          <a:prstGeom prst="rect">
            <a:avLst/>
          </a:prstGeom>
          <a:noFill/>
          <a:ln>
            <a:noFill/>
          </a:ln>
        </p:spPr>
        <p:txBody>
          <a:bodyPr lIns="91425" tIns="91425" rIns="91425" bIns="91425" anchor="t" anchorCtr="0">
            <a:noAutofit/>
          </a:bodyPr>
          <a:lstStyle/>
          <a:p>
            <a:pPr marL="457200" lvl="0" indent="-342900" rtl="0">
              <a:spcBef>
                <a:spcPts val="0"/>
              </a:spcBef>
              <a:buClr>
                <a:srgbClr val="EFEFEF"/>
              </a:buClr>
              <a:buSzPct val="100000"/>
              <a:buAutoNum type="alphaUcPeriod"/>
            </a:pPr>
            <a:r>
              <a:rPr lang="en" sz="1800">
                <a:solidFill>
                  <a:srgbClr val="EFEFEF"/>
                </a:solidFill>
              </a:rPr>
              <a:t>School Program</a:t>
            </a:r>
          </a:p>
          <a:p>
            <a:pPr marL="457200" lvl="0" indent="-342900" rtl="0">
              <a:spcBef>
                <a:spcPts val="0"/>
              </a:spcBef>
              <a:buClr>
                <a:srgbClr val="EFEFEF"/>
              </a:buClr>
              <a:buSzPct val="100000"/>
              <a:buAutoNum type="alphaUcPeriod"/>
            </a:pPr>
            <a:r>
              <a:rPr lang="en" sz="1800">
                <a:solidFill>
                  <a:srgbClr val="EFEFEF"/>
                </a:solidFill>
              </a:rPr>
              <a:t>Church Group</a:t>
            </a:r>
          </a:p>
          <a:p>
            <a:pPr marL="457200" lvl="0" indent="-342900" rtl="0">
              <a:spcBef>
                <a:spcPts val="0"/>
              </a:spcBef>
              <a:buClr>
                <a:srgbClr val="EFEFEF"/>
              </a:buClr>
              <a:buSzPct val="100000"/>
              <a:buAutoNum type="alphaUcPeriod"/>
            </a:pPr>
            <a:r>
              <a:rPr lang="en" sz="1800">
                <a:solidFill>
                  <a:srgbClr val="EFEFEF"/>
                </a:solidFill>
              </a:rPr>
              <a:t>Family Member</a:t>
            </a:r>
          </a:p>
          <a:p>
            <a:pPr marL="457200" lvl="0" indent="-342900" rtl="0">
              <a:spcBef>
                <a:spcPts val="0"/>
              </a:spcBef>
              <a:buClr>
                <a:srgbClr val="EFEFEF"/>
              </a:buClr>
              <a:buSzPct val="100000"/>
              <a:buAutoNum type="alphaUcPeriod"/>
            </a:pPr>
            <a:r>
              <a:rPr lang="en" sz="1800">
                <a:solidFill>
                  <a:srgbClr val="EFEFEF"/>
                </a:solidFill>
              </a:rPr>
              <a:t>Family Friend</a:t>
            </a:r>
          </a:p>
          <a:p>
            <a:pPr marL="457200" lvl="0" indent="-342900" rtl="0">
              <a:spcBef>
                <a:spcPts val="0"/>
              </a:spcBef>
              <a:buClr>
                <a:srgbClr val="EFEFEF"/>
              </a:buClr>
              <a:buSzPct val="100000"/>
              <a:buAutoNum type="alphaUcPeriod"/>
            </a:pPr>
            <a:r>
              <a:rPr lang="en" sz="1800">
                <a:solidFill>
                  <a:srgbClr val="EFEFEF"/>
                </a:solidFill>
              </a:rPr>
              <a:t>Court Appointed</a:t>
            </a:r>
          </a:p>
          <a:p>
            <a:pPr marL="457200" lvl="0" indent="-342900">
              <a:spcBef>
                <a:spcPts val="0"/>
              </a:spcBef>
              <a:buClr>
                <a:srgbClr val="EFEFEF"/>
              </a:buClr>
              <a:buSzPct val="100000"/>
              <a:buAutoNum type="alphaUcPeriod"/>
            </a:pPr>
            <a:r>
              <a:rPr lang="en" sz="1800">
                <a:solidFill>
                  <a:srgbClr val="EFEFEF"/>
                </a:solidFill>
              </a:rPr>
              <a:t>Other (please specify)</a:t>
            </a:r>
          </a:p>
        </p:txBody>
      </p:sp>
      <p:sp>
        <p:nvSpPr>
          <p:cNvPr id="114" name="Shape 114"/>
          <p:cNvSpPr txBox="1"/>
          <p:nvPr/>
        </p:nvSpPr>
        <p:spPr>
          <a:xfrm>
            <a:off x="332387" y="183674"/>
            <a:ext cx="8479200" cy="1207200"/>
          </a:xfrm>
          <a:prstGeom prst="rect">
            <a:avLst/>
          </a:prstGeom>
          <a:noFill/>
          <a:ln>
            <a:noFill/>
          </a:ln>
        </p:spPr>
        <p:txBody>
          <a:bodyPr lIns="91425" tIns="91425" rIns="91425" bIns="91425" anchor="ctr" anchorCtr="0">
            <a:noAutofit/>
          </a:bodyPr>
          <a:lstStyle/>
          <a:p>
            <a:pPr lvl="0" algn="ctr">
              <a:spcBef>
                <a:spcPts val="0"/>
              </a:spcBef>
              <a:buNone/>
            </a:pPr>
            <a:r>
              <a:rPr lang="en" sz="3600" b="1">
                <a:solidFill>
                  <a:srgbClr val="EFEFEF"/>
                </a:solidFill>
              </a:rPr>
              <a:t>How did you meet this role model?</a:t>
            </a:r>
          </a:p>
        </p:txBody>
      </p:sp>
      <p:sp>
        <p:nvSpPr>
          <p:cNvPr id="115" name="Shape 115"/>
          <p:cNvSpPr txBox="1"/>
          <p:nvPr/>
        </p:nvSpPr>
        <p:spPr>
          <a:xfrm>
            <a:off x="4853296" y="1265475"/>
            <a:ext cx="3521400" cy="1787700"/>
          </a:xfrm>
          <a:prstGeom prst="rect">
            <a:avLst/>
          </a:prstGeom>
          <a:noFill/>
          <a:ln>
            <a:noFill/>
          </a:ln>
        </p:spPr>
        <p:txBody>
          <a:bodyPr lIns="91425" tIns="91425" rIns="91425" bIns="91425" anchor="t" anchorCtr="0">
            <a:noAutofit/>
          </a:bodyPr>
          <a:lstStyle/>
          <a:p>
            <a:pPr marL="457200" lvl="0" indent="-342900" rtl="0">
              <a:spcBef>
                <a:spcPts val="0"/>
              </a:spcBef>
              <a:buClr>
                <a:srgbClr val="EFEFEF"/>
              </a:buClr>
              <a:buSzPct val="100000"/>
              <a:buAutoNum type="arabicPeriod"/>
            </a:pPr>
            <a:r>
              <a:rPr lang="en" sz="1800" dirty="0">
                <a:solidFill>
                  <a:srgbClr val="EFEFEF"/>
                </a:solidFill>
              </a:rPr>
              <a:t>7</a:t>
            </a:r>
            <a:r>
              <a:rPr lang="en" sz="1800" dirty="0" smtClean="0">
                <a:solidFill>
                  <a:srgbClr val="EFEFEF"/>
                </a:solidFill>
              </a:rPr>
              <a:t>% </a:t>
            </a:r>
            <a:r>
              <a:rPr lang="en" sz="1800" dirty="0">
                <a:solidFill>
                  <a:srgbClr val="EFEFEF"/>
                </a:solidFill>
              </a:rPr>
              <a:t>- 4</a:t>
            </a:r>
          </a:p>
          <a:p>
            <a:pPr marL="457200" lvl="0" indent="-342900" rtl="0">
              <a:spcBef>
                <a:spcPts val="0"/>
              </a:spcBef>
              <a:buClr>
                <a:srgbClr val="EFEFEF"/>
              </a:buClr>
              <a:buSzPct val="100000"/>
              <a:buAutoNum type="arabicPeriod"/>
            </a:pPr>
            <a:r>
              <a:rPr lang="en" sz="1800" dirty="0" smtClean="0">
                <a:solidFill>
                  <a:srgbClr val="EFEFEF"/>
                </a:solidFill>
              </a:rPr>
              <a:t>10.7% </a:t>
            </a:r>
            <a:r>
              <a:rPr lang="en" sz="1800" dirty="0">
                <a:solidFill>
                  <a:srgbClr val="EFEFEF"/>
                </a:solidFill>
              </a:rPr>
              <a:t>- </a:t>
            </a:r>
            <a:r>
              <a:rPr lang="en" sz="1800" dirty="0" smtClean="0">
                <a:solidFill>
                  <a:srgbClr val="EFEFEF"/>
                </a:solidFill>
              </a:rPr>
              <a:t>6</a:t>
            </a:r>
          </a:p>
          <a:p>
            <a:pPr marL="457200" lvl="0" indent="-342900" rtl="0">
              <a:spcBef>
                <a:spcPts val="0"/>
              </a:spcBef>
              <a:buClr>
                <a:srgbClr val="EFEFEF"/>
              </a:buClr>
              <a:buSzPct val="100000"/>
              <a:buAutoNum type="arabicPeriod"/>
            </a:pPr>
            <a:r>
              <a:rPr lang="en" sz="1800" dirty="0" smtClean="0">
                <a:solidFill>
                  <a:srgbClr val="EFEFEF"/>
                </a:solidFill>
              </a:rPr>
              <a:t>73.6%- </a:t>
            </a:r>
            <a:r>
              <a:rPr lang="en" sz="1800" dirty="0">
                <a:solidFill>
                  <a:srgbClr val="EFEFEF"/>
                </a:solidFill>
              </a:rPr>
              <a:t>42</a:t>
            </a:r>
          </a:p>
          <a:p>
            <a:pPr marL="457200" lvl="0" indent="-342900" rtl="0">
              <a:spcBef>
                <a:spcPts val="0"/>
              </a:spcBef>
              <a:buClr>
                <a:srgbClr val="EFEFEF"/>
              </a:buClr>
              <a:buSzPct val="100000"/>
              <a:buAutoNum type="arabicPeriod"/>
            </a:pPr>
            <a:r>
              <a:rPr lang="en" sz="1800" dirty="0" smtClean="0">
                <a:solidFill>
                  <a:srgbClr val="EFEFEF"/>
                </a:solidFill>
              </a:rPr>
              <a:t>1.7% </a:t>
            </a:r>
            <a:r>
              <a:rPr lang="en" sz="1800" dirty="0">
                <a:solidFill>
                  <a:srgbClr val="EFEFEF"/>
                </a:solidFill>
              </a:rPr>
              <a:t>- 1</a:t>
            </a:r>
          </a:p>
          <a:p>
            <a:pPr marL="457200" lvl="0" indent="-342900" rtl="0">
              <a:spcBef>
                <a:spcPts val="0"/>
              </a:spcBef>
              <a:buClr>
                <a:srgbClr val="EFEFEF"/>
              </a:buClr>
              <a:buSzPct val="100000"/>
              <a:buAutoNum type="arabicPeriod"/>
            </a:pPr>
            <a:r>
              <a:rPr lang="en" sz="1800" dirty="0">
                <a:solidFill>
                  <a:srgbClr val="EFEFEF"/>
                </a:solidFill>
              </a:rPr>
              <a:t>0% - 0</a:t>
            </a:r>
          </a:p>
          <a:p>
            <a:pPr marL="457200" lvl="0" indent="-342900" rtl="0">
              <a:spcBef>
                <a:spcPts val="0"/>
              </a:spcBef>
              <a:buClr>
                <a:srgbClr val="EFEFEF"/>
              </a:buClr>
              <a:buSzPct val="100000"/>
              <a:buAutoNum type="arabicPeriod"/>
            </a:pPr>
            <a:r>
              <a:rPr lang="en" sz="1800" dirty="0">
                <a:solidFill>
                  <a:srgbClr val="EFEFEF"/>
                </a:solidFill>
              </a:rPr>
              <a:t>7</a:t>
            </a:r>
            <a:r>
              <a:rPr lang="en" sz="1800" dirty="0" smtClean="0">
                <a:solidFill>
                  <a:srgbClr val="EFEFEF"/>
                </a:solidFill>
              </a:rPr>
              <a:t>% </a:t>
            </a:r>
            <a:r>
              <a:rPr lang="en" sz="1800" dirty="0">
                <a:solidFill>
                  <a:srgbClr val="EFEFEF"/>
                </a:solidFill>
              </a:rPr>
              <a:t>- 4</a:t>
            </a:r>
          </a:p>
        </p:txBody>
      </p:sp>
      <p:pic>
        <p:nvPicPr>
          <p:cNvPr id="116" name="Shape 116"/>
          <p:cNvPicPr preferRelativeResize="0"/>
          <p:nvPr/>
        </p:nvPicPr>
        <p:blipFill>
          <a:blip r:embed="rId4">
            <a:alphaModFix/>
          </a:blip>
          <a:stretch>
            <a:fillRect/>
          </a:stretch>
        </p:blipFill>
        <p:spPr>
          <a:xfrm>
            <a:off x="332387" y="3178575"/>
            <a:ext cx="2170376" cy="1787700"/>
          </a:xfrm>
          <a:prstGeom prst="rect">
            <a:avLst/>
          </a:prstGeom>
          <a:noFill/>
          <a:ln>
            <a:noFill/>
          </a:ln>
        </p:spPr>
      </p:pic>
      <p:pic>
        <p:nvPicPr>
          <p:cNvPr id="117" name="Shape 117"/>
          <p:cNvPicPr preferRelativeResize="0"/>
          <p:nvPr/>
        </p:nvPicPr>
        <p:blipFill>
          <a:blip r:embed="rId5">
            <a:alphaModFix/>
          </a:blip>
          <a:stretch>
            <a:fillRect/>
          </a:stretch>
        </p:blipFill>
        <p:spPr>
          <a:xfrm>
            <a:off x="6823112" y="3178575"/>
            <a:ext cx="1695422" cy="1787699"/>
          </a:xfrm>
          <a:prstGeom prst="rect">
            <a:avLst/>
          </a:prstGeom>
          <a:noFill/>
          <a:ln>
            <a:noFill/>
          </a:ln>
        </p:spPr>
      </p:pic>
      <p:pic>
        <p:nvPicPr>
          <p:cNvPr id="118" name="Shape 118"/>
          <p:cNvPicPr preferRelativeResize="0"/>
          <p:nvPr/>
        </p:nvPicPr>
        <p:blipFill>
          <a:blip r:embed="rId6">
            <a:alphaModFix/>
          </a:blip>
          <a:stretch>
            <a:fillRect/>
          </a:stretch>
        </p:blipFill>
        <p:spPr>
          <a:xfrm>
            <a:off x="3129800" y="3178574"/>
            <a:ext cx="3066299" cy="17876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110475"/>
            <a:ext cx="8520600" cy="1771800"/>
          </a:xfrm>
          <a:prstGeom prst="rect">
            <a:avLst/>
          </a:prstGeom>
        </p:spPr>
        <p:txBody>
          <a:bodyPr lIns="91425" tIns="91425" rIns="91425" bIns="91425" anchor="t" anchorCtr="0">
            <a:noAutofit/>
          </a:bodyPr>
          <a:lstStyle/>
          <a:p>
            <a:pPr lvl="0" algn="ctr">
              <a:spcBef>
                <a:spcPts val="0"/>
              </a:spcBef>
              <a:buNone/>
            </a:pPr>
            <a:r>
              <a:rPr lang="en" sz="3600" b="1" dirty="0">
                <a:solidFill>
                  <a:srgbClr val="EFEFEF"/>
                </a:solidFill>
              </a:rPr>
              <a:t>During the majority of your childhood, what was the employment status of your primary legal guardian?</a:t>
            </a:r>
          </a:p>
        </p:txBody>
      </p:sp>
      <p:sp>
        <p:nvSpPr>
          <p:cNvPr id="124" name="Shape 124"/>
          <p:cNvSpPr txBox="1"/>
          <p:nvPr/>
        </p:nvSpPr>
        <p:spPr>
          <a:xfrm>
            <a:off x="383150" y="1954300"/>
            <a:ext cx="4220700" cy="2994300"/>
          </a:xfrm>
          <a:prstGeom prst="rect">
            <a:avLst/>
          </a:prstGeom>
          <a:noFill/>
          <a:ln>
            <a:noFill/>
          </a:ln>
        </p:spPr>
        <p:txBody>
          <a:bodyPr lIns="91425" tIns="91425" rIns="91425" bIns="91425" anchor="t" anchorCtr="0">
            <a:noAutofit/>
          </a:bodyPr>
          <a:lstStyle/>
          <a:p>
            <a:pPr marL="457200" lvl="0" indent="-342900" rtl="0">
              <a:spcBef>
                <a:spcPts val="0"/>
              </a:spcBef>
              <a:buClr>
                <a:srgbClr val="EFEFEF"/>
              </a:buClr>
              <a:buSzPct val="100000"/>
              <a:buAutoNum type="alphaUcPeriod"/>
            </a:pPr>
            <a:r>
              <a:rPr lang="en" sz="1800">
                <a:solidFill>
                  <a:srgbClr val="EFEFEF"/>
                </a:solidFill>
              </a:rPr>
              <a:t>Employed</a:t>
            </a:r>
          </a:p>
          <a:p>
            <a:pPr marL="457200" lvl="0" indent="-342900" rtl="0">
              <a:spcBef>
                <a:spcPts val="0"/>
              </a:spcBef>
              <a:buClr>
                <a:srgbClr val="EFEFEF"/>
              </a:buClr>
              <a:buSzPct val="100000"/>
              <a:buAutoNum type="alphaUcPeriod"/>
            </a:pPr>
            <a:r>
              <a:rPr lang="en" sz="1800">
                <a:solidFill>
                  <a:srgbClr val="EFEFEF"/>
                </a:solidFill>
              </a:rPr>
              <a:t>Unemployed</a:t>
            </a:r>
          </a:p>
          <a:p>
            <a:pPr marL="457200" lvl="0" indent="-342900" rtl="0">
              <a:spcBef>
                <a:spcPts val="0"/>
              </a:spcBef>
              <a:buClr>
                <a:srgbClr val="EFEFEF"/>
              </a:buClr>
              <a:buSzPct val="100000"/>
              <a:buAutoNum type="alphaUcPeriod"/>
            </a:pPr>
            <a:r>
              <a:rPr lang="en" sz="1800">
                <a:solidFill>
                  <a:srgbClr val="EFEFEF"/>
                </a:solidFill>
              </a:rPr>
              <a:t>Other (please specify)</a:t>
            </a:r>
          </a:p>
          <a:p>
            <a:pPr marR="0" lvl="0" algn="l" rtl="0">
              <a:lnSpc>
                <a:spcPct val="100000"/>
              </a:lnSpc>
              <a:spcBef>
                <a:spcPts val="0"/>
              </a:spcBef>
              <a:spcAft>
                <a:spcPts val="0"/>
              </a:spcAft>
              <a:buNone/>
            </a:pPr>
            <a:endParaRPr/>
          </a:p>
        </p:txBody>
      </p:sp>
      <p:sp>
        <p:nvSpPr>
          <p:cNvPr id="125" name="Shape 125"/>
          <p:cNvSpPr txBox="1"/>
          <p:nvPr/>
        </p:nvSpPr>
        <p:spPr>
          <a:xfrm>
            <a:off x="4041350" y="1954300"/>
            <a:ext cx="4531500" cy="2651700"/>
          </a:xfrm>
          <a:prstGeom prst="rect">
            <a:avLst/>
          </a:prstGeom>
          <a:noFill/>
          <a:ln>
            <a:noFill/>
          </a:ln>
        </p:spPr>
        <p:txBody>
          <a:bodyPr lIns="91425" tIns="91425" rIns="91425" bIns="91425" anchor="t" anchorCtr="0">
            <a:noAutofit/>
          </a:bodyPr>
          <a:lstStyle/>
          <a:p>
            <a:pPr marL="457200" lvl="0" indent="-342900" rtl="0">
              <a:spcBef>
                <a:spcPts val="0"/>
              </a:spcBef>
              <a:buClr>
                <a:srgbClr val="EFEFEF"/>
              </a:buClr>
              <a:buSzPct val="100000"/>
              <a:buAutoNum type="arabicPeriod"/>
            </a:pPr>
            <a:r>
              <a:rPr lang="en" sz="1800" dirty="0" smtClean="0">
                <a:solidFill>
                  <a:srgbClr val="EFEFEF"/>
                </a:solidFill>
              </a:rPr>
              <a:t>49 </a:t>
            </a:r>
            <a:r>
              <a:rPr lang="en" sz="1800" dirty="0">
                <a:solidFill>
                  <a:srgbClr val="EFEFEF"/>
                </a:solidFill>
              </a:rPr>
              <a:t>people chose employed</a:t>
            </a:r>
          </a:p>
          <a:p>
            <a:pPr marL="457200" lvl="0" indent="-342900" rtl="0">
              <a:lnSpc>
                <a:spcPct val="120000"/>
              </a:lnSpc>
              <a:spcBef>
                <a:spcPts val="0"/>
              </a:spcBef>
              <a:buClr>
                <a:srgbClr val="EFEFEF"/>
              </a:buClr>
              <a:buSzPct val="100000"/>
              <a:buAutoNum type="arabicPeriod"/>
            </a:pPr>
            <a:r>
              <a:rPr lang="en" sz="1800" dirty="0">
                <a:solidFill>
                  <a:srgbClr val="EFEFEF"/>
                </a:solidFill>
              </a:rPr>
              <a:t>3</a:t>
            </a:r>
            <a:r>
              <a:rPr lang="en" sz="1800" dirty="0" smtClean="0">
                <a:solidFill>
                  <a:srgbClr val="EFEFEF"/>
                </a:solidFill>
              </a:rPr>
              <a:t> </a:t>
            </a:r>
            <a:r>
              <a:rPr lang="en" sz="1800" dirty="0">
                <a:solidFill>
                  <a:srgbClr val="EFEFEF"/>
                </a:solidFill>
              </a:rPr>
              <a:t>people chose Unemployed</a:t>
            </a:r>
          </a:p>
          <a:p>
            <a:pPr marL="457200" lvl="0" indent="-342900" rtl="0">
              <a:lnSpc>
                <a:spcPct val="120000"/>
              </a:lnSpc>
              <a:spcBef>
                <a:spcPts val="0"/>
              </a:spcBef>
              <a:buClr>
                <a:srgbClr val="EFEFEF"/>
              </a:buClr>
              <a:buSzPct val="100000"/>
              <a:buAutoNum type="arabicPeriod"/>
            </a:pPr>
            <a:r>
              <a:rPr lang="en" sz="1800" dirty="0">
                <a:solidFill>
                  <a:srgbClr val="EFEFEF"/>
                </a:solidFill>
              </a:rPr>
              <a:t>Four people chose ‘Other’</a:t>
            </a:r>
          </a:p>
          <a:p>
            <a:pPr marL="914400" lvl="1" indent="-342900" rtl="0">
              <a:lnSpc>
                <a:spcPct val="120000"/>
              </a:lnSpc>
              <a:spcBef>
                <a:spcPts val="0"/>
              </a:spcBef>
              <a:buClr>
                <a:srgbClr val="EFEFEF"/>
              </a:buClr>
              <a:buSzPct val="100000"/>
              <a:buAutoNum type="alphaLcPeriod"/>
            </a:pPr>
            <a:r>
              <a:rPr lang="en" sz="1800" dirty="0">
                <a:solidFill>
                  <a:srgbClr val="EFEFEF"/>
                </a:solidFill>
              </a:rPr>
              <a:t>Self employed</a:t>
            </a:r>
          </a:p>
          <a:p>
            <a:pPr marL="914400" lvl="1" indent="-342900" rtl="0">
              <a:lnSpc>
                <a:spcPct val="120000"/>
              </a:lnSpc>
              <a:spcBef>
                <a:spcPts val="0"/>
              </a:spcBef>
              <a:buClr>
                <a:srgbClr val="EFEFEF"/>
              </a:buClr>
              <a:buSzPct val="100000"/>
              <a:buAutoNum type="alphaLcPeriod"/>
            </a:pPr>
            <a:r>
              <a:rPr lang="en" sz="1800" dirty="0">
                <a:solidFill>
                  <a:srgbClr val="EFEFEF"/>
                </a:solidFill>
              </a:rPr>
              <a:t>Inconsistently self-employed</a:t>
            </a:r>
          </a:p>
          <a:p>
            <a:pPr marL="914400" lvl="1" indent="-342900" rtl="0">
              <a:lnSpc>
                <a:spcPct val="120000"/>
              </a:lnSpc>
              <a:spcBef>
                <a:spcPts val="0"/>
              </a:spcBef>
              <a:buClr>
                <a:srgbClr val="EFEFEF"/>
              </a:buClr>
              <a:buSzPct val="100000"/>
              <a:buAutoNum type="alphaLcPeriod"/>
            </a:pPr>
            <a:r>
              <a:rPr lang="en" sz="1800" dirty="0">
                <a:solidFill>
                  <a:srgbClr val="EFEFEF"/>
                </a:solidFill>
              </a:rPr>
              <a:t>Mother</a:t>
            </a:r>
          </a:p>
          <a:p>
            <a:pPr marL="914400" lvl="1" indent="-342900" rtl="0">
              <a:lnSpc>
                <a:spcPct val="120000"/>
              </a:lnSpc>
              <a:spcBef>
                <a:spcPts val="0"/>
              </a:spcBef>
              <a:buClr>
                <a:srgbClr val="EFEFEF"/>
              </a:buClr>
              <a:buSzPct val="100000"/>
              <a:buAutoNum type="alphaLcPeriod"/>
            </a:pPr>
            <a:r>
              <a:rPr lang="en" sz="1800" dirty="0">
                <a:solidFill>
                  <a:srgbClr val="EFEFEF"/>
                </a:solidFill>
              </a:rPr>
              <a:t>School</a:t>
            </a:r>
          </a:p>
          <a:p>
            <a:pPr lvl="0">
              <a:spcBef>
                <a:spcPts val="0"/>
              </a:spcBef>
              <a:buNone/>
            </a:pPr>
            <a:endParaRPr dirty="0"/>
          </a:p>
        </p:txBody>
      </p:sp>
      <p:pic>
        <p:nvPicPr>
          <p:cNvPr id="126" name="Shape 126"/>
          <p:cNvPicPr preferRelativeResize="0"/>
          <p:nvPr/>
        </p:nvPicPr>
        <p:blipFill>
          <a:blip r:embed="rId3">
            <a:alphaModFix/>
          </a:blip>
          <a:stretch>
            <a:fillRect/>
          </a:stretch>
        </p:blipFill>
        <p:spPr>
          <a:xfrm>
            <a:off x="311700" y="3214199"/>
            <a:ext cx="3587750" cy="13917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194125"/>
            <a:ext cx="8520600" cy="1280400"/>
          </a:xfrm>
          <a:prstGeom prst="rect">
            <a:avLst/>
          </a:prstGeom>
        </p:spPr>
        <p:txBody>
          <a:bodyPr lIns="91425" tIns="91425" rIns="91425" bIns="91425" anchor="t" anchorCtr="0">
            <a:noAutofit/>
          </a:bodyPr>
          <a:lstStyle/>
          <a:p>
            <a:pPr lvl="0" algn="ctr">
              <a:spcBef>
                <a:spcPts val="0"/>
              </a:spcBef>
              <a:buNone/>
            </a:pPr>
            <a:r>
              <a:rPr lang="en" sz="3200" b="1" dirty="0">
                <a:solidFill>
                  <a:srgbClr val="EFEFEF"/>
                </a:solidFill>
              </a:rPr>
              <a:t>Growing up, what type of school were you enrolled in: (select all that apply)</a:t>
            </a:r>
          </a:p>
        </p:txBody>
      </p:sp>
      <p:graphicFrame>
        <p:nvGraphicFramePr>
          <p:cNvPr id="15" name="Chart 14"/>
          <p:cNvGraphicFramePr/>
          <p:nvPr>
            <p:extLst>
              <p:ext uri="{D42A27DB-BD31-4B8C-83A1-F6EECF244321}">
                <p14:modId xmlns:p14="http://schemas.microsoft.com/office/powerpoint/2010/main" val="1606047179"/>
              </p:ext>
            </p:extLst>
          </p:nvPr>
        </p:nvGraphicFramePr>
        <p:xfrm>
          <a:off x="839972" y="1265273"/>
          <a:ext cx="7347098" cy="378976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90000"/>
            <a:lumOff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72700"/>
          </a:xfrm>
        </p:spPr>
        <p:txBody>
          <a:bodyPr/>
          <a:lstStyle/>
          <a:p>
            <a:pPr algn="ctr"/>
            <a:r>
              <a:rPr lang="en-US" sz="3200" b="1" dirty="0"/>
              <a:t>As a minor, did you ever commit an offense which could have led you to juvenile court?</a:t>
            </a:r>
          </a:p>
        </p:txBody>
      </p:sp>
      <p:graphicFrame>
        <p:nvGraphicFramePr>
          <p:cNvPr id="23" name="Chart 22"/>
          <p:cNvGraphicFramePr/>
          <p:nvPr>
            <p:extLst>
              <p:ext uri="{D42A27DB-BD31-4B8C-83A1-F6EECF244321}">
                <p14:modId xmlns:p14="http://schemas.microsoft.com/office/powerpoint/2010/main" val="340244138"/>
              </p:ext>
            </p:extLst>
          </p:nvPr>
        </p:nvGraphicFramePr>
        <p:xfrm>
          <a:off x="1524000" y="1246907"/>
          <a:ext cx="6096000" cy="34538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7139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86450" y="131400"/>
            <a:ext cx="8771100" cy="1301400"/>
          </a:xfrm>
          <a:prstGeom prst="rect">
            <a:avLst/>
          </a:prstGeom>
        </p:spPr>
        <p:txBody>
          <a:bodyPr lIns="91425" tIns="91425" rIns="91425" bIns="91425" anchor="t" anchorCtr="0">
            <a:noAutofit/>
          </a:bodyPr>
          <a:lstStyle/>
          <a:p>
            <a:pPr lvl="0" algn="ctr" rtl="0">
              <a:spcBef>
                <a:spcPts val="0"/>
              </a:spcBef>
              <a:buNone/>
            </a:pPr>
            <a:r>
              <a:rPr lang="en" sz="3600" b="1" dirty="0">
                <a:solidFill>
                  <a:srgbClr val="EFEFEF"/>
                </a:solidFill>
              </a:rPr>
              <a:t>Approximately how many hours during the week were you left unsupervised? </a:t>
            </a:r>
          </a:p>
          <a:p>
            <a:pPr lvl="0" rtl="0">
              <a:spcBef>
                <a:spcPts val="0"/>
              </a:spcBef>
              <a:buNone/>
            </a:pPr>
            <a:endParaRPr dirty="0"/>
          </a:p>
          <a:p>
            <a:pPr lvl="0">
              <a:spcBef>
                <a:spcPts val="0"/>
              </a:spcBef>
              <a:buNone/>
            </a:pPr>
            <a:endParaRPr dirty="0"/>
          </a:p>
        </p:txBody>
      </p:sp>
      <p:sp>
        <p:nvSpPr>
          <p:cNvPr id="139" name="Shape 139"/>
          <p:cNvSpPr txBox="1"/>
          <p:nvPr/>
        </p:nvSpPr>
        <p:spPr>
          <a:xfrm>
            <a:off x="426900" y="2061801"/>
            <a:ext cx="8290200" cy="1630800"/>
          </a:xfrm>
          <a:prstGeom prst="rect">
            <a:avLst/>
          </a:prstGeom>
          <a:noFill/>
          <a:ln>
            <a:noFill/>
          </a:ln>
        </p:spPr>
        <p:txBody>
          <a:bodyPr lIns="91425" tIns="91425" rIns="91425" bIns="91425" anchor="t" anchorCtr="0">
            <a:noAutofit/>
          </a:bodyPr>
          <a:lstStyle/>
          <a:p>
            <a:pPr lvl="0">
              <a:spcBef>
                <a:spcPts val="0"/>
              </a:spcBef>
              <a:buNone/>
            </a:pPr>
            <a:endParaRPr>
              <a:solidFill>
                <a:srgbClr val="EFEFEF"/>
              </a:solidFill>
            </a:endParaRPr>
          </a:p>
        </p:txBody>
      </p:sp>
      <p:sp>
        <p:nvSpPr>
          <p:cNvPr id="2" name="TextBox 1"/>
          <p:cNvSpPr txBox="1"/>
          <p:nvPr/>
        </p:nvSpPr>
        <p:spPr>
          <a:xfrm>
            <a:off x="1616149" y="2509284"/>
            <a:ext cx="1148316" cy="754911"/>
          </a:xfrm>
          <a:prstGeom prst="rect">
            <a:avLst/>
          </a:prstGeom>
          <a:noFill/>
        </p:spPr>
        <p:txBody>
          <a:bodyPr wrap="square" rtlCol="0">
            <a:spAutoFit/>
          </a:bodyPr>
          <a:lstStyle/>
          <a:p>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3539535172"/>
              </p:ext>
            </p:extLst>
          </p:nvPr>
        </p:nvGraphicFramePr>
        <p:xfrm>
          <a:off x="0" y="2064783"/>
          <a:ext cx="9144000" cy="1627818"/>
        </p:xfrm>
        <a:graphic>
          <a:graphicData uri="http://schemas.openxmlformats.org/drawingml/2006/table">
            <a:tbl>
              <a:tblPr firstRow="1" bandRow="1">
                <a:tableStyleId>{5C22544A-7EE6-4342-B048-85BDC9FD1C3A}</a:tableStyleId>
              </a:tblPr>
              <a:tblGrid>
                <a:gridCol w="1828800"/>
                <a:gridCol w="1828800"/>
                <a:gridCol w="1828800"/>
                <a:gridCol w="1818167"/>
                <a:gridCol w="1839433"/>
              </a:tblGrid>
              <a:tr h="945781">
                <a:tc>
                  <a:txBody>
                    <a:bodyPr/>
                    <a:lstStyle/>
                    <a:p>
                      <a:pPr algn="ctr"/>
                      <a:r>
                        <a:rPr lang="en-US" sz="2400" dirty="0" smtClean="0"/>
                        <a:t>Minimum</a:t>
                      </a:r>
                      <a:r>
                        <a:rPr lang="en-US" sz="2400" baseline="0" dirty="0" smtClean="0"/>
                        <a:t> Value</a:t>
                      </a:r>
                      <a:endParaRPr lang="en-US" sz="2400" dirty="0"/>
                    </a:p>
                  </a:txBody>
                  <a:tcPr/>
                </a:tc>
                <a:tc>
                  <a:txBody>
                    <a:bodyPr/>
                    <a:lstStyle/>
                    <a:p>
                      <a:pPr algn="ctr"/>
                      <a:r>
                        <a:rPr lang="en-US" sz="2400" dirty="0" smtClean="0"/>
                        <a:t>Maximum</a:t>
                      </a:r>
                      <a:r>
                        <a:rPr lang="en-US" sz="2400" baseline="0" dirty="0" smtClean="0"/>
                        <a:t> Value</a:t>
                      </a:r>
                      <a:endParaRPr lang="en-US" sz="2400" dirty="0"/>
                    </a:p>
                  </a:txBody>
                  <a:tcPr/>
                </a:tc>
                <a:tc>
                  <a:txBody>
                    <a:bodyPr/>
                    <a:lstStyle/>
                    <a:p>
                      <a:pPr algn="ctr"/>
                      <a:r>
                        <a:rPr lang="en-US" sz="2400" dirty="0" smtClean="0"/>
                        <a:t>Average Value</a:t>
                      </a:r>
                      <a:endParaRPr lang="en-US" sz="2400" dirty="0"/>
                    </a:p>
                  </a:txBody>
                  <a:tcPr/>
                </a:tc>
                <a:tc>
                  <a:txBody>
                    <a:bodyPr/>
                    <a:lstStyle/>
                    <a:p>
                      <a:pPr algn="ctr"/>
                      <a:r>
                        <a:rPr lang="en-US" sz="2400" dirty="0" smtClean="0"/>
                        <a:t>Standard Deviation</a:t>
                      </a:r>
                      <a:endParaRPr lang="en-US" sz="2400" dirty="0"/>
                    </a:p>
                  </a:txBody>
                  <a:tcPr/>
                </a:tc>
                <a:tc>
                  <a:txBody>
                    <a:bodyPr/>
                    <a:lstStyle/>
                    <a:p>
                      <a:pPr algn="ctr"/>
                      <a:r>
                        <a:rPr lang="en-US" sz="2400" dirty="0" smtClean="0"/>
                        <a:t>Responses</a:t>
                      </a:r>
                      <a:endParaRPr lang="en-US" sz="2400" dirty="0"/>
                    </a:p>
                  </a:txBody>
                  <a:tcPr/>
                </a:tc>
              </a:tr>
              <a:tr h="682037">
                <a:tc>
                  <a:txBody>
                    <a:bodyPr/>
                    <a:lstStyle/>
                    <a:p>
                      <a:pPr algn="ctr"/>
                      <a:r>
                        <a:rPr lang="en-US" sz="2000" dirty="0" smtClean="0">
                          <a:solidFill>
                            <a:schemeClr val="accent2">
                              <a:lumMod val="10000"/>
                            </a:schemeClr>
                          </a:solidFill>
                        </a:rPr>
                        <a:t>0.0</a:t>
                      </a:r>
                      <a:endParaRPr lang="en-US" sz="2000" dirty="0">
                        <a:solidFill>
                          <a:schemeClr val="accent2">
                            <a:lumMod val="10000"/>
                          </a:schemeClr>
                        </a:solidFill>
                      </a:endParaRPr>
                    </a:p>
                  </a:txBody>
                  <a:tcPr/>
                </a:tc>
                <a:tc>
                  <a:txBody>
                    <a:bodyPr/>
                    <a:lstStyle/>
                    <a:p>
                      <a:pPr algn="ctr"/>
                      <a:r>
                        <a:rPr lang="en-US" sz="2000" dirty="0" smtClean="0">
                          <a:solidFill>
                            <a:schemeClr val="accent2">
                              <a:lumMod val="10000"/>
                            </a:schemeClr>
                          </a:solidFill>
                        </a:rPr>
                        <a:t>15.00</a:t>
                      </a:r>
                      <a:endParaRPr lang="en-US" sz="2000" dirty="0">
                        <a:solidFill>
                          <a:schemeClr val="accent2">
                            <a:lumMod val="10000"/>
                          </a:schemeClr>
                        </a:solidFill>
                      </a:endParaRPr>
                    </a:p>
                  </a:txBody>
                  <a:tcPr/>
                </a:tc>
                <a:tc>
                  <a:txBody>
                    <a:bodyPr/>
                    <a:lstStyle/>
                    <a:p>
                      <a:pPr algn="ctr"/>
                      <a:r>
                        <a:rPr lang="en-US" sz="2000" dirty="0" smtClean="0">
                          <a:solidFill>
                            <a:schemeClr val="accent2">
                              <a:lumMod val="10000"/>
                            </a:schemeClr>
                          </a:solidFill>
                        </a:rPr>
                        <a:t>8.51</a:t>
                      </a:r>
                      <a:endParaRPr lang="en-US" sz="2000" dirty="0">
                        <a:solidFill>
                          <a:schemeClr val="accent2">
                            <a:lumMod val="10000"/>
                          </a:schemeClr>
                        </a:solidFill>
                      </a:endParaRPr>
                    </a:p>
                  </a:txBody>
                  <a:tcPr/>
                </a:tc>
                <a:tc>
                  <a:txBody>
                    <a:bodyPr/>
                    <a:lstStyle/>
                    <a:p>
                      <a:pPr algn="ctr"/>
                      <a:r>
                        <a:rPr lang="en-US" sz="2000" dirty="0" smtClean="0">
                          <a:solidFill>
                            <a:schemeClr val="accent2">
                              <a:lumMod val="10000"/>
                            </a:schemeClr>
                          </a:solidFill>
                        </a:rPr>
                        <a:t>5.46</a:t>
                      </a:r>
                      <a:endParaRPr lang="en-US" sz="2000" dirty="0">
                        <a:solidFill>
                          <a:schemeClr val="accent2">
                            <a:lumMod val="10000"/>
                          </a:schemeClr>
                        </a:solidFill>
                      </a:endParaRPr>
                    </a:p>
                  </a:txBody>
                  <a:tcPr/>
                </a:tc>
                <a:tc>
                  <a:txBody>
                    <a:bodyPr/>
                    <a:lstStyle/>
                    <a:p>
                      <a:pPr algn="ctr"/>
                      <a:r>
                        <a:rPr lang="en-US" sz="2000" dirty="0" smtClean="0">
                          <a:solidFill>
                            <a:schemeClr val="accent2">
                              <a:lumMod val="10000"/>
                            </a:schemeClr>
                          </a:solidFill>
                        </a:rPr>
                        <a:t>45</a:t>
                      </a:r>
                      <a:endParaRPr lang="en-US" sz="2000" dirty="0">
                        <a:solidFill>
                          <a:schemeClr val="accent2">
                            <a:lumMod val="10000"/>
                          </a:schemeClr>
                        </a:solidFill>
                      </a:endParaRPr>
                    </a:p>
                  </a:txBody>
                  <a:tcPr/>
                </a:tc>
              </a:tr>
            </a:tbl>
          </a:graphicData>
        </a:graphic>
      </p:graphicFrame>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699" y="66580"/>
            <a:ext cx="8520600" cy="1249200"/>
          </a:xfrm>
          <a:prstGeom prst="rect">
            <a:avLst/>
          </a:prstGeom>
        </p:spPr>
        <p:txBody>
          <a:bodyPr lIns="91425" tIns="91425" rIns="91425" bIns="91425" anchor="t" anchorCtr="0">
            <a:noAutofit/>
          </a:bodyPr>
          <a:lstStyle/>
          <a:p>
            <a:pPr lvl="0" algn="ctr" rtl="0">
              <a:spcBef>
                <a:spcPts val="0"/>
              </a:spcBef>
              <a:buNone/>
            </a:pPr>
            <a:r>
              <a:rPr lang="en" sz="3600" b="1" dirty="0">
                <a:solidFill>
                  <a:srgbClr val="EFEFEF"/>
                </a:solidFill>
              </a:rPr>
              <a:t>How often did you meet with your role model (in one week's time)?</a:t>
            </a:r>
          </a:p>
          <a:p>
            <a:pPr lvl="0" rtl="0">
              <a:spcBef>
                <a:spcPts val="0"/>
              </a:spcBef>
              <a:buNone/>
            </a:pPr>
            <a:endParaRPr dirty="0"/>
          </a:p>
          <a:p>
            <a:pPr lvl="0">
              <a:spcBef>
                <a:spcPts val="0"/>
              </a:spcBef>
              <a:buNone/>
            </a:pPr>
            <a:endParaRPr dirty="0"/>
          </a:p>
        </p:txBody>
      </p:sp>
      <p:graphicFrame>
        <p:nvGraphicFramePr>
          <p:cNvPr id="11" name="Chart 10"/>
          <p:cNvGraphicFramePr/>
          <p:nvPr>
            <p:extLst>
              <p:ext uri="{D42A27DB-BD31-4B8C-83A1-F6EECF244321}">
                <p14:modId xmlns:p14="http://schemas.microsoft.com/office/powerpoint/2010/main" val="1167240986"/>
              </p:ext>
            </p:extLst>
          </p:nvPr>
        </p:nvGraphicFramePr>
        <p:xfrm>
          <a:off x="1515139" y="1315780"/>
          <a:ext cx="6113721" cy="375329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0" y="75156"/>
            <a:ext cx="9144000" cy="1413402"/>
          </a:xfrm>
          <a:prstGeom prst="rect">
            <a:avLst/>
          </a:prstGeom>
        </p:spPr>
        <p:txBody>
          <a:bodyPr lIns="91425" tIns="91425" rIns="91425" bIns="91425" anchor="t" anchorCtr="0">
            <a:noAutofit/>
          </a:bodyPr>
          <a:lstStyle/>
          <a:p>
            <a:pPr algn="ctr"/>
            <a:r>
              <a:rPr lang="en" sz="4000" b="1" dirty="0"/>
              <a:t>Did you regularly participate in extracurricular activities?</a:t>
            </a:r>
            <a:endParaRPr lang="en-US" sz="4000" dirty="0"/>
          </a:p>
        </p:txBody>
      </p:sp>
      <p:graphicFrame>
        <p:nvGraphicFramePr>
          <p:cNvPr id="7" name="Chart 6"/>
          <p:cNvGraphicFramePr/>
          <p:nvPr>
            <p:extLst>
              <p:ext uri="{D42A27DB-BD31-4B8C-83A1-F6EECF244321}">
                <p14:modId xmlns:p14="http://schemas.microsoft.com/office/powerpoint/2010/main" val="1448310301"/>
              </p:ext>
            </p:extLst>
          </p:nvPr>
        </p:nvGraphicFramePr>
        <p:xfrm>
          <a:off x="914400" y="1446417"/>
          <a:ext cx="7315200" cy="366164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25554" y="-137992"/>
            <a:ext cx="8520600" cy="572700"/>
          </a:xfrm>
          <a:prstGeom prst="rect">
            <a:avLst/>
          </a:prstGeom>
        </p:spPr>
        <p:txBody>
          <a:bodyPr lIns="91425" tIns="91425" rIns="91425" bIns="91425" anchor="t" anchorCtr="0">
            <a:noAutofit/>
          </a:bodyPr>
          <a:lstStyle/>
          <a:p>
            <a:pPr lvl="0" algn="ctr"/>
            <a:r>
              <a:rPr lang="en-US" sz="2400" b="1" dirty="0"/>
              <a:t>If a minor is arrested for any of the following crimes, is it better for them to be given a second chance, or to lock them up?</a:t>
            </a:r>
            <a:br>
              <a:rPr lang="en-US" sz="2400" b="1" dirty="0"/>
            </a:br>
            <a:endParaRPr lang="en" sz="2400" b="1" dirty="0"/>
          </a:p>
        </p:txBody>
      </p:sp>
      <p:graphicFrame>
        <p:nvGraphicFramePr>
          <p:cNvPr id="11" name="Chart 10"/>
          <p:cNvGraphicFramePr/>
          <p:nvPr>
            <p:extLst>
              <p:ext uri="{D42A27DB-BD31-4B8C-83A1-F6EECF244321}">
                <p14:modId xmlns:p14="http://schemas.microsoft.com/office/powerpoint/2010/main" val="1298266729"/>
              </p:ext>
            </p:extLst>
          </p:nvPr>
        </p:nvGraphicFramePr>
        <p:xfrm>
          <a:off x="0" y="1706996"/>
          <a:ext cx="3020291" cy="3436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p:nvPr>
            <p:extLst>
              <p:ext uri="{D42A27DB-BD31-4B8C-83A1-F6EECF244321}">
                <p14:modId xmlns:p14="http://schemas.microsoft.com/office/powerpoint/2010/main" val="3866170126"/>
              </p:ext>
            </p:extLst>
          </p:nvPr>
        </p:nvGraphicFramePr>
        <p:xfrm>
          <a:off x="3020291" y="1093932"/>
          <a:ext cx="3131127" cy="3436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p:nvPr>
            <p:extLst>
              <p:ext uri="{D42A27DB-BD31-4B8C-83A1-F6EECF244321}">
                <p14:modId xmlns:p14="http://schemas.microsoft.com/office/powerpoint/2010/main" val="3514177172"/>
              </p:ext>
            </p:extLst>
          </p:nvPr>
        </p:nvGraphicFramePr>
        <p:xfrm>
          <a:off x="6040582" y="1706996"/>
          <a:ext cx="3103418" cy="343650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886324" y="766026"/>
            <a:ext cx="7436400" cy="2336770"/>
          </a:xfrm>
          <a:prstGeom prst="rect">
            <a:avLst/>
          </a:prstGeom>
        </p:spPr>
        <p:txBody>
          <a:bodyPr lIns="91425" tIns="91425" rIns="91425" bIns="91425" anchor="t" anchorCtr="0">
            <a:noAutofit/>
          </a:bodyPr>
          <a:lstStyle/>
          <a:p>
            <a:pPr marL="457200" lvl="0" indent="-342900" rtl="0">
              <a:lnSpc>
                <a:spcPct val="100000"/>
              </a:lnSpc>
              <a:spcBef>
                <a:spcPts val="0"/>
              </a:spcBef>
              <a:buClr>
                <a:srgbClr val="EFEFEF"/>
              </a:buClr>
              <a:buSzPct val="100000"/>
              <a:buFont typeface="Arial" panose="020B0604020202020204" pitchFamily="34" charset="0"/>
              <a:buChar char="•"/>
            </a:pPr>
            <a:r>
              <a:rPr lang="en" sz="1800" dirty="0">
                <a:solidFill>
                  <a:srgbClr val="EFEFEF"/>
                </a:solidFill>
              </a:rPr>
              <a:t>Service Learning Project Summer </a:t>
            </a:r>
            <a:r>
              <a:rPr lang="en" sz="1800" dirty="0" smtClean="0">
                <a:solidFill>
                  <a:srgbClr val="EFEFEF"/>
                </a:solidFill>
              </a:rPr>
              <a:t>2015</a:t>
            </a:r>
          </a:p>
          <a:p>
            <a:pPr marL="457200" lvl="0" indent="-342900" rtl="0">
              <a:lnSpc>
                <a:spcPct val="100000"/>
              </a:lnSpc>
              <a:spcBef>
                <a:spcPts val="0"/>
              </a:spcBef>
              <a:buClr>
                <a:srgbClr val="EFEFEF"/>
              </a:buClr>
              <a:buSzPct val="100000"/>
              <a:buFont typeface="Arial" panose="020B0604020202020204" pitchFamily="34" charset="0"/>
              <a:buChar char="•"/>
            </a:pPr>
            <a:r>
              <a:rPr lang="en" sz="1800" dirty="0" smtClean="0">
                <a:solidFill>
                  <a:srgbClr val="EFEFEF"/>
                </a:solidFill>
              </a:rPr>
              <a:t>Big </a:t>
            </a:r>
            <a:r>
              <a:rPr lang="en" sz="1800" dirty="0">
                <a:solidFill>
                  <a:srgbClr val="EFEFEF"/>
                </a:solidFill>
              </a:rPr>
              <a:t>Brothers Big Sisters Utah referred me to the Village </a:t>
            </a:r>
            <a:r>
              <a:rPr lang="en" sz="1800" dirty="0" smtClean="0">
                <a:solidFill>
                  <a:srgbClr val="EFEFEF"/>
                </a:solidFill>
              </a:rPr>
              <a:t>Project</a:t>
            </a:r>
          </a:p>
          <a:p>
            <a:pPr marL="457200" lvl="0" indent="-342900" rtl="0">
              <a:lnSpc>
                <a:spcPct val="100000"/>
              </a:lnSpc>
              <a:spcBef>
                <a:spcPts val="0"/>
              </a:spcBef>
              <a:buClr>
                <a:srgbClr val="EFEFEF"/>
              </a:buClr>
              <a:buSzPct val="100000"/>
              <a:buFont typeface="Arial" panose="020B0604020202020204" pitchFamily="34" charset="0"/>
              <a:buChar char="•"/>
            </a:pPr>
            <a:r>
              <a:rPr lang="en" sz="1800" dirty="0" smtClean="0">
                <a:solidFill>
                  <a:srgbClr val="EFEFEF"/>
                </a:solidFill>
              </a:rPr>
              <a:t>Went </a:t>
            </a:r>
            <a:r>
              <a:rPr lang="en" sz="1800" dirty="0">
                <a:solidFill>
                  <a:srgbClr val="EFEFEF"/>
                </a:solidFill>
              </a:rPr>
              <a:t>through process to become a </a:t>
            </a:r>
            <a:r>
              <a:rPr lang="en" sz="1800" dirty="0" smtClean="0">
                <a:solidFill>
                  <a:srgbClr val="EFEFEF"/>
                </a:solidFill>
              </a:rPr>
              <a:t>mentor</a:t>
            </a:r>
          </a:p>
          <a:p>
            <a:pPr marL="457200" lvl="0" indent="-342900" rtl="0">
              <a:lnSpc>
                <a:spcPct val="100000"/>
              </a:lnSpc>
              <a:spcBef>
                <a:spcPts val="0"/>
              </a:spcBef>
              <a:buClr>
                <a:srgbClr val="EFEFEF"/>
              </a:buClr>
              <a:buSzPct val="100000"/>
              <a:buFont typeface="Arial" panose="020B0604020202020204" pitchFamily="34" charset="0"/>
              <a:buChar char="•"/>
            </a:pPr>
            <a:r>
              <a:rPr lang="en" sz="1800" dirty="0" smtClean="0">
                <a:solidFill>
                  <a:srgbClr val="EFEFEF"/>
                </a:solidFill>
              </a:rPr>
              <a:t>Mentored </a:t>
            </a:r>
            <a:r>
              <a:rPr lang="en" sz="1800" dirty="0">
                <a:solidFill>
                  <a:srgbClr val="EFEFEF"/>
                </a:solidFill>
              </a:rPr>
              <a:t>the kid with which I was paired for 6 </a:t>
            </a:r>
            <a:r>
              <a:rPr lang="en" sz="1800" dirty="0" smtClean="0">
                <a:solidFill>
                  <a:srgbClr val="EFEFEF"/>
                </a:solidFill>
              </a:rPr>
              <a:t>months</a:t>
            </a:r>
          </a:p>
          <a:p>
            <a:pPr marL="457200" lvl="0" indent="-342900" rtl="0">
              <a:lnSpc>
                <a:spcPct val="100000"/>
              </a:lnSpc>
              <a:spcBef>
                <a:spcPts val="0"/>
              </a:spcBef>
              <a:buClr>
                <a:srgbClr val="EFEFEF"/>
              </a:buClr>
              <a:buSzPct val="100000"/>
              <a:buFont typeface="Arial" panose="020B0604020202020204" pitchFamily="34" charset="0"/>
              <a:buChar char="•"/>
            </a:pPr>
            <a:r>
              <a:rPr lang="en" sz="1800" dirty="0" smtClean="0">
                <a:solidFill>
                  <a:srgbClr val="EFEFEF"/>
                </a:solidFill>
              </a:rPr>
              <a:t>We </a:t>
            </a:r>
            <a:r>
              <a:rPr lang="en" sz="1800" dirty="0">
                <a:solidFill>
                  <a:srgbClr val="EFEFEF"/>
                </a:solidFill>
              </a:rPr>
              <a:t>wanted to know more!</a:t>
            </a:r>
          </a:p>
        </p:txBody>
      </p:sp>
      <p:sp>
        <p:nvSpPr>
          <p:cNvPr id="70" name="Shape 70"/>
          <p:cNvSpPr txBox="1">
            <a:spLocks noGrp="1"/>
          </p:cNvSpPr>
          <p:nvPr>
            <p:ph type="title"/>
          </p:nvPr>
        </p:nvSpPr>
        <p:spPr>
          <a:xfrm>
            <a:off x="886324" y="33726"/>
            <a:ext cx="7436400" cy="732300"/>
          </a:xfrm>
          <a:prstGeom prst="rect">
            <a:avLst/>
          </a:prstGeom>
        </p:spPr>
        <p:txBody>
          <a:bodyPr lIns="91425" tIns="91425" rIns="91425" bIns="91425" anchor="t" anchorCtr="0">
            <a:noAutofit/>
          </a:bodyPr>
          <a:lstStyle/>
          <a:p>
            <a:pPr lvl="0" algn="ctr" rtl="0">
              <a:spcBef>
                <a:spcPts val="0"/>
              </a:spcBef>
              <a:buNone/>
            </a:pPr>
            <a:r>
              <a:rPr lang="en" sz="4000" b="1" dirty="0">
                <a:solidFill>
                  <a:srgbClr val="EFEFEF"/>
                </a:solidFill>
              </a:rPr>
              <a:t>Reasons for our research</a:t>
            </a:r>
          </a:p>
        </p:txBody>
      </p:sp>
      <p:pic>
        <p:nvPicPr>
          <p:cNvPr id="71" name="Shape 71"/>
          <p:cNvPicPr preferRelativeResize="0"/>
          <p:nvPr/>
        </p:nvPicPr>
        <p:blipFill>
          <a:blip r:embed="rId3">
            <a:alphaModFix/>
          </a:blip>
          <a:stretch>
            <a:fillRect/>
          </a:stretch>
        </p:blipFill>
        <p:spPr>
          <a:xfrm>
            <a:off x="6584325" y="3370425"/>
            <a:ext cx="2228850" cy="1342349"/>
          </a:xfrm>
          <a:prstGeom prst="rect">
            <a:avLst/>
          </a:prstGeom>
          <a:noFill/>
          <a:ln>
            <a:noFill/>
          </a:ln>
        </p:spPr>
      </p:pic>
      <p:pic>
        <p:nvPicPr>
          <p:cNvPr id="72" name="Shape 72"/>
          <p:cNvPicPr preferRelativeResize="0"/>
          <p:nvPr/>
        </p:nvPicPr>
        <p:blipFill>
          <a:blip r:embed="rId4">
            <a:alphaModFix/>
          </a:blip>
          <a:stretch>
            <a:fillRect/>
          </a:stretch>
        </p:blipFill>
        <p:spPr>
          <a:xfrm>
            <a:off x="395875" y="3370425"/>
            <a:ext cx="2228848" cy="1342350"/>
          </a:xfrm>
          <a:prstGeom prst="rect">
            <a:avLst/>
          </a:prstGeom>
          <a:noFill/>
          <a:ln>
            <a:noFill/>
          </a:ln>
        </p:spPr>
      </p:pic>
      <p:pic>
        <p:nvPicPr>
          <p:cNvPr id="73" name="Shape 73"/>
          <p:cNvPicPr preferRelativeResize="0"/>
          <p:nvPr/>
        </p:nvPicPr>
        <p:blipFill>
          <a:blip r:embed="rId5">
            <a:alphaModFix/>
          </a:blip>
          <a:stretch>
            <a:fillRect/>
          </a:stretch>
        </p:blipFill>
        <p:spPr>
          <a:xfrm>
            <a:off x="3453186" y="3219211"/>
            <a:ext cx="2302675" cy="16447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11697" y="-152400"/>
            <a:ext cx="8520600" cy="572700"/>
          </a:xfrm>
          <a:prstGeom prst="rect">
            <a:avLst/>
          </a:prstGeom>
        </p:spPr>
        <p:txBody>
          <a:bodyPr lIns="91425" tIns="91425" rIns="91425" bIns="91425" anchor="t" anchorCtr="0">
            <a:noAutofit/>
          </a:bodyPr>
          <a:lstStyle/>
          <a:p>
            <a:pPr lvl="0" algn="ctr">
              <a:spcBef>
                <a:spcPts val="0"/>
              </a:spcBef>
              <a:buNone/>
            </a:pPr>
            <a:r>
              <a:rPr lang="en-US" sz="4000" dirty="0" smtClean="0"/>
              <a:t>Cross Tabulation</a:t>
            </a:r>
            <a:endParaRPr sz="40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12" t="36997" r="31395" b="42735"/>
          <a:stretch/>
        </p:blipFill>
        <p:spPr>
          <a:xfrm>
            <a:off x="44205" y="522478"/>
            <a:ext cx="9055583" cy="1538038"/>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442" t="45063" r="41630" b="30326"/>
          <a:stretch/>
        </p:blipFill>
        <p:spPr>
          <a:xfrm>
            <a:off x="44205" y="2060516"/>
            <a:ext cx="9055583" cy="1640216"/>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818" t="33123" r="41515" b="51247"/>
          <a:stretch/>
        </p:blipFill>
        <p:spPr>
          <a:xfrm>
            <a:off x="44205" y="3700732"/>
            <a:ext cx="9055583" cy="1404342"/>
          </a:xfrm>
          <a:prstGeom prst="rect">
            <a:avLst/>
          </a:prstGeom>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168578"/>
            <a:ext cx="8520600" cy="572700"/>
          </a:xfrm>
          <a:prstGeom prst="rect">
            <a:avLst/>
          </a:prstGeom>
        </p:spPr>
        <p:txBody>
          <a:bodyPr lIns="91425" tIns="91425" rIns="91425" bIns="91425" anchor="t" anchorCtr="0">
            <a:noAutofit/>
          </a:bodyPr>
          <a:lstStyle/>
          <a:p>
            <a:pPr lvl="0" algn="ctr">
              <a:spcBef>
                <a:spcPts val="0"/>
              </a:spcBef>
              <a:buNone/>
            </a:pPr>
            <a:r>
              <a:rPr lang="en" sz="4000" b="1" dirty="0">
                <a:solidFill>
                  <a:srgbClr val="EFEFEF"/>
                </a:solidFill>
              </a:rPr>
              <a:t>Conclusions</a:t>
            </a:r>
          </a:p>
        </p:txBody>
      </p:sp>
      <p:sp>
        <p:nvSpPr>
          <p:cNvPr id="177" name="Shape 177"/>
          <p:cNvSpPr txBox="1">
            <a:spLocks noGrp="1"/>
          </p:cNvSpPr>
          <p:nvPr>
            <p:ph type="body" idx="1"/>
          </p:nvPr>
        </p:nvSpPr>
        <p:spPr>
          <a:xfrm>
            <a:off x="311700" y="929191"/>
            <a:ext cx="8520600" cy="3416400"/>
          </a:xfrm>
          <a:prstGeom prst="rect">
            <a:avLst/>
          </a:prstGeom>
        </p:spPr>
        <p:txBody>
          <a:bodyPr lIns="91425" tIns="91425" rIns="91425" bIns="91425" anchor="t" anchorCtr="0">
            <a:noAutofit/>
          </a:bodyPr>
          <a:lstStyle/>
          <a:p>
            <a:pPr lvl="0" algn="ctr">
              <a:spcBef>
                <a:spcPts val="0"/>
              </a:spcBef>
              <a:buNone/>
            </a:pPr>
            <a:r>
              <a:rPr lang="en" b="1" u="sng" dirty="0">
                <a:solidFill>
                  <a:srgbClr val="EFEFEF"/>
                </a:solidFill>
              </a:rPr>
              <a:t>Did participants have a role model as a juvenile?  Did having a role model prevent them from committing crimes? </a:t>
            </a:r>
            <a:endParaRPr lang="en" b="1" u="sng" dirty="0" smtClean="0">
              <a:solidFill>
                <a:srgbClr val="EFEFEF"/>
              </a:solidFill>
            </a:endParaRPr>
          </a:p>
          <a:p>
            <a:pPr marL="285750" lvl="0" indent="-285750">
              <a:spcBef>
                <a:spcPts val="0"/>
              </a:spcBef>
              <a:buFont typeface="Arial" panose="020B0604020202020204" pitchFamily="34" charset="0"/>
              <a:buChar char="•"/>
            </a:pPr>
            <a:r>
              <a:rPr lang="en" sz="1400" dirty="0" smtClean="0">
                <a:solidFill>
                  <a:srgbClr val="EFEFEF"/>
                </a:solidFill>
              </a:rPr>
              <a:t>82</a:t>
            </a:r>
            <a:r>
              <a:rPr lang="en" sz="1400" dirty="0">
                <a:solidFill>
                  <a:srgbClr val="EFEFEF"/>
                </a:solidFill>
              </a:rPr>
              <a:t>% of our participants </a:t>
            </a:r>
            <a:r>
              <a:rPr lang="en" sz="1400" dirty="0" smtClean="0">
                <a:solidFill>
                  <a:srgbClr val="EFEFEF"/>
                </a:solidFill>
              </a:rPr>
              <a:t>had a </a:t>
            </a:r>
            <a:r>
              <a:rPr lang="en" sz="1400" dirty="0">
                <a:solidFill>
                  <a:srgbClr val="EFEFEF"/>
                </a:solidFill>
              </a:rPr>
              <a:t>role </a:t>
            </a:r>
            <a:r>
              <a:rPr lang="en" sz="1400" dirty="0" smtClean="0">
                <a:solidFill>
                  <a:srgbClr val="EFEFEF"/>
                </a:solidFill>
              </a:rPr>
              <a:t>model </a:t>
            </a:r>
            <a:r>
              <a:rPr lang="en" sz="1400" dirty="0">
                <a:solidFill>
                  <a:srgbClr val="EFEFEF"/>
                </a:solidFill>
              </a:rPr>
              <a:t>or someone they looked up to while they were growing up. </a:t>
            </a:r>
            <a:endParaRPr lang="en" sz="1400" dirty="0" smtClean="0">
              <a:solidFill>
                <a:srgbClr val="EFEFEF"/>
              </a:solidFill>
            </a:endParaRPr>
          </a:p>
          <a:p>
            <a:pPr marL="285750" lvl="0" indent="-285750">
              <a:spcBef>
                <a:spcPts val="0"/>
              </a:spcBef>
              <a:buFont typeface="Arial" panose="020B0604020202020204" pitchFamily="34" charset="0"/>
              <a:buChar char="•"/>
            </a:pPr>
            <a:r>
              <a:rPr lang="en" sz="1400" dirty="0" smtClean="0">
                <a:solidFill>
                  <a:srgbClr val="EFEFEF"/>
                </a:solidFill>
              </a:rPr>
              <a:t>85</a:t>
            </a:r>
            <a:r>
              <a:rPr lang="en" sz="1400" dirty="0">
                <a:solidFill>
                  <a:srgbClr val="EFEFEF"/>
                </a:solidFill>
              </a:rPr>
              <a:t>% (44 of </a:t>
            </a:r>
            <a:r>
              <a:rPr lang="en" sz="1400" dirty="0" smtClean="0">
                <a:solidFill>
                  <a:srgbClr val="EFEFEF"/>
                </a:solidFill>
              </a:rPr>
              <a:t>53) </a:t>
            </a:r>
            <a:r>
              <a:rPr lang="en" sz="1400" dirty="0">
                <a:solidFill>
                  <a:srgbClr val="EFEFEF"/>
                </a:solidFill>
              </a:rPr>
              <a:t>participants did not commit crimes as juveniles that led them to court.  </a:t>
            </a:r>
            <a:endParaRPr lang="en" sz="1400" dirty="0" smtClean="0">
              <a:solidFill>
                <a:srgbClr val="EFEFEF"/>
              </a:solidFill>
            </a:endParaRPr>
          </a:p>
          <a:p>
            <a:pPr marL="285750" lvl="0" indent="-285750">
              <a:spcBef>
                <a:spcPts val="0"/>
              </a:spcBef>
              <a:buFont typeface="Arial" panose="020B0604020202020204" pitchFamily="34" charset="0"/>
              <a:buChar char="•"/>
            </a:pPr>
            <a:r>
              <a:rPr lang="en" sz="1400" dirty="0" smtClean="0">
                <a:solidFill>
                  <a:srgbClr val="EFEFEF"/>
                </a:solidFill>
              </a:rPr>
              <a:t>Additionally</a:t>
            </a:r>
            <a:r>
              <a:rPr lang="en" sz="1400" dirty="0">
                <a:solidFill>
                  <a:srgbClr val="EFEFEF"/>
                </a:solidFill>
              </a:rPr>
              <a:t>, on a 1-5 scale participants gave an average score of 3.83 when asked how influential their role model was when it came to making decisions.  </a:t>
            </a:r>
            <a:endParaRPr lang="en" sz="1400" dirty="0" smtClean="0">
              <a:solidFill>
                <a:srgbClr val="EFEFEF"/>
              </a:solidFill>
            </a:endParaRPr>
          </a:p>
          <a:p>
            <a:pPr marL="285750" lvl="0" indent="-285750">
              <a:spcBef>
                <a:spcPts val="0"/>
              </a:spcBef>
              <a:buFont typeface="Arial" panose="020B0604020202020204" pitchFamily="34" charset="0"/>
              <a:buChar char="•"/>
            </a:pPr>
            <a:r>
              <a:rPr lang="en" sz="1400" dirty="0" smtClean="0">
                <a:solidFill>
                  <a:srgbClr val="EFEFEF"/>
                </a:solidFill>
              </a:rPr>
              <a:t>While </a:t>
            </a:r>
            <a:r>
              <a:rPr lang="en" sz="1400" dirty="0">
                <a:solidFill>
                  <a:srgbClr val="EFEFEF"/>
                </a:solidFill>
              </a:rPr>
              <a:t>you can’t draw any serious conclusions from a sample size of </a:t>
            </a:r>
            <a:r>
              <a:rPr lang="en" sz="1400" dirty="0" smtClean="0">
                <a:solidFill>
                  <a:srgbClr val="EFEFEF"/>
                </a:solidFill>
              </a:rPr>
              <a:t>fifty-three, </a:t>
            </a:r>
            <a:r>
              <a:rPr lang="en" sz="1400" dirty="0">
                <a:solidFill>
                  <a:srgbClr val="EFEFEF"/>
                </a:solidFill>
              </a:rPr>
              <a:t>you can safely say that in our survey there is a strong correlation between participants that had a role model growing up and and non delinquent behavior.   </a:t>
            </a: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11700" y="86547"/>
            <a:ext cx="8520600" cy="572700"/>
          </a:xfrm>
          <a:prstGeom prst="rect">
            <a:avLst/>
          </a:prstGeom>
        </p:spPr>
        <p:txBody>
          <a:bodyPr lIns="91425" tIns="91425" rIns="91425" bIns="91425" anchor="ctr" anchorCtr="0">
            <a:noAutofit/>
          </a:bodyPr>
          <a:lstStyle/>
          <a:p>
            <a:pPr lvl="0" algn="ctr">
              <a:spcBef>
                <a:spcPts val="0"/>
              </a:spcBef>
              <a:buNone/>
            </a:pPr>
            <a:r>
              <a:rPr lang="en" sz="3600" b="1">
                <a:solidFill>
                  <a:srgbClr val="EFEFEF"/>
                </a:solidFill>
              </a:rPr>
              <a:t>Conclusions</a:t>
            </a:r>
          </a:p>
        </p:txBody>
      </p:sp>
      <p:sp>
        <p:nvSpPr>
          <p:cNvPr id="183" name="Shape 183"/>
          <p:cNvSpPr txBox="1">
            <a:spLocks noGrp="1"/>
          </p:cNvSpPr>
          <p:nvPr>
            <p:ph type="body" idx="1"/>
          </p:nvPr>
        </p:nvSpPr>
        <p:spPr>
          <a:xfrm>
            <a:off x="311700" y="659247"/>
            <a:ext cx="8520600" cy="4019632"/>
          </a:xfrm>
          <a:prstGeom prst="rect">
            <a:avLst/>
          </a:prstGeom>
        </p:spPr>
        <p:txBody>
          <a:bodyPr lIns="91425" tIns="91425" rIns="91425" bIns="91425" anchor="t" anchorCtr="0">
            <a:noAutofit/>
          </a:bodyPr>
          <a:lstStyle/>
          <a:p>
            <a:pPr lvl="0" algn="ctr">
              <a:spcBef>
                <a:spcPts val="0"/>
              </a:spcBef>
              <a:buNone/>
            </a:pPr>
            <a:r>
              <a:rPr lang="en" b="1" u="sng" dirty="0">
                <a:solidFill>
                  <a:srgbClr val="EFEFEF"/>
                </a:solidFill>
              </a:rPr>
              <a:t>Are there are any strong correlations between demographics and juvenile offenses?</a:t>
            </a:r>
          </a:p>
          <a:p>
            <a:pPr marL="285750" lvl="0" indent="-285750">
              <a:spcBef>
                <a:spcPts val="0"/>
              </a:spcBef>
              <a:buFont typeface="Arial" panose="020B0604020202020204" pitchFamily="34" charset="0"/>
              <a:buChar char="•"/>
            </a:pPr>
            <a:r>
              <a:rPr lang="en" sz="1400" dirty="0">
                <a:solidFill>
                  <a:srgbClr val="EFEFEF"/>
                </a:solidFill>
              </a:rPr>
              <a:t>We left our demographic questions for the end of the survey and many people had checked out by then.  At UVU there is diversity, but less than would have been helpful for our survey.  </a:t>
            </a:r>
            <a:endParaRPr lang="en" sz="1400" dirty="0" smtClean="0">
              <a:solidFill>
                <a:srgbClr val="EFEFEF"/>
              </a:solidFill>
            </a:endParaRPr>
          </a:p>
          <a:p>
            <a:pPr marL="285750" lvl="0" indent="-285750">
              <a:spcBef>
                <a:spcPts val="0"/>
              </a:spcBef>
              <a:buFont typeface="Arial" panose="020B0604020202020204" pitchFamily="34" charset="0"/>
              <a:buChar char="•"/>
            </a:pPr>
            <a:r>
              <a:rPr lang="en" sz="1400" dirty="0" smtClean="0">
                <a:solidFill>
                  <a:srgbClr val="EFEFEF"/>
                </a:solidFill>
              </a:rPr>
              <a:t>Nearly </a:t>
            </a:r>
            <a:r>
              <a:rPr lang="en" sz="1400" dirty="0">
                <a:solidFill>
                  <a:srgbClr val="EFEFEF"/>
                </a:solidFill>
              </a:rPr>
              <a:t>80% of our participants (that answered these questions) were caucasian.  </a:t>
            </a:r>
            <a:endParaRPr lang="en" sz="1400" dirty="0" smtClean="0">
              <a:solidFill>
                <a:srgbClr val="EFEFEF"/>
              </a:solidFill>
            </a:endParaRPr>
          </a:p>
          <a:p>
            <a:pPr marL="285750" lvl="0" indent="-285750">
              <a:spcBef>
                <a:spcPts val="0"/>
              </a:spcBef>
              <a:buFont typeface="Arial" panose="020B0604020202020204" pitchFamily="34" charset="0"/>
              <a:buChar char="•"/>
            </a:pPr>
            <a:r>
              <a:rPr lang="en" sz="1400" dirty="0" smtClean="0">
                <a:solidFill>
                  <a:srgbClr val="EFEFEF"/>
                </a:solidFill>
              </a:rPr>
              <a:t>Nearly </a:t>
            </a:r>
            <a:r>
              <a:rPr lang="en" sz="1400" dirty="0">
                <a:solidFill>
                  <a:srgbClr val="EFEFEF"/>
                </a:solidFill>
              </a:rPr>
              <a:t>everyone came from a family with both parents still married, and </a:t>
            </a:r>
            <a:r>
              <a:rPr lang="en" sz="1400" dirty="0" smtClean="0">
                <a:solidFill>
                  <a:srgbClr val="EFEFEF"/>
                </a:solidFill>
              </a:rPr>
              <a:t>fell </a:t>
            </a:r>
            <a:r>
              <a:rPr lang="en" sz="1400" dirty="0">
                <a:solidFill>
                  <a:srgbClr val="EFEFEF"/>
                </a:solidFill>
              </a:rPr>
              <a:t>into middle class socioeconomic status. </a:t>
            </a:r>
            <a:endParaRPr lang="en" sz="1400" dirty="0" smtClean="0">
              <a:solidFill>
                <a:srgbClr val="EFEFEF"/>
              </a:solidFill>
            </a:endParaRPr>
          </a:p>
          <a:p>
            <a:pPr marL="285750" lvl="0" indent="-285750">
              <a:spcBef>
                <a:spcPts val="0"/>
              </a:spcBef>
              <a:buFont typeface="Arial" panose="020B0604020202020204" pitchFamily="34" charset="0"/>
              <a:buChar char="•"/>
            </a:pPr>
            <a:r>
              <a:rPr lang="en" sz="1400" dirty="0" smtClean="0">
                <a:solidFill>
                  <a:srgbClr val="EFEFEF"/>
                </a:solidFill>
              </a:rPr>
              <a:t>80</a:t>
            </a:r>
            <a:r>
              <a:rPr lang="en" sz="1400" dirty="0">
                <a:solidFill>
                  <a:srgbClr val="EFEFEF"/>
                </a:solidFill>
              </a:rPr>
              <a:t>% of our participants that had role models growing up considered someone in their family to be their role model. </a:t>
            </a:r>
            <a:endParaRPr lang="en" sz="1400" dirty="0" smtClean="0">
              <a:solidFill>
                <a:srgbClr val="EFEFEF"/>
              </a:solidFill>
            </a:endParaRPr>
          </a:p>
          <a:p>
            <a:pPr marL="285750" lvl="0" indent="-285750">
              <a:spcBef>
                <a:spcPts val="0"/>
              </a:spcBef>
              <a:buFont typeface="Arial" panose="020B0604020202020204" pitchFamily="34" charset="0"/>
              <a:buChar char="•"/>
            </a:pPr>
            <a:r>
              <a:rPr lang="en" sz="1400" dirty="0" smtClean="0">
                <a:solidFill>
                  <a:srgbClr val="EFEFEF"/>
                </a:solidFill>
              </a:rPr>
              <a:t> </a:t>
            </a:r>
            <a:r>
              <a:rPr lang="en" sz="1400" dirty="0">
                <a:solidFill>
                  <a:srgbClr val="EFEFEF"/>
                </a:solidFill>
              </a:rPr>
              <a:t>As far these demographics go when compared to crime, there is just not enough diversity to be able to draw any real conclusion. </a:t>
            </a: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11700" y="0"/>
            <a:ext cx="8520600" cy="572700"/>
          </a:xfrm>
          <a:prstGeom prst="rect">
            <a:avLst/>
          </a:prstGeom>
        </p:spPr>
        <p:txBody>
          <a:bodyPr lIns="91425" tIns="91425" rIns="91425" bIns="91425" anchor="t" anchorCtr="0">
            <a:noAutofit/>
          </a:bodyPr>
          <a:lstStyle/>
          <a:p>
            <a:pPr lvl="0" algn="ctr" rtl="0">
              <a:spcBef>
                <a:spcPts val="0"/>
              </a:spcBef>
              <a:buNone/>
            </a:pPr>
            <a:r>
              <a:rPr lang="en" sz="3600" b="1" dirty="0"/>
              <a:t>Conclusions</a:t>
            </a:r>
          </a:p>
        </p:txBody>
      </p:sp>
      <p:sp>
        <p:nvSpPr>
          <p:cNvPr id="189" name="Shape 189"/>
          <p:cNvSpPr txBox="1">
            <a:spLocks noGrp="1"/>
          </p:cNvSpPr>
          <p:nvPr>
            <p:ph type="body" idx="1"/>
          </p:nvPr>
        </p:nvSpPr>
        <p:spPr>
          <a:xfrm>
            <a:off x="213300" y="735959"/>
            <a:ext cx="8717400" cy="3416400"/>
          </a:xfrm>
          <a:prstGeom prst="rect">
            <a:avLst/>
          </a:prstGeom>
        </p:spPr>
        <p:txBody>
          <a:bodyPr lIns="91425" tIns="91425" rIns="91425" bIns="91425" anchor="t" anchorCtr="0">
            <a:noAutofit/>
          </a:bodyPr>
          <a:lstStyle/>
          <a:p>
            <a:pPr lvl="0" algn="ctr" rtl="0">
              <a:spcBef>
                <a:spcPts val="0"/>
              </a:spcBef>
              <a:buNone/>
            </a:pPr>
            <a:r>
              <a:rPr lang="en" b="1" u="sng" dirty="0">
                <a:solidFill>
                  <a:srgbClr val="EFEFEF"/>
                </a:solidFill>
              </a:rPr>
              <a:t>How do participants feel about punishments for juvenile corrections? </a:t>
            </a:r>
          </a:p>
          <a:p>
            <a:pPr marL="285750" lvl="0" indent="-285750" rtl="0">
              <a:spcBef>
                <a:spcPts val="0"/>
              </a:spcBef>
              <a:buFont typeface="Arial" panose="020B0604020202020204" pitchFamily="34" charset="0"/>
              <a:buChar char="•"/>
            </a:pPr>
            <a:r>
              <a:rPr lang="en" sz="1400" dirty="0">
                <a:solidFill>
                  <a:srgbClr val="EFEFEF"/>
                </a:solidFill>
              </a:rPr>
              <a:t>It seems that most of our participants are willing to give juveniles that offend another chance.  When asked if first time juvenile offenders should be punished to the full extent of the law 77% (41 of 53) answered no or undecided.  </a:t>
            </a:r>
            <a:endParaRPr lang="en" sz="1400" dirty="0" smtClean="0">
              <a:solidFill>
                <a:srgbClr val="EFEFEF"/>
              </a:solidFill>
            </a:endParaRPr>
          </a:p>
          <a:p>
            <a:pPr marL="285750" lvl="0" indent="-285750" rtl="0">
              <a:spcBef>
                <a:spcPts val="0"/>
              </a:spcBef>
              <a:buFont typeface="Arial" panose="020B0604020202020204" pitchFamily="34" charset="0"/>
              <a:buChar char="•"/>
            </a:pPr>
            <a:r>
              <a:rPr lang="en" sz="1400" dirty="0" smtClean="0">
                <a:solidFill>
                  <a:srgbClr val="EFEFEF"/>
                </a:solidFill>
              </a:rPr>
              <a:t>When </a:t>
            </a:r>
            <a:r>
              <a:rPr lang="en" sz="1400" dirty="0">
                <a:solidFill>
                  <a:srgbClr val="EFEFEF"/>
                </a:solidFill>
              </a:rPr>
              <a:t>asked if minors should be sentenced to programs (such as a mentoring program) that could help them become better 97% (37 of 38) thought that they should.  </a:t>
            </a:r>
            <a:endParaRPr lang="en" sz="1400" dirty="0" smtClean="0">
              <a:solidFill>
                <a:srgbClr val="EFEFEF"/>
              </a:solidFill>
            </a:endParaRPr>
          </a:p>
          <a:p>
            <a:pPr marL="285750" lvl="0" indent="-285750" rtl="0">
              <a:spcBef>
                <a:spcPts val="0"/>
              </a:spcBef>
              <a:buFont typeface="Arial" panose="020B0604020202020204" pitchFamily="34" charset="0"/>
              <a:buChar char="•"/>
            </a:pPr>
            <a:r>
              <a:rPr lang="en" sz="1400" dirty="0" smtClean="0">
                <a:solidFill>
                  <a:srgbClr val="EFEFEF"/>
                </a:solidFill>
              </a:rPr>
              <a:t>With </a:t>
            </a:r>
            <a:r>
              <a:rPr lang="en" sz="1400" dirty="0">
                <a:solidFill>
                  <a:srgbClr val="EFEFEF"/>
                </a:solidFill>
              </a:rPr>
              <a:t>the exception of violent offenses, most of our participants did not see a reason to put first time juvenile offenders behind bars.  </a:t>
            </a:r>
            <a:endParaRPr lang="en" sz="1400" dirty="0" smtClean="0">
              <a:solidFill>
                <a:srgbClr val="EFEFEF"/>
              </a:solidFill>
            </a:endParaRPr>
          </a:p>
          <a:p>
            <a:pPr marL="285750" lvl="0" indent="-285750" rtl="0">
              <a:spcBef>
                <a:spcPts val="0"/>
              </a:spcBef>
              <a:buFont typeface="Arial" panose="020B0604020202020204" pitchFamily="34" charset="0"/>
              <a:buChar char="•"/>
            </a:pPr>
            <a:r>
              <a:rPr lang="en" sz="1400" dirty="0" smtClean="0">
                <a:solidFill>
                  <a:srgbClr val="EFEFEF"/>
                </a:solidFill>
              </a:rPr>
              <a:t>Based </a:t>
            </a:r>
            <a:r>
              <a:rPr lang="en" sz="1400" dirty="0">
                <a:solidFill>
                  <a:srgbClr val="EFEFEF"/>
                </a:solidFill>
              </a:rPr>
              <a:t>on these responses we feel it is safe to conclude people do not feel that time behind bars is the best form of punishment for juvenile offenders. </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311700" y="140675"/>
            <a:ext cx="8520600" cy="572700"/>
          </a:xfrm>
          <a:prstGeom prst="rect">
            <a:avLst/>
          </a:prstGeom>
        </p:spPr>
        <p:txBody>
          <a:bodyPr lIns="91425" tIns="91425" rIns="91425" bIns="91425" anchor="t" anchorCtr="0">
            <a:noAutofit/>
          </a:bodyPr>
          <a:lstStyle/>
          <a:p>
            <a:pPr lvl="0" algn="ctr" rtl="0">
              <a:spcBef>
                <a:spcPts val="0"/>
              </a:spcBef>
              <a:buNone/>
            </a:pPr>
            <a:r>
              <a:rPr lang="en" sz="4000" b="1"/>
              <a:t>Conclusions</a:t>
            </a:r>
          </a:p>
        </p:txBody>
      </p:sp>
      <p:sp>
        <p:nvSpPr>
          <p:cNvPr id="195" name="Shape 195"/>
          <p:cNvSpPr txBox="1">
            <a:spLocks noGrp="1"/>
          </p:cNvSpPr>
          <p:nvPr>
            <p:ph type="body" idx="1"/>
          </p:nvPr>
        </p:nvSpPr>
        <p:spPr>
          <a:xfrm>
            <a:off x="311700" y="929300"/>
            <a:ext cx="8520600" cy="3416400"/>
          </a:xfrm>
          <a:prstGeom prst="rect">
            <a:avLst/>
          </a:prstGeom>
        </p:spPr>
        <p:txBody>
          <a:bodyPr lIns="91425" tIns="91425" rIns="91425" bIns="91425" anchor="t" anchorCtr="0">
            <a:noAutofit/>
          </a:bodyPr>
          <a:lstStyle/>
          <a:p>
            <a:pPr lvl="0" algn="ctr" rtl="0">
              <a:spcBef>
                <a:spcPts val="0"/>
              </a:spcBef>
              <a:buNone/>
            </a:pPr>
            <a:r>
              <a:rPr lang="en" b="1" u="sng" dirty="0">
                <a:solidFill>
                  <a:srgbClr val="EFEFEF"/>
                </a:solidFill>
              </a:rPr>
              <a:t>Do participants personally feel that mentoring programs would be a good way to reduce criminal behavior among troubled youth?</a:t>
            </a:r>
          </a:p>
          <a:p>
            <a:pPr marL="285750" lvl="0" indent="-285750" rtl="0">
              <a:spcBef>
                <a:spcPts val="0"/>
              </a:spcBef>
              <a:buFont typeface="Arial" panose="020B0604020202020204" pitchFamily="34" charset="0"/>
              <a:buChar char="•"/>
            </a:pPr>
            <a:r>
              <a:rPr lang="en" sz="1400" dirty="0">
                <a:solidFill>
                  <a:srgbClr val="EFEFEF"/>
                </a:solidFill>
              </a:rPr>
              <a:t>When asked the above question multiple times in different ways, about 80% of our participants consistently agreed that mentoring programs, whether court mandated or otherwise, would be of benefit to youth at risk of offending. </a:t>
            </a:r>
            <a:endParaRPr lang="en" sz="1400" dirty="0" smtClean="0">
              <a:solidFill>
                <a:srgbClr val="EFEFEF"/>
              </a:solidFill>
            </a:endParaRPr>
          </a:p>
          <a:p>
            <a:pPr marL="285750" lvl="0" indent="-285750" rtl="0">
              <a:spcBef>
                <a:spcPts val="0"/>
              </a:spcBef>
              <a:buFont typeface="Arial" panose="020B0604020202020204" pitchFamily="34" charset="0"/>
              <a:buChar char="•"/>
            </a:pPr>
            <a:r>
              <a:rPr lang="en" sz="1400" dirty="0" smtClean="0">
                <a:solidFill>
                  <a:srgbClr val="EFEFEF"/>
                </a:solidFill>
              </a:rPr>
              <a:t>Between </a:t>
            </a:r>
            <a:r>
              <a:rPr lang="en" sz="1400" dirty="0">
                <a:solidFill>
                  <a:srgbClr val="EFEFEF"/>
                </a:solidFill>
              </a:rPr>
              <a:t>80-90% said they would even be willing to volunteer with mentoring programs for troubled youth for anywhere between four and ten hours a week.  </a:t>
            </a:r>
            <a:endParaRPr lang="en" sz="1400" dirty="0" smtClean="0">
              <a:solidFill>
                <a:srgbClr val="EFEFEF"/>
              </a:solidFill>
            </a:endParaRPr>
          </a:p>
          <a:p>
            <a:pPr marL="285750" lvl="0" indent="-285750" rtl="0">
              <a:spcBef>
                <a:spcPts val="0"/>
              </a:spcBef>
              <a:buFont typeface="Arial" panose="020B0604020202020204" pitchFamily="34" charset="0"/>
              <a:buChar char="•"/>
            </a:pPr>
            <a:r>
              <a:rPr lang="en" sz="1400" dirty="0" smtClean="0">
                <a:solidFill>
                  <a:srgbClr val="EFEFEF"/>
                </a:solidFill>
              </a:rPr>
              <a:t>We </a:t>
            </a:r>
            <a:r>
              <a:rPr lang="en" sz="1400" dirty="0">
                <a:solidFill>
                  <a:srgbClr val="EFEFEF"/>
                </a:solidFill>
              </a:rPr>
              <a:t>feel that this information </a:t>
            </a:r>
            <a:r>
              <a:rPr lang="en" sz="1400" dirty="0" smtClean="0">
                <a:solidFill>
                  <a:srgbClr val="EFEFEF"/>
                </a:solidFill>
              </a:rPr>
              <a:t>confirms that </a:t>
            </a:r>
            <a:r>
              <a:rPr lang="en" sz="1400" dirty="0">
                <a:solidFill>
                  <a:srgbClr val="EFEFEF"/>
                </a:solidFill>
              </a:rPr>
              <a:t>there is a general agreement when it comes to the benefits of mentoring troubled youth. </a:t>
            </a: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510450" y="1531900"/>
            <a:ext cx="8123100" cy="1304400"/>
          </a:xfrm>
          <a:prstGeom prst="rect">
            <a:avLst/>
          </a:prstGeom>
        </p:spPr>
        <p:txBody>
          <a:bodyPr lIns="91425" tIns="91425" rIns="91425" bIns="91425" anchor="ctr" anchorCtr="0">
            <a:noAutofit/>
          </a:bodyPr>
          <a:lstStyle/>
          <a:p>
            <a:pPr lvl="0" algn="ctr" rtl="0">
              <a:spcBef>
                <a:spcPts val="0"/>
              </a:spcBef>
              <a:buNone/>
            </a:pPr>
            <a:r>
              <a:rPr lang="en" b="1">
                <a:solidFill>
                  <a:srgbClr val="EFEFEF"/>
                </a:solidFill>
              </a:rPr>
              <a:t>This presentation was brought to you by Alpha Group</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1700" y="311461"/>
            <a:ext cx="9102300" cy="572700"/>
          </a:xfrm>
          <a:prstGeom prst="rect">
            <a:avLst/>
          </a:prstGeom>
        </p:spPr>
        <p:txBody>
          <a:bodyPr lIns="91425" tIns="91425" rIns="91425" bIns="91425" anchor="t" anchorCtr="0">
            <a:noAutofit/>
          </a:bodyPr>
          <a:lstStyle/>
          <a:p>
            <a:pPr lvl="0" algn="ctr" rtl="0">
              <a:spcBef>
                <a:spcPts val="0"/>
              </a:spcBef>
              <a:buNone/>
            </a:pPr>
            <a:r>
              <a:rPr lang="en" sz="4000" b="1" dirty="0">
                <a:solidFill>
                  <a:srgbClr val="F3F3F3"/>
                </a:solidFill>
              </a:rPr>
              <a:t>OBJECTIVES</a:t>
            </a:r>
          </a:p>
          <a:p>
            <a:pPr lvl="0">
              <a:spcBef>
                <a:spcPts val="0"/>
              </a:spcBef>
              <a:buNone/>
            </a:pPr>
            <a:endParaRPr dirty="0"/>
          </a:p>
        </p:txBody>
      </p:sp>
      <p:sp>
        <p:nvSpPr>
          <p:cNvPr id="64" name="Shape 6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82600" lvl="0" indent="-342900" rtl="0">
              <a:lnSpc>
                <a:spcPct val="150000"/>
              </a:lnSpc>
              <a:spcBef>
                <a:spcPts val="0"/>
              </a:spcBef>
              <a:buClr>
                <a:srgbClr val="F3F3F3"/>
              </a:buClr>
              <a:buSzPct val="100000"/>
              <a:buFont typeface="+mj-lt"/>
              <a:buAutoNum type="arabicPeriod"/>
            </a:pPr>
            <a:r>
              <a:rPr lang="en" sz="1400" dirty="0" smtClean="0">
                <a:solidFill>
                  <a:srgbClr val="F3F3F3"/>
                </a:solidFill>
              </a:rPr>
              <a:t>Gather </a:t>
            </a:r>
            <a:r>
              <a:rPr lang="en" sz="1400" dirty="0">
                <a:solidFill>
                  <a:srgbClr val="F3F3F3"/>
                </a:solidFill>
              </a:rPr>
              <a:t>data to find out how many people have had good role models in their lives and if having these role models has deterred them from committing deviant acts or criminal </a:t>
            </a:r>
            <a:r>
              <a:rPr lang="en" sz="1400" dirty="0" smtClean="0">
                <a:solidFill>
                  <a:srgbClr val="F3F3F3"/>
                </a:solidFill>
              </a:rPr>
              <a:t>behavior.</a:t>
            </a:r>
          </a:p>
          <a:p>
            <a:pPr marL="482600" lvl="0" indent="-342900" rtl="0">
              <a:lnSpc>
                <a:spcPct val="150000"/>
              </a:lnSpc>
              <a:spcBef>
                <a:spcPts val="0"/>
              </a:spcBef>
              <a:buClr>
                <a:srgbClr val="F3F3F3"/>
              </a:buClr>
              <a:buSzPct val="100000"/>
              <a:buFont typeface="+mj-lt"/>
              <a:buAutoNum type="arabicPeriod"/>
            </a:pPr>
            <a:r>
              <a:rPr lang="en" sz="1400" dirty="0" smtClean="0">
                <a:solidFill>
                  <a:srgbClr val="F3F3F3"/>
                </a:solidFill>
              </a:rPr>
              <a:t>Ideally</a:t>
            </a:r>
            <a:r>
              <a:rPr lang="en" sz="1400" dirty="0">
                <a:solidFill>
                  <a:srgbClr val="F3F3F3"/>
                </a:solidFill>
              </a:rPr>
              <a:t>, we would like to gather information on people from many different backgrounds and find any other correlations between certain demographics and juvenile </a:t>
            </a:r>
            <a:r>
              <a:rPr lang="en" sz="1400" dirty="0" smtClean="0">
                <a:solidFill>
                  <a:srgbClr val="F3F3F3"/>
                </a:solidFill>
              </a:rPr>
              <a:t>offenses. </a:t>
            </a:r>
          </a:p>
          <a:p>
            <a:pPr marL="482600" lvl="0" indent="-342900" rtl="0">
              <a:lnSpc>
                <a:spcPct val="150000"/>
              </a:lnSpc>
              <a:spcBef>
                <a:spcPts val="0"/>
              </a:spcBef>
              <a:buClr>
                <a:srgbClr val="F3F3F3"/>
              </a:buClr>
              <a:buSzPct val="100000"/>
              <a:buFont typeface="+mj-lt"/>
              <a:buAutoNum type="arabicPeriod"/>
            </a:pPr>
            <a:r>
              <a:rPr lang="en" sz="1400" dirty="0" smtClean="0">
                <a:solidFill>
                  <a:srgbClr val="F3F3F3"/>
                </a:solidFill>
              </a:rPr>
              <a:t>We </a:t>
            </a:r>
            <a:r>
              <a:rPr lang="en" sz="1400" dirty="0">
                <a:solidFill>
                  <a:srgbClr val="F3F3F3"/>
                </a:solidFill>
              </a:rPr>
              <a:t>would like to see the views participants hold when it comes to current juvenile </a:t>
            </a:r>
            <a:r>
              <a:rPr lang="en" sz="1400" dirty="0" smtClean="0">
                <a:solidFill>
                  <a:srgbClr val="F3F3F3"/>
                </a:solidFill>
              </a:rPr>
              <a:t>punishment.</a:t>
            </a:r>
          </a:p>
          <a:p>
            <a:pPr marL="482600" lvl="0" indent="-342900" rtl="0">
              <a:lnSpc>
                <a:spcPct val="150000"/>
              </a:lnSpc>
              <a:spcBef>
                <a:spcPts val="0"/>
              </a:spcBef>
              <a:buClr>
                <a:srgbClr val="F3F3F3"/>
              </a:buClr>
              <a:buSzPct val="100000"/>
              <a:buFont typeface="+mj-lt"/>
              <a:buAutoNum type="arabicPeriod"/>
            </a:pPr>
            <a:r>
              <a:rPr lang="en" sz="1400" dirty="0" smtClean="0">
                <a:solidFill>
                  <a:srgbClr val="F3F3F3"/>
                </a:solidFill>
              </a:rPr>
              <a:t>We </a:t>
            </a:r>
            <a:r>
              <a:rPr lang="en" sz="1400" dirty="0">
                <a:solidFill>
                  <a:srgbClr val="F3F3F3"/>
                </a:solidFill>
              </a:rPr>
              <a:t>would also like to know if participants think more sponsored mentor programs for troubled youth would be beneficial for juvenile offenders.   </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225725"/>
            <a:ext cx="8520600" cy="677100"/>
          </a:xfrm>
          <a:prstGeom prst="rect">
            <a:avLst/>
          </a:prstGeom>
        </p:spPr>
        <p:txBody>
          <a:bodyPr lIns="91425" tIns="91425" rIns="91425" bIns="91425" anchor="ctr" anchorCtr="0">
            <a:noAutofit/>
          </a:bodyPr>
          <a:lstStyle/>
          <a:p>
            <a:pPr lvl="0" algn="ctr">
              <a:spcBef>
                <a:spcPts val="0"/>
              </a:spcBef>
              <a:buNone/>
            </a:pPr>
            <a:r>
              <a:rPr lang="en" sz="4000" b="1" dirty="0">
                <a:solidFill>
                  <a:srgbClr val="EFEFEF"/>
                </a:solidFill>
              </a:rPr>
              <a:t>Literature Review</a:t>
            </a:r>
          </a:p>
        </p:txBody>
      </p:sp>
      <p:sp>
        <p:nvSpPr>
          <p:cNvPr id="79" name="Shape 79"/>
          <p:cNvSpPr txBox="1">
            <a:spLocks noGrp="1"/>
          </p:cNvSpPr>
          <p:nvPr>
            <p:ph type="body" idx="1"/>
          </p:nvPr>
        </p:nvSpPr>
        <p:spPr>
          <a:xfrm>
            <a:off x="311700" y="902825"/>
            <a:ext cx="4152000" cy="3460200"/>
          </a:xfrm>
          <a:prstGeom prst="rect">
            <a:avLst/>
          </a:prstGeom>
        </p:spPr>
        <p:txBody>
          <a:bodyPr lIns="91425" tIns="91425" rIns="91425" bIns="91425" anchor="t" anchorCtr="0">
            <a:noAutofit/>
          </a:bodyPr>
          <a:lstStyle/>
          <a:p>
            <a:pPr marL="457200" lvl="0" indent="-323850" rtl="0">
              <a:spcBef>
                <a:spcPts val="0"/>
              </a:spcBef>
              <a:buClr>
                <a:srgbClr val="EFEFEF"/>
              </a:buClr>
              <a:buSzPct val="100000"/>
              <a:buChar char="●"/>
            </a:pPr>
            <a:r>
              <a:rPr lang="en" sz="1500">
                <a:solidFill>
                  <a:srgbClr val="EFEFEF"/>
                </a:solidFill>
                <a:latin typeface="Arial"/>
                <a:ea typeface="Arial"/>
                <a:cs typeface="Arial"/>
                <a:sym typeface="Arial"/>
              </a:rPr>
              <a:t>“The Relationship between Adverse Childhood Experiences (ACE) and Juvenile Offending Trajectories in a Juvenile Offender Sample.”</a:t>
            </a:r>
          </a:p>
          <a:p>
            <a:pPr marL="914400" lvl="1" indent="-323850" rtl="0">
              <a:spcBef>
                <a:spcPts val="0"/>
              </a:spcBef>
              <a:buClr>
                <a:srgbClr val="EFEFEF"/>
              </a:buClr>
              <a:buSzPct val="100000"/>
              <a:buFont typeface="Arial"/>
              <a:buChar char="○"/>
            </a:pPr>
            <a:r>
              <a:rPr lang="en" sz="1500">
                <a:solidFill>
                  <a:srgbClr val="EFEFEF"/>
                </a:solidFill>
                <a:latin typeface="Arial"/>
                <a:ea typeface="Arial"/>
                <a:cs typeface="Arial"/>
                <a:sym typeface="Arial"/>
              </a:rPr>
              <a:t>Increased risk for delinquency for: fighting, dating violence, weapon, mental health, substance abuse</a:t>
            </a:r>
          </a:p>
          <a:p>
            <a:pPr marL="914400" lvl="1" indent="-323850" rtl="0">
              <a:spcBef>
                <a:spcPts val="0"/>
              </a:spcBef>
              <a:buClr>
                <a:srgbClr val="EFEFEF"/>
              </a:buClr>
              <a:buSzPct val="100000"/>
              <a:buFont typeface="Arial"/>
              <a:buChar char="○"/>
            </a:pPr>
            <a:r>
              <a:rPr lang="en" sz="1500">
                <a:solidFill>
                  <a:srgbClr val="EFEFEF"/>
                </a:solidFill>
                <a:latin typeface="Arial"/>
                <a:ea typeface="Arial"/>
                <a:cs typeface="Arial"/>
                <a:sym typeface="Arial"/>
              </a:rPr>
              <a:t>75 – 93% of juveniles in the JJS had some kind of traumatic experience</a:t>
            </a:r>
          </a:p>
          <a:p>
            <a:pPr marL="914400" lvl="0" indent="-323850" rtl="0">
              <a:spcBef>
                <a:spcPts val="0"/>
              </a:spcBef>
              <a:buClr>
                <a:srgbClr val="EFEFEF"/>
              </a:buClr>
              <a:buSzPct val="100000"/>
              <a:buFont typeface="Arial"/>
              <a:buChar char="★"/>
            </a:pPr>
            <a:r>
              <a:rPr lang="en" sz="1500">
                <a:solidFill>
                  <a:srgbClr val="EFEFEF"/>
                </a:solidFill>
                <a:latin typeface="Arial"/>
                <a:ea typeface="Arial"/>
                <a:cs typeface="Arial"/>
                <a:sym typeface="Arial"/>
              </a:rPr>
              <a:t>They need support!</a:t>
            </a:r>
          </a:p>
          <a:p>
            <a:pPr lvl="0" rtl="0">
              <a:spcBef>
                <a:spcPts val="0"/>
              </a:spcBef>
              <a:buNone/>
            </a:pPr>
            <a:endParaRPr sz="1100">
              <a:solidFill>
                <a:schemeClr val="lt1"/>
              </a:solidFill>
              <a:latin typeface="Arial"/>
              <a:ea typeface="Arial"/>
              <a:cs typeface="Arial"/>
              <a:sym typeface="Arial"/>
            </a:endParaRPr>
          </a:p>
          <a:p>
            <a:pPr lvl="0">
              <a:spcBef>
                <a:spcPts val="0"/>
              </a:spcBef>
              <a:buNone/>
            </a:pPr>
            <a:endParaRPr>
              <a:solidFill>
                <a:schemeClr val="lt1"/>
              </a:solidFill>
            </a:endParaRPr>
          </a:p>
        </p:txBody>
      </p:sp>
      <p:sp>
        <p:nvSpPr>
          <p:cNvPr id="80" name="Shape 80"/>
          <p:cNvSpPr txBox="1">
            <a:spLocks noGrp="1"/>
          </p:cNvSpPr>
          <p:nvPr>
            <p:ph type="body" idx="2"/>
          </p:nvPr>
        </p:nvSpPr>
        <p:spPr>
          <a:xfrm>
            <a:off x="4680300" y="902825"/>
            <a:ext cx="4152000" cy="1968300"/>
          </a:xfrm>
          <a:prstGeom prst="rect">
            <a:avLst/>
          </a:prstGeom>
        </p:spPr>
        <p:txBody>
          <a:bodyPr lIns="91425" tIns="91425" rIns="91425" bIns="91425" anchor="t" anchorCtr="0">
            <a:noAutofit/>
          </a:bodyPr>
          <a:lstStyle/>
          <a:p>
            <a:pPr marL="457200" lvl="0" indent="-323850" rtl="0">
              <a:spcBef>
                <a:spcPts val="0"/>
              </a:spcBef>
              <a:buClr>
                <a:srgbClr val="EFEFEF"/>
              </a:buClr>
              <a:buSzPct val="100000"/>
              <a:buFont typeface="Arial" panose="020B0604020202020204" pitchFamily="34" charset="0"/>
              <a:buChar char="•"/>
            </a:pPr>
            <a:r>
              <a:rPr lang="en" sz="1500" dirty="0">
                <a:solidFill>
                  <a:srgbClr val="EFEFEF"/>
                </a:solidFill>
                <a:latin typeface="Times New Roman"/>
                <a:ea typeface="Times New Roman"/>
                <a:cs typeface="Times New Roman"/>
                <a:sym typeface="Times New Roman"/>
              </a:rPr>
              <a:t> </a:t>
            </a:r>
            <a:r>
              <a:rPr lang="en" sz="1500" dirty="0">
                <a:solidFill>
                  <a:srgbClr val="EFEFEF"/>
                </a:solidFill>
                <a:latin typeface="Arial"/>
                <a:ea typeface="Arial"/>
                <a:cs typeface="Arial"/>
                <a:sym typeface="Arial"/>
              </a:rPr>
              <a:t>“Availability of treatment to youth offenders: Comparison of public versus private programs from a national </a:t>
            </a:r>
            <a:r>
              <a:rPr lang="en" sz="1500" dirty="0" smtClean="0">
                <a:solidFill>
                  <a:srgbClr val="EFEFEF"/>
                </a:solidFill>
                <a:latin typeface="Arial"/>
                <a:ea typeface="Arial"/>
                <a:cs typeface="Arial"/>
                <a:sym typeface="Arial"/>
              </a:rPr>
              <a:t>census.</a:t>
            </a:r>
          </a:p>
          <a:p>
            <a:pPr marL="457200" lvl="3" indent="-323850">
              <a:buClr>
                <a:srgbClr val="EFEFEF"/>
              </a:buClr>
              <a:buFont typeface="Arial" panose="020B0604020202020204" pitchFamily="34" charset="0"/>
              <a:buChar char="•"/>
            </a:pPr>
            <a:r>
              <a:rPr lang="en" sz="1100" dirty="0" smtClean="0">
                <a:solidFill>
                  <a:srgbClr val="EFEFEF"/>
                </a:solidFill>
                <a:latin typeface="Arial"/>
                <a:ea typeface="Arial"/>
                <a:cs typeface="Arial"/>
                <a:sym typeface="Arial"/>
              </a:rPr>
              <a:t>Incarcerated </a:t>
            </a:r>
            <a:r>
              <a:rPr lang="en" sz="1100" dirty="0">
                <a:solidFill>
                  <a:srgbClr val="EFEFEF"/>
                </a:solidFill>
                <a:latin typeface="Arial"/>
                <a:ea typeface="Arial"/>
                <a:cs typeface="Arial"/>
                <a:sym typeface="Arial"/>
              </a:rPr>
              <a:t>youth, 65 – 70% have some kind of mental health issue.</a:t>
            </a:r>
          </a:p>
        </p:txBody>
      </p:sp>
      <p:pic>
        <p:nvPicPr>
          <p:cNvPr id="81" name="Shape 81"/>
          <p:cNvPicPr preferRelativeResize="0"/>
          <p:nvPr/>
        </p:nvPicPr>
        <p:blipFill>
          <a:blip r:embed="rId3">
            <a:alphaModFix/>
          </a:blip>
          <a:stretch>
            <a:fillRect/>
          </a:stretch>
        </p:blipFill>
        <p:spPr>
          <a:xfrm>
            <a:off x="5441850" y="2871125"/>
            <a:ext cx="2628900" cy="16440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311700" y="741825"/>
            <a:ext cx="4291122" cy="3416400"/>
          </a:xfrm>
          <a:prstGeom prst="rect">
            <a:avLst/>
          </a:prstGeom>
        </p:spPr>
        <p:txBody>
          <a:bodyPr lIns="91425" tIns="91425" rIns="91425" bIns="91425" anchor="t" anchorCtr="0">
            <a:noAutofit/>
          </a:bodyPr>
          <a:lstStyle/>
          <a:p>
            <a:pPr marL="457200" lvl="0" indent="-342900" rtl="0">
              <a:lnSpc>
                <a:spcPct val="100000"/>
              </a:lnSpc>
              <a:spcBef>
                <a:spcPts val="0"/>
              </a:spcBef>
              <a:spcAft>
                <a:spcPts val="0"/>
              </a:spcAft>
              <a:buClr>
                <a:srgbClr val="EFEFEF"/>
              </a:buClr>
              <a:buSzPct val="100000"/>
              <a:buFont typeface="Arial" panose="020B0604020202020204" pitchFamily="34" charset="0"/>
              <a:buChar char="•"/>
            </a:pPr>
            <a:r>
              <a:rPr lang="en" sz="1800" dirty="0">
                <a:solidFill>
                  <a:srgbClr val="EFEFEF"/>
                </a:solidFill>
              </a:rPr>
              <a:t>“Absenteeism and truancy issues: Are mentoring programs funded by the office of juvenile justice and delinquency prevention the answer</a:t>
            </a:r>
            <a:r>
              <a:rPr lang="en" sz="1800" dirty="0" smtClean="0">
                <a:solidFill>
                  <a:srgbClr val="EFEFEF"/>
                </a:solidFill>
              </a:rPr>
              <a:t>?”</a:t>
            </a:r>
          </a:p>
          <a:p>
            <a:pPr marL="400050" indent="-285750">
              <a:lnSpc>
                <a:spcPct val="100000"/>
              </a:lnSpc>
              <a:spcAft>
                <a:spcPts val="0"/>
              </a:spcAft>
              <a:buClr>
                <a:srgbClr val="EFEFEF"/>
              </a:buClr>
              <a:buFont typeface="Arial" panose="020B0604020202020204" pitchFamily="34" charset="0"/>
              <a:buChar char="•"/>
            </a:pPr>
            <a:r>
              <a:rPr lang="en" dirty="0" smtClean="0">
                <a:solidFill>
                  <a:srgbClr val="EFEFEF"/>
                </a:solidFill>
              </a:rPr>
              <a:t>Truancy </a:t>
            </a:r>
            <a:r>
              <a:rPr lang="en" dirty="0">
                <a:solidFill>
                  <a:srgbClr val="EFEFEF"/>
                </a:solidFill>
              </a:rPr>
              <a:t>is the first step towards a criminal </a:t>
            </a:r>
            <a:r>
              <a:rPr lang="en" dirty="0" smtClean="0">
                <a:solidFill>
                  <a:srgbClr val="EFEFEF"/>
                </a:solidFill>
              </a:rPr>
              <a:t>path</a:t>
            </a:r>
          </a:p>
          <a:p>
            <a:pPr marL="400050" lvl="1" indent="-285750">
              <a:lnSpc>
                <a:spcPct val="100000"/>
              </a:lnSpc>
              <a:spcAft>
                <a:spcPts val="0"/>
              </a:spcAft>
              <a:buClr>
                <a:srgbClr val="EFEFEF"/>
              </a:buClr>
              <a:buFont typeface="Arial" panose="020B0604020202020204" pitchFamily="34" charset="0"/>
              <a:buChar char="•"/>
            </a:pPr>
            <a:r>
              <a:rPr lang="en" sz="1400" dirty="0" smtClean="0">
                <a:solidFill>
                  <a:srgbClr val="EFEFEF"/>
                </a:solidFill>
              </a:rPr>
              <a:t>After </a:t>
            </a:r>
            <a:r>
              <a:rPr lang="en" sz="1400" dirty="0">
                <a:solidFill>
                  <a:srgbClr val="EFEFEF"/>
                </a:solidFill>
              </a:rPr>
              <a:t>school mentoring program reduces teenage criminal activity</a:t>
            </a:r>
          </a:p>
        </p:txBody>
      </p:sp>
      <p:sp>
        <p:nvSpPr>
          <p:cNvPr id="87" name="Shape 87"/>
          <p:cNvSpPr txBox="1">
            <a:spLocks noGrp="1"/>
          </p:cNvSpPr>
          <p:nvPr>
            <p:ph type="title"/>
          </p:nvPr>
        </p:nvSpPr>
        <p:spPr>
          <a:xfrm>
            <a:off x="311700" y="117625"/>
            <a:ext cx="8520600" cy="705300"/>
          </a:xfrm>
          <a:prstGeom prst="rect">
            <a:avLst/>
          </a:prstGeom>
        </p:spPr>
        <p:txBody>
          <a:bodyPr lIns="91425" tIns="91425" rIns="91425" bIns="91425" anchor="t" anchorCtr="0">
            <a:noAutofit/>
          </a:bodyPr>
          <a:lstStyle/>
          <a:p>
            <a:pPr lvl="0" algn="ctr" rtl="0">
              <a:lnSpc>
                <a:spcPct val="100000"/>
              </a:lnSpc>
              <a:spcBef>
                <a:spcPts val="0"/>
              </a:spcBef>
              <a:buNone/>
            </a:pPr>
            <a:r>
              <a:rPr lang="en" sz="4000" b="1" dirty="0">
                <a:solidFill>
                  <a:srgbClr val="EFEFEF"/>
                </a:solidFill>
              </a:rPr>
              <a:t>Literature </a:t>
            </a:r>
            <a:r>
              <a:rPr lang="en" sz="4000" b="1" dirty="0" smtClean="0">
                <a:solidFill>
                  <a:srgbClr val="EFEFEF"/>
                </a:solidFill>
              </a:rPr>
              <a:t>Review</a:t>
            </a:r>
            <a:endParaRPr lang="en" sz="4000" b="1" dirty="0">
              <a:solidFill>
                <a:srgbClr val="EFEFEF"/>
              </a:solidFill>
            </a:endParaRPr>
          </a:p>
        </p:txBody>
      </p:sp>
      <p:sp>
        <p:nvSpPr>
          <p:cNvPr id="88" name="Shape 88"/>
          <p:cNvSpPr txBox="1">
            <a:spLocks noGrp="1"/>
          </p:cNvSpPr>
          <p:nvPr>
            <p:ph type="body" idx="2"/>
          </p:nvPr>
        </p:nvSpPr>
        <p:spPr>
          <a:xfrm>
            <a:off x="4602822" y="741825"/>
            <a:ext cx="4229478" cy="3416400"/>
          </a:xfrm>
          <a:prstGeom prst="rect">
            <a:avLst/>
          </a:prstGeom>
        </p:spPr>
        <p:txBody>
          <a:bodyPr lIns="91425" tIns="91425" rIns="91425" bIns="91425" anchor="t" anchorCtr="0">
            <a:noAutofit/>
          </a:bodyPr>
          <a:lstStyle/>
          <a:p>
            <a:pPr marL="457200" lvl="0" indent="-342900" rtl="0">
              <a:lnSpc>
                <a:spcPct val="100000"/>
              </a:lnSpc>
              <a:spcBef>
                <a:spcPts val="0"/>
              </a:spcBef>
              <a:spcAft>
                <a:spcPts val="0"/>
              </a:spcAft>
              <a:buClr>
                <a:srgbClr val="EFEFEF"/>
              </a:buClr>
              <a:buSzPct val="100000"/>
              <a:buFont typeface="Arial" panose="020B0604020202020204" pitchFamily="34" charset="0"/>
              <a:buChar char="•"/>
            </a:pPr>
            <a:r>
              <a:rPr lang="en" sz="1800" dirty="0">
                <a:solidFill>
                  <a:srgbClr val="EFEFEF"/>
                </a:solidFill>
              </a:rPr>
              <a:t>“Youth mentoring relationships in context: Mentor perceptions of youth, environment, and the mentor role</a:t>
            </a:r>
            <a:r>
              <a:rPr lang="en" sz="1800" dirty="0" smtClean="0">
                <a:solidFill>
                  <a:srgbClr val="EFEFEF"/>
                </a:solidFill>
              </a:rPr>
              <a:t>.”</a:t>
            </a:r>
          </a:p>
          <a:p>
            <a:pPr marL="457200" lvl="1" indent="-342900">
              <a:lnSpc>
                <a:spcPct val="100000"/>
              </a:lnSpc>
              <a:spcAft>
                <a:spcPts val="0"/>
              </a:spcAft>
              <a:buClr>
                <a:srgbClr val="EFEFEF"/>
              </a:buClr>
              <a:buFont typeface="Arial" panose="020B0604020202020204" pitchFamily="34" charset="0"/>
              <a:buChar char="•"/>
            </a:pPr>
            <a:r>
              <a:rPr lang="en" sz="1400" dirty="0" smtClean="0">
                <a:solidFill>
                  <a:srgbClr val="EFEFEF"/>
                </a:solidFill>
              </a:rPr>
              <a:t>Defines </a:t>
            </a:r>
            <a:r>
              <a:rPr lang="en" sz="1400" dirty="0">
                <a:solidFill>
                  <a:srgbClr val="EFEFEF"/>
                </a:solidFill>
              </a:rPr>
              <a:t>what constitutes a </a:t>
            </a:r>
            <a:r>
              <a:rPr lang="en" sz="1400" dirty="0" smtClean="0">
                <a:solidFill>
                  <a:srgbClr val="EFEFEF"/>
                </a:solidFill>
              </a:rPr>
              <a:t>mentor</a:t>
            </a:r>
          </a:p>
          <a:p>
            <a:pPr marL="457200" lvl="8" indent="-342900">
              <a:lnSpc>
                <a:spcPct val="100000"/>
              </a:lnSpc>
              <a:spcAft>
                <a:spcPts val="0"/>
              </a:spcAft>
              <a:buClr>
                <a:srgbClr val="EFEFEF"/>
              </a:buClr>
              <a:buFont typeface="Arial" panose="020B0604020202020204" pitchFamily="34" charset="0"/>
              <a:buChar char="•"/>
            </a:pPr>
            <a:r>
              <a:rPr lang="en" sz="1400" dirty="0" smtClean="0">
                <a:solidFill>
                  <a:srgbClr val="EFEFEF"/>
                </a:solidFill>
              </a:rPr>
              <a:t>Show </a:t>
            </a:r>
            <a:r>
              <a:rPr lang="en" sz="1400" dirty="0">
                <a:solidFill>
                  <a:srgbClr val="EFEFEF"/>
                </a:solidFill>
              </a:rPr>
              <a:t>relationship between youth and mentor through mentor’s perspective</a:t>
            </a:r>
          </a:p>
        </p:txBody>
      </p:sp>
      <p:pic>
        <p:nvPicPr>
          <p:cNvPr id="89" name="Shape 89"/>
          <p:cNvPicPr preferRelativeResize="0"/>
          <p:nvPr/>
        </p:nvPicPr>
        <p:blipFill>
          <a:blip r:embed="rId3">
            <a:alphaModFix/>
          </a:blip>
          <a:stretch>
            <a:fillRect/>
          </a:stretch>
        </p:blipFill>
        <p:spPr>
          <a:xfrm>
            <a:off x="5331261" y="2752791"/>
            <a:ext cx="2772600" cy="16945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75"/>
            <a:ext cx="8520600" cy="703500"/>
          </a:xfrm>
          <a:prstGeom prst="rect">
            <a:avLst/>
          </a:prstGeom>
        </p:spPr>
        <p:txBody>
          <a:bodyPr lIns="91425" tIns="91425" rIns="91425" bIns="91425" anchor="ctr" anchorCtr="0">
            <a:noAutofit/>
          </a:bodyPr>
          <a:lstStyle/>
          <a:p>
            <a:pPr lvl="0" algn="ctr">
              <a:spcBef>
                <a:spcPts val="0"/>
              </a:spcBef>
              <a:buNone/>
            </a:pPr>
            <a:r>
              <a:rPr lang="en" sz="4000" b="1" dirty="0">
                <a:solidFill>
                  <a:srgbClr val="EFEFEF"/>
                </a:solidFill>
              </a:rPr>
              <a:t>Possible issues with the </a:t>
            </a:r>
            <a:r>
              <a:rPr lang="en" sz="4000" b="1" dirty="0" smtClean="0">
                <a:solidFill>
                  <a:srgbClr val="EFEFEF"/>
                </a:solidFill>
              </a:rPr>
              <a:t>IRB</a:t>
            </a:r>
            <a:endParaRPr lang="en" sz="4000" b="1" dirty="0">
              <a:solidFill>
                <a:srgbClr val="EFEFEF"/>
              </a:solidFill>
            </a:endParaRPr>
          </a:p>
        </p:txBody>
      </p:sp>
      <p:sp>
        <p:nvSpPr>
          <p:cNvPr id="95" name="Shape 95"/>
          <p:cNvSpPr txBox="1">
            <a:spLocks noGrp="1"/>
          </p:cNvSpPr>
          <p:nvPr>
            <p:ph type="body" idx="1"/>
          </p:nvPr>
        </p:nvSpPr>
        <p:spPr>
          <a:xfrm>
            <a:off x="231300" y="613325"/>
            <a:ext cx="8681400" cy="4239000"/>
          </a:xfrm>
          <a:prstGeom prst="rect">
            <a:avLst/>
          </a:prstGeom>
          <a:noFill/>
        </p:spPr>
        <p:txBody>
          <a:bodyPr lIns="91425" tIns="91425" rIns="91425" bIns="91425" anchor="t" anchorCtr="0">
            <a:noAutofit/>
          </a:bodyPr>
          <a:lstStyle/>
          <a:p>
            <a:pPr lvl="0">
              <a:spcBef>
                <a:spcPts val="0"/>
              </a:spcBef>
              <a:buNone/>
            </a:pPr>
            <a:r>
              <a:rPr lang="en" sz="1100" dirty="0">
                <a:solidFill>
                  <a:srgbClr val="FFFFFF"/>
                </a:solidFill>
              </a:rPr>
              <a:t>Use a third party for recruiting subjects, obtaining consent, and collecting data (including interviewing).  The data must be held by the third party and not given to the instructor until the course is completed and grades are submitted.</a:t>
            </a:r>
          </a:p>
          <a:p>
            <a:pPr lvl="0">
              <a:spcBef>
                <a:spcPts val="0"/>
              </a:spcBef>
              <a:buNone/>
            </a:pPr>
            <a:r>
              <a:rPr lang="en" sz="1100" dirty="0">
                <a:solidFill>
                  <a:srgbClr val="FFFFFF"/>
                </a:solidFill>
              </a:rPr>
              <a:t>If the instructor is using as research data the assignments of students that would normally be given during the course, the instructor may request from each student permission to use the student’s work AFTER the course is completed and grades are submitted.</a:t>
            </a:r>
          </a:p>
          <a:p>
            <a:pPr lvl="0">
              <a:spcBef>
                <a:spcPts val="0"/>
              </a:spcBef>
              <a:buNone/>
            </a:pPr>
            <a:r>
              <a:rPr lang="en" sz="1100" dirty="0">
                <a:solidFill>
                  <a:srgbClr val="FFFFFF"/>
                </a:solidFill>
              </a:rPr>
              <a:t>If the study is anonymous, the instructor may perform the study.  In such a study, no signatures or identifiers or any kind are obtained.  The instructor passes out an informed consent document to the class.  A survey is handed out to everyone.  The instructor then tells the class that if anyone would like to complete the survey, they may do so outside of class time and leave the survey in a designated location other than the classroom.</a:t>
            </a:r>
          </a:p>
          <a:p>
            <a:pPr lvl="0">
              <a:spcBef>
                <a:spcPts val="0"/>
              </a:spcBef>
              <a:buNone/>
            </a:pPr>
            <a:r>
              <a:rPr lang="en" sz="1100" dirty="0">
                <a:solidFill>
                  <a:srgbClr val="FFFFFF"/>
                </a:solidFill>
              </a:rPr>
              <a:t>A data breach may result from a violation of the Privacy Plan in the protocol (in which case it would be reported as a Protocol Violation. However, there may also be a data breach that does NOT result from a Protocol Violation and meets the criteria for an Unanticipated Problem.  If the Data Breach (not resulting from a Protocol Violation) meets all 3 of the following criteria below it would be reported using the Unanticipated Problem Reporting Form:</a:t>
            </a:r>
          </a:p>
          <a:p>
            <a:pPr marL="457200" lvl="0" indent="-298450">
              <a:lnSpc>
                <a:spcPct val="136363"/>
              </a:lnSpc>
              <a:spcBef>
                <a:spcPts val="0"/>
              </a:spcBef>
              <a:spcAft>
                <a:spcPts val="0"/>
              </a:spcAft>
              <a:buClr>
                <a:srgbClr val="FFFFFF"/>
              </a:buClr>
              <a:buSzPct val="100000"/>
            </a:pPr>
            <a:r>
              <a:rPr lang="en" sz="1100" dirty="0">
                <a:solidFill>
                  <a:srgbClr val="FFFFFF"/>
                </a:solidFill>
              </a:rPr>
              <a:t>Is unexpected in terms of the nature, severity or frequency given the research procedures that are described in the protocol –related documents AND in the characteristics of the population under study.</a:t>
            </a:r>
          </a:p>
          <a:p>
            <a:pPr marL="457200" lvl="0" indent="-298450">
              <a:lnSpc>
                <a:spcPct val="136363"/>
              </a:lnSpc>
              <a:spcBef>
                <a:spcPts val="0"/>
              </a:spcBef>
              <a:spcAft>
                <a:spcPts val="0"/>
              </a:spcAft>
              <a:buClr>
                <a:srgbClr val="FFFFFF"/>
              </a:buClr>
              <a:buSzPct val="100000"/>
            </a:pPr>
            <a:r>
              <a:rPr lang="en" sz="1100" dirty="0">
                <a:solidFill>
                  <a:srgbClr val="FFFFFF"/>
                </a:solidFill>
              </a:rPr>
              <a:t>Is related or possibly related to participation in research.  This means that there is a reasonable possibility that the incident may have been caused by the procedures involved in the research study.</a:t>
            </a:r>
          </a:p>
          <a:p>
            <a:pPr lvl="0">
              <a:spcBef>
                <a:spcPts val="0"/>
              </a:spcBef>
              <a:buNone/>
            </a:pPr>
            <a:endParaRPr sz="1100" b="1" dirty="0">
              <a:solidFill>
                <a:srgbClr val="4A86E8"/>
              </a:solidFill>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288225"/>
            <a:ext cx="8520600" cy="707400"/>
          </a:xfrm>
          <a:prstGeom prst="rect">
            <a:avLst/>
          </a:prstGeom>
        </p:spPr>
        <p:txBody>
          <a:bodyPr lIns="91425" tIns="91425" rIns="91425" bIns="91425" anchor="t" anchorCtr="0">
            <a:noAutofit/>
          </a:bodyPr>
          <a:lstStyle/>
          <a:p>
            <a:pPr lvl="0" algn="ctr">
              <a:spcBef>
                <a:spcPts val="0"/>
              </a:spcBef>
              <a:buNone/>
            </a:pPr>
            <a:r>
              <a:rPr lang="en" sz="4000" b="1" dirty="0">
                <a:solidFill>
                  <a:srgbClr val="EFEFEF"/>
                </a:solidFill>
              </a:rPr>
              <a:t>IRB </a:t>
            </a:r>
            <a:r>
              <a:rPr lang="en" sz="4000" b="1" dirty="0" smtClean="0">
                <a:solidFill>
                  <a:srgbClr val="EFEFEF"/>
                </a:solidFill>
              </a:rPr>
              <a:t>issues</a:t>
            </a:r>
            <a:endParaRPr lang="en" sz="4000" b="1" dirty="0">
              <a:solidFill>
                <a:srgbClr val="EFEFEF"/>
              </a:solidFill>
            </a:endParaRPr>
          </a:p>
        </p:txBody>
      </p:sp>
      <p:sp>
        <p:nvSpPr>
          <p:cNvPr id="101" name="Shape 101"/>
          <p:cNvSpPr txBox="1">
            <a:spLocks noGrp="1"/>
          </p:cNvSpPr>
          <p:nvPr>
            <p:ph type="body" idx="1"/>
          </p:nvPr>
        </p:nvSpPr>
        <p:spPr>
          <a:xfrm>
            <a:off x="311700" y="1376829"/>
            <a:ext cx="8520600" cy="3416400"/>
          </a:xfrm>
          <a:prstGeom prst="rect">
            <a:avLst/>
          </a:prstGeom>
        </p:spPr>
        <p:txBody>
          <a:bodyPr lIns="91425" tIns="91425" rIns="91425" bIns="91425" anchor="t" anchorCtr="0">
            <a:noAutofit/>
          </a:bodyPr>
          <a:lstStyle/>
          <a:p>
            <a:pPr marL="457200" lvl="0" indent="-228600" rtl="0">
              <a:spcBef>
                <a:spcPts val="0"/>
              </a:spcBef>
              <a:buClr>
                <a:srgbClr val="EFEFEF"/>
              </a:buClr>
              <a:buChar char="●"/>
            </a:pPr>
            <a:r>
              <a:rPr lang="en" dirty="0">
                <a:solidFill>
                  <a:srgbClr val="EFEFEF"/>
                </a:solidFill>
              </a:rPr>
              <a:t>No issues with the IRB.</a:t>
            </a:r>
          </a:p>
          <a:p>
            <a:pPr marL="457200" lvl="0" indent="-228600" rtl="0">
              <a:spcBef>
                <a:spcPts val="0"/>
              </a:spcBef>
              <a:buClr>
                <a:srgbClr val="EFEFEF"/>
              </a:buClr>
              <a:buChar char="●"/>
            </a:pPr>
            <a:r>
              <a:rPr lang="en" dirty="0">
                <a:solidFill>
                  <a:srgbClr val="EFEFEF"/>
                </a:solidFill>
              </a:rPr>
              <a:t>Specific in details outlined in application.</a:t>
            </a:r>
          </a:p>
          <a:p>
            <a:pPr marL="457200" lvl="0" indent="-228600" rtl="0">
              <a:spcBef>
                <a:spcPts val="0"/>
              </a:spcBef>
              <a:buClr>
                <a:srgbClr val="EFEFEF"/>
              </a:buClr>
              <a:buChar char="●"/>
            </a:pPr>
            <a:r>
              <a:rPr lang="en" dirty="0">
                <a:solidFill>
                  <a:srgbClr val="EFEFEF"/>
                </a:solidFill>
              </a:rPr>
              <a:t>Outlined who was eligible to participate in research.</a:t>
            </a:r>
          </a:p>
          <a:p>
            <a:pPr marL="457200" lvl="0" indent="-228600" rtl="0">
              <a:spcBef>
                <a:spcPts val="0"/>
              </a:spcBef>
              <a:buClr>
                <a:srgbClr val="EFEFEF"/>
              </a:buClr>
              <a:buChar char="●"/>
            </a:pPr>
            <a:r>
              <a:rPr lang="en" dirty="0">
                <a:solidFill>
                  <a:srgbClr val="EFEFEF"/>
                </a:solidFill>
              </a:rPr>
              <a:t>The risks and benefits were key in IRB approval.</a:t>
            </a:r>
          </a:p>
          <a:p>
            <a:pPr lvl="0" rtl="0">
              <a:spcBef>
                <a:spcPts val="0"/>
              </a:spcBef>
              <a:buNone/>
            </a:pPr>
            <a:endParaRPr dirty="0">
              <a:solidFill>
                <a:schemeClr val="lt1"/>
              </a:solidFill>
            </a:endParaRPr>
          </a:p>
        </p:txBody>
      </p:sp>
      <p:pic>
        <p:nvPicPr>
          <p:cNvPr id="102" name="Shape 102"/>
          <p:cNvPicPr preferRelativeResize="0"/>
          <p:nvPr/>
        </p:nvPicPr>
        <p:blipFill>
          <a:blip r:embed="rId3">
            <a:alphaModFix/>
          </a:blip>
          <a:stretch>
            <a:fillRect/>
          </a:stretch>
        </p:blipFill>
        <p:spPr>
          <a:xfrm>
            <a:off x="6356440" y="1376829"/>
            <a:ext cx="2337324" cy="22789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11700" y="938875"/>
            <a:ext cx="8520600" cy="1963500"/>
          </a:xfrm>
          <a:prstGeom prst="rect">
            <a:avLst/>
          </a:prstGeom>
        </p:spPr>
        <p:txBody>
          <a:bodyPr lIns="91425" tIns="91425" rIns="91425" bIns="91425" anchor="b" anchorCtr="0">
            <a:noAutofit/>
          </a:bodyPr>
          <a:lstStyle/>
          <a:p>
            <a:pPr lvl="0">
              <a:spcBef>
                <a:spcPts val="0"/>
              </a:spcBef>
              <a:buNone/>
            </a:pPr>
            <a:r>
              <a:rPr lang="en" dirty="0" smtClean="0">
                <a:solidFill>
                  <a:srgbClr val="EFEFEF"/>
                </a:solidFill>
              </a:rPr>
              <a:t>10.49%</a:t>
            </a:r>
            <a:endParaRPr lang="en" dirty="0">
              <a:solidFill>
                <a:srgbClr val="EFEFEF"/>
              </a:solidFill>
            </a:endParaRPr>
          </a:p>
        </p:txBody>
      </p:sp>
      <p:sp>
        <p:nvSpPr>
          <p:cNvPr id="171" name="Shape 171"/>
          <p:cNvSpPr txBox="1">
            <a:spLocks noGrp="1"/>
          </p:cNvSpPr>
          <p:nvPr>
            <p:ph type="body" idx="1"/>
          </p:nvPr>
        </p:nvSpPr>
        <p:spPr>
          <a:xfrm>
            <a:off x="311700" y="3152225"/>
            <a:ext cx="8520600" cy="1300800"/>
          </a:xfrm>
          <a:prstGeom prst="rect">
            <a:avLst/>
          </a:prstGeom>
        </p:spPr>
        <p:txBody>
          <a:bodyPr lIns="91425" tIns="91425" rIns="91425" bIns="91425" anchor="t" anchorCtr="0">
            <a:noAutofit/>
          </a:bodyPr>
          <a:lstStyle/>
          <a:p>
            <a:pPr lvl="0">
              <a:spcBef>
                <a:spcPts val="0"/>
              </a:spcBef>
              <a:buNone/>
            </a:pPr>
            <a:r>
              <a:rPr lang="en" dirty="0">
                <a:solidFill>
                  <a:srgbClr val="EFEFEF"/>
                </a:solidFill>
              </a:rPr>
              <a:t>We sent our email to 505 people and got </a:t>
            </a:r>
            <a:r>
              <a:rPr lang="en" dirty="0" smtClean="0">
                <a:solidFill>
                  <a:srgbClr val="EFEFEF"/>
                </a:solidFill>
              </a:rPr>
              <a:t>53 </a:t>
            </a:r>
            <a:r>
              <a:rPr lang="en" dirty="0">
                <a:solidFill>
                  <a:srgbClr val="EFEFEF"/>
                </a:solidFill>
              </a:rPr>
              <a:t>responses. </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5000"/>
          </a:schemeClr>
        </a:solidFill>
        <a:effectLst/>
      </p:bgPr>
    </p:bg>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1252009768"/>
              </p:ext>
            </p:extLst>
          </p:nvPr>
        </p:nvGraphicFramePr>
        <p:xfrm>
          <a:off x="0" y="0"/>
          <a:ext cx="9144000" cy="5143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8890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1478</Words>
  <Application>Microsoft Office PowerPoint</Application>
  <PresentationFormat>On-screen Show (16:9)</PresentationFormat>
  <Paragraphs>118</Paragraphs>
  <Slides>25</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Times New Roman</vt:lpstr>
      <vt:lpstr>simple-dark-2</vt:lpstr>
      <vt:lpstr>Childhood Mentors</vt:lpstr>
      <vt:lpstr>Reasons for our research</vt:lpstr>
      <vt:lpstr>OBJECTIVES </vt:lpstr>
      <vt:lpstr>Literature Review</vt:lpstr>
      <vt:lpstr>Literature Review</vt:lpstr>
      <vt:lpstr>Possible issues with the IRB</vt:lpstr>
      <vt:lpstr>IRB issues</vt:lpstr>
      <vt:lpstr>10.49%</vt:lpstr>
      <vt:lpstr>PowerPoint Presentation</vt:lpstr>
      <vt:lpstr>Sample of our Questions:</vt:lpstr>
      <vt:lpstr>When growing up, did you have a role model?</vt:lpstr>
      <vt:lpstr>PowerPoint Presentation</vt:lpstr>
      <vt:lpstr>During the majority of your childhood, what was the employment status of your primary legal guardian?</vt:lpstr>
      <vt:lpstr>Growing up, what type of school were you enrolled in: (select all that apply)</vt:lpstr>
      <vt:lpstr>As a minor, did you ever commit an offense which could have led you to juvenile court?</vt:lpstr>
      <vt:lpstr>Approximately how many hours during the week were you left unsupervised?   </vt:lpstr>
      <vt:lpstr>How often did you meet with your role model (in one week's time)?  </vt:lpstr>
      <vt:lpstr>Did you regularly participate in extracurricular activities?</vt:lpstr>
      <vt:lpstr>If a minor is arrested for any of the following crimes, is it better for them to be given a second chance, or to lock them up? </vt:lpstr>
      <vt:lpstr>Cross Tabulation</vt:lpstr>
      <vt:lpstr>Conclusions</vt:lpstr>
      <vt:lpstr>Conclusions</vt:lpstr>
      <vt:lpstr>Conclusions</vt:lpstr>
      <vt:lpstr>Conclusions</vt:lpstr>
      <vt:lpstr>This presentation was brought to you by Alpha Group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Childhood Mentors</dc:title>
  <dc:creator>Jamie</dc:creator>
  <cp:lastModifiedBy>Jamie Wood</cp:lastModifiedBy>
  <cp:revision>23</cp:revision>
  <dcterms:modified xsi:type="dcterms:W3CDTF">2016-04-15T21:56:38Z</dcterms:modified>
</cp:coreProperties>
</file>