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33ACB-FE0C-4852-A7BE-6DE5D4C07A03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FB6D9-1294-4001-BB52-106187F1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7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01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0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0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0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0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0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0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0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0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69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7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14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45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04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73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77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FB6D9-1294-4001-BB52-106187F1D5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3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500" dirty="0" smtClean="0">
                <a:cs typeface="Times New Roman" panose="02020603050405020304" pitchFamily="18" charset="0"/>
              </a:rPr>
              <a:t>Police Professionalism</a:t>
            </a:r>
            <a:endParaRPr lang="en-US" sz="6500" dirty="0"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cs typeface="Times New Roman" panose="02020603050405020304" pitchFamily="18" charset="0"/>
              </a:rPr>
              <a:t>Through the eyes of the parents at the </a:t>
            </a: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children's justice center</a:t>
            </a:r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err="1" smtClean="0">
                <a:solidFill>
                  <a:schemeClr val="tx1">
                    <a:alpha val="60000"/>
                  </a:schemeClr>
                </a:solidFill>
              </a:rPr>
              <a:t>Lisbet</a:t>
            </a:r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 Miller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1" y="1239766"/>
            <a:ext cx="11302964" cy="4865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029" y="588776"/>
            <a:ext cx="1003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How beneficial do you think it would be to have a female officer on </a:t>
            </a:r>
            <a:r>
              <a:rPr lang="en-US" sz="2000" dirty="0" smtClean="0"/>
              <a:t>your case?</a:t>
            </a:r>
          </a:p>
        </p:txBody>
      </p:sp>
    </p:spTree>
    <p:extLst>
      <p:ext uri="{BB962C8B-B14F-4D97-AF65-F5344CB8AC3E}">
        <p14:creationId xmlns:p14="http://schemas.microsoft.com/office/powerpoint/2010/main" val="410496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err="1" smtClean="0">
                <a:solidFill>
                  <a:schemeClr val="tx1">
                    <a:alpha val="60000"/>
                  </a:schemeClr>
                </a:solidFill>
              </a:rPr>
              <a:t>Lisbet</a:t>
            </a:r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 Miller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424" y="588776"/>
            <a:ext cx="897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What was your attitude towards law enforcement before the incident?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84" y="1343332"/>
            <a:ext cx="10364098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err="1" smtClean="0">
                <a:solidFill>
                  <a:schemeClr val="tx1">
                    <a:alpha val="60000"/>
                  </a:schemeClr>
                </a:solidFill>
              </a:rPr>
              <a:t>Lisbet</a:t>
            </a:r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 Miller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828" y="521664"/>
            <a:ext cx="677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What </a:t>
            </a:r>
            <a:r>
              <a:rPr lang="en-US" sz="2000" dirty="0" smtClean="0"/>
              <a:t>is </a:t>
            </a:r>
            <a:r>
              <a:rPr lang="en-US" sz="2000" dirty="0"/>
              <a:t>your attitude towards law enforcement </a:t>
            </a:r>
            <a:r>
              <a:rPr lang="en-US" sz="2000" dirty="0" smtClean="0"/>
              <a:t>now?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28" y="1247399"/>
            <a:ext cx="10364098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3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err="1" smtClean="0">
                <a:solidFill>
                  <a:schemeClr val="tx1">
                    <a:alpha val="60000"/>
                  </a:schemeClr>
                </a:solidFill>
              </a:rPr>
              <a:t>Lisbet</a:t>
            </a:r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 Miller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828" y="766492"/>
            <a:ext cx="841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If you had to give a review of the police offer you’re working with, </a:t>
            </a:r>
            <a:endParaRPr lang="en-US" sz="2000" dirty="0" smtClean="0"/>
          </a:p>
          <a:p>
            <a:r>
              <a:rPr lang="en-US" sz="2000" dirty="0" smtClean="0"/>
              <a:t>what </a:t>
            </a:r>
            <a:r>
              <a:rPr lang="en-US" sz="2000" dirty="0"/>
              <a:t>would it be?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28" y="1847843"/>
            <a:ext cx="10364098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9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143471" y="6440262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Wyatt </a:t>
            </a:r>
            <a:r>
              <a:rPr lang="en-US" sz="1800" dirty="0" err="1" smtClean="0">
                <a:solidFill>
                  <a:schemeClr val="tx1">
                    <a:alpha val="60000"/>
                  </a:schemeClr>
                </a:solidFill>
              </a:rPr>
              <a:t>Topham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" y="468365"/>
            <a:ext cx="10705874" cy="572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90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143471" y="6440262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Wyatt </a:t>
            </a:r>
            <a:r>
              <a:rPr lang="en-US" sz="1800" dirty="0" err="1" smtClean="0">
                <a:solidFill>
                  <a:schemeClr val="tx1">
                    <a:alpha val="60000"/>
                  </a:schemeClr>
                </a:solidFill>
              </a:rPr>
              <a:t>Topham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1" y="480801"/>
            <a:ext cx="10212260" cy="561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90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143471" y="6440262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Wyatt </a:t>
            </a:r>
            <a:r>
              <a:rPr lang="en-US" sz="1800" dirty="0" err="1" smtClean="0">
                <a:solidFill>
                  <a:schemeClr val="tx1">
                    <a:alpha val="60000"/>
                  </a:schemeClr>
                </a:solidFill>
              </a:rPr>
              <a:t>Topham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594374"/>
            <a:ext cx="9792607" cy="527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757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143471" y="6440262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Wyatt </a:t>
            </a:r>
            <a:r>
              <a:rPr lang="en-US" sz="1800" dirty="0" err="1" smtClean="0">
                <a:solidFill>
                  <a:schemeClr val="tx1">
                    <a:alpha val="60000"/>
                  </a:schemeClr>
                </a:solidFill>
              </a:rPr>
              <a:t>Topham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8" y="766491"/>
            <a:ext cx="11077121" cy="515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902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Results</a:t>
            </a:r>
            <a:br>
              <a:rPr lang="en-US" sz="44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5712" y="1628375"/>
            <a:ext cx="894654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Things that currently effect the attitude towards law enforcement, and why we wanted to study it: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External environment: Effects of the media</a:t>
            </a:r>
          </a:p>
          <a:p>
            <a:r>
              <a:rPr lang="en-US" sz="1800" dirty="0" smtClean="0"/>
              <a:t>Stressful circumstances: Dealing with children and sexual abuse</a:t>
            </a:r>
          </a:p>
          <a:p>
            <a:endParaRPr lang="en-US" sz="1800" dirty="0" smtClean="0"/>
          </a:p>
          <a:p>
            <a:pPr marL="0" indent="0" algn="ctr">
              <a:buNone/>
            </a:pPr>
            <a:r>
              <a:rPr lang="en-US" sz="3200" i="1" dirty="0" smtClean="0"/>
              <a:t>How are our police departments doing?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430545" y="632772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Victoria Brinkman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2932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Results</a:t>
            </a:r>
            <a:br>
              <a:rPr lang="en-US" sz="44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14197" y="1802546"/>
            <a:ext cx="8946541" cy="4195481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78%</a:t>
            </a:r>
            <a:r>
              <a:rPr lang="en-US" sz="2400" dirty="0" smtClean="0"/>
              <a:t> of our subjects had a </a:t>
            </a:r>
            <a:r>
              <a:rPr lang="en-US" sz="2400" b="1" i="1" dirty="0" smtClean="0"/>
              <a:t>positive</a:t>
            </a:r>
            <a:r>
              <a:rPr lang="en-US" sz="2400" dirty="0" smtClean="0"/>
              <a:t> outlook on police </a:t>
            </a:r>
            <a:r>
              <a:rPr lang="en-US" sz="2400" b="1" i="1" dirty="0" smtClean="0"/>
              <a:t>before</a:t>
            </a:r>
            <a:r>
              <a:rPr lang="en-US" sz="2400" dirty="0" smtClean="0"/>
              <a:t> the incident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88%</a:t>
            </a:r>
            <a:r>
              <a:rPr lang="en-US" sz="2400" dirty="0" smtClean="0"/>
              <a:t> of our subjects had a </a:t>
            </a:r>
            <a:r>
              <a:rPr lang="en-US" sz="2400" b="1" i="1" dirty="0" smtClean="0"/>
              <a:t>positive</a:t>
            </a:r>
            <a:r>
              <a:rPr lang="en-US" sz="2400" dirty="0" smtClean="0"/>
              <a:t> outlook on police </a:t>
            </a:r>
            <a:r>
              <a:rPr lang="en-US" sz="2400" b="1" i="1" dirty="0" smtClean="0"/>
              <a:t>after</a:t>
            </a:r>
            <a:r>
              <a:rPr lang="en-US" sz="2400" dirty="0" smtClean="0"/>
              <a:t> the incident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3200" dirty="0" smtClean="0"/>
              <a:t>This number grew by 10%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430545" y="632772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Victoria Brinkman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94953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9930" y="2530615"/>
            <a:ext cx="9404723" cy="1400530"/>
          </a:xfrm>
        </p:spPr>
        <p:txBody>
          <a:bodyPr/>
          <a:lstStyle/>
          <a:p>
            <a:pPr algn="ctr"/>
            <a:r>
              <a:rPr lang="en-US" sz="8000" dirty="0" smtClean="0">
                <a:cs typeface="Times New Roman" panose="02020603050405020304" pitchFamily="18" charset="0"/>
              </a:rPr>
              <a:t>Group 5</a:t>
            </a:r>
            <a:endParaRPr lang="en-US" sz="8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84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Results</a:t>
            </a:r>
            <a:br>
              <a:rPr lang="en-US" sz="44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4293" y="1445599"/>
            <a:ext cx="8946541" cy="4195481"/>
          </a:xfrm>
        </p:spPr>
        <p:txBody>
          <a:bodyPr>
            <a:noAutofit/>
          </a:bodyPr>
          <a:lstStyle/>
          <a:p>
            <a:r>
              <a:rPr lang="en-US" sz="2400" dirty="0" smtClean="0"/>
              <a:t>So far in 2016 there are 224 child related cases for Utah County</a:t>
            </a:r>
          </a:p>
          <a:p>
            <a:r>
              <a:rPr lang="en-US" sz="2400" dirty="0" smtClean="0"/>
              <a:t>CJC stated they do at least 1000 interviews with children </a:t>
            </a:r>
            <a:r>
              <a:rPr lang="en-US" sz="2400" i="1" dirty="0" smtClean="0"/>
              <a:t>every year</a:t>
            </a:r>
          </a:p>
          <a:p>
            <a:endParaRPr lang="en-US" sz="2400" i="1" dirty="0" smtClean="0"/>
          </a:p>
          <a:p>
            <a:pPr marL="0" indent="0">
              <a:buNone/>
            </a:pPr>
            <a:r>
              <a:rPr lang="en-US" sz="2400" i="1" dirty="0" smtClean="0"/>
              <a:t>With those statistics in mind: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Number of surveys we received back</a:t>
            </a:r>
          </a:p>
          <a:p>
            <a:r>
              <a:rPr lang="en-US" sz="2400" dirty="0" smtClean="0"/>
              <a:t>10 different Police Departments in Utah County</a:t>
            </a:r>
          </a:p>
          <a:p>
            <a:r>
              <a:rPr lang="en-US" sz="2400" dirty="0" smtClean="0"/>
              <a:t>Multiple responses from each police department</a:t>
            </a:r>
          </a:p>
          <a:p>
            <a:endParaRPr lang="en-US" sz="24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430545" y="632772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Victoria Brinkman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927016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Conclusion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4293" y="1697269"/>
            <a:ext cx="894654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87%</a:t>
            </a:r>
            <a:r>
              <a:rPr lang="en-US" sz="2400" dirty="0" smtClean="0"/>
              <a:t> would rate their police department positively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6% </a:t>
            </a:r>
            <a:r>
              <a:rPr lang="en-US" sz="2400" dirty="0" smtClean="0"/>
              <a:t>Neutral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7%</a:t>
            </a:r>
            <a:r>
              <a:rPr lang="en-US" sz="2400" dirty="0" smtClean="0"/>
              <a:t> Negative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Positive results! </a:t>
            </a:r>
          </a:p>
          <a:p>
            <a:r>
              <a:rPr lang="en-US" sz="2400" dirty="0" smtClean="0"/>
              <a:t>Negative, what is it contributed to?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430545" y="632772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Victoria Brinkman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76857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3739" y="2247574"/>
            <a:ext cx="894654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6600" dirty="0" smtClean="0"/>
              <a:t>Any Questions?</a:t>
            </a:r>
            <a:endParaRPr lang="en-US" sz="66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695902" y="76649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7116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5647" y="1245610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How is Law Enforcement in Utah Valley doing when dealing with child victims of sexual abuse from perspective of their caregivers?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64" y="2978094"/>
            <a:ext cx="5060119" cy="2462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811" y="2978094"/>
            <a:ext cx="4241060" cy="2847569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Jeff Long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40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0814" y="893272"/>
            <a:ext cx="8946541" cy="4195481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“Just the facts, kids!”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Jeff Long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18" y="2430477"/>
            <a:ext cx="5182049" cy="3456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896" y="2430477"/>
            <a:ext cx="5182049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43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71482" y="633213"/>
            <a:ext cx="8946541" cy="419548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The Children's Justice Center for Utah Valley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Jeff Long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85" y="2430742"/>
            <a:ext cx="4308216" cy="3135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539" y="2223083"/>
            <a:ext cx="5337367" cy="35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8260" y="398322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 Forensic interviewing of </a:t>
            </a:r>
            <a:r>
              <a:rPr lang="en-US" sz="4400" dirty="0" smtClean="0"/>
              <a:t>children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Jeff Long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714" y="2900460"/>
            <a:ext cx="2841354" cy="3185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705" y="3350990"/>
            <a:ext cx="5737654" cy="2284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2714" y="2180163"/>
            <a:ext cx="3816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That was then…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64" y="2309416"/>
            <a:ext cx="3816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is now…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050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8260" y="398322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Today’s child interviews are much less invasive than a few years ago  </a:t>
            </a:r>
            <a:endParaRPr lang="en-US" sz="32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Jeff Long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84" y="1972272"/>
            <a:ext cx="3456732" cy="4383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40" y="1972272"/>
            <a:ext cx="3488494" cy="441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5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87592" y="473823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Concerns </a:t>
            </a:r>
            <a:r>
              <a:rPr lang="en-US" sz="3200" dirty="0"/>
              <a:t>with the </a:t>
            </a:r>
            <a:r>
              <a:rPr lang="en-US" sz="3200" dirty="0" smtClean="0"/>
              <a:t>project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1800" dirty="0" smtClean="0"/>
              <a:t>“</a:t>
            </a:r>
            <a:r>
              <a:rPr lang="en-US" sz="1800" dirty="0"/>
              <a:t>The caregivers are often in crisis when they are the Children’s Justice Center so they may not be in the best frame of mind to be answering survey questions.” </a:t>
            </a:r>
          </a:p>
          <a:p>
            <a:pPr marL="0" indent="0">
              <a:buNone/>
            </a:pPr>
            <a:r>
              <a:rPr lang="en-US" sz="1800" dirty="0"/>
              <a:t> - CJC </a:t>
            </a:r>
            <a:r>
              <a:rPr lang="en-US" sz="1800" dirty="0" smtClean="0"/>
              <a:t>Staff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Complete anonymity for the families involved 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How the survey would be administered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32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Jeff Long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310" y="2804487"/>
            <a:ext cx="4105854" cy="273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5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607" y="406711"/>
            <a:ext cx="8946541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Application of the Survey</a:t>
            </a:r>
            <a:endParaRPr lang="en-US" sz="2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 CJC staff administered the 10 question paper surveys to the parents while their child was being interviewed by LE or DCFS. 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r>
              <a:rPr lang="en-US" sz="1800" dirty="0" smtClean="0"/>
              <a:t>Most </a:t>
            </a:r>
            <a:r>
              <a:rPr lang="en-US" sz="1800" dirty="0"/>
              <a:t>willingly accepted the survey.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r>
              <a:rPr lang="en-US" sz="1800" dirty="0" smtClean="0"/>
              <a:t>They </a:t>
            </a:r>
            <a:r>
              <a:rPr lang="en-US" sz="1800" dirty="0"/>
              <a:t>were asked only once to complete the survey so not to feel pressured.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r>
              <a:rPr lang="en-US" sz="1800" dirty="0" smtClean="0"/>
              <a:t>Appeared </a:t>
            </a:r>
            <a:r>
              <a:rPr lang="en-US" sz="1800" dirty="0"/>
              <a:t>to be “brutally” honest.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r>
              <a:rPr lang="en-US" sz="1800" dirty="0" smtClean="0"/>
              <a:t>CJC </a:t>
            </a:r>
            <a:r>
              <a:rPr lang="en-US" sz="1800" dirty="0"/>
              <a:t>staff was very helpful and excited for such a survey.</a:t>
            </a:r>
            <a:br>
              <a:rPr lang="en-US" sz="1800" dirty="0"/>
            </a:br>
            <a:endParaRPr lang="en-US" sz="1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295871" y="6355676"/>
            <a:ext cx="3859795" cy="304801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alpha val="60000"/>
                  </a:schemeClr>
                </a:solidFill>
              </a:rPr>
              <a:t>Jeff Long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159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581</TotalTime>
  <Words>388</Words>
  <Application>Microsoft Office PowerPoint</Application>
  <PresentationFormat>Widescreen</PresentationFormat>
  <Paragraphs>115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 3</vt:lpstr>
      <vt:lpstr>Ion</vt:lpstr>
      <vt:lpstr>Police Professionalism</vt:lpstr>
      <vt:lpstr>Group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   </vt:lpstr>
      <vt:lpstr>Results      </vt:lpstr>
      <vt:lpstr>Results      </vt:lpstr>
      <vt:lpstr>Conclusion      </vt:lpstr>
      <vt:lpstr>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Police Professionalism</dc:title>
  <dc:creator>Victoria Brinkman</dc:creator>
  <cp:lastModifiedBy>Victoria Brinkman</cp:lastModifiedBy>
  <cp:revision>11</cp:revision>
  <dcterms:created xsi:type="dcterms:W3CDTF">2016-04-18T19:59:45Z</dcterms:created>
  <dcterms:modified xsi:type="dcterms:W3CDTF">2016-04-20T20:15:46Z</dcterms:modified>
</cp:coreProperties>
</file>