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95" r:id="rId4"/>
    <p:sldId id="296" r:id="rId5"/>
    <p:sldId id="297" r:id="rId6"/>
    <p:sldId id="298" r:id="rId7"/>
    <p:sldId id="299" r:id="rId8"/>
    <p:sldId id="304" r:id="rId9"/>
    <p:sldId id="258" r:id="rId10"/>
    <p:sldId id="259" r:id="rId11"/>
    <p:sldId id="260" r:id="rId12"/>
    <p:sldId id="300" r:id="rId13"/>
    <p:sldId id="262" r:id="rId14"/>
    <p:sldId id="263" r:id="rId15"/>
    <p:sldId id="264" r:id="rId16"/>
    <p:sldId id="265" r:id="rId17"/>
    <p:sldId id="278" r:id="rId18"/>
    <p:sldId id="266" r:id="rId19"/>
    <p:sldId id="267" r:id="rId20"/>
    <p:sldId id="268" r:id="rId21"/>
    <p:sldId id="269" r:id="rId22"/>
    <p:sldId id="270" r:id="rId23"/>
    <p:sldId id="271" r:id="rId24"/>
    <p:sldId id="272" r:id="rId25"/>
    <p:sldId id="273" r:id="rId26"/>
    <p:sldId id="274" r:id="rId27"/>
    <p:sldId id="305" r:id="rId28"/>
    <p:sldId id="301" r:id="rId29"/>
    <p:sldId id="275" r:id="rId30"/>
    <p:sldId id="276" r:id="rId31"/>
    <p:sldId id="277" r:id="rId32"/>
    <p:sldId id="280" r:id="rId33"/>
    <p:sldId id="281" r:id="rId34"/>
    <p:sldId id="282" r:id="rId35"/>
    <p:sldId id="283" r:id="rId36"/>
    <p:sldId id="284" r:id="rId37"/>
    <p:sldId id="285" r:id="rId38"/>
    <p:sldId id="286" r:id="rId39"/>
    <p:sldId id="302" r:id="rId40"/>
    <p:sldId id="288" r:id="rId41"/>
    <p:sldId id="287" r:id="rId42"/>
    <p:sldId id="289" r:id="rId43"/>
    <p:sldId id="290" r:id="rId44"/>
    <p:sldId id="291" r:id="rId45"/>
    <p:sldId id="30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4660"/>
  </p:normalViewPr>
  <p:slideViewPr>
    <p:cSldViewPr snapToGrid="0">
      <p:cViewPr varScale="1">
        <p:scale>
          <a:sx n="111" d="100"/>
          <a:sy n="111"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Positive Drug Test In Fatal Crashes 2006-2015</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Sheet1!$A$2:$A$11</c:f>
              <c:strCache>
                <c:ptCount val="10"/>
                <c:pt idx="0">
                  <c:v>Marijuana</c:v>
                </c:pt>
                <c:pt idx="1">
                  <c:v>Meth</c:v>
                </c:pt>
                <c:pt idx="2">
                  <c:v>Oxycodone</c:v>
                </c:pt>
                <c:pt idx="3">
                  <c:v>Amphetamine</c:v>
                </c:pt>
                <c:pt idx="4">
                  <c:v>Hydrocodone</c:v>
                </c:pt>
                <c:pt idx="5">
                  <c:v>Morphine</c:v>
                </c:pt>
                <c:pt idx="6">
                  <c:v>Diazepam</c:v>
                </c:pt>
                <c:pt idx="7">
                  <c:v>Cocaine</c:v>
                </c:pt>
                <c:pt idx="8">
                  <c:v>Nordiazepam</c:v>
                </c:pt>
                <c:pt idx="9">
                  <c:v>Alprazolam</c:v>
                </c:pt>
              </c:strCache>
            </c:strRef>
          </c:cat>
          <c:val>
            <c:numRef>
              <c:f>Sheet1!$B$2:$B$11</c:f>
              <c:numCache>
                <c:formatCode>General</c:formatCode>
                <c:ptCount val="10"/>
                <c:pt idx="0">
                  <c:v>128</c:v>
                </c:pt>
                <c:pt idx="1">
                  <c:v>74</c:v>
                </c:pt>
                <c:pt idx="2">
                  <c:v>22</c:v>
                </c:pt>
                <c:pt idx="3">
                  <c:v>22</c:v>
                </c:pt>
                <c:pt idx="4">
                  <c:v>18</c:v>
                </c:pt>
                <c:pt idx="5">
                  <c:v>17</c:v>
                </c:pt>
                <c:pt idx="6">
                  <c:v>16</c:v>
                </c:pt>
                <c:pt idx="7">
                  <c:v>14</c:v>
                </c:pt>
                <c:pt idx="8">
                  <c:v>14</c:v>
                </c:pt>
                <c:pt idx="9">
                  <c:v>9</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Drug Positive Drivers in Fatal Crashes Utah </a:t>
            </a:r>
            <a:r>
              <a:rPr lang="en-US" dirty="0" smtClean="0"/>
              <a:t>2006-2015 Revised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Drug Positive Drivers in Fatal Crashes Utah 2006-2015</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Prescriptions</c:v>
                </c:pt>
                <c:pt idx="1">
                  <c:v>Marijuana</c:v>
                </c:pt>
                <c:pt idx="2">
                  <c:v>Methampetamine</c:v>
                </c:pt>
              </c:strCache>
            </c:strRef>
          </c:cat>
          <c:val>
            <c:numRef>
              <c:f>Sheet1!$B$2:$B$5</c:f>
              <c:numCache>
                <c:formatCode>General</c:formatCode>
                <c:ptCount val="4"/>
                <c:pt idx="0">
                  <c:v>131</c:v>
                </c:pt>
                <c:pt idx="1">
                  <c:v>128</c:v>
                </c:pt>
                <c:pt idx="2">
                  <c:v>74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963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228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448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828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196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4/18/2016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089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4/18/2016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018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7617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097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32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15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19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4/18/2016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966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4/18/2016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9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4/18/2016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893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422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732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CF1133-3259-4C45-BABA-5B62D9C6F78D}" type="datetimeFigureOut">
              <a:rPr lang="en-US" smtClean="0"/>
              <a:t>4/18/2016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569180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Prescription Misuse At UVU</a:t>
            </a:r>
            <a:endParaRPr lang="en-US" dirty="0"/>
          </a:p>
        </p:txBody>
      </p:sp>
      <p:sp>
        <p:nvSpPr>
          <p:cNvPr id="3" name="Subtitle 2"/>
          <p:cNvSpPr>
            <a:spLocks noGrp="1"/>
          </p:cNvSpPr>
          <p:nvPr>
            <p:ph type="subTitle" idx="1"/>
          </p:nvPr>
        </p:nvSpPr>
        <p:spPr/>
        <p:txBody>
          <a:bodyPr/>
          <a:lstStyle/>
          <a:p>
            <a:r>
              <a:rPr lang="en-US" dirty="0" smtClean="0"/>
              <a:t>Dan Stansell, Eli </a:t>
            </a:r>
            <a:r>
              <a:rPr lang="en-US" dirty="0" err="1" smtClean="0"/>
              <a:t>Tafolla</a:t>
            </a:r>
            <a:r>
              <a:rPr lang="en-US" dirty="0" smtClean="0"/>
              <a:t>, Sam </a:t>
            </a:r>
            <a:r>
              <a:rPr lang="en-US" dirty="0" err="1" smtClean="0"/>
              <a:t>Westfahl</a:t>
            </a:r>
            <a:r>
              <a:rPr lang="en-US" dirty="0" smtClean="0"/>
              <a:t>, Cameron Williams</a:t>
            </a:r>
            <a:endParaRPr lang="en-US" dirty="0"/>
          </a:p>
        </p:txBody>
      </p:sp>
    </p:spTree>
    <p:extLst>
      <p:ext uri="{BB962C8B-B14F-4D97-AF65-F5344CB8AC3E}">
        <p14:creationId xmlns:p14="http://schemas.microsoft.com/office/powerpoint/2010/main" val="382728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reviews</a:t>
            </a:r>
            <a:endParaRPr lang="en-US" dirty="0"/>
          </a:p>
        </p:txBody>
      </p:sp>
      <p:sp>
        <p:nvSpPr>
          <p:cNvPr id="3" name="Content Placeholder 2"/>
          <p:cNvSpPr>
            <a:spLocks noGrp="1"/>
          </p:cNvSpPr>
          <p:nvPr>
            <p:ph idx="1"/>
          </p:nvPr>
        </p:nvSpPr>
        <p:spPr/>
        <p:txBody>
          <a:bodyPr>
            <a:normAutofit lnSpcReduction="10000"/>
          </a:bodyPr>
          <a:lstStyle/>
          <a:p>
            <a:r>
              <a:rPr lang="en-US" dirty="0" smtClean="0"/>
              <a:t>Jason A Fork and Christina </a:t>
            </a:r>
            <a:r>
              <a:rPr lang="en-US" dirty="0" err="1" smtClean="0"/>
              <a:t>Lacerenza</a:t>
            </a:r>
            <a:r>
              <a:rPr lang="en-US" dirty="0" smtClean="0"/>
              <a:t> 2011 National study which examined  the relationship between where people get prescription drugs when misusing.</a:t>
            </a:r>
          </a:p>
          <a:p>
            <a:r>
              <a:rPr lang="en-US" dirty="0" smtClean="0"/>
              <a:t>Ray M. </a:t>
            </a:r>
            <a:r>
              <a:rPr lang="en-US" dirty="0" err="1" smtClean="0"/>
              <a:t>Merril</a:t>
            </a:r>
            <a:r>
              <a:rPr lang="en-US" dirty="0" smtClean="0"/>
              <a:t>, Jeffrey A. Folsom, Susan S. </a:t>
            </a:r>
            <a:r>
              <a:rPr lang="en-US" dirty="0" err="1" smtClean="0"/>
              <a:t>Chistopherson</a:t>
            </a:r>
            <a:r>
              <a:rPr lang="en-US" dirty="0"/>
              <a:t> </a:t>
            </a:r>
            <a:r>
              <a:rPr lang="en-US" dirty="0" smtClean="0"/>
              <a:t>BYU. Religion and Substance Abuse 3 major Universities in Utah</a:t>
            </a:r>
          </a:p>
          <a:p>
            <a:r>
              <a:rPr lang="en-US" dirty="0" err="1" smtClean="0"/>
              <a:t>Nicohlas</a:t>
            </a:r>
            <a:r>
              <a:rPr lang="en-US" dirty="0" smtClean="0"/>
              <a:t> E. </a:t>
            </a:r>
            <a:r>
              <a:rPr lang="en-US" dirty="0" err="1" smtClean="0"/>
              <a:t>Hagemeir</a:t>
            </a:r>
            <a:r>
              <a:rPr lang="en-US" dirty="0" smtClean="0"/>
              <a:t>, Jeffrey A. Gray, Robert P. Pack: Survey done to see if Prescribers and Pharmacist thought their practice felt they were contributing to drug abuse</a:t>
            </a:r>
          </a:p>
          <a:p>
            <a:r>
              <a:rPr lang="en-US" dirty="0" smtClean="0"/>
              <a:t>Jane Carlisle Maxwell “The Prescription Epidemic in U.S. National survey showing increase in Prescription Abuse.</a:t>
            </a:r>
          </a:p>
          <a:p>
            <a:endParaRPr lang="en-US" dirty="0"/>
          </a:p>
        </p:txBody>
      </p:sp>
    </p:spTree>
    <p:extLst>
      <p:ext uri="{BB962C8B-B14F-4D97-AF65-F5344CB8AC3E}">
        <p14:creationId xmlns:p14="http://schemas.microsoft.com/office/powerpoint/2010/main" val="78394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a:t>
            </a:r>
            <a:endParaRPr lang="en-US" dirty="0"/>
          </a:p>
        </p:txBody>
      </p:sp>
      <p:sp>
        <p:nvSpPr>
          <p:cNvPr id="3" name="Content Placeholder 2"/>
          <p:cNvSpPr>
            <a:spLocks noGrp="1"/>
          </p:cNvSpPr>
          <p:nvPr>
            <p:ph idx="1"/>
          </p:nvPr>
        </p:nvSpPr>
        <p:spPr/>
        <p:txBody>
          <a:bodyPr/>
          <a:lstStyle/>
          <a:p>
            <a:r>
              <a:rPr lang="en-US" dirty="0" smtClean="0"/>
              <a:t>Survey was distributed to 500 Random Utah Valley University Students</a:t>
            </a:r>
          </a:p>
          <a:p>
            <a:r>
              <a:rPr lang="en-US" dirty="0" smtClean="0"/>
              <a:t>The survey was sent out 3 different times. </a:t>
            </a:r>
          </a:p>
          <a:p>
            <a:r>
              <a:rPr lang="en-US" dirty="0" smtClean="0"/>
              <a:t>Total of 1,492 emails were sent out</a:t>
            </a:r>
          </a:p>
          <a:p>
            <a:r>
              <a:rPr lang="en-US" dirty="0" smtClean="0"/>
              <a:t>694 of the emails were opened</a:t>
            </a:r>
          </a:p>
          <a:p>
            <a:r>
              <a:rPr lang="en-US" dirty="0" smtClean="0"/>
              <a:t>We received 58 responses and 54 completed the survey</a:t>
            </a:r>
            <a:endParaRPr lang="en-US" dirty="0"/>
          </a:p>
        </p:txBody>
      </p:sp>
    </p:spTree>
    <p:extLst>
      <p:ext uri="{BB962C8B-B14F-4D97-AF65-F5344CB8AC3E}">
        <p14:creationId xmlns:p14="http://schemas.microsoft.com/office/powerpoint/2010/main" val="207020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Cameron </a:t>
            </a:r>
            <a:r>
              <a:rPr lang="en-US" dirty="0" err="1" smtClean="0"/>
              <a:t>WIlliams</a:t>
            </a:r>
            <a:endParaRPr lang="en-US" dirty="0"/>
          </a:p>
        </p:txBody>
      </p:sp>
    </p:spTree>
    <p:extLst>
      <p:ext uri="{BB962C8B-B14F-4D97-AF65-F5344CB8AC3E}">
        <p14:creationId xmlns:p14="http://schemas.microsoft.com/office/powerpoint/2010/main" val="280858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In the last 12 months have you seen a physician? </a:t>
            </a:r>
            <a:endParaRPr lang="en-US" dirty="0"/>
          </a:p>
        </p:txBody>
      </p:sp>
      <p:pic>
        <p:nvPicPr>
          <p:cNvPr id="3" name="REV_bkmzX720MeCYHNH_RP_3r4Gsx6NZgAZhRP.png"/>
          <p:cNvPicPr>
            <a:picLocks noGrp="1" noChangeAspect="1"/>
          </p:cNvPicPr>
          <p:nvPr>
            <p:ph idx="1"/>
          </p:nvPr>
        </p:nvPicPr>
        <p:blipFill>
          <a:blip r:embed="rId2" cstate="print"/>
          <a:stretch>
            <a:fillRect/>
          </a:stretch>
        </p:blipFill>
        <p:spPr>
          <a:xfrm>
            <a:off x="1879954" y="2446986"/>
            <a:ext cx="7807642" cy="35134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What type of physician did you see?</a:t>
            </a:r>
            <a:endParaRPr lang="en-US" dirty="0"/>
          </a:p>
        </p:txBody>
      </p:sp>
      <p:pic>
        <p:nvPicPr>
          <p:cNvPr id="3" name="REV_bqqyUe375Emby0B_RP_3r4Gsx6NZgAZhRP.png"/>
          <p:cNvPicPr>
            <a:picLocks noGrp="1" noChangeAspect="1"/>
          </p:cNvPicPr>
          <p:nvPr>
            <p:ph idx="1"/>
          </p:nvPr>
        </p:nvPicPr>
        <p:blipFill>
          <a:blip r:embed="rId2" cstate="print"/>
          <a:stretch>
            <a:fillRect/>
          </a:stretch>
        </p:blipFill>
        <p:spPr>
          <a:xfrm>
            <a:off x="2213374" y="1935921"/>
            <a:ext cx="7950740" cy="35778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During this time were you prescribed any medications?</a:t>
            </a:r>
            <a:endParaRPr lang="en-US" dirty="0"/>
          </a:p>
        </p:txBody>
      </p:sp>
      <p:pic>
        <p:nvPicPr>
          <p:cNvPr id="3" name="REV_efgEy1R4cGsuY85_RP_3r4Gsx6NZgAZhRP.png"/>
          <p:cNvPicPr>
            <a:picLocks noGrp="1" noChangeAspect="1"/>
          </p:cNvPicPr>
          <p:nvPr>
            <p:ph idx="1"/>
          </p:nvPr>
        </p:nvPicPr>
        <p:blipFill>
          <a:blip r:embed="rId2" cstate="print"/>
          <a:stretch>
            <a:fillRect/>
          </a:stretch>
        </p:blipFill>
        <p:spPr>
          <a:xfrm>
            <a:off x="2054534" y="2343954"/>
            <a:ext cx="7864882" cy="35391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What type of prescriptions were you prescribed?</a:t>
            </a:r>
            <a:endParaRPr lang="en-US" dirty="0"/>
          </a:p>
        </p:txBody>
      </p:sp>
      <p:pic>
        <p:nvPicPr>
          <p:cNvPr id="3" name="REV_9NZFUxuCzN5pjBb_RP_3r4Gsx6NZgAZhRP.png"/>
          <p:cNvPicPr>
            <a:picLocks noGrp="1" noChangeAspect="1"/>
          </p:cNvPicPr>
          <p:nvPr>
            <p:ph idx="1"/>
          </p:nvPr>
        </p:nvPicPr>
        <p:blipFill>
          <a:blip r:embed="rId2" cstate="print"/>
          <a:stretch>
            <a:fillRect/>
          </a:stretch>
        </p:blipFill>
        <p:spPr>
          <a:xfrm>
            <a:off x="1934331" y="2408350"/>
            <a:ext cx="8036600" cy="36164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What pain killer are you currently or have taken?</a:t>
            </a:r>
            <a:endParaRPr lang="en-US" dirty="0"/>
          </a:p>
        </p:txBody>
      </p:sp>
      <p:pic>
        <p:nvPicPr>
          <p:cNvPr id="3" name="REV_dja9YgYsQWNvfi5_RP_3r4Gsx6NZgAZhRP.png"/>
          <p:cNvPicPr>
            <a:picLocks noGrp="1" noChangeAspect="1"/>
          </p:cNvPicPr>
          <p:nvPr>
            <p:ph idx="1"/>
          </p:nvPr>
        </p:nvPicPr>
        <p:blipFill>
          <a:blip r:embed="rId2" cstate="print"/>
          <a:stretch>
            <a:fillRect/>
          </a:stretch>
        </p:blipFill>
        <p:spPr>
          <a:xfrm>
            <a:off x="2070822" y="2342558"/>
            <a:ext cx="8039705" cy="36178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How long were you on this prescription?</a:t>
            </a:r>
            <a:endParaRPr lang="en-US" dirty="0"/>
          </a:p>
        </p:txBody>
      </p:sp>
      <p:pic>
        <p:nvPicPr>
          <p:cNvPr id="3" name="REV_3flkUNzysjLCjs1_RP_3r4Gsx6NZgAZhRP.png"/>
          <p:cNvPicPr>
            <a:picLocks noGrp="1" noChangeAspect="1"/>
          </p:cNvPicPr>
          <p:nvPr>
            <p:ph idx="1"/>
          </p:nvPr>
        </p:nvPicPr>
        <p:blipFill>
          <a:blip r:embed="rId2" cstate="print"/>
          <a:stretch>
            <a:fillRect/>
          </a:stretch>
        </p:blipFill>
        <p:spPr>
          <a:xfrm>
            <a:off x="2264308" y="2413664"/>
            <a:ext cx="7652734" cy="34437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Was this prescription re-fillable?</a:t>
            </a:r>
            <a:endParaRPr lang="en-US" dirty="0"/>
          </a:p>
        </p:txBody>
      </p:sp>
      <p:pic>
        <p:nvPicPr>
          <p:cNvPr id="3" name="REV_1WSFjQvQOCrNaXr_RP_3r4Gsx6NZgAZhRP.png"/>
          <p:cNvPicPr>
            <a:picLocks noGrp="1" noChangeAspect="1"/>
          </p:cNvPicPr>
          <p:nvPr>
            <p:ph idx="1"/>
          </p:nvPr>
        </p:nvPicPr>
        <p:blipFill>
          <a:blip r:embed="rId2" cstate="print"/>
          <a:stretch>
            <a:fillRect/>
          </a:stretch>
        </p:blipFill>
        <p:spPr>
          <a:xfrm>
            <a:off x="1889971" y="2125014"/>
            <a:ext cx="7836262" cy="35263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smtClean="0"/>
              <a:t>We Chose </a:t>
            </a:r>
            <a:r>
              <a:rPr lang="en-US" dirty="0" smtClean="0"/>
              <a:t>this Topic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80" y="1721921"/>
            <a:ext cx="4985189" cy="4673615"/>
          </a:xfrm>
          <a:prstGeom prst="rect">
            <a:avLst/>
          </a:prstGeom>
        </p:spPr>
      </p:pic>
    </p:spTree>
    <p:extLst>
      <p:ext uri="{BB962C8B-B14F-4D97-AF65-F5344CB8AC3E}">
        <p14:creationId xmlns:p14="http://schemas.microsoft.com/office/powerpoint/2010/main" val="302146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How many refills did it come with?</a:t>
            </a:r>
            <a:endParaRPr lang="en-US" dirty="0"/>
          </a:p>
        </p:txBody>
      </p:sp>
      <p:pic>
        <p:nvPicPr>
          <p:cNvPr id="3" name="REV_6mr23OXlQUMOgGp_RP_3r4Gsx6NZgAZhRP.png"/>
          <p:cNvPicPr>
            <a:picLocks noGrp="1" noChangeAspect="1"/>
          </p:cNvPicPr>
          <p:nvPr>
            <p:ph idx="1"/>
          </p:nvPr>
        </p:nvPicPr>
        <p:blipFill>
          <a:blip r:embed="rId2" cstate="print"/>
          <a:stretch>
            <a:fillRect/>
          </a:stretch>
        </p:blipFill>
        <p:spPr>
          <a:xfrm>
            <a:off x="1901419" y="2202287"/>
            <a:ext cx="7979360" cy="35907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Have you ever taken a prescription that was expired?</a:t>
            </a:r>
            <a:endParaRPr lang="en-US" dirty="0"/>
          </a:p>
        </p:txBody>
      </p:sp>
      <p:pic>
        <p:nvPicPr>
          <p:cNvPr id="3" name="REV_9M6edwdvIpTse9v_RP_3r4Gsx6NZgAZhRP.png"/>
          <p:cNvPicPr>
            <a:picLocks noGrp="1" noChangeAspect="1"/>
          </p:cNvPicPr>
          <p:nvPr>
            <p:ph idx="1"/>
          </p:nvPr>
        </p:nvPicPr>
        <p:blipFill>
          <a:blip r:embed="rId2" cstate="print"/>
          <a:stretch>
            <a:fillRect/>
          </a:stretch>
        </p:blipFill>
        <p:spPr>
          <a:xfrm>
            <a:off x="2081018" y="2293970"/>
            <a:ext cx="7838398" cy="35272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How far past the expiration date was it?</a:t>
            </a:r>
            <a:endParaRPr lang="en-US" dirty="0"/>
          </a:p>
        </p:txBody>
      </p:sp>
      <p:pic>
        <p:nvPicPr>
          <p:cNvPr id="3" name="REV_b9gl9MpdO0C7Wux_RP_3r4Gsx6NZgAZhRP.png"/>
          <p:cNvPicPr>
            <a:picLocks noGrp="1" noChangeAspect="1"/>
          </p:cNvPicPr>
          <p:nvPr>
            <p:ph idx="1"/>
          </p:nvPr>
        </p:nvPicPr>
        <p:blipFill>
          <a:blip r:embed="rId2" cstate="print"/>
          <a:stretch>
            <a:fillRect/>
          </a:stretch>
        </p:blipFill>
        <p:spPr>
          <a:xfrm>
            <a:off x="2209805" y="2384122"/>
            <a:ext cx="7323244" cy="32954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Have you ever taken a prescription that wasn't prescribed to you?</a:t>
            </a:r>
            <a:endParaRPr lang="en-US" dirty="0"/>
          </a:p>
        </p:txBody>
      </p:sp>
      <p:pic>
        <p:nvPicPr>
          <p:cNvPr id="3" name="REV_8q5u0KMN2fishs9_RP_3r4Gsx6NZgAZhRP.png"/>
          <p:cNvPicPr>
            <a:picLocks noGrp="1" noChangeAspect="1"/>
          </p:cNvPicPr>
          <p:nvPr>
            <p:ph idx="1"/>
          </p:nvPr>
        </p:nvPicPr>
        <p:blipFill>
          <a:blip r:embed="rId2" cstate="print"/>
          <a:stretch>
            <a:fillRect/>
          </a:stretch>
        </p:blipFill>
        <p:spPr>
          <a:xfrm>
            <a:off x="1713252" y="2422759"/>
            <a:ext cx="8553893" cy="38492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From whom or where did you acquire it from?</a:t>
            </a:r>
            <a:endParaRPr lang="en-US" dirty="0"/>
          </a:p>
        </p:txBody>
      </p:sp>
      <p:pic>
        <p:nvPicPr>
          <p:cNvPr id="3" name="REV_8bNCB7Z95POC4JL_RP_3r4Gsx6NZgAZhRP.png"/>
          <p:cNvPicPr>
            <a:picLocks noGrp="1" noChangeAspect="1"/>
          </p:cNvPicPr>
          <p:nvPr>
            <p:ph idx="1"/>
          </p:nvPr>
        </p:nvPicPr>
        <p:blipFill>
          <a:blip r:embed="rId2" cstate="print"/>
          <a:stretch>
            <a:fillRect/>
          </a:stretch>
        </p:blipFill>
        <p:spPr>
          <a:xfrm>
            <a:off x="1906073" y="2253321"/>
            <a:ext cx="8180768" cy="368134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Someone I know has lost their life to prescriptions </a:t>
            </a:r>
            <a:endParaRPr lang="en-US" dirty="0"/>
          </a:p>
        </p:txBody>
      </p:sp>
      <p:pic>
        <p:nvPicPr>
          <p:cNvPr id="3" name="REV_3aYrFZCLgGbxgX3_RP_3r4Gsx6NZgAZhRP.png"/>
          <p:cNvPicPr>
            <a:picLocks noGrp="1" noChangeAspect="1"/>
          </p:cNvPicPr>
          <p:nvPr>
            <p:ph idx="1"/>
          </p:nvPr>
        </p:nvPicPr>
        <p:blipFill>
          <a:blip r:embed="rId2" cstate="print"/>
          <a:stretch>
            <a:fillRect/>
          </a:stretch>
        </p:blipFill>
        <p:spPr>
          <a:xfrm>
            <a:off x="2254870" y="2240924"/>
            <a:ext cx="7922123" cy="35649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People close to me have been affected by prescription abuse </a:t>
            </a:r>
            <a:endParaRPr lang="en-US" dirty="0"/>
          </a:p>
        </p:txBody>
      </p:sp>
      <p:pic>
        <p:nvPicPr>
          <p:cNvPr id="3" name="REV_d3YWgg0ae7clsdD_RP_3r4Gsx6NZgAZhRP.png"/>
          <p:cNvPicPr>
            <a:picLocks noGrp="1" noChangeAspect="1"/>
          </p:cNvPicPr>
          <p:nvPr>
            <p:ph idx="1"/>
          </p:nvPr>
        </p:nvPicPr>
        <p:blipFill>
          <a:blip r:embed="rId2" cstate="print"/>
          <a:stretch>
            <a:fillRect/>
          </a:stretch>
        </p:blipFill>
        <p:spPr>
          <a:xfrm>
            <a:off x="2080291" y="2253803"/>
            <a:ext cx="7607304" cy="34232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a:t>
            </a:r>
            <a:endParaRPr lang="en-US" dirty="0"/>
          </a:p>
        </p:txBody>
      </p:sp>
      <p:sp>
        <p:nvSpPr>
          <p:cNvPr id="3" name="Content Placeholder 2"/>
          <p:cNvSpPr>
            <a:spLocks noGrp="1"/>
          </p:cNvSpPr>
          <p:nvPr>
            <p:ph idx="1"/>
          </p:nvPr>
        </p:nvSpPr>
        <p:spPr/>
        <p:txBody>
          <a:bodyPr/>
          <a:lstStyle/>
          <a:p>
            <a:r>
              <a:rPr lang="en-US" dirty="0" smtClean="0"/>
              <a:t>24 people will die a month from Prescription Abuse in Utah </a:t>
            </a:r>
          </a:p>
          <a:p>
            <a:r>
              <a:rPr lang="en-US" dirty="0"/>
              <a:t>From 2000 to 2014, Utah has experienced a nearly 400% increase in deaths from the misuse and abuse of prescription drugs </a:t>
            </a:r>
          </a:p>
        </p:txBody>
      </p:sp>
    </p:spTree>
    <p:extLst>
      <p:ext uri="{BB962C8B-B14F-4D97-AF65-F5344CB8AC3E}">
        <p14:creationId xmlns:p14="http://schemas.microsoft.com/office/powerpoint/2010/main" val="118496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 </a:t>
            </a:r>
            <a:r>
              <a:rPr lang="en-US" dirty="0" err="1" smtClean="0"/>
              <a:t>Tafolla</a:t>
            </a:r>
            <a:endParaRPr lang="en-US" dirty="0"/>
          </a:p>
        </p:txBody>
      </p:sp>
    </p:spTree>
    <p:extLst>
      <p:ext uri="{BB962C8B-B14F-4D97-AF65-F5344CB8AC3E}">
        <p14:creationId xmlns:p14="http://schemas.microsoft.com/office/powerpoint/2010/main" val="155944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feel that doctors in Utah are handing prescriptions out too easily</a:t>
            </a:r>
            <a:endParaRPr lang="en-US" dirty="0"/>
          </a:p>
        </p:txBody>
      </p:sp>
      <p:pic>
        <p:nvPicPr>
          <p:cNvPr id="3" name="REV_eJ2XW3WawCiDTuJ_RP_3r4Gsx6NZgAZhRP.png"/>
          <p:cNvPicPr>
            <a:picLocks noGrp="1" noChangeAspect="1"/>
          </p:cNvPicPr>
          <p:nvPr>
            <p:ph idx="1"/>
          </p:nvPr>
        </p:nvPicPr>
        <p:blipFill>
          <a:blip r:embed="rId2" cstate="print"/>
          <a:stretch>
            <a:fillRect/>
          </a:stretch>
        </p:blipFill>
        <p:spPr>
          <a:xfrm>
            <a:off x="2240924" y="2297109"/>
            <a:ext cx="7917284" cy="35627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Stats</a:t>
            </a:r>
            <a:endParaRPr lang="en-US" dirty="0"/>
          </a:p>
        </p:txBody>
      </p:sp>
      <p:pic>
        <p:nvPicPr>
          <p:cNvPr id="9" name="Content Placeholder 8"/>
          <p:cNvPicPr>
            <a:picLocks noGrp="1" noChangeAspect="1"/>
          </p:cNvPicPr>
          <p:nvPr>
            <p:ph sz="half" idx="4294967295"/>
          </p:nvPr>
        </p:nvPicPr>
        <p:blipFill>
          <a:blip r:embed="rId2"/>
          <a:stretch>
            <a:fillRect/>
          </a:stretch>
        </p:blipFill>
        <p:spPr>
          <a:xfrm>
            <a:off x="218941" y="2163651"/>
            <a:ext cx="6057321" cy="4549887"/>
          </a:xfrm>
          <a:prstGeom prst="rect">
            <a:avLst/>
          </a:prstGeom>
        </p:spPr>
      </p:pic>
      <p:pic>
        <p:nvPicPr>
          <p:cNvPr id="10" name="Content Placeholder 9"/>
          <p:cNvPicPr>
            <a:picLocks noGrp="1" noChangeAspect="1"/>
          </p:cNvPicPr>
          <p:nvPr>
            <p:ph sz="quarter" idx="4294967295"/>
          </p:nvPr>
        </p:nvPicPr>
        <p:blipFill>
          <a:blip r:embed="rId3"/>
          <a:stretch>
            <a:fillRect/>
          </a:stretch>
        </p:blipFill>
        <p:spPr>
          <a:xfrm>
            <a:off x="6136025" y="2163651"/>
            <a:ext cx="6055975" cy="4549887"/>
          </a:xfrm>
          <a:prstGeom prst="rect">
            <a:avLst/>
          </a:prstGeom>
        </p:spPr>
      </p:pic>
    </p:spTree>
    <p:extLst>
      <p:ext uri="{BB962C8B-B14F-4D97-AF65-F5344CB8AC3E}">
        <p14:creationId xmlns:p14="http://schemas.microsoft.com/office/powerpoint/2010/main" val="4142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have at one point been addicted to pain killers</a:t>
            </a:r>
            <a:endParaRPr lang="en-US" dirty="0"/>
          </a:p>
        </p:txBody>
      </p:sp>
      <p:pic>
        <p:nvPicPr>
          <p:cNvPr id="3" name="REV_4MVoLCz8NCGufkN_RP_3r4Gsx6NZgAZhRP.png"/>
          <p:cNvPicPr>
            <a:picLocks noGrp="1" noChangeAspect="1"/>
          </p:cNvPicPr>
          <p:nvPr>
            <p:ph idx="1"/>
          </p:nvPr>
        </p:nvPicPr>
        <p:blipFill>
          <a:blip r:embed="rId2" cstate="print"/>
          <a:stretch>
            <a:fillRect/>
          </a:stretch>
        </p:blipFill>
        <p:spPr>
          <a:xfrm>
            <a:off x="1519706" y="2052412"/>
            <a:ext cx="8604155" cy="38718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Have you taken a pain killer in the last 12 months?</a:t>
            </a:r>
            <a:endParaRPr lang="en-US" dirty="0"/>
          </a:p>
        </p:txBody>
      </p:sp>
      <p:pic>
        <p:nvPicPr>
          <p:cNvPr id="3" name="REV_6XaEudFnimVu6Pz_RP_3r4Gsx6NZgAZhRP.png"/>
          <p:cNvPicPr>
            <a:picLocks noGrp="1" noChangeAspect="1"/>
          </p:cNvPicPr>
          <p:nvPr>
            <p:ph idx="1"/>
          </p:nvPr>
        </p:nvPicPr>
        <p:blipFill>
          <a:blip r:embed="rId2" cstate="print"/>
          <a:stretch>
            <a:fillRect/>
          </a:stretch>
        </p:blipFill>
        <p:spPr>
          <a:xfrm>
            <a:off x="2315643" y="2202287"/>
            <a:ext cx="7550064" cy="339752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have falsified my health to obtain a refill from my health care provider</a:t>
            </a:r>
            <a:endParaRPr lang="en-US" dirty="0"/>
          </a:p>
        </p:txBody>
      </p:sp>
      <p:pic>
        <p:nvPicPr>
          <p:cNvPr id="3" name="REV_6SxzFm62d0bwBkp_RP_3r4Gsx6NZgAZhRP.png"/>
          <p:cNvPicPr>
            <a:picLocks noGrp="1" noChangeAspect="1"/>
          </p:cNvPicPr>
          <p:nvPr>
            <p:ph idx="1"/>
          </p:nvPr>
        </p:nvPicPr>
        <p:blipFill>
          <a:blip r:embed="rId2" cstate="print"/>
          <a:stretch>
            <a:fillRect/>
          </a:stretch>
        </p:blipFill>
        <p:spPr>
          <a:xfrm>
            <a:off x="1956827" y="2435638"/>
            <a:ext cx="8267696" cy="37204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How often does your prescription instruct you to take the pain medication?</a:t>
            </a:r>
            <a:endParaRPr lang="en-US" dirty="0"/>
          </a:p>
        </p:txBody>
      </p:sp>
      <p:pic>
        <p:nvPicPr>
          <p:cNvPr id="3" name="REV_ah4PUyTHeUo2H5z_RP_3r4Gsx6NZgAZhRP.png"/>
          <p:cNvPicPr>
            <a:picLocks noGrp="1" noChangeAspect="1"/>
          </p:cNvPicPr>
          <p:nvPr>
            <p:ph idx="1"/>
          </p:nvPr>
        </p:nvPicPr>
        <p:blipFill>
          <a:blip r:embed="rId2" cstate="print"/>
          <a:stretch>
            <a:fillRect/>
          </a:stretch>
        </p:blipFill>
        <p:spPr>
          <a:xfrm>
            <a:off x="2030931" y="2500032"/>
            <a:ext cx="8468033" cy="38106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How many pills are you taking at one time?</a:t>
            </a:r>
            <a:endParaRPr lang="en-US" dirty="0"/>
          </a:p>
        </p:txBody>
      </p:sp>
      <p:pic>
        <p:nvPicPr>
          <p:cNvPr id="3" name="REV_8rc1m1ftOtU95MF_RP_3r4Gsx6NZgAZhRP.png"/>
          <p:cNvPicPr>
            <a:picLocks noGrp="1" noChangeAspect="1"/>
          </p:cNvPicPr>
          <p:nvPr>
            <p:ph idx="1"/>
          </p:nvPr>
        </p:nvPicPr>
        <p:blipFill>
          <a:blip r:embed="rId2" cstate="print"/>
          <a:stretch>
            <a:fillRect/>
          </a:stretch>
        </p:blipFill>
        <p:spPr>
          <a:xfrm>
            <a:off x="2214561" y="2394074"/>
            <a:ext cx="8039705" cy="361786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How many hours in between each consumption is being given?</a:t>
            </a:r>
            <a:endParaRPr lang="en-US" dirty="0"/>
          </a:p>
        </p:txBody>
      </p:sp>
      <p:pic>
        <p:nvPicPr>
          <p:cNvPr id="3" name="REV_1zZ2JNKkigc2h8h_RP_3r4Gsx6NZgAZhRP.png"/>
          <p:cNvPicPr>
            <a:picLocks noGrp="1" noChangeAspect="1"/>
          </p:cNvPicPr>
          <p:nvPr>
            <p:ph idx="1"/>
          </p:nvPr>
        </p:nvPicPr>
        <p:blipFill>
          <a:blip r:embed="rId2" cstate="print"/>
          <a:stretch>
            <a:fillRect/>
          </a:stretch>
        </p:blipFill>
        <p:spPr>
          <a:xfrm>
            <a:off x="2179029" y="2215166"/>
            <a:ext cx="8265557" cy="371950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feel that I became dependent on the drug (wanting the drug even when not experiencing pain)</a:t>
            </a:r>
            <a:endParaRPr lang="en-US" dirty="0"/>
          </a:p>
        </p:txBody>
      </p:sp>
      <p:pic>
        <p:nvPicPr>
          <p:cNvPr id="3" name="REV_5hEf66FxAVjdKLP_RP_3r4Gsx6NZgAZhRP.png"/>
          <p:cNvPicPr>
            <a:picLocks noGrp="1" noChangeAspect="1"/>
          </p:cNvPicPr>
          <p:nvPr>
            <p:ph idx="1"/>
          </p:nvPr>
        </p:nvPicPr>
        <p:blipFill>
          <a:blip r:embed="rId2" cstate="print"/>
          <a:stretch>
            <a:fillRect/>
          </a:stretch>
        </p:blipFill>
        <p:spPr>
          <a:xfrm>
            <a:off x="2042686" y="2512912"/>
            <a:ext cx="8095978" cy="36431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Did you ever drink alcohol while on the prescription?</a:t>
            </a:r>
            <a:endParaRPr lang="en-US" dirty="0"/>
          </a:p>
        </p:txBody>
      </p:sp>
      <p:pic>
        <p:nvPicPr>
          <p:cNvPr id="3" name="REV_6yxOxyHmOLyIE1T_RP_3r4Gsx6NZgAZhRP.png"/>
          <p:cNvPicPr>
            <a:picLocks noGrp="1" noChangeAspect="1"/>
          </p:cNvPicPr>
          <p:nvPr>
            <p:ph idx="1"/>
          </p:nvPr>
        </p:nvPicPr>
        <p:blipFill>
          <a:blip r:embed="rId2" cstate="print"/>
          <a:stretch>
            <a:fillRect/>
          </a:stretch>
        </p:blipFill>
        <p:spPr>
          <a:xfrm>
            <a:off x="2070822" y="2458468"/>
            <a:ext cx="8039705" cy="361786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feel once I become dependent on the drug I can easily get off of it</a:t>
            </a:r>
            <a:endParaRPr lang="en-US" dirty="0"/>
          </a:p>
        </p:txBody>
      </p:sp>
      <p:pic>
        <p:nvPicPr>
          <p:cNvPr id="3" name="REV_ac6r697xjhFIbch_RP_3r4Gsx6NZgAZhRP.png"/>
          <p:cNvPicPr>
            <a:picLocks noGrp="1" noChangeAspect="1"/>
          </p:cNvPicPr>
          <p:nvPr>
            <p:ph idx="1"/>
          </p:nvPr>
        </p:nvPicPr>
        <p:blipFill>
          <a:blip r:embed="rId2" cstate="print"/>
          <a:stretch>
            <a:fillRect/>
          </a:stretch>
        </p:blipFill>
        <p:spPr>
          <a:xfrm>
            <a:off x="2114637" y="2343956"/>
            <a:ext cx="7899040" cy="355456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a:t>
            </a:r>
            <a:r>
              <a:rPr lang="en-US" dirty="0" err="1" smtClean="0"/>
              <a:t>Westfahl</a:t>
            </a:r>
            <a:endParaRPr lang="en-US" dirty="0"/>
          </a:p>
        </p:txBody>
      </p:sp>
    </p:spTree>
    <p:extLst>
      <p:ext uri="{BB962C8B-B14F-4D97-AF65-F5344CB8AC3E}">
        <p14:creationId xmlns:p14="http://schemas.microsoft.com/office/powerpoint/2010/main" val="403072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Department of Public Safety</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285092028"/>
              </p:ext>
            </p:extLst>
          </p:nvPr>
        </p:nvGraphicFramePr>
        <p:xfrm>
          <a:off x="295422" y="1702191"/>
          <a:ext cx="11366695" cy="4614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166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Do you mix two prescriptions to get a stronger effect?</a:t>
            </a:r>
            <a:endParaRPr lang="en-US" dirty="0"/>
          </a:p>
        </p:txBody>
      </p:sp>
      <p:pic>
        <p:nvPicPr>
          <p:cNvPr id="3" name="REV_6fm4l1p2FOVYDd3_RP_3r4Gsx6NZgAZhRP.png"/>
          <p:cNvPicPr>
            <a:picLocks noGrp="1" noChangeAspect="1"/>
          </p:cNvPicPr>
          <p:nvPr>
            <p:ph idx="1"/>
          </p:nvPr>
        </p:nvPicPr>
        <p:blipFill>
          <a:blip r:embed="rId2" cstate="print"/>
          <a:stretch>
            <a:fillRect/>
          </a:stretch>
        </p:blipFill>
        <p:spPr>
          <a:xfrm>
            <a:off x="1661375" y="2458096"/>
            <a:ext cx="7897432" cy="355384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have thought about buying illegal drugs (heroin, meth, marijuana, etc)</a:t>
            </a:r>
            <a:endParaRPr lang="en-US" dirty="0"/>
          </a:p>
        </p:txBody>
      </p:sp>
      <p:pic>
        <p:nvPicPr>
          <p:cNvPr id="3" name="REV_doK0jMphYRMR2C1_RP_3r4Gsx6NZgAZhRP.png"/>
          <p:cNvPicPr>
            <a:picLocks noGrp="1" noChangeAspect="1"/>
          </p:cNvPicPr>
          <p:nvPr>
            <p:ph idx="1"/>
          </p:nvPr>
        </p:nvPicPr>
        <p:blipFill>
          <a:blip r:embed="rId2" cstate="print"/>
          <a:stretch>
            <a:fillRect/>
          </a:stretch>
        </p:blipFill>
        <p:spPr>
          <a:xfrm>
            <a:off x="1711823" y="2487154"/>
            <a:ext cx="8439413" cy="379773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28.  I have bought illegal drugs (i.e. heroin, meth, marijuana, etc)</a:t>
            </a:r>
            <a:endParaRPr lang="en-US" dirty="0"/>
          </a:p>
        </p:txBody>
      </p:sp>
      <p:pic>
        <p:nvPicPr>
          <p:cNvPr id="3" name="REV_e5m9tSSicWBn18F_RP_3r4Gsx6NZgAZhRP.png"/>
          <p:cNvPicPr>
            <a:picLocks noGrp="1" noChangeAspect="1"/>
          </p:cNvPicPr>
          <p:nvPr>
            <p:ph idx="1"/>
          </p:nvPr>
        </p:nvPicPr>
        <p:blipFill>
          <a:blip r:embed="rId2" cstate="print"/>
          <a:stretch>
            <a:fillRect/>
          </a:stretch>
        </p:blipFill>
        <p:spPr>
          <a:xfrm>
            <a:off x="2059839" y="2322287"/>
            <a:ext cx="8061671" cy="362775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I feel that I can easily get a prescription from the doctor</a:t>
            </a:r>
            <a:endParaRPr lang="en-US" dirty="0"/>
          </a:p>
        </p:txBody>
      </p:sp>
      <p:pic>
        <p:nvPicPr>
          <p:cNvPr id="3" name="REV_57rYOCwhnf6g58N_RP_3r4Gsx6NZgAZhRP.png"/>
          <p:cNvPicPr>
            <a:picLocks noGrp="1" noChangeAspect="1"/>
          </p:cNvPicPr>
          <p:nvPr>
            <p:ph idx="1"/>
          </p:nvPr>
        </p:nvPicPr>
        <p:blipFill>
          <a:blip r:embed="rId2" cstate="print"/>
          <a:stretch>
            <a:fillRect/>
          </a:stretch>
        </p:blipFill>
        <p:spPr>
          <a:xfrm>
            <a:off x="1722034" y="2296529"/>
            <a:ext cx="8290631" cy="373078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vert="horz" wrap="square" lIns="0" tIns="0" rIns="0" bIns="0" rtlCol="0" anchor="t">
            <a:noAutofit/>
          </a:bodyPr>
          <a:lstStyle/>
          <a:p>
            <a:pPr>
              <a:buNone/>
            </a:pPr>
            <a:r>
              <a:rPr lang="en-US" dirty="0" smtClean="0"/>
              <a:t>What gender do you associate with?</a:t>
            </a:r>
            <a:endParaRPr lang="en-US" dirty="0"/>
          </a:p>
        </p:txBody>
      </p:sp>
      <p:pic>
        <p:nvPicPr>
          <p:cNvPr id="3" name="REV_8FZQx5JunwqI7CB_RP_3r4Gsx6NZgAZhRP.png"/>
          <p:cNvPicPr>
            <a:picLocks noGrp="1" noChangeAspect="1"/>
          </p:cNvPicPr>
          <p:nvPr>
            <p:ph idx="1"/>
          </p:nvPr>
        </p:nvPicPr>
        <p:blipFill>
          <a:blip r:embed="rId2" cstate="print"/>
          <a:stretch>
            <a:fillRect/>
          </a:stretch>
        </p:blipFill>
        <p:spPr>
          <a:xfrm>
            <a:off x="1787951" y="2090467"/>
            <a:ext cx="8605447" cy="387245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believe that based off the data that we have collected in this survey there is enough evidence to strongly indicate that medical professional here in Utah are over prescribing medication including narcotics to their patients.</a:t>
            </a:r>
          </a:p>
          <a:p>
            <a:r>
              <a:rPr lang="en-US" dirty="0" smtClean="0"/>
              <a:t>The fact that nearly 20% of those surveyed who admitted to misusing prescription drugs obtained those from a family member or spouse/significant other. </a:t>
            </a:r>
          </a:p>
          <a:p>
            <a:r>
              <a:rPr lang="en-US" dirty="0" smtClean="0"/>
              <a:t>Based on the above data, we believe that until the State of Utah begins to address the issue of prescription drug abuse on all levels of government, the current trends of drug misuse and abuse will only continue to increase. </a:t>
            </a:r>
          </a:p>
          <a:p>
            <a:endParaRPr lang="en-US" dirty="0"/>
          </a:p>
        </p:txBody>
      </p:sp>
    </p:spTree>
    <p:extLst>
      <p:ext uri="{BB962C8B-B14F-4D97-AF65-F5344CB8AC3E}">
        <p14:creationId xmlns:p14="http://schemas.microsoft.com/office/powerpoint/2010/main" val="410261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Department of Public Safety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28367576"/>
              </p:ext>
            </p:extLst>
          </p:nvPr>
        </p:nvGraphicFramePr>
        <p:xfrm>
          <a:off x="914400" y="2095500"/>
          <a:ext cx="10353675" cy="3695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601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Drug Overdose Rates in the U.S. per state 2015 (deaths per 100,000 population) </a:t>
            </a:r>
          </a:p>
        </p:txBody>
      </p:sp>
      <p:sp>
        <p:nvSpPr>
          <p:cNvPr id="5" name="Content Placeholder 4"/>
          <p:cNvSpPr>
            <a:spLocks noGrp="1"/>
          </p:cNvSpPr>
          <p:nvPr>
            <p:ph idx="1"/>
          </p:nvPr>
        </p:nvSpPr>
        <p:spPr>
          <a:xfrm>
            <a:off x="913794" y="2096063"/>
            <a:ext cx="11071879" cy="4642361"/>
          </a:xfrm>
        </p:spPr>
        <p:txBody>
          <a:bodyPr>
            <a:normAutofit fontScale="70000" lnSpcReduction="20000"/>
          </a:bodyPr>
          <a:lstStyle/>
          <a:p>
            <a:pPr algn="ctr"/>
            <a:r>
              <a:rPr lang="en-US" sz="3400" b="1" dirty="0"/>
              <a:t>North Dakota: 2.7</a:t>
            </a:r>
          </a:p>
          <a:p>
            <a:pPr algn="ctr"/>
            <a:r>
              <a:rPr lang="en-US" sz="3400" b="1" dirty="0"/>
              <a:t>South Dakota: 6.4</a:t>
            </a:r>
          </a:p>
          <a:p>
            <a:pPr algn="ctr"/>
            <a:r>
              <a:rPr lang="en-US" sz="3400" b="1" dirty="0"/>
              <a:t>Nebraska: 7.3</a:t>
            </a:r>
          </a:p>
          <a:p>
            <a:pPr algn="ctr"/>
            <a:r>
              <a:rPr lang="en-US" sz="3400" b="1" dirty="0"/>
              <a:t>Iowa: 8.7</a:t>
            </a:r>
          </a:p>
          <a:p>
            <a:pPr algn="ctr"/>
            <a:r>
              <a:rPr lang="en-US" sz="3400" b="1" dirty="0"/>
              <a:t>Minnesota: 9.4</a:t>
            </a:r>
          </a:p>
          <a:p>
            <a:pPr algn="ctr"/>
            <a:r>
              <a:rPr lang="en-US" sz="3400" b="1" dirty="0"/>
              <a:t>Virginia: 9.5</a:t>
            </a:r>
          </a:p>
          <a:p>
            <a:pPr algn="ctr"/>
            <a:r>
              <a:rPr lang="en-US" sz="3400" b="1" dirty="0"/>
              <a:t>Texas: 9.8</a:t>
            </a:r>
          </a:p>
          <a:p>
            <a:pPr algn="ctr"/>
            <a:r>
              <a:rPr lang="en-US" sz="3400" b="1" dirty="0"/>
              <a:t>New York: 10.6</a:t>
            </a:r>
          </a:p>
          <a:p>
            <a:pPr algn="ctr"/>
            <a:r>
              <a:rPr lang="en-US" sz="3400" b="1" dirty="0"/>
              <a:t>Mississippi: 10.7</a:t>
            </a:r>
          </a:p>
          <a:p>
            <a:pPr algn="ctr"/>
            <a:endParaRPr lang="en-US" sz="3400" dirty="0"/>
          </a:p>
          <a:p>
            <a:pPr algn="ctr"/>
            <a:endParaRPr lang="en-US" sz="3400" dirty="0"/>
          </a:p>
          <a:p>
            <a:endParaRPr lang="en-US" dirty="0"/>
          </a:p>
        </p:txBody>
      </p:sp>
    </p:spTree>
    <p:extLst>
      <p:ext uri="{BB962C8B-B14F-4D97-AF65-F5344CB8AC3E}">
        <p14:creationId xmlns:p14="http://schemas.microsoft.com/office/powerpoint/2010/main" val="133700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 Overdose Rates in the U.S. per state 2015 (deaths per 100,000 population) </a:t>
            </a:r>
          </a:p>
        </p:txBody>
      </p:sp>
      <p:sp>
        <p:nvSpPr>
          <p:cNvPr id="3" name="Content Placeholder 2"/>
          <p:cNvSpPr>
            <a:spLocks noGrp="1"/>
          </p:cNvSpPr>
          <p:nvPr>
            <p:ph idx="1"/>
          </p:nvPr>
        </p:nvSpPr>
        <p:spPr/>
        <p:txBody>
          <a:bodyPr>
            <a:noAutofit/>
          </a:bodyPr>
          <a:lstStyle/>
          <a:p>
            <a:pPr algn="ctr"/>
            <a:r>
              <a:rPr lang="en-US" sz="3600" dirty="0"/>
              <a:t>West Virginia: 32.4</a:t>
            </a:r>
          </a:p>
          <a:p>
            <a:pPr algn="ctr"/>
            <a:r>
              <a:rPr lang="en-US" sz="3600" dirty="0"/>
              <a:t>New Mexico: 24.4</a:t>
            </a:r>
          </a:p>
          <a:p>
            <a:pPr algn="ctr"/>
            <a:r>
              <a:rPr lang="en-US" sz="3600" dirty="0"/>
              <a:t>Kentucky: 24</a:t>
            </a:r>
          </a:p>
          <a:p>
            <a:pPr algn="ctr"/>
            <a:r>
              <a:rPr lang="en-US" sz="3600" dirty="0"/>
              <a:t>Nevada: 22.4</a:t>
            </a:r>
          </a:p>
          <a:p>
            <a:pPr algn="ctr"/>
            <a:r>
              <a:rPr lang="en-US" sz="3600" dirty="0"/>
              <a:t>Utah: 21.9</a:t>
            </a:r>
          </a:p>
          <a:p>
            <a:pPr algn="ctr"/>
            <a:endParaRPr lang="en-US" sz="3600" dirty="0"/>
          </a:p>
        </p:txBody>
      </p:sp>
    </p:spTree>
    <p:extLst>
      <p:ext uri="{BB962C8B-B14F-4D97-AF65-F5344CB8AC3E}">
        <p14:creationId xmlns:p14="http://schemas.microsoft.com/office/powerpoint/2010/main" val="404213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Arrests reported by Utah Law Enforcement in 2014</a:t>
            </a:r>
          </a:p>
        </p:txBody>
      </p:sp>
      <p:sp>
        <p:nvSpPr>
          <p:cNvPr id="3" name="Content Placeholder 2"/>
          <p:cNvSpPr>
            <a:spLocks noGrp="1"/>
          </p:cNvSpPr>
          <p:nvPr>
            <p:ph idx="1"/>
          </p:nvPr>
        </p:nvSpPr>
        <p:spPr/>
        <p:txBody>
          <a:bodyPr/>
          <a:lstStyle/>
          <a:p>
            <a:r>
              <a:rPr lang="en-US" dirty="0"/>
              <a:t>Of the law 136 law  enforcement agencies in Utah, 75  that did report drug arrests in the State of Utah reported  a total of 29,707 individuals were arrested for possession of a controlled substance including prescription drugs. </a:t>
            </a:r>
          </a:p>
          <a:p>
            <a:endParaRPr lang="en-US" dirty="0"/>
          </a:p>
        </p:txBody>
      </p:sp>
    </p:spTree>
    <p:extLst>
      <p:ext uri="{BB962C8B-B14F-4D97-AF65-F5344CB8AC3E}">
        <p14:creationId xmlns:p14="http://schemas.microsoft.com/office/powerpoint/2010/main" val="164861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800" i="1" dirty="0" smtClean="0"/>
          </a:p>
          <a:p>
            <a:pPr marL="0" indent="0" algn="ctr">
              <a:buNone/>
            </a:pPr>
            <a:r>
              <a:rPr lang="en-US" sz="2800" i="1" dirty="0" smtClean="0"/>
              <a:t>Medical Professionals are providing prescriptions that are controlled substances without proper medical justification and in quantities that </a:t>
            </a:r>
            <a:r>
              <a:rPr lang="en-US" sz="2800" i="1" dirty="0" smtClean="0">
                <a:effectLst/>
              </a:rPr>
              <a:t>are</a:t>
            </a:r>
            <a:r>
              <a:rPr lang="en-US" sz="2800" i="1" dirty="0" smtClean="0"/>
              <a:t> too large causing harmful addictions</a:t>
            </a:r>
            <a:endParaRPr lang="en-US" sz="2800" i="1" dirty="0"/>
          </a:p>
        </p:txBody>
      </p:sp>
    </p:spTree>
    <p:extLst>
      <p:ext uri="{BB962C8B-B14F-4D97-AF65-F5344CB8AC3E}">
        <p14:creationId xmlns:p14="http://schemas.microsoft.com/office/powerpoint/2010/main" val="2085776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194</TotalTime>
  <Words>806</Words>
  <Application>Microsoft Office PowerPoint</Application>
  <PresentationFormat>Widescreen</PresentationFormat>
  <Paragraphs>80</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Bookman Old Style</vt:lpstr>
      <vt:lpstr>Rockwell</vt:lpstr>
      <vt:lpstr>Damask</vt:lpstr>
      <vt:lpstr>Prescription Misuse At UVU</vt:lpstr>
      <vt:lpstr>Why We Chose this Topic</vt:lpstr>
      <vt:lpstr>Stats</vt:lpstr>
      <vt:lpstr>Utah Department of Public Safety</vt:lpstr>
      <vt:lpstr>Utah Department of Public Safety</vt:lpstr>
      <vt:lpstr>Drug Overdose Rates in the U.S. per state 2015 (deaths per 100,000 population) </vt:lpstr>
      <vt:lpstr>Drug Overdose Rates in the U.S. per state 2015 (deaths per 100,000 population) </vt:lpstr>
      <vt:lpstr>Drug Arrests reported by Utah Law Enforcement in 2014</vt:lpstr>
      <vt:lpstr>Hypothesis</vt:lpstr>
      <vt:lpstr>Literature reviews</vt:lpstr>
      <vt:lpstr>Our Study</vt:lpstr>
      <vt:lpstr>Cameron WIlliams</vt:lpstr>
      <vt:lpstr>In the last 12 months have you seen a physician? </vt:lpstr>
      <vt:lpstr>What type of physician did you see?</vt:lpstr>
      <vt:lpstr>During this time were you prescribed any medications?</vt:lpstr>
      <vt:lpstr>What type of prescriptions were you prescribed?</vt:lpstr>
      <vt:lpstr>What pain killer are you currently or have taken?</vt:lpstr>
      <vt:lpstr>How long were you on this prescription?</vt:lpstr>
      <vt:lpstr>Was this prescription re-fillable?</vt:lpstr>
      <vt:lpstr>How many refills did it come with?</vt:lpstr>
      <vt:lpstr>Have you ever taken a prescription that was expired?</vt:lpstr>
      <vt:lpstr>How far past the expiration date was it?</vt:lpstr>
      <vt:lpstr>Have you ever taken a prescription that wasn't prescribed to you?</vt:lpstr>
      <vt:lpstr>From whom or where did you acquire it from?</vt:lpstr>
      <vt:lpstr>Someone I know has lost their life to prescriptions </vt:lpstr>
      <vt:lpstr>People close to me have been affected by prescription abuse </vt:lpstr>
      <vt:lpstr>Utah</vt:lpstr>
      <vt:lpstr>Eli Tafolla</vt:lpstr>
      <vt:lpstr>I feel that doctors in Utah are handing prescriptions out too easily</vt:lpstr>
      <vt:lpstr>I have at one point been addicted to pain killers</vt:lpstr>
      <vt:lpstr>Have you taken a pain killer in the last 12 months?</vt:lpstr>
      <vt:lpstr>I have falsified my health to obtain a refill from my health care provider</vt:lpstr>
      <vt:lpstr>How often does your prescription instruct you to take the pain medication?</vt:lpstr>
      <vt:lpstr>How many pills are you taking at one time?</vt:lpstr>
      <vt:lpstr>How many hours in between each consumption is being given?</vt:lpstr>
      <vt:lpstr>I feel that I became dependent on the drug (wanting the drug even when not experiencing pain)</vt:lpstr>
      <vt:lpstr>Did you ever drink alcohol while on the prescription?</vt:lpstr>
      <vt:lpstr>I feel once I become dependent on the drug I can easily get off of it</vt:lpstr>
      <vt:lpstr>Sam Westfahl</vt:lpstr>
      <vt:lpstr>Do you mix two prescriptions to get a stronger effect?</vt:lpstr>
      <vt:lpstr>I have thought about buying illegal drugs (heroin, meth, marijuana, etc)</vt:lpstr>
      <vt:lpstr>28.  I have bought illegal drugs (i.e. heroin, meth, marijuana, etc)</vt:lpstr>
      <vt:lpstr>I feel that I can easily get a prescription from the doctor</vt:lpstr>
      <vt:lpstr>What gender do you associate with?</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Prescription Misuse At UVU</dc:title>
  <dc:creator>Dan</dc:creator>
  <cp:lastModifiedBy>Daniel Stansell</cp:lastModifiedBy>
  <cp:revision>21</cp:revision>
  <dcterms:created xsi:type="dcterms:W3CDTF">2016-04-14T01:03:51Z</dcterms:created>
  <dcterms:modified xsi:type="dcterms:W3CDTF">2016-04-18T17:05:53Z</dcterms:modified>
</cp:coreProperties>
</file>