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4386" r:id="rId1"/>
  </p:sldMasterIdLst>
  <p:notesMasterIdLst>
    <p:notesMasterId r:id="rId47"/>
  </p:notesMasterIdLst>
  <p:sldIdLst>
    <p:sldId id="256" r:id="rId2"/>
    <p:sldId id="257" r:id="rId3"/>
    <p:sldId id="258" r:id="rId4"/>
    <p:sldId id="259" r:id="rId5"/>
    <p:sldId id="260" r:id="rId6"/>
    <p:sldId id="261" r:id="rId7"/>
    <p:sldId id="262" r:id="rId8"/>
    <p:sldId id="263" r:id="rId9"/>
    <p:sldId id="298" r:id="rId10"/>
    <p:sldId id="264" r:id="rId11"/>
    <p:sldId id="265" r:id="rId12"/>
    <p:sldId id="266" r:id="rId13"/>
    <p:sldId id="267" r:id="rId14"/>
    <p:sldId id="268" r:id="rId15"/>
    <p:sldId id="269" r:id="rId16"/>
    <p:sldId id="271" r:id="rId17"/>
    <p:sldId id="304" r:id="rId18"/>
    <p:sldId id="303" r:id="rId19"/>
    <p:sldId id="272" r:id="rId20"/>
    <p:sldId id="273" r:id="rId21"/>
    <p:sldId id="274" r:id="rId22"/>
    <p:sldId id="301" r:id="rId23"/>
    <p:sldId id="302" r:id="rId24"/>
    <p:sldId id="275" r:id="rId25"/>
    <p:sldId id="276" r:id="rId26"/>
    <p:sldId id="277" r:id="rId27"/>
    <p:sldId id="278" r:id="rId28"/>
    <p:sldId id="279" r:id="rId29"/>
    <p:sldId id="280" r:id="rId30"/>
    <p:sldId id="281" r:id="rId31"/>
    <p:sldId id="282" r:id="rId32"/>
    <p:sldId id="283" r:id="rId33"/>
    <p:sldId id="299"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Lst>
  <p:sldSz cx="9144000" cy="5143500" type="screen16x9"/>
  <p:notesSz cx="6858000" cy="9144000"/>
  <p:embeddedFontLst>
    <p:embeddedFont>
      <p:font typeface="Rockwell" panose="02060603020205020403" pitchFamily="18" charset="0"/>
      <p:regular r:id="rId48"/>
      <p:bold r:id="rId49"/>
      <p:italic r:id="rId50"/>
      <p:boldItalic r:id="rId51"/>
    </p:embeddedFont>
    <p:embeddedFont>
      <p:font typeface="Lato" panose="020B0604020202020204" charset="0"/>
      <p:regular r:id="rId52"/>
      <p:bold r:id="rId53"/>
      <p:italic r:id="rId54"/>
      <p:boldItalic r:id="rId55"/>
    </p:embeddedFont>
    <p:embeddedFont>
      <p:font typeface="Bookman Old Style" panose="02050604050505020204" pitchFamily="18" charset="0"/>
      <p:regular r:id="rId56"/>
      <p:bold r:id="rId57"/>
      <p:italic r:id="rId58"/>
      <p:boldItalic r:id="rId5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601" autoAdjust="0"/>
    <p:restoredTop sz="94613" autoAdjust="0"/>
  </p:normalViewPr>
  <p:slideViewPr>
    <p:cSldViewPr snapToGrid="0" snapToObjects="1">
      <p:cViewPr varScale="1">
        <p:scale>
          <a:sx n="136" d="100"/>
          <a:sy n="136" d="100"/>
        </p:scale>
        <p:origin x="1104" y="114"/>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font" Target="fonts/font3.fntdata"/><Relationship Id="rId55" Type="http://schemas.openxmlformats.org/officeDocument/2006/relationships/font" Target="fonts/font8.fntdata"/><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7.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6.fntdata"/><Relationship Id="rId58"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2.fntdata"/><Relationship Id="rId57" Type="http://schemas.openxmlformats.org/officeDocument/2006/relationships/font" Target="fonts/font10.fntdata"/><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5.fntdata"/><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1.fntdata"/><Relationship Id="rId56" Type="http://schemas.openxmlformats.org/officeDocument/2006/relationships/font" Target="fonts/font9.fntdata"/><Relationship Id="rId8" Type="http://schemas.openxmlformats.org/officeDocument/2006/relationships/slide" Target="slides/slide7.xml"/><Relationship Id="rId51" Type="http://schemas.openxmlformats.org/officeDocument/2006/relationships/font" Target="fonts/font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3506233568"/>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Shape 11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1" name="Shape 11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3144499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Shape 1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6" name="Shape 17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9356597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Shape 1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3" name="Shape 18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9363092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Shape 1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9" name="Shape 18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1226174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Shape 1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6" name="Shape 19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8303843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Shape 2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2" name="Shape 20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7852310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Shape 2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5" name="Shape 21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dirty="0" smtClean="0"/>
              <a:t>Data gives support to our question of causes</a:t>
            </a:r>
            <a:r>
              <a:rPr lang="en-US" baseline="0" dirty="0" smtClean="0"/>
              <a:t> of violence towards officers</a:t>
            </a:r>
            <a:endParaRPr dirty="0"/>
          </a:p>
        </p:txBody>
      </p:sp>
    </p:spTree>
    <p:extLst>
      <p:ext uri="{BB962C8B-B14F-4D97-AF65-F5344CB8AC3E}">
        <p14:creationId xmlns:p14="http://schemas.microsoft.com/office/powerpoint/2010/main" val="20316953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Shape 2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2" name="Shape 22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9524991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Shape 22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8" name="Shape 22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3359991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Shape 23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4" name="Shape 23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8495890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Shape 2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0" name="Shape 24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3316622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Shape 1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9" name="Shape 11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9433876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Shape 24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7" name="Shape 24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8821186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Shape 2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4" name="Shape 25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1651502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1" name="Shape 26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5049245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Shape 2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8" name="Shape 26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3504170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Shape 27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5" name="Shape 27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9733887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Shape 28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2" name="Shape 28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1311268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Shape 2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9" name="Shape 28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3323938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6" name="Shape 29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7315638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Shape 3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3" name="Shape 30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6798711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Shape 30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0" name="Shape 31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7660746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Shape 12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6" name="Shape 12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2642238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Shape 31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7" name="Shape 31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8173103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Shape 32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4" name="Shape 32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5052472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Shape 33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1" name="Shape 33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6160746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Shape 33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8" name="Shape 33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6596203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Shape 34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6" name="Shape 34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5510364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Shape 35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3" name="Shape 35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0334485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Shape 3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0" name="Shape 36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735958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Shape 36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9" name="Shape 36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2084356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Shape 37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7" name="Shape 37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2905286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Shape 3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4" name="Shape 38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6681885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Shape 13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3" name="Shape 13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7113671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Shape 14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1" name="Shape 14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3692137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Shape 14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8" name="Shape 14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1676603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Shape 15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5" name="Shape 15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8313382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Shape 1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1" name="Shape 16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6924549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Shape 16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9" name="Shape 16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5309145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96452" y="841772"/>
            <a:ext cx="6751097" cy="1790700"/>
          </a:xfrm>
        </p:spPr>
        <p:txBody>
          <a:bodyPr anchor="b">
            <a:normAutofit/>
          </a:bodyPr>
          <a:lstStyle>
            <a:lvl1pPr algn="ctr">
              <a:defRPr sz="3600"/>
            </a:lvl1pPr>
          </a:lstStyle>
          <a:p>
            <a:r>
              <a:rPr lang="en-US" smtClean="0"/>
              <a:t>Click to edit Master title style</a:t>
            </a:r>
            <a:endParaRPr lang="en-US" dirty="0"/>
          </a:p>
        </p:txBody>
      </p:sp>
      <p:sp>
        <p:nvSpPr>
          <p:cNvPr id="3" name="Subtitle 2"/>
          <p:cNvSpPr>
            <a:spLocks noGrp="1"/>
          </p:cNvSpPr>
          <p:nvPr>
            <p:ph type="subTitle" idx="1"/>
          </p:nvPr>
        </p:nvSpPr>
        <p:spPr>
          <a:xfrm>
            <a:off x="1196452" y="2701528"/>
            <a:ext cx="6751097"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4AF466F-BDA4-4F18-9C7B-FF0A9A1B0E80}" type="datetime1">
              <a:rPr lang="en-US" smtClean="0"/>
              <a:pPr/>
              <a:t>12/5/2016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237106-F2ED-405E-BC33-CC3CF426205F}" type="slidenum">
              <a:rPr lang="en-US" smtClean="0"/>
              <a:pPr/>
              <a:t>‹#›</a:t>
            </a:fld>
            <a:endParaRPr lang="en-US"/>
          </a:p>
        </p:txBody>
      </p:sp>
    </p:spTree>
    <p:extLst>
      <p:ext uri="{BB962C8B-B14F-4D97-AF65-F5344CB8AC3E}">
        <p14:creationId xmlns:p14="http://schemas.microsoft.com/office/powerpoint/2010/main" val="1250895727"/>
      </p:ext>
    </p:extLst>
  </p:cSld>
  <p:clrMapOvr>
    <a:masterClrMapping/>
  </p:clrMapOvr>
  <p:hf sldNum="0" hdr="0" ftr="0" dt="0"/>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55" y="3217030"/>
            <a:ext cx="7775673" cy="614516"/>
          </a:xfrm>
        </p:spPr>
        <p:txBody>
          <a:bodyPr anchor="b">
            <a:normAutofit/>
          </a:bodyPr>
          <a:lstStyle>
            <a:lvl1pPr>
              <a:defRPr sz="21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5355" y="465991"/>
            <a:ext cx="7775673" cy="2534801"/>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685346" y="3831546"/>
            <a:ext cx="7774499" cy="511854"/>
          </a:xfrm>
        </p:spPr>
        <p:txBody>
          <a:bodyPr>
            <a:normAutofit/>
          </a:bodyPr>
          <a:lstStyle>
            <a:lvl1pPr marL="0" indent="0" algn="ctr">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7B613C-1AD7-49D3-885D-F654C5CDBAA6}" type="datetime1">
              <a:rPr lang="en-US" smtClean="0"/>
              <a:pPr/>
              <a:t>12/5/2016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lvl="0" algn="r">
              <a:spcBef>
                <a:spcPts val="0"/>
              </a:spcBef>
              <a:buNone/>
            </a:pPr>
            <a:fld id="{00000000-1234-1234-1234-123412341234}" type="slidenum">
              <a:rPr lang="en" sz="1000" smtClean="0">
                <a:solidFill>
                  <a:schemeClr val="dk2"/>
                </a:solidFill>
                <a:latin typeface="Lato"/>
                <a:ea typeface="Lato"/>
                <a:cs typeface="Lato"/>
                <a:sym typeface="Lato"/>
              </a:rPr>
              <a:pPr lvl="0" algn="r">
                <a:spcBef>
                  <a:spcPts val="0"/>
                </a:spcBef>
                <a:buNone/>
              </a:pPr>
              <a:t>‹#›</a:t>
            </a:fld>
            <a:endParaRPr lang="en" sz="1000">
              <a:solidFill>
                <a:schemeClr val="dk2"/>
              </a:solidFill>
              <a:latin typeface="Lato"/>
              <a:ea typeface="Lato"/>
              <a:cs typeface="Lato"/>
              <a:sym typeface="Lato"/>
            </a:endParaRPr>
          </a:p>
        </p:txBody>
      </p:sp>
    </p:spTree>
    <p:extLst>
      <p:ext uri="{BB962C8B-B14F-4D97-AF65-F5344CB8AC3E}">
        <p14:creationId xmlns:p14="http://schemas.microsoft.com/office/powerpoint/2010/main" val="3313136943"/>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46" y="457201"/>
            <a:ext cx="7765322" cy="2568644"/>
          </a:xfrm>
        </p:spPr>
        <p:txBody>
          <a:bodyPr anchor="ctr"/>
          <a:lstStyle>
            <a:lvl1pPr>
              <a:defRPr sz="24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347" y="3153615"/>
            <a:ext cx="7765321" cy="1194140"/>
          </a:xfrm>
        </p:spPr>
        <p:txBody>
          <a:bodyPr anchor="ct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7B613C-1AD7-49D3-885D-F654C5CDBAA6}" type="datetime1">
              <a:rPr lang="en-US" smtClean="0"/>
              <a:pPr/>
              <a:t>12/5/2016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lvl="0" algn="r">
              <a:spcBef>
                <a:spcPts val="0"/>
              </a:spcBef>
              <a:buNone/>
            </a:pPr>
            <a:fld id="{00000000-1234-1234-1234-123412341234}" type="slidenum">
              <a:rPr lang="en" sz="1000" smtClean="0">
                <a:solidFill>
                  <a:schemeClr val="dk2"/>
                </a:solidFill>
                <a:latin typeface="Lato"/>
                <a:ea typeface="Lato"/>
                <a:cs typeface="Lato"/>
                <a:sym typeface="Lato"/>
              </a:rPr>
              <a:pPr lvl="0" algn="r">
                <a:spcBef>
                  <a:spcPts val="0"/>
                </a:spcBef>
                <a:buNone/>
              </a:pPr>
              <a:t>‹#›</a:t>
            </a:fld>
            <a:endParaRPr lang="en" sz="1000">
              <a:solidFill>
                <a:schemeClr val="dk2"/>
              </a:solidFill>
              <a:latin typeface="Lato"/>
              <a:ea typeface="Lato"/>
              <a:cs typeface="Lato"/>
              <a:sym typeface="Lato"/>
            </a:endParaRPr>
          </a:p>
        </p:txBody>
      </p:sp>
    </p:spTree>
    <p:extLst>
      <p:ext uri="{BB962C8B-B14F-4D97-AF65-F5344CB8AC3E}">
        <p14:creationId xmlns:p14="http://schemas.microsoft.com/office/powerpoint/2010/main" val="2404687102"/>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457200"/>
            <a:ext cx="6977064" cy="2244678"/>
          </a:xfrm>
        </p:spPr>
        <p:txBody>
          <a:bodyPr anchor="ctr"/>
          <a:lstStyle>
            <a:lvl1pPr>
              <a:defRPr sz="24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290484" y="2707524"/>
            <a:ext cx="6564224" cy="320109"/>
          </a:xfrm>
        </p:spPr>
        <p:txBody>
          <a:bodyPr anchor="t">
            <a:normAutofit/>
          </a:bodyPr>
          <a:lstStyle>
            <a:lvl1pPr marL="0" indent="0" algn="r">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4" name="Text Placeholder 3"/>
          <p:cNvSpPr>
            <a:spLocks noGrp="1"/>
          </p:cNvSpPr>
          <p:nvPr>
            <p:ph type="body" sz="half" idx="2"/>
          </p:nvPr>
        </p:nvSpPr>
        <p:spPr>
          <a:xfrm>
            <a:off x="685345" y="3153616"/>
            <a:ext cx="7765322" cy="1189785"/>
          </a:xfrm>
        </p:spPr>
        <p:txBody>
          <a:bodyPr anchor="ctr">
            <a:normAutofit/>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7B613C-1AD7-49D3-885D-F654C5CDBAA6}" type="datetime1">
              <a:rPr lang="en-US" smtClean="0"/>
              <a:pPr/>
              <a:t>12/5/2016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lvl="0" algn="r">
              <a:spcBef>
                <a:spcPts val="0"/>
              </a:spcBef>
              <a:buNone/>
            </a:pPr>
            <a:fld id="{00000000-1234-1234-1234-123412341234}" type="slidenum">
              <a:rPr lang="en" sz="1000" smtClean="0">
                <a:solidFill>
                  <a:schemeClr val="dk2"/>
                </a:solidFill>
                <a:latin typeface="Lato"/>
                <a:ea typeface="Lato"/>
                <a:cs typeface="Lato"/>
                <a:sym typeface="Lato"/>
              </a:rPr>
              <a:pPr lvl="0" algn="r">
                <a:spcBef>
                  <a:spcPts val="0"/>
                </a:spcBef>
                <a:buNone/>
              </a:pPr>
              <a:t>‹#›</a:t>
            </a:fld>
            <a:endParaRPr lang="en" sz="1000">
              <a:solidFill>
                <a:schemeClr val="dk2"/>
              </a:solidFill>
              <a:latin typeface="Lato"/>
              <a:ea typeface="Lato"/>
              <a:cs typeface="Lato"/>
              <a:sym typeface="Lato"/>
            </a:endParaRPr>
          </a:p>
        </p:txBody>
      </p:sp>
      <p:sp>
        <p:nvSpPr>
          <p:cNvPr id="11" name="TextBox 10"/>
          <p:cNvSpPr txBox="1"/>
          <p:nvPr/>
        </p:nvSpPr>
        <p:spPr>
          <a:xfrm>
            <a:off x="627459" y="551431"/>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13" name="TextBox 12"/>
          <p:cNvSpPr txBox="1"/>
          <p:nvPr/>
        </p:nvSpPr>
        <p:spPr>
          <a:xfrm>
            <a:off x="7993467" y="2229070"/>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Tree>
    <p:extLst>
      <p:ext uri="{BB962C8B-B14F-4D97-AF65-F5344CB8AC3E}">
        <p14:creationId xmlns:p14="http://schemas.microsoft.com/office/powerpoint/2010/main" val="3415121183"/>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355" y="1595207"/>
            <a:ext cx="7766495" cy="1883876"/>
          </a:xfrm>
        </p:spPr>
        <p:txBody>
          <a:bodyPr anchor="b"/>
          <a:lstStyle>
            <a:lvl1pPr>
              <a:defRPr sz="24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346" y="3487917"/>
            <a:ext cx="7765322" cy="855483"/>
          </a:xfrm>
        </p:spPr>
        <p:txBody>
          <a:bodyPr anchor="t"/>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7B613C-1AD7-49D3-885D-F654C5CDBAA6}" type="datetime1">
              <a:rPr lang="en-US" smtClean="0"/>
              <a:pPr/>
              <a:t>12/5/2016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lvl="0" algn="r">
              <a:spcBef>
                <a:spcPts val="0"/>
              </a:spcBef>
              <a:buNone/>
            </a:pPr>
            <a:fld id="{00000000-1234-1234-1234-123412341234}" type="slidenum">
              <a:rPr lang="en" sz="1000" smtClean="0">
                <a:solidFill>
                  <a:schemeClr val="dk2"/>
                </a:solidFill>
                <a:latin typeface="Lato"/>
                <a:ea typeface="Lato"/>
                <a:cs typeface="Lato"/>
                <a:sym typeface="Lato"/>
              </a:rPr>
              <a:pPr lvl="0" algn="r">
                <a:spcBef>
                  <a:spcPts val="0"/>
                </a:spcBef>
                <a:buNone/>
              </a:pPr>
              <a:t>‹#›</a:t>
            </a:fld>
            <a:endParaRPr lang="en" sz="1000">
              <a:solidFill>
                <a:schemeClr val="dk2"/>
              </a:solidFill>
              <a:latin typeface="Lato"/>
              <a:ea typeface="Lato"/>
              <a:cs typeface="Lato"/>
              <a:sym typeface="Lato"/>
            </a:endParaRPr>
          </a:p>
        </p:txBody>
      </p:sp>
    </p:spTree>
    <p:extLst>
      <p:ext uri="{BB962C8B-B14F-4D97-AF65-F5344CB8AC3E}">
        <p14:creationId xmlns:p14="http://schemas.microsoft.com/office/powerpoint/2010/main" val="2251171713"/>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345" y="457201"/>
            <a:ext cx="7765322" cy="994172"/>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85346" y="1566240"/>
            <a:ext cx="2474217" cy="617479"/>
          </a:xfrm>
        </p:spPr>
        <p:txBody>
          <a:bodyPr anchor="b">
            <a:noAutofit/>
          </a:bodyPr>
          <a:lstStyle>
            <a:lvl1pPr marL="0" indent="0" algn="ctr">
              <a:lnSpc>
                <a:spcPct val="100000"/>
              </a:lnSpc>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8" name="Text Placeholder 3"/>
          <p:cNvSpPr>
            <a:spLocks noGrp="1"/>
          </p:cNvSpPr>
          <p:nvPr>
            <p:ph type="body" sz="half" idx="15"/>
          </p:nvPr>
        </p:nvSpPr>
        <p:spPr>
          <a:xfrm>
            <a:off x="685346" y="2183718"/>
            <a:ext cx="2474217" cy="2159682"/>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9" name="Text Placeholder 4"/>
          <p:cNvSpPr>
            <a:spLocks noGrp="1"/>
          </p:cNvSpPr>
          <p:nvPr>
            <p:ph type="body" sz="quarter" idx="3"/>
          </p:nvPr>
        </p:nvSpPr>
        <p:spPr>
          <a:xfrm>
            <a:off x="3333658" y="1566240"/>
            <a:ext cx="2473919" cy="617478"/>
          </a:xfrm>
        </p:spPr>
        <p:txBody>
          <a:bodyPr anchor="b">
            <a:noAutofit/>
          </a:bodyPr>
          <a:lstStyle>
            <a:lvl1pPr marL="0" indent="0" algn="ctr">
              <a:lnSpc>
                <a:spcPct val="100000"/>
              </a:lnSpc>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10" name="Text Placeholder 3"/>
          <p:cNvSpPr>
            <a:spLocks noGrp="1"/>
          </p:cNvSpPr>
          <p:nvPr>
            <p:ph type="body" sz="half" idx="16"/>
          </p:nvPr>
        </p:nvSpPr>
        <p:spPr>
          <a:xfrm>
            <a:off x="3333659" y="2183718"/>
            <a:ext cx="2474866" cy="2159682"/>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11" name="Text Placeholder 4"/>
          <p:cNvSpPr>
            <a:spLocks noGrp="1"/>
          </p:cNvSpPr>
          <p:nvPr>
            <p:ph type="body" sz="quarter" idx="13"/>
          </p:nvPr>
        </p:nvSpPr>
        <p:spPr>
          <a:xfrm>
            <a:off x="5979974" y="1566240"/>
            <a:ext cx="2468408" cy="617478"/>
          </a:xfrm>
        </p:spPr>
        <p:txBody>
          <a:bodyPr anchor="b">
            <a:noAutofit/>
          </a:bodyPr>
          <a:lstStyle>
            <a:lvl1pPr marL="0" indent="0" algn="ctr">
              <a:lnSpc>
                <a:spcPct val="100000"/>
              </a:lnSpc>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12" name="Text Placeholder 3"/>
          <p:cNvSpPr>
            <a:spLocks noGrp="1"/>
          </p:cNvSpPr>
          <p:nvPr>
            <p:ph type="body" sz="half" idx="17"/>
          </p:nvPr>
        </p:nvSpPr>
        <p:spPr>
          <a:xfrm>
            <a:off x="5982260" y="2183718"/>
            <a:ext cx="2468408" cy="2159682"/>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327B613C-1AD7-49D3-885D-F654C5CDBAA6}" type="datetime1">
              <a:rPr lang="en-US" smtClean="0"/>
              <a:pPr/>
              <a:t>12/5/2016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lvl="0" algn="r">
              <a:spcBef>
                <a:spcPts val="0"/>
              </a:spcBef>
              <a:buNone/>
            </a:pPr>
            <a:fld id="{00000000-1234-1234-1234-123412341234}" type="slidenum">
              <a:rPr lang="en" sz="1000" smtClean="0">
                <a:solidFill>
                  <a:schemeClr val="dk2"/>
                </a:solidFill>
                <a:latin typeface="Lato"/>
                <a:ea typeface="Lato"/>
                <a:cs typeface="Lato"/>
                <a:sym typeface="Lato"/>
              </a:rPr>
              <a:pPr lvl="0" algn="r">
                <a:spcBef>
                  <a:spcPts val="0"/>
                </a:spcBef>
                <a:buNone/>
              </a:pPr>
              <a:t>‹#›</a:t>
            </a:fld>
            <a:endParaRPr lang="en" sz="1000">
              <a:solidFill>
                <a:schemeClr val="dk2"/>
              </a:solidFill>
              <a:latin typeface="Lato"/>
              <a:ea typeface="Lato"/>
              <a:cs typeface="Lato"/>
              <a:sym typeface="Lato"/>
            </a:endParaRPr>
          </a:p>
        </p:txBody>
      </p:sp>
    </p:spTree>
    <p:extLst>
      <p:ext uri="{BB962C8B-B14F-4D97-AF65-F5344CB8AC3E}">
        <p14:creationId xmlns:p14="http://schemas.microsoft.com/office/powerpoint/2010/main" val="781516392"/>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346" y="457201"/>
            <a:ext cx="7765322" cy="994172"/>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5347" y="3146924"/>
            <a:ext cx="2474216" cy="432197"/>
          </a:xfrm>
        </p:spPr>
        <p:txBody>
          <a:bodyPr anchor="b">
            <a:noAutofit/>
          </a:bodyPr>
          <a:lstStyle>
            <a:lvl1pPr marL="0" indent="0" algn="ctr">
              <a:lnSpc>
                <a:spcPct val="100000"/>
              </a:lnSpc>
              <a:buNone/>
              <a:defRPr sz="15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20" name="Picture Placeholder 2"/>
          <p:cNvSpPr>
            <a:spLocks noGrp="1" noChangeAspect="1"/>
          </p:cNvSpPr>
          <p:nvPr>
            <p:ph type="pic" idx="15"/>
          </p:nvPr>
        </p:nvSpPr>
        <p:spPr>
          <a:xfrm>
            <a:off x="819015" y="1724240"/>
            <a:ext cx="2205038" cy="1143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21" name="Text Placeholder 3"/>
          <p:cNvSpPr>
            <a:spLocks noGrp="1"/>
          </p:cNvSpPr>
          <p:nvPr>
            <p:ph type="body" sz="half" idx="18"/>
          </p:nvPr>
        </p:nvSpPr>
        <p:spPr>
          <a:xfrm>
            <a:off x="685347" y="3579121"/>
            <a:ext cx="2474216" cy="764279"/>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22" name="Text Placeholder 4"/>
          <p:cNvSpPr>
            <a:spLocks noGrp="1"/>
          </p:cNvSpPr>
          <p:nvPr>
            <p:ph type="body" sz="quarter" idx="3"/>
          </p:nvPr>
        </p:nvSpPr>
        <p:spPr>
          <a:xfrm>
            <a:off x="3332026" y="3146924"/>
            <a:ext cx="2474237" cy="432197"/>
          </a:xfrm>
        </p:spPr>
        <p:txBody>
          <a:bodyPr anchor="b">
            <a:noAutofit/>
          </a:bodyPr>
          <a:lstStyle>
            <a:lvl1pPr marL="0" indent="0" algn="ctr">
              <a:lnSpc>
                <a:spcPct val="100000"/>
              </a:lnSpc>
              <a:buNone/>
              <a:defRPr sz="15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23" name="Picture Placeholder 2"/>
          <p:cNvSpPr>
            <a:spLocks noGrp="1" noChangeAspect="1"/>
          </p:cNvSpPr>
          <p:nvPr>
            <p:ph type="pic" idx="21"/>
          </p:nvPr>
        </p:nvSpPr>
        <p:spPr>
          <a:xfrm>
            <a:off x="3426747" y="1724240"/>
            <a:ext cx="2197894" cy="1143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24" name="Text Placeholder 3"/>
          <p:cNvSpPr>
            <a:spLocks noGrp="1"/>
          </p:cNvSpPr>
          <p:nvPr>
            <p:ph type="body" sz="half" idx="19"/>
          </p:nvPr>
        </p:nvSpPr>
        <p:spPr>
          <a:xfrm>
            <a:off x="3331011" y="3579120"/>
            <a:ext cx="2475252" cy="764279"/>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25" name="Text Placeholder 4"/>
          <p:cNvSpPr>
            <a:spLocks noGrp="1"/>
          </p:cNvSpPr>
          <p:nvPr>
            <p:ph type="body" sz="quarter" idx="13"/>
          </p:nvPr>
        </p:nvSpPr>
        <p:spPr>
          <a:xfrm>
            <a:off x="5980067" y="3146924"/>
            <a:ext cx="2467425" cy="432197"/>
          </a:xfrm>
        </p:spPr>
        <p:txBody>
          <a:bodyPr anchor="b">
            <a:noAutofit/>
          </a:bodyPr>
          <a:lstStyle>
            <a:lvl1pPr marL="0" indent="0" algn="ctr">
              <a:lnSpc>
                <a:spcPct val="100000"/>
              </a:lnSpc>
              <a:buNone/>
              <a:defRPr sz="15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26" name="Picture Placeholder 2"/>
          <p:cNvSpPr>
            <a:spLocks noGrp="1" noChangeAspect="1"/>
          </p:cNvSpPr>
          <p:nvPr>
            <p:ph type="pic" idx="22"/>
          </p:nvPr>
        </p:nvSpPr>
        <p:spPr>
          <a:xfrm>
            <a:off x="6114603" y="1724240"/>
            <a:ext cx="2199085" cy="1143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27" name="Text Placeholder 3"/>
          <p:cNvSpPr>
            <a:spLocks noGrp="1"/>
          </p:cNvSpPr>
          <p:nvPr>
            <p:ph type="body" sz="half" idx="20"/>
          </p:nvPr>
        </p:nvSpPr>
        <p:spPr>
          <a:xfrm>
            <a:off x="5979973" y="3579121"/>
            <a:ext cx="2470694" cy="764278"/>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327B613C-1AD7-49D3-885D-F654C5CDBAA6}" type="datetime1">
              <a:rPr lang="en-US" smtClean="0"/>
              <a:pPr/>
              <a:t>12/5/2016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lvl="0" algn="r">
              <a:spcBef>
                <a:spcPts val="0"/>
              </a:spcBef>
              <a:buNone/>
            </a:pPr>
            <a:fld id="{00000000-1234-1234-1234-123412341234}" type="slidenum">
              <a:rPr lang="en" sz="1000" smtClean="0">
                <a:solidFill>
                  <a:schemeClr val="dk2"/>
                </a:solidFill>
                <a:latin typeface="Lato"/>
                <a:ea typeface="Lato"/>
                <a:cs typeface="Lato"/>
                <a:sym typeface="Lato"/>
              </a:rPr>
              <a:pPr lvl="0" algn="r">
                <a:spcBef>
                  <a:spcPts val="0"/>
                </a:spcBef>
                <a:buNone/>
              </a:pPr>
              <a:t>‹#›</a:t>
            </a:fld>
            <a:endParaRPr lang="en" sz="1000">
              <a:solidFill>
                <a:schemeClr val="dk2"/>
              </a:solidFill>
              <a:latin typeface="Lato"/>
              <a:ea typeface="Lato"/>
              <a:cs typeface="Lato"/>
              <a:sym typeface="Lato"/>
            </a:endParaRPr>
          </a:p>
        </p:txBody>
      </p:sp>
    </p:spTree>
    <p:extLst>
      <p:ext uri="{BB962C8B-B14F-4D97-AF65-F5344CB8AC3E}">
        <p14:creationId xmlns:p14="http://schemas.microsoft.com/office/powerpoint/2010/main" val="2559547703"/>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8FB4290-6522-4139-852E-05BD9E7F0D2E}" type="datetime1">
              <a:rPr lang="en-US" smtClean="0"/>
              <a:pPr/>
              <a:t>12/5/2016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lvl="0" algn="r">
              <a:spcBef>
                <a:spcPts val="0"/>
              </a:spcBef>
              <a:buNone/>
            </a:pPr>
            <a:fld id="{00000000-1234-1234-1234-123412341234}" type="slidenum">
              <a:rPr lang="en" sz="1000" smtClean="0">
                <a:solidFill>
                  <a:schemeClr val="dk2"/>
                </a:solidFill>
                <a:latin typeface="Lato"/>
                <a:ea typeface="Lato"/>
                <a:cs typeface="Lato"/>
                <a:sym typeface="Lato"/>
              </a:rPr>
              <a:pPr lvl="0" algn="r">
                <a:spcBef>
                  <a:spcPts val="0"/>
                </a:spcBef>
                <a:buNone/>
              </a:pPr>
              <a:t>‹#›</a:t>
            </a:fld>
            <a:endParaRPr lang="en" sz="1000">
              <a:solidFill>
                <a:schemeClr val="dk2"/>
              </a:solidFill>
              <a:latin typeface="Lato"/>
              <a:ea typeface="Lato"/>
              <a:cs typeface="Lato"/>
              <a:sym typeface="Lato"/>
            </a:endParaRPr>
          </a:p>
        </p:txBody>
      </p:sp>
    </p:spTree>
    <p:extLst>
      <p:ext uri="{BB962C8B-B14F-4D97-AF65-F5344CB8AC3E}">
        <p14:creationId xmlns:p14="http://schemas.microsoft.com/office/powerpoint/2010/main" val="3610988484"/>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457200"/>
            <a:ext cx="1906993" cy="3886201"/>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346" y="457200"/>
            <a:ext cx="5744029" cy="38862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AB955F9-81EA-47C5-8059-9E5C2B437C70}" type="datetime1">
              <a:rPr lang="en-US" smtClean="0"/>
              <a:pPr/>
              <a:t>12/5/2016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lvl="0" algn="r">
              <a:spcBef>
                <a:spcPts val="0"/>
              </a:spcBef>
              <a:buNone/>
            </a:pPr>
            <a:fld id="{00000000-1234-1234-1234-123412341234}" type="slidenum">
              <a:rPr lang="en" sz="1000" smtClean="0">
                <a:solidFill>
                  <a:schemeClr val="dk2"/>
                </a:solidFill>
                <a:latin typeface="Lato"/>
                <a:ea typeface="Lato"/>
                <a:cs typeface="Lato"/>
                <a:sym typeface="Lato"/>
              </a:rPr>
              <a:pPr lvl="0" algn="r">
                <a:spcBef>
                  <a:spcPts val="0"/>
                </a:spcBef>
                <a:buNone/>
              </a:pPr>
              <a:t>‹#›</a:t>
            </a:fld>
            <a:endParaRPr lang="en" sz="1000">
              <a:solidFill>
                <a:schemeClr val="dk2"/>
              </a:solidFill>
              <a:latin typeface="Lato"/>
              <a:ea typeface="Lato"/>
              <a:cs typeface="Lato"/>
              <a:sym typeface="Lato"/>
            </a:endParaRPr>
          </a:p>
        </p:txBody>
      </p:sp>
    </p:spTree>
    <p:extLst>
      <p:ext uri="{BB962C8B-B14F-4D97-AF65-F5344CB8AC3E}">
        <p14:creationId xmlns:p14="http://schemas.microsoft.com/office/powerpoint/2010/main" val="1878314865"/>
      </p:ext>
    </p:extLst>
  </p:cSld>
  <p:clrMapOvr>
    <a:masterClrMapping/>
  </p:clrMapOvr>
  <p:hf sldNum="0" hdr="0" ftr="0" dt="0"/>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1"/>
        <p:cNvGrpSpPr/>
        <p:nvPr/>
      </p:nvGrpSpPr>
      <p:grpSpPr>
        <a:xfrm>
          <a:off x="0" y="0"/>
          <a:ext cx="0" cy="0"/>
          <a:chOff x="0" y="0"/>
          <a:chExt cx="0" cy="0"/>
        </a:xfrm>
      </p:grpSpPr>
      <p:sp>
        <p:nvSpPr>
          <p:cNvPr id="25" name="Shape 25"/>
          <p:cNvSpPr txBox="1">
            <a:spLocks noGrp="1"/>
          </p:cNvSpPr>
          <p:nvPr>
            <p:ph type="title"/>
          </p:nvPr>
        </p:nvSpPr>
        <p:spPr>
          <a:xfrm>
            <a:off x="2400250" y="575950"/>
            <a:ext cx="6321600" cy="635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6" name="Shape 26"/>
          <p:cNvSpPr txBox="1">
            <a:spLocks noGrp="1"/>
          </p:cNvSpPr>
          <p:nvPr>
            <p:ph type="body" idx="1"/>
          </p:nvPr>
        </p:nvSpPr>
        <p:spPr>
          <a:xfrm>
            <a:off x="2410112" y="1595775"/>
            <a:ext cx="6321600" cy="300239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7" name="Shape 27"/>
          <p:cNvSpPr txBox="1">
            <a:spLocks noGrp="1"/>
          </p:cNvSpPr>
          <p:nvPr>
            <p:ph type="sldNum" idx="12"/>
          </p:nvPr>
        </p:nvSpPr>
        <p:spPr>
          <a:xfrm>
            <a:off x="8497999" y="4688758"/>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a:t>
            </a:fld>
            <a:endParaRPr lang="en"/>
          </a:p>
        </p:txBody>
      </p:sp>
    </p:spTree>
    <p:extLst>
      <p:ext uri="{BB962C8B-B14F-4D97-AF65-F5344CB8AC3E}">
        <p14:creationId xmlns:p14="http://schemas.microsoft.com/office/powerpoint/2010/main" val="5921193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Custom layout 1">
    <p:spTree>
      <p:nvGrpSpPr>
        <p:cNvPr id="1" name="Shape 94"/>
        <p:cNvGrpSpPr/>
        <p:nvPr/>
      </p:nvGrpSpPr>
      <p:grpSpPr>
        <a:xfrm>
          <a:off x="0" y="0"/>
          <a:ext cx="0" cy="0"/>
          <a:chOff x="0" y="0"/>
          <a:chExt cx="0" cy="0"/>
        </a:xfrm>
      </p:grpSpPr>
      <p:sp>
        <p:nvSpPr>
          <p:cNvPr id="100" name="Shape 100"/>
          <p:cNvSpPr txBox="1">
            <a:spLocks noGrp="1"/>
          </p:cNvSpPr>
          <p:nvPr>
            <p:ph type="title"/>
          </p:nvPr>
        </p:nvSpPr>
        <p:spPr>
          <a:xfrm>
            <a:off x="233600" y="829550"/>
            <a:ext cx="2566200" cy="892500"/>
          </a:xfrm>
          <a:prstGeom prst="rect">
            <a:avLst/>
          </a:prstGeom>
          <a:noFill/>
        </p:spPr>
        <p:txBody>
          <a:bodyPr lIns="91425" tIns="91425" rIns="91425" bIns="91425" anchor="b" anchorCtr="0"/>
          <a:lstStyle>
            <a:lvl1pPr lvl="0" algn="l">
              <a:lnSpc>
                <a:spcPct val="100000"/>
              </a:lnSpc>
              <a:spcBef>
                <a:spcPts val="0"/>
              </a:spcBef>
              <a:spcAft>
                <a:spcPts val="0"/>
              </a:spcAft>
              <a:buNone/>
              <a:defRPr sz="2100" b="1">
                <a:solidFill>
                  <a:srgbClr val="FFFFFF"/>
                </a:solidFill>
              </a:defRPr>
            </a:lvl1pPr>
            <a:lvl2pPr lvl="1" algn="l">
              <a:lnSpc>
                <a:spcPct val="100000"/>
              </a:lnSpc>
              <a:spcBef>
                <a:spcPts val="0"/>
              </a:spcBef>
              <a:spcAft>
                <a:spcPts val="0"/>
              </a:spcAft>
              <a:buNone/>
              <a:defRPr sz="2100" b="1">
                <a:solidFill>
                  <a:srgbClr val="FFFFFF"/>
                </a:solidFill>
              </a:defRPr>
            </a:lvl2pPr>
            <a:lvl3pPr lvl="2" algn="l">
              <a:lnSpc>
                <a:spcPct val="100000"/>
              </a:lnSpc>
              <a:spcBef>
                <a:spcPts val="0"/>
              </a:spcBef>
              <a:spcAft>
                <a:spcPts val="0"/>
              </a:spcAft>
              <a:buNone/>
              <a:defRPr sz="2100" b="1">
                <a:solidFill>
                  <a:srgbClr val="FFFFFF"/>
                </a:solidFill>
              </a:defRPr>
            </a:lvl3pPr>
            <a:lvl4pPr lvl="3" algn="l">
              <a:lnSpc>
                <a:spcPct val="100000"/>
              </a:lnSpc>
              <a:spcBef>
                <a:spcPts val="0"/>
              </a:spcBef>
              <a:spcAft>
                <a:spcPts val="0"/>
              </a:spcAft>
              <a:buNone/>
              <a:defRPr sz="2100" b="1">
                <a:solidFill>
                  <a:srgbClr val="FFFFFF"/>
                </a:solidFill>
              </a:defRPr>
            </a:lvl4pPr>
            <a:lvl5pPr lvl="4" algn="l">
              <a:lnSpc>
                <a:spcPct val="100000"/>
              </a:lnSpc>
              <a:spcBef>
                <a:spcPts val="0"/>
              </a:spcBef>
              <a:spcAft>
                <a:spcPts val="0"/>
              </a:spcAft>
              <a:buNone/>
              <a:defRPr sz="2100" b="1">
                <a:solidFill>
                  <a:srgbClr val="FFFFFF"/>
                </a:solidFill>
              </a:defRPr>
            </a:lvl5pPr>
            <a:lvl6pPr lvl="5" algn="l">
              <a:lnSpc>
                <a:spcPct val="100000"/>
              </a:lnSpc>
              <a:spcBef>
                <a:spcPts val="0"/>
              </a:spcBef>
              <a:spcAft>
                <a:spcPts val="0"/>
              </a:spcAft>
              <a:buNone/>
              <a:defRPr sz="2100" b="1">
                <a:solidFill>
                  <a:srgbClr val="FFFFFF"/>
                </a:solidFill>
              </a:defRPr>
            </a:lvl6pPr>
            <a:lvl7pPr lvl="6" algn="l">
              <a:lnSpc>
                <a:spcPct val="100000"/>
              </a:lnSpc>
              <a:spcBef>
                <a:spcPts val="0"/>
              </a:spcBef>
              <a:spcAft>
                <a:spcPts val="0"/>
              </a:spcAft>
              <a:buNone/>
              <a:defRPr sz="2100" b="1">
                <a:solidFill>
                  <a:srgbClr val="FFFFFF"/>
                </a:solidFill>
              </a:defRPr>
            </a:lvl7pPr>
            <a:lvl8pPr lvl="7" algn="l">
              <a:lnSpc>
                <a:spcPct val="100000"/>
              </a:lnSpc>
              <a:spcBef>
                <a:spcPts val="0"/>
              </a:spcBef>
              <a:spcAft>
                <a:spcPts val="0"/>
              </a:spcAft>
              <a:buNone/>
              <a:defRPr sz="2100" b="1">
                <a:solidFill>
                  <a:srgbClr val="FFFFFF"/>
                </a:solidFill>
              </a:defRPr>
            </a:lvl8pPr>
            <a:lvl9pPr lvl="8" algn="l">
              <a:lnSpc>
                <a:spcPct val="100000"/>
              </a:lnSpc>
              <a:spcBef>
                <a:spcPts val="0"/>
              </a:spcBef>
              <a:spcAft>
                <a:spcPts val="0"/>
              </a:spcAft>
              <a:buNone/>
              <a:defRPr sz="2100" b="1">
                <a:solidFill>
                  <a:srgbClr val="FFFFFF"/>
                </a:solidFill>
              </a:defRPr>
            </a:lvl9pPr>
          </a:lstStyle>
          <a:p>
            <a:endParaRPr/>
          </a:p>
        </p:txBody>
      </p:sp>
      <p:sp>
        <p:nvSpPr>
          <p:cNvPr id="101" name="Shape 101"/>
          <p:cNvSpPr txBox="1">
            <a:spLocks noGrp="1"/>
          </p:cNvSpPr>
          <p:nvPr>
            <p:ph type="body" idx="1"/>
          </p:nvPr>
        </p:nvSpPr>
        <p:spPr>
          <a:xfrm>
            <a:off x="233600" y="1798300"/>
            <a:ext cx="2566200" cy="2977200"/>
          </a:xfrm>
          <a:prstGeom prst="rect">
            <a:avLst/>
          </a:prstGeom>
          <a:noFill/>
        </p:spPr>
        <p:txBody>
          <a:bodyPr lIns="91425" tIns="91425" rIns="91425" bIns="91425" anchor="t" anchorCtr="0"/>
          <a:lstStyle>
            <a:lvl1pPr lvl="0" algn="l">
              <a:lnSpc>
                <a:spcPct val="115000"/>
              </a:lnSpc>
              <a:spcBef>
                <a:spcPts val="0"/>
              </a:spcBef>
              <a:spcAft>
                <a:spcPts val="1600"/>
              </a:spcAft>
              <a:buClr>
                <a:srgbClr val="FFFFFF"/>
              </a:buClr>
              <a:buSzPct val="100000"/>
              <a:defRPr sz="1400">
                <a:solidFill>
                  <a:srgbClr val="FFFFFF"/>
                </a:solidFill>
              </a:defRPr>
            </a:lvl1pPr>
            <a:lvl2pPr lvl="1" algn="l">
              <a:lnSpc>
                <a:spcPct val="115000"/>
              </a:lnSpc>
              <a:spcBef>
                <a:spcPts val="0"/>
              </a:spcBef>
              <a:spcAft>
                <a:spcPts val="1600"/>
              </a:spcAft>
              <a:buClr>
                <a:srgbClr val="FFFFFF"/>
              </a:buClr>
              <a:buSzPct val="100000"/>
              <a:defRPr sz="1200">
                <a:solidFill>
                  <a:srgbClr val="FFFFFF"/>
                </a:solidFill>
              </a:defRPr>
            </a:lvl2pPr>
            <a:lvl3pPr lvl="2" algn="l">
              <a:lnSpc>
                <a:spcPct val="115000"/>
              </a:lnSpc>
              <a:spcBef>
                <a:spcPts val="0"/>
              </a:spcBef>
              <a:spcAft>
                <a:spcPts val="1600"/>
              </a:spcAft>
              <a:buClr>
                <a:srgbClr val="FFFFFF"/>
              </a:buClr>
              <a:buSzPct val="100000"/>
              <a:defRPr sz="1200">
                <a:solidFill>
                  <a:srgbClr val="FFFFFF"/>
                </a:solidFill>
              </a:defRPr>
            </a:lvl3pPr>
            <a:lvl4pPr lvl="3" algn="l">
              <a:lnSpc>
                <a:spcPct val="115000"/>
              </a:lnSpc>
              <a:spcBef>
                <a:spcPts val="0"/>
              </a:spcBef>
              <a:spcAft>
                <a:spcPts val="1600"/>
              </a:spcAft>
              <a:buClr>
                <a:srgbClr val="FFFFFF"/>
              </a:buClr>
              <a:buSzPct val="100000"/>
              <a:defRPr sz="1200">
                <a:solidFill>
                  <a:srgbClr val="FFFFFF"/>
                </a:solidFill>
              </a:defRPr>
            </a:lvl4pPr>
            <a:lvl5pPr lvl="4" algn="l">
              <a:lnSpc>
                <a:spcPct val="115000"/>
              </a:lnSpc>
              <a:spcBef>
                <a:spcPts val="0"/>
              </a:spcBef>
              <a:spcAft>
                <a:spcPts val="1600"/>
              </a:spcAft>
              <a:buClr>
                <a:srgbClr val="FFFFFF"/>
              </a:buClr>
              <a:buSzPct val="100000"/>
              <a:defRPr sz="1200">
                <a:solidFill>
                  <a:srgbClr val="FFFFFF"/>
                </a:solidFill>
              </a:defRPr>
            </a:lvl5pPr>
            <a:lvl6pPr lvl="5" algn="l">
              <a:lnSpc>
                <a:spcPct val="115000"/>
              </a:lnSpc>
              <a:spcBef>
                <a:spcPts val="0"/>
              </a:spcBef>
              <a:spcAft>
                <a:spcPts val="1600"/>
              </a:spcAft>
              <a:buClr>
                <a:srgbClr val="FFFFFF"/>
              </a:buClr>
              <a:buSzPct val="100000"/>
              <a:defRPr sz="1200">
                <a:solidFill>
                  <a:srgbClr val="FFFFFF"/>
                </a:solidFill>
              </a:defRPr>
            </a:lvl6pPr>
            <a:lvl7pPr lvl="6" algn="l">
              <a:lnSpc>
                <a:spcPct val="115000"/>
              </a:lnSpc>
              <a:spcBef>
                <a:spcPts val="0"/>
              </a:spcBef>
              <a:spcAft>
                <a:spcPts val="1600"/>
              </a:spcAft>
              <a:buClr>
                <a:srgbClr val="FFFFFF"/>
              </a:buClr>
              <a:buSzPct val="100000"/>
              <a:defRPr sz="1200">
                <a:solidFill>
                  <a:srgbClr val="FFFFFF"/>
                </a:solidFill>
              </a:defRPr>
            </a:lvl7pPr>
            <a:lvl8pPr lvl="7" algn="l">
              <a:lnSpc>
                <a:spcPct val="115000"/>
              </a:lnSpc>
              <a:spcBef>
                <a:spcPts val="0"/>
              </a:spcBef>
              <a:spcAft>
                <a:spcPts val="1600"/>
              </a:spcAft>
              <a:buClr>
                <a:srgbClr val="FFFFFF"/>
              </a:buClr>
              <a:buSzPct val="100000"/>
              <a:defRPr sz="1200">
                <a:solidFill>
                  <a:srgbClr val="FFFFFF"/>
                </a:solidFill>
              </a:defRPr>
            </a:lvl8pPr>
            <a:lvl9pPr lvl="8" algn="l">
              <a:lnSpc>
                <a:spcPct val="115000"/>
              </a:lnSpc>
              <a:spcBef>
                <a:spcPts val="0"/>
              </a:spcBef>
              <a:spcAft>
                <a:spcPts val="1600"/>
              </a:spcAft>
              <a:buClr>
                <a:srgbClr val="FFFFFF"/>
              </a:buClr>
              <a:buSzPct val="100000"/>
              <a:defRPr sz="1200">
                <a:solidFill>
                  <a:srgbClr val="FFFFFF"/>
                </a:solidFill>
              </a:defRPr>
            </a:lvl9pPr>
          </a:lstStyle>
          <a:p>
            <a:endParaRPr/>
          </a:p>
        </p:txBody>
      </p:sp>
      <p:sp>
        <p:nvSpPr>
          <p:cNvPr id="102" name="Shape 102"/>
          <p:cNvSpPr txBox="1">
            <a:spLocks noGrp="1"/>
          </p:cNvSpPr>
          <p:nvPr>
            <p:ph type="sldNum" idx="12"/>
          </p:nvPr>
        </p:nvSpPr>
        <p:spPr>
          <a:xfrm>
            <a:off x="8472457" y="4663216"/>
            <a:ext cx="548700" cy="393600"/>
          </a:xfrm>
          <a:prstGeom prst="rect">
            <a:avLst/>
          </a:prstGeom>
          <a:noFill/>
        </p:spPr>
        <p:txBody>
          <a:bodyPr lIns="91425" tIns="91425" rIns="91425" bIns="91425" anchor="ctr" anchorCtr="0">
            <a:noAutofit/>
          </a:bodyPr>
          <a:lstStyle/>
          <a:p>
            <a:pPr lvl="0" algn="r">
              <a:lnSpc>
                <a:spcPct val="100000"/>
              </a:lnSpc>
              <a:spcBef>
                <a:spcPts val="0"/>
              </a:spcBef>
              <a:spcAft>
                <a:spcPts val="0"/>
              </a:spcAft>
              <a:buNone/>
            </a:pPr>
            <a:fld id="{00000000-1234-1234-1234-123412341234}" type="slidenum">
              <a:rPr lang="en" sz="1000">
                <a:solidFill>
                  <a:srgbClr val="616161"/>
                </a:solidFill>
              </a:rPr>
              <a:pPr lvl="0" algn="r">
                <a:lnSpc>
                  <a:spcPct val="100000"/>
                </a:lnSpc>
                <a:spcBef>
                  <a:spcPts val="0"/>
                </a:spcBef>
                <a:spcAft>
                  <a:spcPts val="0"/>
                </a:spcAft>
                <a:buNone/>
              </a:pPr>
              <a:t>‹#›</a:t>
            </a:fld>
            <a:endParaRPr lang="en" sz="1000">
              <a:solidFill>
                <a:srgbClr val="616161"/>
              </a:solidFill>
            </a:endParaRPr>
          </a:p>
        </p:txBody>
      </p:sp>
    </p:spTree>
    <p:extLst>
      <p:ext uri="{BB962C8B-B14F-4D97-AF65-F5344CB8AC3E}">
        <p14:creationId xmlns:p14="http://schemas.microsoft.com/office/powerpoint/2010/main" val="1318731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CEF607B-A47E-422C-9BEF-122CCDB7C526}" type="datetime1">
              <a:rPr lang="en-US" smtClean="0"/>
              <a:pPr/>
              <a:t>12/5/2016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lvl="0" algn="r">
              <a:spcBef>
                <a:spcPts val="0"/>
              </a:spcBef>
              <a:buNone/>
            </a:pPr>
            <a:fld id="{00000000-1234-1234-1234-123412341234}" type="slidenum">
              <a:rPr lang="en" sz="1000" smtClean="0">
                <a:solidFill>
                  <a:schemeClr val="dk2"/>
                </a:solidFill>
                <a:latin typeface="Lato"/>
                <a:ea typeface="Lato"/>
                <a:cs typeface="Lato"/>
                <a:sym typeface="Lato"/>
              </a:rPr>
              <a:pPr lvl="0" algn="r">
                <a:spcBef>
                  <a:spcPts val="0"/>
                </a:spcBef>
                <a:buNone/>
              </a:pPr>
              <a:t>‹#›</a:t>
            </a:fld>
            <a:endParaRPr lang="en" sz="1000">
              <a:solidFill>
                <a:schemeClr val="dk2"/>
              </a:solidFill>
              <a:latin typeface="Lato"/>
              <a:ea typeface="Lato"/>
              <a:cs typeface="Lato"/>
              <a:sym typeface="Lato"/>
            </a:endParaRPr>
          </a:p>
        </p:txBody>
      </p:sp>
    </p:spTree>
    <p:extLst>
      <p:ext uri="{BB962C8B-B14F-4D97-AF65-F5344CB8AC3E}">
        <p14:creationId xmlns:p14="http://schemas.microsoft.com/office/powerpoint/2010/main" val="1777841083"/>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Custom layout">
    <p:spTree>
      <p:nvGrpSpPr>
        <p:cNvPr id="1" name="Shape 68"/>
        <p:cNvGrpSpPr/>
        <p:nvPr/>
      </p:nvGrpSpPr>
      <p:grpSpPr>
        <a:xfrm>
          <a:off x="0" y="0"/>
          <a:ext cx="0" cy="0"/>
          <a:chOff x="0" y="0"/>
          <a:chExt cx="0" cy="0"/>
        </a:xfrm>
      </p:grpSpPr>
      <p:sp>
        <p:nvSpPr>
          <p:cNvPr id="91" name="Shape 91"/>
          <p:cNvSpPr txBox="1">
            <a:spLocks noGrp="1"/>
          </p:cNvSpPr>
          <p:nvPr>
            <p:ph type="ctrTitle"/>
          </p:nvPr>
        </p:nvSpPr>
        <p:spPr>
          <a:xfrm>
            <a:off x="2894475" y="719275"/>
            <a:ext cx="5740800" cy="1442700"/>
          </a:xfrm>
          <a:prstGeom prst="rect">
            <a:avLst/>
          </a:prstGeom>
          <a:noFill/>
        </p:spPr>
        <p:txBody>
          <a:bodyPr lIns="91425" tIns="91425" rIns="91425" bIns="91425" anchor="b" anchorCtr="0"/>
          <a:lstStyle>
            <a:lvl1pPr lvl="0" algn="l">
              <a:lnSpc>
                <a:spcPct val="100000"/>
              </a:lnSpc>
              <a:spcBef>
                <a:spcPts val="0"/>
              </a:spcBef>
              <a:spcAft>
                <a:spcPts val="0"/>
              </a:spcAft>
              <a:buClr>
                <a:srgbClr val="212121"/>
              </a:buClr>
              <a:buSzPct val="100000"/>
              <a:buNone/>
              <a:defRPr sz="3200" b="1">
                <a:solidFill>
                  <a:srgbClr val="212121"/>
                </a:solidFill>
              </a:defRPr>
            </a:lvl1pPr>
            <a:lvl2pPr lvl="1" algn="l">
              <a:lnSpc>
                <a:spcPct val="100000"/>
              </a:lnSpc>
              <a:spcBef>
                <a:spcPts val="0"/>
              </a:spcBef>
              <a:spcAft>
                <a:spcPts val="0"/>
              </a:spcAft>
              <a:buClr>
                <a:srgbClr val="212121"/>
              </a:buClr>
              <a:buSzPct val="100000"/>
              <a:buNone/>
              <a:defRPr sz="3200" b="1">
                <a:solidFill>
                  <a:srgbClr val="212121"/>
                </a:solidFill>
              </a:defRPr>
            </a:lvl2pPr>
            <a:lvl3pPr lvl="2" algn="l">
              <a:lnSpc>
                <a:spcPct val="100000"/>
              </a:lnSpc>
              <a:spcBef>
                <a:spcPts val="0"/>
              </a:spcBef>
              <a:spcAft>
                <a:spcPts val="0"/>
              </a:spcAft>
              <a:buClr>
                <a:srgbClr val="212121"/>
              </a:buClr>
              <a:buSzPct val="100000"/>
              <a:buNone/>
              <a:defRPr sz="3200" b="1">
                <a:solidFill>
                  <a:srgbClr val="212121"/>
                </a:solidFill>
              </a:defRPr>
            </a:lvl3pPr>
            <a:lvl4pPr lvl="3" algn="l">
              <a:lnSpc>
                <a:spcPct val="100000"/>
              </a:lnSpc>
              <a:spcBef>
                <a:spcPts val="0"/>
              </a:spcBef>
              <a:spcAft>
                <a:spcPts val="0"/>
              </a:spcAft>
              <a:buClr>
                <a:srgbClr val="212121"/>
              </a:buClr>
              <a:buSzPct val="100000"/>
              <a:buNone/>
              <a:defRPr sz="3200" b="1">
                <a:solidFill>
                  <a:srgbClr val="212121"/>
                </a:solidFill>
              </a:defRPr>
            </a:lvl4pPr>
            <a:lvl5pPr lvl="4" algn="l">
              <a:lnSpc>
                <a:spcPct val="100000"/>
              </a:lnSpc>
              <a:spcBef>
                <a:spcPts val="0"/>
              </a:spcBef>
              <a:spcAft>
                <a:spcPts val="0"/>
              </a:spcAft>
              <a:buClr>
                <a:srgbClr val="212121"/>
              </a:buClr>
              <a:buSzPct val="100000"/>
              <a:buNone/>
              <a:defRPr sz="3200" b="1">
                <a:solidFill>
                  <a:srgbClr val="212121"/>
                </a:solidFill>
              </a:defRPr>
            </a:lvl5pPr>
            <a:lvl6pPr lvl="5" algn="l">
              <a:lnSpc>
                <a:spcPct val="100000"/>
              </a:lnSpc>
              <a:spcBef>
                <a:spcPts val="0"/>
              </a:spcBef>
              <a:spcAft>
                <a:spcPts val="0"/>
              </a:spcAft>
              <a:buClr>
                <a:srgbClr val="212121"/>
              </a:buClr>
              <a:buSzPct val="100000"/>
              <a:buNone/>
              <a:defRPr sz="3200" b="1">
                <a:solidFill>
                  <a:srgbClr val="212121"/>
                </a:solidFill>
              </a:defRPr>
            </a:lvl6pPr>
            <a:lvl7pPr lvl="6" algn="l">
              <a:lnSpc>
                <a:spcPct val="100000"/>
              </a:lnSpc>
              <a:spcBef>
                <a:spcPts val="0"/>
              </a:spcBef>
              <a:spcAft>
                <a:spcPts val="0"/>
              </a:spcAft>
              <a:buClr>
                <a:srgbClr val="212121"/>
              </a:buClr>
              <a:buSzPct val="100000"/>
              <a:buNone/>
              <a:defRPr sz="3200" b="1">
                <a:solidFill>
                  <a:srgbClr val="212121"/>
                </a:solidFill>
              </a:defRPr>
            </a:lvl7pPr>
            <a:lvl8pPr lvl="7" algn="l">
              <a:lnSpc>
                <a:spcPct val="100000"/>
              </a:lnSpc>
              <a:spcBef>
                <a:spcPts val="0"/>
              </a:spcBef>
              <a:spcAft>
                <a:spcPts val="0"/>
              </a:spcAft>
              <a:buClr>
                <a:srgbClr val="212121"/>
              </a:buClr>
              <a:buSzPct val="100000"/>
              <a:buNone/>
              <a:defRPr sz="3200" b="1">
                <a:solidFill>
                  <a:srgbClr val="212121"/>
                </a:solidFill>
              </a:defRPr>
            </a:lvl8pPr>
            <a:lvl9pPr lvl="8" algn="l">
              <a:lnSpc>
                <a:spcPct val="100000"/>
              </a:lnSpc>
              <a:spcBef>
                <a:spcPts val="0"/>
              </a:spcBef>
              <a:spcAft>
                <a:spcPts val="0"/>
              </a:spcAft>
              <a:buClr>
                <a:srgbClr val="212121"/>
              </a:buClr>
              <a:buSzPct val="100000"/>
              <a:buNone/>
              <a:defRPr sz="3200" b="1">
                <a:solidFill>
                  <a:srgbClr val="212121"/>
                </a:solidFill>
              </a:defRPr>
            </a:lvl9pPr>
          </a:lstStyle>
          <a:p>
            <a:endParaRPr/>
          </a:p>
        </p:txBody>
      </p:sp>
      <p:sp>
        <p:nvSpPr>
          <p:cNvPr id="92" name="Shape 92"/>
          <p:cNvSpPr txBox="1">
            <a:spLocks noGrp="1"/>
          </p:cNvSpPr>
          <p:nvPr>
            <p:ph type="body" idx="1"/>
          </p:nvPr>
        </p:nvSpPr>
        <p:spPr>
          <a:xfrm>
            <a:off x="2894475" y="2356335"/>
            <a:ext cx="5740800" cy="2067900"/>
          </a:xfrm>
          <a:prstGeom prst="rect">
            <a:avLst/>
          </a:prstGeom>
          <a:noFill/>
        </p:spPr>
        <p:txBody>
          <a:bodyPr lIns="91425" tIns="91425" rIns="91425" bIns="91425" anchor="t" anchorCtr="0"/>
          <a:lstStyle>
            <a:lvl1pPr lvl="0" algn="l">
              <a:lnSpc>
                <a:spcPct val="115000"/>
              </a:lnSpc>
              <a:spcBef>
                <a:spcPts val="0"/>
              </a:spcBef>
              <a:spcAft>
                <a:spcPts val="1600"/>
              </a:spcAft>
              <a:buClr>
                <a:srgbClr val="616161"/>
              </a:buClr>
              <a:buSzPct val="100000"/>
              <a:defRPr sz="1600">
                <a:solidFill>
                  <a:srgbClr val="616161"/>
                </a:solidFill>
              </a:defRPr>
            </a:lvl1pPr>
            <a:lvl2pPr lvl="1" algn="l">
              <a:lnSpc>
                <a:spcPct val="115000"/>
              </a:lnSpc>
              <a:spcBef>
                <a:spcPts val="0"/>
              </a:spcBef>
              <a:spcAft>
                <a:spcPts val="1600"/>
              </a:spcAft>
              <a:buClr>
                <a:srgbClr val="616161"/>
              </a:buClr>
              <a:defRPr sz="1400">
                <a:solidFill>
                  <a:srgbClr val="616161"/>
                </a:solidFill>
              </a:defRPr>
            </a:lvl2pPr>
            <a:lvl3pPr lvl="2" algn="l">
              <a:lnSpc>
                <a:spcPct val="115000"/>
              </a:lnSpc>
              <a:spcBef>
                <a:spcPts val="0"/>
              </a:spcBef>
              <a:spcAft>
                <a:spcPts val="1600"/>
              </a:spcAft>
              <a:buClr>
                <a:srgbClr val="616161"/>
              </a:buClr>
              <a:defRPr sz="1400">
                <a:solidFill>
                  <a:srgbClr val="616161"/>
                </a:solidFill>
              </a:defRPr>
            </a:lvl3pPr>
            <a:lvl4pPr lvl="3" algn="l">
              <a:lnSpc>
                <a:spcPct val="115000"/>
              </a:lnSpc>
              <a:spcBef>
                <a:spcPts val="0"/>
              </a:spcBef>
              <a:spcAft>
                <a:spcPts val="1600"/>
              </a:spcAft>
              <a:buClr>
                <a:srgbClr val="616161"/>
              </a:buClr>
              <a:defRPr sz="1400">
                <a:solidFill>
                  <a:srgbClr val="616161"/>
                </a:solidFill>
              </a:defRPr>
            </a:lvl4pPr>
            <a:lvl5pPr lvl="4" algn="l">
              <a:lnSpc>
                <a:spcPct val="115000"/>
              </a:lnSpc>
              <a:spcBef>
                <a:spcPts val="0"/>
              </a:spcBef>
              <a:spcAft>
                <a:spcPts val="1600"/>
              </a:spcAft>
              <a:buClr>
                <a:srgbClr val="616161"/>
              </a:buClr>
              <a:defRPr sz="1400">
                <a:solidFill>
                  <a:srgbClr val="616161"/>
                </a:solidFill>
              </a:defRPr>
            </a:lvl5pPr>
            <a:lvl6pPr lvl="5" algn="l">
              <a:lnSpc>
                <a:spcPct val="115000"/>
              </a:lnSpc>
              <a:spcBef>
                <a:spcPts val="0"/>
              </a:spcBef>
              <a:spcAft>
                <a:spcPts val="1600"/>
              </a:spcAft>
              <a:buClr>
                <a:srgbClr val="616161"/>
              </a:buClr>
              <a:defRPr sz="1400">
                <a:solidFill>
                  <a:srgbClr val="616161"/>
                </a:solidFill>
              </a:defRPr>
            </a:lvl6pPr>
            <a:lvl7pPr lvl="6" algn="l">
              <a:lnSpc>
                <a:spcPct val="115000"/>
              </a:lnSpc>
              <a:spcBef>
                <a:spcPts val="0"/>
              </a:spcBef>
              <a:spcAft>
                <a:spcPts val="1600"/>
              </a:spcAft>
              <a:buClr>
                <a:srgbClr val="616161"/>
              </a:buClr>
              <a:defRPr sz="1400">
                <a:solidFill>
                  <a:srgbClr val="616161"/>
                </a:solidFill>
              </a:defRPr>
            </a:lvl7pPr>
            <a:lvl8pPr lvl="7" algn="l">
              <a:lnSpc>
                <a:spcPct val="115000"/>
              </a:lnSpc>
              <a:spcBef>
                <a:spcPts val="0"/>
              </a:spcBef>
              <a:spcAft>
                <a:spcPts val="1600"/>
              </a:spcAft>
              <a:buClr>
                <a:srgbClr val="616161"/>
              </a:buClr>
              <a:defRPr sz="1400">
                <a:solidFill>
                  <a:srgbClr val="616161"/>
                </a:solidFill>
              </a:defRPr>
            </a:lvl8pPr>
            <a:lvl9pPr lvl="8" algn="l">
              <a:lnSpc>
                <a:spcPct val="115000"/>
              </a:lnSpc>
              <a:spcBef>
                <a:spcPts val="0"/>
              </a:spcBef>
              <a:spcAft>
                <a:spcPts val="1600"/>
              </a:spcAft>
              <a:buClr>
                <a:srgbClr val="616161"/>
              </a:buClr>
              <a:defRPr sz="1400">
                <a:solidFill>
                  <a:srgbClr val="616161"/>
                </a:solidFill>
              </a:defRPr>
            </a:lvl9pPr>
          </a:lstStyle>
          <a:p>
            <a:endParaRPr/>
          </a:p>
        </p:txBody>
      </p:sp>
      <p:sp>
        <p:nvSpPr>
          <p:cNvPr id="93" name="Shape 93"/>
          <p:cNvSpPr txBox="1">
            <a:spLocks noGrp="1"/>
          </p:cNvSpPr>
          <p:nvPr>
            <p:ph type="sldNum" idx="12"/>
          </p:nvPr>
        </p:nvSpPr>
        <p:spPr>
          <a:xfrm>
            <a:off x="8472457" y="4663216"/>
            <a:ext cx="548700" cy="393600"/>
          </a:xfrm>
          <a:prstGeom prst="rect">
            <a:avLst/>
          </a:prstGeom>
          <a:noFill/>
        </p:spPr>
        <p:txBody>
          <a:bodyPr lIns="91425" tIns="91425" rIns="91425" bIns="91425" anchor="ctr" anchorCtr="0">
            <a:noAutofit/>
          </a:bodyPr>
          <a:lstStyle/>
          <a:p>
            <a:pPr lvl="0" algn="r">
              <a:lnSpc>
                <a:spcPct val="100000"/>
              </a:lnSpc>
              <a:spcBef>
                <a:spcPts val="0"/>
              </a:spcBef>
              <a:spcAft>
                <a:spcPts val="0"/>
              </a:spcAft>
              <a:buNone/>
            </a:pPr>
            <a:fld id="{00000000-1234-1234-1234-123412341234}" type="slidenum">
              <a:rPr lang="en" sz="1000">
                <a:solidFill>
                  <a:srgbClr val="616161"/>
                </a:solidFill>
              </a:rPr>
              <a:pPr lvl="0" algn="r">
                <a:lnSpc>
                  <a:spcPct val="100000"/>
                </a:lnSpc>
                <a:spcBef>
                  <a:spcPts val="0"/>
                </a:spcBef>
                <a:spcAft>
                  <a:spcPts val="0"/>
                </a:spcAft>
                <a:buNone/>
              </a:pPr>
              <a:t>‹#›</a:t>
            </a:fld>
            <a:endParaRPr lang="en" sz="1000">
              <a:solidFill>
                <a:srgbClr val="616161"/>
              </a:solidFill>
            </a:endParaRPr>
          </a:p>
        </p:txBody>
      </p:sp>
    </p:spTree>
    <p:extLst>
      <p:ext uri="{BB962C8B-B14F-4D97-AF65-F5344CB8AC3E}">
        <p14:creationId xmlns:p14="http://schemas.microsoft.com/office/powerpoint/2010/main" val="8848400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39"/>
        <p:cNvGrpSpPr/>
        <p:nvPr/>
      </p:nvGrpSpPr>
      <p:grpSpPr>
        <a:xfrm>
          <a:off x="0" y="0"/>
          <a:ext cx="0" cy="0"/>
          <a:chOff x="0" y="0"/>
          <a:chExt cx="0" cy="0"/>
        </a:xfrm>
      </p:grpSpPr>
      <p:sp>
        <p:nvSpPr>
          <p:cNvPr id="41" name="Shape 41"/>
          <p:cNvSpPr txBox="1">
            <a:spLocks noGrp="1"/>
          </p:cNvSpPr>
          <p:nvPr>
            <p:ph type="title"/>
          </p:nvPr>
        </p:nvSpPr>
        <p:spPr>
          <a:xfrm>
            <a:off x="319500" y="936600"/>
            <a:ext cx="2808000" cy="755700"/>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42" name="Shape 42"/>
          <p:cNvSpPr txBox="1">
            <a:spLocks noGrp="1"/>
          </p:cNvSpPr>
          <p:nvPr>
            <p:ph type="body" idx="1"/>
          </p:nvPr>
        </p:nvSpPr>
        <p:spPr>
          <a:xfrm>
            <a:off x="319500" y="1846803"/>
            <a:ext cx="2808000" cy="2806200"/>
          </a:xfrm>
          <a:prstGeom prst="rect">
            <a:avLst/>
          </a:prstGeom>
        </p:spPr>
        <p:txBody>
          <a:bodyPr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43" name="Shape 43"/>
          <p:cNvSpPr txBox="1">
            <a:spLocks noGrp="1"/>
          </p:cNvSpPr>
          <p:nvPr>
            <p:ph type="sldNum" idx="12"/>
          </p:nvPr>
        </p:nvSpPr>
        <p:spPr>
          <a:xfrm>
            <a:off x="8497999" y="4688758"/>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a:t>
            </a:fld>
            <a:endParaRPr lang="en"/>
          </a:p>
        </p:txBody>
      </p:sp>
    </p:spTree>
    <p:extLst>
      <p:ext uri="{BB962C8B-B14F-4D97-AF65-F5344CB8AC3E}">
        <p14:creationId xmlns:p14="http://schemas.microsoft.com/office/powerpoint/2010/main" val="16700547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21933" y="492920"/>
            <a:ext cx="7300134" cy="2139553"/>
          </a:xfrm>
        </p:spPr>
        <p:txBody>
          <a:bodyPr anchor="b">
            <a:normAutofit/>
          </a:bodyPr>
          <a:lstStyle>
            <a:lvl1pPr>
              <a:defRPr sz="2550"/>
            </a:lvl1pPr>
          </a:lstStyle>
          <a:p>
            <a:r>
              <a:rPr lang="en-US" smtClean="0"/>
              <a:t>Click to edit Master title style</a:t>
            </a:r>
            <a:endParaRPr lang="en-US" dirty="0"/>
          </a:p>
        </p:txBody>
      </p:sp>
      <p:sp>
        <p:nvSpPr>
          <p:cNvPr id="3" name="Text Placeholder 2"/>
          <p:cNvSpPr>
            <a:spLocks noGrp="1"/>
          </p:cNvSpPr>
          <p:nvPr>
            <p:ph type="body" idx="1"/>
          </p:nvPr>
        </p:nvSpPr>
        <p:spPr>
          <a:xfrm>
            <a:off x="921933" y="2701529"/>
            <a:ext cx="7300134" cy="1125140"/>
          </a:xfrm>
        </p:spPr>
        <p:txBody>
          <a:bodyPr/>
          <a:lstStyle>
            <a:lvl1pPr marL="0" indent="0" algn="ctr">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3A9A7CB-BEE6-4F99-898E-913F06E8E125}" type="datetime1">
              <a:rPr lang="en-US" smtClean="0"/>
              <a:pPr/>
              <a:t>12/5/2016</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lvl="0" algn="r">
              <a:spcBef>
                <a:spcPts val="0"/>
              </a:spcBef>
              <a:buNone/>
            </a:pPr>
            <a:fld id="{00000000-1234-1234-1234-123412341234}" type="slidenum">
              <a:rPr lang="en" sz="1000" smtClean="0">
                <a:solidFill>
                  <a:schemeClr val="dk2"/>
                </a:solidFill>
                <a:latin typeface="Lato"/>
                <a:ea typeface="Lato"/>
                <a:cs typeface="Lato"/>
                <a:sym typeface="Lato"/>
              </a:rPr>
              <a:pPr lvl="0" algn="r">
                <a:spcBef>
                  <a:spcPts val="0"/>
                </a:spcBef>
                <a:buNone/>
              </a:pPr>
              <a:t>‹#›</a:t>
            </a:fld>
            <a:endParaRPr lang="en" sz="1000">
              <a:solidFill>
                <a:schemeClr val="dk2"/>
              </a:solidFill>
              <a:latin typeface="Lato"/>
              <a:ea typeface="Lato"/>
              <a:cs typeface="Lato"/>
              <a:sym typeface="Lato"/>
            </a:endParaRPr>
          </a:p>
        </p:txBody>
      </p:sp>
    </p:spTree>
    <p:extLst>
      <p:ext uri="{BB962C8B-B14F-4D97-AF65-F5344CB8AC3E}">
        <p14:creationId xmlns:p14="http://schemas.microsoft.com/office/powerpoint/2010/main" val="1508692051"/>
      </p:ext>
    </p:extLst>
  </p:cSld>
  <p:clrMapOvr>
    <a:masterClrMapping/>
  </p:clrMapOvr>
  <p:hf sldNum="0" hdr="0" ftr="0" dt="0"/>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347" y="457200"/>
            <a:ext cx="7765321" cy="994741"/>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346" y="1566240"/>
            <a:ext cx="3829503" cy="277716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30052" y="1566240"/>
            <a:ext cx="3820616" cy="277716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EE300C-6FC5-4FC3-AF1A-075E4F50620D}" type="datetime1">
              <a:rPr lang="en-US" smtClean="0"/>
              <a:pPr/>
              <a:t>12/5/2016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lvl="0" algn="r">
              <a:spcBef>
                <a:spcPts val="0"/>
              </a:spcBef>
              <a:buNone/>
            </a:pPr>
            <a:fld id="{00000000-1234-1234-1234-123412341234}" type="slidenum">
              <a:rPr lang="en" sz="1000" smtClean="0">
                <a:solidFill>
                  <a:schemeClr val="dk2"/>
                </a:solidFill>
                <a:latin typeface="Lato"/>
                <a:ea typeface="Lato"/>
                <a:cs typeface="Lato"/>
                <a:sym typeface="Lato"/>
              </a:rPr>
              <a:pPr lvl="0" algn="r">
                <a:spcBef>
                  <a:spcPts val="0"/>
                </a:spcBef>
                <a:buNone/>
              </a:pPr>
              <a:t>‹#›</a:t>
            </a:fld>
            <a:endParaRPr lang="en" sz="1000">
              <a:solidFill>
                <a:schemeClr val="dk2"/>
              </a:solidFill>
              <a:latin typeface="Lato"/>
              <a:ea typeface="Lato"/>
              <a:cs typeface="Lato"/>
              <a:sym typeface="Lato"/>
            </a:endParaRPr>
          </a:p>
        </p:txBody>
      </p:sp>
    </p:spTree>
    <p:extLst>
      <p:ext uri="{BB962C8B-B14F-4D97-AF65-F5344CB8AC3E}">
        <p14:creationId xmlns:p14="http://schemas.microsoft.com/office/powerpoint/2010/main" val="1997577834"/>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5347" y="457201"/>
            <a:ext cx="7765321" cy="994172"/>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56354" y="1566240"/>
            <a:ext cx="3659399" cy="617934"/>
          </a:xfrm>
        </p:spPr>
        <p:txBody>
          <a:bodyPr anchor="b"/>
          <a:lstStyle>
            <a:lvl1pPr marL="0" indent="0">
              <a:lnSpc>
                <a:spcPct val="100000"/>
              </a:lnSpc>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85346" y="2184174"/>
            <a:ext cx="3830406" cy="215922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801502" y="1566240"/>
            <a:ext cx="3649166" cy="617934"/>
          </a:xfrm>
        </p:spPr>
        <p:txBody>
          <a:bodyPr anchor="b"/>
          <a:lstStyle>
            <a:lvl1pPr marL="0" indent="0">
              <a:lnSpc>
                <a:spcPct val="100000"/>
              </a:lnSpc>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184174"/>
            <a:ext cx="3821518" cy="215922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50D295D-4A77-4DEB-B04C-9F4282A8BC04}" type="datetime1">
              <a:rPr lang="en-US" smtClean="0"/>
              <a:pPr/>
              <a:t>12/5/2016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lvl="0" algn="r">
              <a:spcBef>
                <a:spcPts val="0"/>
              </a:spcBef>
              <a:buNone/>
            </a:pPr>
            <a:fld id="{00000000-1234-1234-1234-123412341234}" type="slidenum">
              <a:rPr lang="en" sz="1000" smtClean="0">
                <a:solidFill>
                  <a:schemeClr val="dk2"/>
                </a:solidFill>
                <a:latin typeface="Lato"/>
                <a:ea typeface="Lato"/>
                <a:cs typeface="Lato"/>
                <a:sym typeface="Lato"/>
              </a:rPr>
              <a:pPr lvl="0" algn="r">
                <a:spcBef>
                  <a:spcPts val="0"/>
                </a:spcBef>
                <a:buNone/>
              </a:pPr>
              <a:t>‹#›</a:t>
            </a:fld>
            <a:endParaRPr lang="en" sz="1000">
              <a:solidFill>
                <a:schemeClr val="dk2"/>
              </a:solidFill>
              <a:latin typeface="Lato"/>
              <a:ea typeface="Lato"/>
              <a:cs typeface="Lato"/>
              <a:sym typeface="Lato"/>
            </a:endParaRPr>
          </a:p>
        </p:txBody>
      </p:sp>
    </p:spTree>
    <p:extLst>
      <p:ext uri="{BB962C8B-B14F-4D97-AF65-F5344CB8AC3E}">
        <p14:creationId xmlns:p14="http://schemas.microsoft.com/office/powerpoint/2010/main" val="4262375138"/>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2B28685-4D0C-42D5-8013-B5904CD1FCBC}" type="datetime1">
              <a:rPr lang="en-US" smtClean="0"/>
              <a:pPr/>
              <a:t>12/5/2016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lvl="0" algn="r">
              <a:spcBef>
                <a:spcPts val="0"/>
              </a:spcBef>
              <a:buNone/>
            </a:pPr>
            <a:fld id="{00000000-1234-1234-1234-123412341234}" type="slidenum">
              <a:rPr lang="en" sz="1000" smtClean="0">
                <a:solidFill>
                  <a:schemeClr val="dk2"/>
                </a:solidFill>
                <a:latin typeface="Lato"/>
                <a:ea typeface="Lato"/>
                <a:cs typeface="Lato"/>
                <a:sym typeface="Lato"/>
              </a:rPr>
              <a:pPr lvl="0" algn="r">
                <a:spcBef>
                  <a:spcPts val="0"/>
                </a:spcBef>
                <a:buNone/>
              </a:pPr>
              <a:t>‹#›</a:t>
            </a:fld>
            <a:endParaRPr lang="en" sz="1000">
              <a:solidFill>
                <a:schemeClr val="dk2"/>
              </a:solidFill>
              <a:latin typeface="Lato"/>
              <a:ea typeface="Lato"/>
              <a:cs typeface="Lato"/>
              <a:sym typeface="Lato"/>
            </a:endParaRPr>
          </a:p>
        </p:txBody>
      </p:sp>
    </p:spTree>
    <p:extLst>
      <p:ext uri="{BB962C8B-B14F-4D97-AF65-F5344CB8AC3E}">
        <p14:creationId xmlns:p14="http://schemas.microsoft.com/office/powerpoint/2010/main" val="3212192340"/>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F226C0-9885-4BA9-BBFA-A52CBFEBB775}" type="datetime1">
              <a:rPr lang="en-US" smtClean="0"/>
              <a:pPr/>
              <a:t>12/5/2016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pPr lvl="0">
              <a:spcBef>
                <a:spcPts val="0"/>
              </a:spcBef>
              <a:buNone/>
            </a:pPr>
            <a:fld id="{00000000-1234-1234-1234-123412341234}" type="slidenum">
              <a:rPr lang="en" smtClean="0"/>
              <a:pPr lvl="0">
                <a:spcBef>
                  <a:spcPts val="0"/>
                </a:spcBef>
                <a:buNone/>
              </a:pPr>
              <a:t>‹#›</a:t>
            </a:fld>
            <a:endParaRPr lang="en"/>
          </a:p>
        </p:txBody>
      </p:sp>
    </p:spTree>
    <p:extLst>
      <p:ext uri="{BB962C8B-B14F-4D97-AF65-F5344CB8AC3E}">
        <p14:creationId xmlns:p14="http://schemas.microsoft.com/office/powerpoint/2010/main" val="506659660"/>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7921" y="457200"/>
            <a:ext cx="2949178" cy="1771650"/>
          </a:xfrm>
        </p:spPr>
        <p:txBody>
          <a:bodyPr anchor="b">
            <a:normAutofit/>
          </a:bodyPr>
          <a:lstStyle>
            <a:lvl1pPr>
              <a:defRPr sz="2100"/>
            </a:lvl1pPr>
          </a:lstStyle>
          <a:p>
            <a:r>
              <a:rPr lang="en-US" smtClean="0"/>
              <a:t>Click to edit Master title style</a:t>
            </a:r>
            <a:endParaRPr lang="en-US" dirty="0"/>
          </a:p>
        </p:txBody>
      </p:sp>
      <p:sp>
        <p:nvSpPr>
          <p:cNvPr id="3" name="Content Placeholder 2"/>
          <p:cNvSpPr>
            <a:spLocks noGrp="1"/>
          </p:cNvSpPr>
          <p:nvPr>
            <p:ph idx="1"/>
          </p:nvPr>
        </p:nvSpPr>
        <p:spPr>
          <a:xfrm>
            <a:off x="3808548" y="457200"/>
            <a:ext cx="4642119" cy="3886200"/>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7921" y="2228850"/>
            <a:ext cx="2949178" cy="2114549"/>
          </a:xfrm>
        </p:spPr>
        <p:txBody>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EE1B38-C5EB-4D66-9137-0AFE9CDEDE8F}" type="datetime1">
              <a:rPr lang="en-US" smtClean="0"/>
              <a:pPr/>
              <a:t>12/5/2016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54ED01-E2A0-4C1E-8E21-014B99041579}" type="slidenum">
              <a:rPr lang="en-US" smtClean="0"/>
              <a:pPr/>
              <a:t>‹#›</a:t>
            </a:fld>
            <a:endParaRPr lang="en-US" dirty="0"/>
          </a:p>
        </p:txBody>
      </p:sp>
    </p:spTree>
    <p:extLst>
      <p:ext uri="{BB962C8B-B14F-4D97-AF65-F5344CB8AC3E}">
        <p14:creationId xmlns:p14="http://schemas.microsoft.com/office/powerpoint/2010/main" val="3622332931"/>
      </p:ext>
    </p:extLst>
  </p:cSld>
  <p:clrMapOvr>
    <a:masterClrMapping/>
  </p:clrMapOvr>
  <p:hf sldNum="0" hdr="0" ftr="0" dt="0"/>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7921" y="457200"/>
            <a:ext cx="4447330" cy="1771650"/>
          </a:xfrm>
        </p:spPr>
        <p:txBody>
          <a:bodyPr anchor="b">
            <a:normAutofit/>
          </a:bodyPr>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568603" y="569161"/>
            <a:ext cx="2441517" cy="3662279"/>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685345" y="2228850"/>
            <a:ext cx="4451213" cy="2114550"/>
          </a:xfrm>
        </p:spPr>
        <p:txBody>
          <a:bodyPr>
            <a:normAutofit/>
          </a:bodyPr>
          <a:lstStyle>
            <a:lvl1pPr marL="0" indent="0" algn="ctr">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7B613C-1AD7-49D3-885D-F654C5CDBAA6}" type="datetime1">
              <a:rPr lang="en-US" smtClean="0"/>
              <a:pPr/>
              <a:t>12/5/2016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lvl="0" algn="r">
              <a:spcBef>
                <a:spcPts val="0"/>
              </a:spcBef>
              <a:buNone/>
            </a:pPr>
            <a:fld id="{00000000-1234-1234-1234-123412341234}" type="slidenum">
              <a:rPr lang="en" sz="1000" smtClean="0">
                <a:solidFill>
                  <a:schemeClr val="dk2"/>
                </a:solidFill>
                <a:latin typeface="Lato"/>
                <a:ea typeface="Lato"/>
                <a:cs typeface="Lato"/>
                <a:sym typeface="Lato"/>
              </a:rPr>
              <a:pPr lvl="0" algn="r">
                <a:spcBef>
                  <a:spcPts val="0"/>
                </a:spcBef>
                <a:buNone/>
              </a:pPr>
              <a:t>‹#›</a:t>
            </a:fld>
            <a:endParaRPr lang="en" sz="1000">
              <a:solidFill>
                <a:schemeClr val="dk2"/>
              </a:solidFill>
              <a:latin typeface="Lato"/>
              <a:ea typeface="Lato"/>
              <a:cs typeface="Lato"/>
              <a:sym typeface="Lato"/>
            </a:endParaRPr>
          </a:p>
        </p:txBody>
      </p:sp>
    </p:spTree>
    <p:extLst>
      <p:ext uri="{BB962C8B-B14F-4D97-AF65-F5344CB8AC3E}">
        <p14:creationId xmlns:p14="http://schemas.microsoft.com/office/powerpoint/2010/main" val="3840821221"/>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347" y="457200"/>
            <a:ext cx="7765321" cy="994741"/>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346" y="1572048"/>
            <a:ext cx="7765322" cy="277135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759052" y="4412457"/>
            <a:ext cx="2057400" cy="273844"/>
          </a:xfrm>
          <a:prstGeom prst="rect">
            <a:avLst/>
          </a:prstGeom>
        </p:spPr>
        <p:txBody>
          <a:bodyPr vert="horz" lIns="91440" tIns="45720" rIns="91440" bIns="45720" rtlCol="0" anchor="ctr"/>
          <a:lstStyle>
            <a:lvl1pPr algn="r">
              <a:defRPr sz="750">
                <a:solidFill>
                  <a:schemeClr val="tx1">
                    <a:tint val="75000"/>
                  </a:schemeClr>
                </a:solidFill>
              </a:defRPr>
            </a:lvl1pPr>
          </a:lstStyle>
          <a:p>
            <a:fld id="{327B613C-1AD7-49D3-885D-F654C5CDBAA6}" type="datetime1">
              <a:rPr lang="en-US" smtClean="0"/>
              <a:pPr/>
              <a:t>12/5/2016</a:t>
            </a:fld>
            <a:endParaRPr lang="en-US" dirty="0"/>
          </a:p>
        </p:txBody>
      </p:sp>
      <p:sp>
        <p:nvSpPr>
          <p:cNvPr id="5" name="Footer Placeholder 4"/>
          <p:cNvSpPr>
            <a:spLocks noGrp="1"/>
          </p:cNvSpPr>
          <p:nvPr>
            <p:ph type="ftr" sz="quarter" idx="3"/>
          </p:nvPr>
        </p:nvSpPr>
        <p:spPr>
          <a:xfrm>
            <a:off x="685346" y="4412457"/>
            <a:ext cx="5004649" cy="273844"/>
          </a:xfrm>
          <a:prstGeom prst="rect">
            <a:avLst/>
          </a:prstGeom>
        </p:spPr>
        <p:txBody>
          <a:bodyPr vert="horz" lIns="91440" tIns="45720" rIns="91440" bIns="45720" rtlCol="0" anchor="ctr"/>
          <a:lstStyle>
            <a:lvl1pPr algn="l">
              <a:defRPr sz="7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7885509" y="4412457"/>
            <a:ext cx="565159" cy="273844"/>
          </a:xfrm>
          <a:prstGeom prst="rect">
            <a:avLst/>
          </a:prstGeom>
        </p:spPr>
        <p:txBody>
          <a:bodyPr vert="horz" lIns="91440" tIns="45720" rIns="91440" bIns="45720" rtlCol="0" anchor="ctr"/>
          <a:lstStyle>
            <a:lvl1pPr algn="r">
              <a:defRPr sz="750">
                <a:solidFill>
                  <a:schemeClr val="tx1">
                    <a:tint val="75000"/>
                  </a:schemeClr>
                </a:solidFill>
              </a:defRPr>
            </a:lvl1pPr>
          </a:lstStyle>
          <a:p>
            <a:pPr lvl="0" algn="r">
              <a:spcBef>
                <a:spcPts val="0"/>
              </a:spcBef>
              <a:buNone/>
            </a:pPr>
            <a:fld id="{00000000-1234-1234-1234-123412341234}" type="slidenum">
              <a:rPr lang="en" sz="1000" smtClean="0">
                <a:solidFill>
                  <a:schemeClr val="dk2"/>
                </a:solidFill>
                <a:latin typeface="Lato"/>
                <a:ea typeface="Lato"/>
                <a:cs typeface="Lato"/>
                <a:sym typeface="Lato"/>
              </a:rPr>
              <a:pPr lvl="0" algn="r">
                <a:spcBef>
                  <a:spcPts val="0"/>
                </a:spcBef>
                <a:buNone/>
              </a:pPr>
              <a:t>‹#›</a:t>
            </a:fld>
            <a:endParaRPr lang="en" sz="1000">
              <a:solidFill>
                <a:schemeClr val="dk2"/>
              </a:solidFill>
              <a:latin typeface="Lato"/>
              <a:ea typeface="Lato"/>
              <a:cs typeface="Lato"/>
              <a:sym typeface="Lato"/>
            </a:endParaRPr>
          </a:p>
        </p:txBody>
      </p:sp>
    </p:spTree>
    <p:extLst>
      <p:ext uri="{BB962C8B-B14F-4D97-AF65-F5344CB8AC3E}">
        <p14:creationId xmlns:p14="http://schemas.microsoft.com/office/powerpoint/2010/main" val="3368407781"/>
      </p:ext>
    </p:extLst>
  </p:cSld>
  <p:clrMap bg1="dk1" tx1="lt1" bg2="dk2" tx2="lt2" accent1="accent1" accent2="accent2" accent3="accent3" accent4="accent4" accent5="accent5" accent6="accent6" hlink="hlink" folHlink="folHlink"/>
  <p:sldLayoutIdLst>
    <p:sldLayoutId id="2147484387" r:id="rId1"/>
    <p:sldLayoutId id="2147484388" r:id="rId2"/>
    <p:sldLayoutId id="2147484389" r:id="rId3"/>
    <p:sldLayoutId id="2147484390" r:id="rId4"/>
    <p:sldLayoutId id="2147484391" r:id="rId5"/>
    <p:sldLayoutId id="2147484392" r:id="rId6"/>
    <p:sldLayoutId id="2147484393" r:id="rId7"/>
    <p:sldLayoutId id="2147484394" r:id="rId8"/>
    <p:sldLayoutId id="2147484395" r:id="rId9"/>
    <p:sldLayoutId id="2147484396" r:id="rId10"/>
    <p:sldLayoutId id="2147484397" r:id="rId11"/>
    <p:sldLayoutId id="2147484398" r:id="rId12"/>
    <p:sldLayoutId id="2147484399" r:id="rId13"/>
    <p:sldLayoutId id="2147484400" r:id="rId14"/>
    <p:sldLayoutId id="2147484401" r:id="rId15"/>
    <p:sldLayoutId id="2147484402" r:id="rId16"/>
    <p:sldLayoutId id="2147484403" r:id="rId17"/>
    <p:sldLayoutId id="2147484404" r:id="rId18"/>
    <p:sldLayoutId id="2147484405" r:id="rId19"/>
    <p:sldLayoutId id="2147484406" r:id="rId20"/>
    <p:sldLayoutId id="2147484407" r:id="rId21"/>
  </p:sldLayoutIdLst>
  <p:hf sldNum="0" hdr="0" ftr="0" dt="0"/>
  <p:txStyles>
    <p:titleStyle>
      <a:lvl1pPr algn="ctr" defTabSz="685800" rtl="0" eaLnBrk="1" latinLnBrk="0" hangingPunct="1">
        <a:lnSpc>
          <a:spcPct val="90000"/>
        </a:lnSpc>
        <a:spcBef>
          <a:spcPct val="0"/>
        </a:spcBef>
        <a:buNone/>
        <a:defRPr sz="255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171450" indent="-171450" algn="l" defTabSz="685800" rtl="0" eaLnBrk="1" latinLnBrk="0" hangingPunct="1">
        <a:lnSpc>
          <a:spcPct val="120000"/>
        </a:lnSpc>
        <a:spcBef>
          <a:spcPts val="750"/>
        </a:spcBef>
        <a:buFont typeface="Arial" panose="020B0604020202020204" pitchFamily="34" charset="0"/>
        <a:buChar char="•"/>
        <a:defRPr sz="1500" kern="1200">
          <a:solidFill>
            <a:schemeClr val="tx1"/>
          </a:solidFill>
          <a:effectLst>
            <a:outerShdw blurRad="50800" dist="38100" dir="2700000" algn="tl" rotWithShape="0">
              <a:srgbClr val="000000">
                <a:alpha val="48000"/>
              </a:srgbClr>
            </a:outerShdw>
          </a:effectLst>
          <a:latin typeface="+mn-lt"/>
          <a:ea typeface="+mn-ea"/>
          <a:cs typeface="+mn-cs"/>
        </a:defRPr>
      </a:lvl1pPr>
      <a:lvl2pPr marL="514350" indent="-171450" algn="l" defTabSz="685800" rtl="0" eaLnBrk="1" latinLnBrk="0" hangingPunct="1">
        <a:lnSpc>
          <a:spcPct val="120000"/>
        </a:lnSpc>
        <a:spcBef>
          <a:spcPts val="375"/>
        </a:spcBef>
        <a:buFont typeface="Arial" panose="020B0604020202020204" pitchFamily="34" charset="0"/>
        <a:buChar char="•"/>
        <a:defRPr sz="1350" kern="1200">
          <a:solidFill>
            <a:schemeClr val="tx1"/>
          </a:solidFill>
          <a:effectLst>
            <a:outerShdw blurRad="50800" dist="38100" dir="2700000" algn="tl" rotWithShape="0">
              <a:srgbClr val="000000">
                <a:alpha val="48000"/>
              </a:srgbClr>
            </a:outerShdw>
          </a:effectLst>
          <a:latin typeface="+mn-lt"/>
          <a:ea typeface="+mn-ea"/>
          <a:cs typeface="+mn-cs"/>
        </a:defRPr>
      </a:lvl2pPr>
      <a:lvl3pPr marL="857250" indent="-171450" algn="l" defTabSz="685800" rtl="0" eaLnBrk="1" latinLnBrk="0" hangingPunct="1">
        <a:lnSpc>
          <a:spcPct val="120000"/>
        </a:lnSpc>
        <a:spcBef>
          <a:spcPts val="375"/>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200150" indent="-171450" algn="l" defTabSz="685800" rtl="0" eaLnBrk="1" latinLnBrk="0" hangingPunct="1">
        <a:lnSpc>
          <a:spcPct val="120000"/>
        </a:lnSpc>
        <a:spcBef>
          <a:spcPts val="375"/>
        </a:spcBef>
        <a:buFont typeface="Arial" panose="020B0604020202020204" pitchFamily="34" charset="0"/>
        <a:buChar char="•"/>
        <a:defRPr sz="1050" kern="1200">
          <a:solidFill>
            <a:schemeClr val="tx1"/>
          </a:solidFill>
          <a:effectLst>
            <a:outerShdw blurRad="50800" dist="38100" dir="2700000" algn="tl" rotWithShape="0">
              <a:srgbClr val="000000">
                <a:alpha val="48000"/>
              </a:srgbClr>
            </a:outerShdw>
          </a:effectLst>
          <a:latin typeface="+mn-lt"/>
          <a:ea typeface="+mn-ea"/>
          <a:cs typeface="+mn-cs"/>
        </a:defRPr>
      </a:lvl4pPr>
      <a:lvl5pPr marL="15430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5pPr>
      <a:lvl6pPr marL="18859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2288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7pPr>
      <a:lvl8pPr marL="25717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8pPr>
      <a:lvl9pPr marL="29146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12.jpe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13.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14.jpe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image" Target="../media/image15.jpe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png"/><Relationship Id="rId5" Type="http://schemas.openxmlformats.org/officeDocument/2006/relationships/image" Target="../media/image16.jpe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3.png"/><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4.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3.png"/><Relationship Id="rId4"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png"/><Relationship Id="rId5" Type="http://schemas.openxmlformats.org/officeDocument/2006/relationships/image" Target="../media/image17.png"/><Relationship Id="rId4"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3.png"/><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3.png"/><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3.png"/><Relationship Id="rId5" Type="http://schemas.openxmlformats.org/officeDocument/2006/relationships/image" Target="../media/image20.png"/><Relationship Id="rId4" Type="http://schemas.openxmlformats.org/officeDocument/2006/relationships/notesSlide" Target="../notesSlides/notesSlide19.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3.png"/><Relationship Id="rId5" Type="http://schemas.openxmlformats.org/officeDocument/2006/relationships/image" Target="../media/image21.png"/><Relationship Id="rId4" Type="http://schemas.openxmlformats.org/officeDocument/2006/relationships/notesSlide" Target="../notesSlides/notesSlide20.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3.png"/><Relationship Id="rId5" Type="http://schemas.openxmlformats.org/officeDocument/2006/relationships/image" Target="../media/image22.png"/><Relationship Id="rId4" Type="http://schemas.openxmlformats.org/officeDocument/2006/relationships/notesSlide" Target="../notesSlides/notesSlide2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3.png"/><Relationship Id="rId5" Type="http://schemas.openxmlformats.org/officeDocument/2006/relationships/image" Target="../media/image23.png"/><Relationship Id="rId4" Type="http://schemas.openxmlformats.org/officeDocument/2006/relationships/notesSlide" Target="../notesSlides/notesSlide2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3.png"/><Relationship Id="rId5" Type="http://schemas.openxmlformats.org/officeDocument/2006/relationships/image" Target="../media/image24.png"/><Relationship Id="rId4" Type="http://schemas.openxmlformats.org/officeDocument/2006/relationships/notesSlide" Target="../notesSlides/notesSlide23.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3.png"/><Relationship Id="rId5" Type="http://schemas.openxmlformats.org/officeDocument/2006/relationships/image" Target="../media/image25.png"/><Relationship Id="rId4"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5.jpe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3.png"/><Relationship Id="rId5" Type="http://schemas.openxmlformats.org/officeDocument/2006/relationships/image" Target="../media/image26.png"/><Relationship Id="rId4" Type="http://schemas.openxmlformats.org/officeDocument/2006/relationships/notesSlide" Target="../notesSlides/notesSlide25.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3.png"/><Relationship Id="rId5" Type="http://schemas.openxmlformats.org/officeDocument/2006/relationships/image" Target="../media/image27.png"/><Relationship Id="rId4" Type="http://schemas.openxmlformats.org/officeDocument/2006/relationships/notesSlide" Target="../notesSlides/notesSlide26.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3.png"/><Relationship Id="rId5" Type="http://schemas.openxmlformats.org/officeDocument/2006/relationships/image" Target="../media/image28.png"/><Relationship Id="rId4" Type="http://schemas.openxmlformats.org/officeDocument/2006/relationships/notesSlide" Target="../notesSlides/notesSlide2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3.png"/><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3.png"/><Relationship Id="rId5" Type="http://schemas.openxmlformats.org/officeDocument/2006/relationships/image" Target="../media/image30.png"/><Relationship Id="rId4" Type="http://schemas.openxmlformats.org/officeDocument/2006/relationships/notesSlide" Target="../notesSlides/notesSlide28.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3.png"/><Relationship Id="rId5" Type="http://schemas.openxmlformats.org/officeDocument/2006/relationships/image" Target="../media/image31.png"/><Relationship Id="rId4" Type="http://schemas.openxmlformats.org/officeDocument/2006/relationships/notesSlide" Target="../notesSlides/notesSlide29.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3.png"/><Relationship Id="rId5" Type="http://schemas.openxmlformats.org/officeDocument/2006/relationships/image" Target="../media/image32.png"/><Relationship Id="rId4" Type="http://schemas.openxmlformats.org/officeDocument/2006/relationships/notesSlide" Target="../notesSlides/notesSlide30.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3.png"/><Relationship Id="rId5" Type="http://schemas.openxmlformats.org/officeDocument/2006/relationships/image" Target="../media/image33.png"/><Relationship Id="rId4" Type="http://schemas.openxmlformats.org/officeDocument/2006/relationships/notesSlide" Target="../notesSlides/notesSlide31.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3.png"/><Relationship Id="rId5" Type="http://schemas.openxmlformats.org/officeDocument/2006/relationships/image" Target="../media/image34.png"/><Relationship Id="rId4" Type="http://schemas.openxmlformats.org/officeDocument/2006/relationships/notesSlide" Target="../notesSlides/notesSlide32.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3.png"/><Relationship Id="rId5" Type="http://schemas.openxmlformats.org/officeDocument/2006/relationships/image" Target="../media/image35.png"/><Relationship Id="rId4" Type="http://schemas.openxmlformats.org/officeDocument/2006/relationships/notesSlide" Target="../notesSlides/notesSlide3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image" Target="../media/image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3.png"/><Relationship Id="rId5" Type="http://schemas.openxmlformats.org/officeDocument/2006/relationships/image" Target="../media/image36.png"/><Relationship Id="rId4" Type="http://schemas.openxmlformats.org/officeDocument/2006/relationships/notesSlide" Target="../notesSlides/notesSlide34.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3.png"/><Relationship Id="rId5" Type="http://schemas.openxmlformats.org/officeDocument/2006/relationships/image" Target="../media/image37.png"/><Relationship Id="rId4" Type="http://schemas.openxmlformats.org/officeDocument/2006/relationships/notesSlide" Target="../notesSlides/notesSlide35.xml"/></Relationships>
</file>

<file path=ppt/slides/_rels/slide4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8.xml"/><Relationship Id="rId7" Type="http://schemas.openxmlformats.org/officeDocument/2006/relationships/image" Target="../media/image40.jpeg"/><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notesSlide" Target="../notesSlides/notesSlide36.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3.png"/><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notesSlide" Target="../notesSlides/notesSlide37.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3.png"/><Relationship Id="rId5" Type="http://schemas.openxmlformats.org/officeDocument/2006/relationships/image" Target="../media/image43.jpeg"/><Relationship Id="rId4" Type="http://schemas.openxmlformats.org/officeDocument/2006/relationships/notesSlide" Target="../notesSlides/notesSlide38.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3.png"/><Relationship Id="rId5" Type="http://schemas.openxmlformats.org/officeDocument/2006/relationships/image" Target="../media/image44.png"/><Relationship Id="rId4" Type="http://schemas.openxmlformats.org/officeDocument/2006/relationships/notesSlide" Target="../notesSlides/notesSlide3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8.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pic>
        <p:nvPicPr>
          <p:cNvPr id="113" name="Shape 113"/>
          <p:cNvPicPr preferRelativeResize="0"/>
          <p:nvPr/>
        </p:nvPicPr>
        <p:blipFill rotWithShape="1">
          <a:blip r:embed="rId5">
            <a:alphaModFix/>
          </a:blip>
          <a:srcRect t="16874" b="16874"/>
          <a:stretch/>
        </p:blipFill>
        <p:spPr>
          <a:xfrm>
            <a:off x="4011000" y="0"/>
            <a:ext cx="5133000" cy="5143500"/>
          </a:xfrm>
          <a:prstGeom prst="rect">
            <a:avLst/>
          </a:prstGeom>
          <a:noFill/>
          <a:ln>
            <a:noFill/>
          </a:ln>
        </p:spPr>
      </p:pic>
      <p:sp>
        <p:nvSpPr>
          <p:cNvPr id="114" name="Shape 114"/>
          <p:cNvSpPr txBox="1">
            <a:spLocks noGrp="1"/>
          </p:cNvSpPr>
          <p:nvPr>
            <p:ph type="title"/>
          </p:nvPr>
        </p:nvSpPr>
        <p:spPr>
          <a:xfrm>
            <a:off x="315175" y="413693"/>
            <a:ext cx="5246032" cy="1356091"/>
          </a:xfrm>
          <a:prstGeom prst="rect">
            <a:avLst/>
          </a:prstGeom>
        </p:spPr>
        <p:txBody>
          <a:bodyPr lIns="91425" tIns="91425" rIns="91425" bIns="91425" anchor="b" anchorCtr="0">
            <a:normAutofit/>
          </a:bodyPr>
          <a:lstStyle/>
          <a:p>
            <a:pPr lvl="0" algn="l">
              <a:spcBef>
                <a:spcPts val="0"/>
              </a:spcBef>
              <a:buNone/>
            </a:pPr>
            <a:r>
              <a:rPr lang="en" dirty="0">
                <a:solidFill>
                  <a:schemeClr val="tx2">
                    <a:lumMod val="60000"/>
                    <a:lumOff val="40000"/>
                  </a:schemeClr>
                </a:solidFill>
              </a:rPr>
              <a:t>VIOLENCE </a:t>
            </a:r>
            <a:r>
              <a:rPr lang="en-US" dirty="0" smtClean="0">
                <a:solidFill>
                  <a:schemeClr val="tx2">
                    <a:lumMod val="60000"/>
                    <a:lumOff val="40000"/>
                  </a:schemeClr>
                </a:solidFill>
              </a:rPr>
              <a:t/>
            </a:r>
            <a:br>
              <a:rPr lang="en-US" dirty="0" smtClean="0">
                <a:solidFill>
                  <a:schemeClr val="tx2">
                    <a:lumMod val="60000"/>
                    <a:lumOff val="40000"/>
                  </a:schemeClr>
                </a:solidFill>
              </a:rPr>
            </a:br>
            <a:r>
              <a:rPr lang="en" dirty="0" smtClean="0">
                <a:solidFill>
                  <a:schemeClr val="tx2">
                    <a:lumMod val="60000"/>
                    <a:lumOff val="40000"/>
                  </a:schemeClr>
                </a:solidFill>
              </a:rPr>
              <a:t>TOWARDS </a:t>
            </a:r>
            <a:r>
              <a:rPr lang="en-US" dirty="0" smtClean="0">
                <a:solidFill>
                  <a:schemeClr val="tx2">
                    <a:lumMod val="60000"/>
                    <a:lumOff val="40000"/>
                  </a:schemeClr>
                </a:solidFill>
              </a:rPr>
              <a:t/>
            </a:r>
            <a:br>
              <a:rPr lang="en-US" dirty="0" smtClean="0">
                <a:solidFill>
                  <a:schemeClr val="tx2">
                    <a:lumMod val="60000"/>
                    <a:lumOff val="40000"/>
                  </a:schemeClr>
                </a:solidFill>
              </a:rPr>
            </a:br>
            <a:r>
              <a:rPr lang="en" dirty="0" smtClean="0">
                <a:solidFill>
                  <a:schemeClr val="tx2">
                    <a:lumMod val="60000"/>
                    <a:lumOff val="40000"/>
                  </a:schemeClr>
                </a:solidFill>
              </a:rPr>
              <a:t>POLICE</a:t>
            </a:r>
            <a:r>
              <a:rPr lang="en" dirty="0">
                <a:solidFill>
                  <a:schemeClr val="tx2">
                    <a:lumMod val="60000"/>
                    <a:lumOff val="40000"/>
                  </a:schemeClr>
                </a:solidFill>
              </a:rPr>
              <a:t>:</a:t>
            </a:r>
          </a:p>
        </p:txBody>
      </p:sp>
      <p:sp>
        <p:nvSpPr>
          <p:cNvPr id="115" name="Shape 115"/>
          <p:cNvSpPr txBox="1">
            <a:spLocks noGrp="1"/>
          </p:cNvSpPr>
          <p:nvPr>
            <p:ph type="body" idx="1"/>
          </p:nvPr>
        </p:nvSpPr>
        <p:spPr>
          <a:xfrm>
            <a:off x="2111847" y="1595775"/>
            <a:ext cx="2054248" cy="1415524"/>
          </a:xfrm>
          <a:prstGeom prst="rect">
            <a:avLst/>
          </a:prstGeom>
        </p:spPr>
        <p:txBody>
          <a:bodyPr lIns="91425" tIns="91425" rIns="91425" bIns="91425" anchor="t" anchorCtr="0">
            <a:noAutofit/>
          </a:bodyPr>
          <a:lstStyle/>
          <a:p>
            <a:pPr lvl="0" rtl="0">
              <a:spcBef>
                <a:spcPts val="0"/>
              </a:spcBef>
              <a:buNone/>
            </a:pPr>
            <a:r>
              <a:rPr lang="en" sz="3200" dirty="0"/>
              <a:t>THE CAUSES</a:t>
            </a:r>
          </a:p>
          <a:p>
            <a:pPr lvl="0">
              <a:spcBef>
                <a:spcPts val="0"/>
              </a:spcBef>
              <a:buNone/>
            </a:pPr>
            <a:endParaRPr dirty="0"/>
          </a:p>
        </p:txBody>
      </p:sp>
      <p:sp>
        <p:nvSpPr>
          <p:cNvPr id="6" name="TextBox 5"/>
          <p:cNvSpPr txBox="1"/>
          <p:nvPr/>
        </p:nvSpPr>
        <p:spPr>
          <a:xfrm>
            <a:off x="151146" y="3432521"/>
            <a:ext cx="3704264" cy="1169551"/>
          </a:xfrm>
          <a:prstGeom prst="rect">
            <a:avLst/>
          </a:prstGeom>
          <a:noFill/>
        </p:spPr>
        <p:txBody>
          <a:bodyPr wrap="square" rtlCol="0">
            <a:spAutoFit/>
          </a:bodyPr>
          <a:lstStyle/>
          <a:p>
            <a:r>
              <a:rPr lang="en-US" dirty="0" smtClean="0">
                <a:solidFill>
                  <a:schemeClr val="tx1"/>
                </a:solidFill>
              </a:rPr>
              <a:t>Jeff (</a:t>
            </a:r>
            <a:r>
              <a:rPr lang="en-US" dirty="0" err="1" smtClean="0">
                <a:solidFill>
                  <a:schemeClr val="tx1"/>
                </a:solidFill>
              </a:rPr>
              <a:t>Cj</a:t>
            </a:r>
            <a:r>
              <a:rPr lang="en-US" dirty="0" smtClean="0">
                <a:solidFill>
                  <a:schemeClr val="tx1"/>
                </a:solidFill>
              </a:rPr>
              <a:t>) </a:t>
            </a:r>
            <a:r>
              <a:rPr lang="en-US" dirty="0" err="1" smtClean="0">
                <a:solidFill>
                  <a:schemeClr val="tx1"/>
                </a:solidFill>
              </a:rPr>
              <a:t>Crawshaw</a:t>
            </a:r>
            <a:endParaRPr lang="en-US" dirty="0" smtClean="0">
              <a:solidFill>
                <a:schemeClr val="tx1"/>
              </a:solidFill>
            </a:endParaRPr>
          </a:p>
          <a:p>
            <a:r>
              <a:rPr lang="en-US" dirty="0" smtClean="0">
                <a:solidFill>
                  <a:schemeClr val="tx1"/>
                </a:solidFill>
              </a:rPr>
              <a:t>Kari Dennis</a:t>
            </a:r>
          </a:p>
          <a:p>
            <a:r>
              <a:rPr lang="en-US" dirty="0" smtClean="0">
                <a:solidFill>
                  <a:schemeClr val="tx1"/>
                </a:solidFill>
              </a:rPr>
              <a:t>Natalie Wheeler</a:t>
            </a:r>
          </a:p>
          <a:p>
            <a:r>
              <a:rPr lang="en-US" dirty="0" err="1" smtClean="0">
                <a:solidFill>
                  <a:schemeClr val="tx1"/>
                </a:solidFill>
              </a:rPr>
              <a:t>Lehi</a:t>
            </a:r>
            <a:r>
              <a:rPr lang="en-US" dirty="0" smtClean="0">
                <a:solidFill>
                  <a:schemeClr val="tx1"/>
                </a:solidFill>
              </a:rPr>
              <a:t> Dominguez</a:t>
            </a:r>
          </a:p>
          <a:p>
            <a:endParaRPr lang="en-US" dirty="0">
              <a:solidFill>
                <a:srgbClr val="FF0000"/>
              </a:solidFill>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5365"/>
    </mc:Choice>
    <mc:Fallback xmlns="">
      <p:transition spd="slow" advTm="253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mod="1">
    <p:ext uri="{E180D4A7-C9FB-4DFB-919C-405C955672EB}">
      <p14:showEvtLst xmlns:p14="http://schemas.microsoft.com/office/powerpoint/2010/main">
        <p14:playEvt time="3568" objId="5"/>
        <p14:triggerEvt type="onClick" time="3568" objId="5"/>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Shape 171"/>
          <p:cNvSpPr txBox="1">
            <a:spLocks noGrp="1"/>
          </p:cNvSpPr>
          <p:nvPr>
            <p:ph type="title"/>
          </p:nvPr>
        </p:nvSpPr>
        <p:spPr>
          <a:xfrm>
            <a:off x="1399618" y="258250"/>
            <a:ext cx="6321600" cy="635400"/>
          </a:xfrm>
          <a:prstGeom prst="rect">
            <a:avLst/>
          </a:prstGeom>
        </p:spPr>
        <p:txBody>
          <a:bodyPr lIns="91425" tIns="91425" rIns="91425" bIns="91425" anchor="t" anchorCtr="0">
            <a:noAutofit/>
          </a:bodyPr>
          <a:lstStyle/>
          <a:p>
            <a:pPr lvl="0">
              <a:spcBef>
                <a:spcPts val="0"/>
              </a:spcBef>
              <a:buNone/>
            </a:pPr>
            <a:r>
              <a:rPr lang="en"/>
              <a:t> </a:t>
            </a:r>
          </a:p>
        </p:txBody>
      </p:sp>
      <p:sp>
        <p:nvSpPr>
          <p:cNvPr id="172" name="Shape 172"/>
          <p:cNvSpPr txBox="1">
            <a:spLocks noGrp="1"/>
          </p:cNvSpPr>
          <p:nvPr>
            <p:ph type="body" idx="1"/>
          </p:nvPr>
        </p:nvSpPr>
        <p:spPr>
          <a:xfrm>
            <a:off x="469477" y="1188019"/>
            <a:ext cx="7862712" cy="2832593"/>
          </a:xfrm>
          <a:prstGeom prst="rect">
            <a:avLst/>
          </a:prstGeom>
        </p:spPr>
        <p:txBody>
          <a:bodyPr lIns="91425" tIns="91425" rIns="91425" bIns="91425" anchor="t" anchorCtr="0">
            <a:noAutofit/>
          </a:bodyPr>
          <a:lstStyle/>
          <a:p>
            <a:pPr lvl="0">
              <a:spcBef>
                <a:spcPts val="0"/>
              </a:spcBef>
              <a:buNone/>
            </a:pPr>
            <a:r>
              <a:rPr lang="en" dirty="0">
                <a:solidFill>
                  <a:schemeClr val="tx2">
                    <a:lumMod val="60000"/>
                    <a:lumOff val="40000"/>
                  </a:schemeClr>
                </a:solidFill>
              </a:rPr>
              <a:t>There have been case studies involving </a:t>
            </a:r>
            <a:r>
              <a:rPr lang="en" i="1" dirty="0">
                <a:solidFill>
                  <a:schemeClr val="tx2">
                    <a:lumMod val="60000"/>
                    <a:lumOff val="40000"/>
                  </a:schemeClr>
                </a:solidFill>
              </a:rPr>
              <a:t>police violence, </a:t>
            </a:r>
            <a:r>
              <a:rPr lang="en" dirty="0">
                <a:solidFill>
                  <a:schemeClr val="tx2">
                    <a:lumMod val="60000"/>
                    <a:lumOff val="40000"/>
                  </a:schemeClr>
                </a:solidFill>
              </a:rPr>
              <a:t>examining </a:t>
            </a:r>
            <a:r>
              <a:rPr lang="en" dirty="0" smtClean="0">
                <a:solidFill>
                  <a:schemeClr val="tx2">
                    <a:lumMod val="60000"/>
                    <a:lumOff val="40000"/>
                  </a:schemeClr>
                </a:solidFill>
              </a:rPr>
              <a:t>possible reasons violenc</a:t>
            </a:r>
            <a:r>
              <a:rPr lang="en-US" dirty="0" smtClean="0">
                <a:solidFill>
                  <a:schemeClr val="tx2">
                    <a:lumMod val="60000"/>
                    <a:lumOff val="40000"/>
                  </a:schemeClr>
                </a:solidFill>
              </a:rPr>
              <a:t>e </a:t>
            </a:r>
            <a:r>
              <a:rPr lang="en" dirty="0" smtClean="0">
                <a:solidFill>
                  <a:schemeClr val="tx2">
                    <a:lumMod val="60000"/>
                    <a:lumOff val="40000"/>
                  </a:schemeClr>
                </a:solidFill>
              </a:rPr>
              <a:t>towards </a:t>
            </a:r>
            <a:r>
              <a:rPr lang="en" dirty="0">
                <a:solidFill>
                  <a:schemeClr val="tx2">
                    <a:lumMod val="60000"/>
                    <a:lumOff val="40000"/>
                  </a:schemeClr>
                </a:solidFill>
              </a:rPr>
              <a:t>police may happen, although many studies pre-date 2014.</a:t>
            </a:r>
            <a:r>
              <a:rPr lang="en" dirty="0"/>
              <a:t>  </a:t>
            </a:r>
            <a:endParaRPr lang="en-US" dirty="0" smtClean="0"/>
          </a:p>
          <a:p>
            <a:pPr lvl="0">
              <a:spcBef>
                <a:spcPts val="0"/>
              </a:spcBef>
              <a:buNone/>
            </a:pPr>
            <a:endParaRPr lang="en-US" dirty="0" smtClean="0"/>
          </a:p>
          <a:p>
            <a:pPr lvl="0">
              <a:spcBef>
                <a:spcPts val="0"/>
              </a:spcBef>
              <a:buNone/>
            </a:pPr>
            <a:r>
              <a:rPr lang="en" dirty="0" smtClean="0">
                <a:solidFill>
                  <a:schemeClr val="tx2">
                    <a:lumMod val="40000"/>
                    <a:lumOff val="60000"/>
                  </a:schemeClr>
                </a:solidFill>
              </a:rPr>
              <a:t>Factors </a:t>
            </a:r>
            <a:r>
              <a:rPr lang="en" dirty="0">
                <a:solidFill>
                  <a:schemeClr val="tx2">
                    <a:lumMod val="40000"/>
                    <a:lumOff val="60000"/>
                  </a:schemeClr>
                </a:solidFill>
              </a:rPr>
              <a:t>examined include:</a:t>
            </a:r>
          </a:p>
          <a:p>
            <a:r>
              <a:rPr lang="en" dirty="0" smtClean="0">
                <a:solidFill>
                  <a:schemeClr val="tx2">
                    <a:lumMod val="20000"/>
                    <a:lumOff val="80000"/>
                  </a:schemeClr>
                </a:solidFill>
              </a:rPr>
              <a:t>How </a:t>
            </a:r>
            <a:r>
              <a:rPr lang="en" dirty="0">
                <a:solidFill>
                  <a:schemeClr val="tx2">
                    <a:lumMod val="20000"/>
                    <a:lumOff val="80000"/>
                  </a:schemeClr>
                </a:solidFill>
              </a:rPr>
              <a:t>offenders provoke officers to commit violence</a:t>
            </a:r>
          </a:p>
          <a:p>
            <a:r>
              <a:rPr lang="en" dirty="0" smtClean="0">
                <a:solidFill>
                  <a:schemeClr val="tx2">
                    <a:lumMod val="20000"/>
                    <a:lumOff val="80000"/>
                  </a:schemeClr>
                </a:solidFill>
              </a:rPr>
              <a:t>Geographical </a:t>
            </a:r>
            <a:r>
              <a:rPr lang="en" dirty="0">
                <a:solidFill>
                  <a:schemeClr val="tx2">
                    <a:lumMod val="20000"/>
                    <a:lumOff val="80000"/>
                  </a:schemeClr>
                </a:solidFill>
              </a:rPr>
              <a:t>area</a:t>
            </a:r>
          </a:p>
          <a:p>
            <a:r>
              <a:rPr lang="en" dirty="0" smtClean="0">
                <a:solidFill>
                  <a:schemeClr val="tx2">
                    <a:lumMod val="20000"/>
                    <a:lumOff val="80000"/>
                  </a:schemeClr>
                </a:solidFill>
              </a:rPr>
              <a:t>Influence </a:t>
            </a:r>
            <a:r>
              <a:rPr lang="en" dirty="0">
                <a:solidFill>
                  <a:schemeClr val="tx2">
                    <a:lumMod val="20000"/>
                    <a:lumOff val="80000"/>
                  </a:schemeClr>
                </a:solidFill>
              </a:rPr>
              <a:t>of alcohol</a:t>
            </a:r>
          </a:p>
          <a:p>
            <a:r>
              <a:rPr lang="en" dirty="0" smtClean="0">
                <a:solidFill>
                  <a:schemeClr val="tx2">
                    <a:lumMod val="20000"/>
                    <a:lumOff val="80000"/>
                  </a:schemeClr>
                </a:solidFill>
              </a:rPr>
              <a:t>Use </a:t>
            </a:r>
            <a:r>
              <a:rPr lang="en" dirty="0">
                <a:solidFill>
                  <a:schemeClr val="tx2">
                    <a:lumMod val="20000"/>
                    <a:lumOff val="80000"/>
                  </a:schemeClr>
                </a:solidFill>
              </a:rPr>
              <a:t>of force</a:t>
            </a:r>
          </a:p>
          <a:p>
            <a:r>
              <a:rPr lang="en" dirty="0" smtClean="0">
                <a:solidFill>
                  <a:schemeClr val="tx2">
                    <a:lumMod val="20000"/>
                    <a:lumOff val="80000"/>
                  </a:schemeClr>
                </a:solidFill>
              </a:rPr>
              <a:t>Racial </a:t>
            </a:r>
            <a:r>
              <a:rPr lang="en" dirty="0">
                <a:solidFill>
                  <a:schemeClr val="tx2">
                    <a:lumMod val="20000"/>
                    <a:lumOff val="80000"/>
                  </a:schemeClr>
                </a:solidFill>
              </a:rPr>
              <a:t>profiling</a:t>
            </a:r>
          </a:p>
        </p:txBody>
      </p:sp>
      <p:pic>
        <p:nvPicPr>
          <p:cNvPr id="173" name="Shape 173"/>
          <p:cNvPicPr preferRelativeResize="0"/>
          <p:nvPr/>
        </p:nvPicPr>
        <p:blipFill>
          <a:blip r:embed="rId5">
            <a:alphaModFix/>
          </a:blip>
          <a:stretch>
            <a:fillRect/>
          </a:stretch>
        </p:blipFill>
        <p:spPr>
          <a:xfrm>
            <a:off x="5575337" y="2732296"/>
            <a:ext cx="2943889" cy="1500840"/>
          </a:xfrm>
          <a:prstGeom prst="rect">
            <a:avLst/>
          </a:prstGeom>
          <a:noFill/>
          <a:ln>
            <a:noFill/>
          </a:ln>
        </p:spPr>
      </p:pic>
      <p:sp>
        <p:nvSpPr>
          <p:cNvPr id="2" name="TextBox 1"/>
          <p:cNvSpPr txBox="1"/>
          <p:nvPr/>
        </p:nvSpPr>
        <p:spPr>
          <a:xfrm>
            <a:off x="2805519" y="493540"/>
            <a:ext cx="3345769" cy="484748"/>
          </a:xfrm>
          <a:prstGeom prst="rect">
            <a:avLst/>
          </a:prstGeom>
          <a:noFill/>
        </p:spPr>
        <p:txBody>
          <a:bodyPr wrap="square" rtlCol="0">
            <a:spAutoFit/>
          </a:bodyPr>
          <a:lstStyle/>
          <a:p>
            <a:r>
              <a:rPr lang="en-US" sz="2550" b="1" dirty="0" smtClean="0">
                <a:solidFill>
                  <a:schemeClr val="tx2">
                    <a:lumMod val="60000"/>
                    <a:lumOff val="40000"/>
                  </a:schemeClr>
                </a:solidFill>
                <a:latin typeface="+mj-lt"/>
              </a:rPr>
              <a:t>Literature Review </a:t>
            </a:r>
            <a:endParaRPr lang="en-US" sz="2550" b="1" dirty="0">
              <a:solidFill>
                <a:schemeClr val="tx2">
                  <a:lumMod val="60000"/>
                  <a:lumOff val="40000"/>
                </a:schemeClr>
              </a:solidFill>
              <a:latin typeface="+mj-lt"/>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7284"/>
    </mc:Choice>
    <mc:Fallback xmlns="">
      <p:transition spd="slow" advTm="272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Shape 178"/>
          <p:cNvSpPr txBox="1">
            <a:spLocks noGrp="1"/>
          </p:cNvSpPr>
          <p:nvPr>
            <p:ph type="title"/>
          </p:nvPr>
        </p:nvSpPr>
        <p:spPr>
          <a:xfrm>
            <a:off x="180025" y="575950"/>
            <a:ext cx="8541900" cy="924889"/>
          </a:xfrm>
          <a:prstGeom prst="rect">
            <a:avLst/>
          </a:prstGeom>
        </p:spPr>
        <p:txBody>
          <a:bodyPr lIns="91425" tIns="91425" rIns="91425" bIns="91425" anchor="t" anchorCtr="0">
            <a:noAutofit/>
          </a:bodyPr>
          <a:lstStyle/>
          <a:p>
            <a:pPr lvl="0" algn="ctr">
              <a:spcBef>
                <a:spcPts val="0"/>
              </a:spcBef>
              <a:buNone/>
            </a:pPr>
            <a:r>
              <a:rPr lang="en" sz="2000" dirty="0">
                <a:solidFill>
                  <a:schemeClr val="tx2">
                    <a:lumMod val="60000"/>
                    <a:lumOff val="40000"/>
                  </a:schemeClr>
                </a:solidFill>
              </a:rPr>
              <a:t>Michelle Covington: 2010, </a:t>
            </a:r>
            <a:r>
              <a:rPr lang="en" sz="2000" dirty="0" smtClean="0">
                <a:solidFill>
                  <a:schemeClr val="tx2">
                    <a:lumMod val="60000"/>
                    <a:lumOff val="40000"/>
                  </a:schemeClr>
                </a:solidFill>
              </a:rPr>
              <a:t/>
            </a:r>
            <a:br>
              <a:rPr lang="en" sz="2000" dirty="0" smtClean="0">
                <a:solidFill>
                  <a:schemeClr val="tx2">
                    <a:lumMod val="60000"/>
                    <a:lumOff val="40000"/>
                  </a:schemeClr>
                </a:solidFill>
              </a:rPr>
            </a:br>
            <a:r>
              <a:rPr lang="en" sz="2000" u="sng" dirty="0" smtClean="0">
                <a:solidFill>
                  <a:schemeClr val="tx2">
                    <a:lumMod val="60000"/>
                    <a:lumOff val="40000"/>
                  </a:schemeClr>
                </a:solidFill>
              </a:rPr>
              <a:t>Correlates </a:t>
            </a:r>
            <a:r>
              <a:rPr lang="en" sz="2000" u="sng" dirty="0">
                <a:solidFill>
                  <a:schemeClr val="tx2">
                    <a:lumMod val="60000"/>
                    <a:lumOff val="40000"/>
                  </a:schemeClr>
                </a:solidFill>
              </a:rPr>
              <a:t>and Causes of </a:t>
            </a:r>
            <a:r>
              <a:rPr lang="en-US" sz="2000" u="sng" dirty="0" smtClean="0">
                <a:solidFill>
                  <a:schemeClr val="tx2">
                    <a:lumMod val="60000"/>
                    <a:lumOff val="40000"/>
                  </a:schemeClr>
                </a:solidFill>
              </a:rPr>
              <a:t/>
            </a:r>
            <a:br>
              <a:rPr lang="en-US" sz="2000" u="sng" dirty="0" smtClean="0">
                <a:solidFill>
                  <a:schemeClr val="tx2">
                    <a:lumMod val="60000"/>
                    <a:lumOff val="40000"/>
                  </a:schemeClr>
                </a:solidFill>
              </a:rPr>
            </a:br>
            <a:r>
              <a:rPr lang="en" sz="2000" u="sng" dirty="0" smtClean="0">
                <a:solidFill>
                  <a:schemeClr val="tx2">
                    <a:lumMod val="60000"/>
                    <a:lumOff val="40000"/>
                  </a:schemeClr>
                </a:solidFill>
              </a:rPr>
              <a:t>Violence </a:t>
            </a:r>
            <a:r>
              <a:rPr lang="en" sz="2000" u="sng" dirty="0">
                <a:solidFill>
                  <a:schemeClr val="tx2">
                    <a:lumMod val="60000"/>
                    <a:lumOff val="40000"/>
                  </a:schemeClr>
                </a:solidFill>
              </a:rPr>
              <a:t>Against Police Officers</a:t>
            </a:r>
          </a:p>
        </p:txBody>
      </p:sp>
      <p:sp>
        <p:nvSpPr>
          <p:cNvPr id="179" name="Shape 179"/>
          <p:cNvSpPr txBox="1">
            <a:spLocks noGrp="1"/>
          </p:cNvSpPr>
          <p:nvPr>
            <p:ph type="body" idx="1"/>
          </p:nvPr>
        </p:nvSpPr>
        <p:spPr>
          <a:xfrm>
            <a:off x="180025" y="1418689"/>
            <a:ext cx="8541900" cy="2992500"/>
          </a:xfrm>
          <a:prstGeom prst="rect">
            <a:avLst/>
          </a:prstGeom>
        </p:spPr>
        <p:txBody>
          <a:bodyPr lIns="91425" tIns="91425" rIns="91425" bIns="91425" anchor="t" anchorCtr="0">
            <a:noAutofit/>
          </a:bodyPr>
          <a:lstStyle/>
          <a:p>
            <a:pPr lvl="0">
              <a:spcBef>
                <a:spcPts val="0"/>
              </a:spcBef>
              <a:buNone/>
            </a:pPr>
            <a:r>
              <a:rPr lang="en-US" sz="1800" dirty="0" smtClean="0">
                <a:solidFill>
                  <a:schemeClr val="tx2">
                    <a:lumMod val="60000"/>
                    <a:lumOff val="40000"/>
                  </a:schemeClr>
                </a:solidFill>
              </a:rPr>
              <a:t>Facts:</a:t>
            </a:r>
          </a:p>
          <a:p>
            <a:r>
              <a:rPr lang="en" sz="1800" dirty="0" smtClean="0">
                <a:solidFill>
                  <a:schemeClr val="tx2">
                    <a:lumMod val="40000"/>
                    <a:lumOff val="60000"/>
                  </a:schemeClr>
                </a:solidFill>
              </a:rPr>
              <a:t>Consumption </a:t>
            </a:r>
            <a:r>
              <a:rPr lang="en" sz="1800" dirty="0">
                <a:solidFill>
                  <a:schemeClr val="tx2">
                    <a:lumMod val="40000"/>
                    <a:lumOff val="60000"/>
                  </a:schemeClr>
                </a:solidFill>
              </a:rPr>
              <a:t>of alcohol plays a major part in violence towards police.</a:t>
            </a:r>
          </a:p>
          <a:p>
            <a:r>
              <a:rPr lang="en" sz="1800" dirty="0" smtClean="0">
                <a:solidFill>
                  <a:schemeClr val="tx2">
                    <a:lumMod val="40000"/>
                    <a:lumOff val="60000"/>
                  </a:schemeClr>
                </a:solidFill>
              </a:rPr>
              <a:t>Out </a:t>
            </a:r>
            <a:r>
              <a:rPr lang="en" sz="1800" dirty="0">
                <a:solidFill>
                  <a:schemeClr val="tx2">
                    <a:lumMod val="40000"/>
                    <a:lumOff val="60000"/>
                  </a:schemeClr>
                </a:solidFill>
              </a:rPr>
              <a:t>of all arrests:</a:t>
            </a:r>
          </a:p>
          <a:p>
            <a:pPr marL="457200" lvl="0" indent="-228600" rtl="0">
              <a:spcBef>
                <a:spcPts val="0"/>
              </a:spcBef>
              <a:buChar char="●"/>
            </a:pPr>
            <a:r>
              <a:rPr lang="en" sz="1600" dirty="0">
                <a:solidFill>
                  <a:schemeClr val="tx2">
                    <a:lumMod val="20000"/>
                    <a:lumOff val="80000"/>
                  </a:schemeClr>
                </a:solidFill>
              </a:rPr>
              <a:t>38% who initiated violence against an officer did so mainly to avoid arrest</a:t>
            </a:r>
          </a:p>
          <a:p>
            <a:pPr marL="457200" lvl="0" indent="-228600" rtl="0">
              <a:spcBef>
                <a:spcPts val="0"/>
              </a:spcBef>
              <a:buChar char="●"/>
            </a:pPr>
            <a:r>
              <a:rPr lang="en" sz="1600" dirty="0">
                <a:solidFill>
                  <a:schemeClr val="tx2">
                    <a:lumMod val="20000"/>
                    <a:lumOff val="80000"/>
                  </a:schemeClr>
                </a:solidFill>
              </a:rPr>
              <a:t>Of the other 42%,</a:t>
            </a:r>
          </a:p>
          <a:p>
            <a:pPr marL="914400" lvl="1" indent="-228600" rtl="0">
              <a:spcBef>
                <a:spcPts val="0"/>
              </a:spcBef>
              <a:buChar char="○"/>
            </a:pPr>
            <a:r>
              <a:rPr lang="en" sz="1600" b="1" u="sng" dirty="0">
                <a:solidFill>
                  <a:schemeClr val="tx2">
                    <a:lumMod val="20000"/>
                    <a:lumOff val="80000"/>
                  </a:schemeClr>
                </a:solidFill>
              </a:rPr>
              <a:t>19% were attempts to kill the officer(s)</a:t>
            </a:r>
          </a:p>
          <a:p>
            <a:pPr marL="914400" lvl="1" indent="-228600" rtl="0">
              <a:spcBef>
                <a:spcPts val="0"/>
              </a:spcBef>
              <a:buChar char="○"/>
            </a:pPr>
            <a:r>
              <a:rPr lang="en" sz="1600" dirty="0">
                <a:solidFill>
                  <a:schemeClr val="tx2">
                    <a:lumMod val="20000"/>
                    <a:lumOff val="80000"/>
                  </a:schemeClr>
                </a:solidFill>
              </a:rPr>
              <a:t>14% were attempts to frighten the officer(s)</a:t>
            </a:r>
          </a:p>
          <a:p>
            <a:pPr marL="914400" lvl="1" indent="-228600" rtl="0">
              <a:spcBef>
                <a:spcPts val="0"/>
              </a:spcBef>
              <a:buChar char="○"/>
            </a:pPr>
            <a:r>
              <a:rPr lang="en" sz="1600" dirty="0">
                <a:solidFill>
                  <a:schemeClr val="tx2">
                    <a:lumMod val="20000"/>
                    <a:lumOff val="80000"/>
                  </a:schemeClr>
                </a:solidFill>
              </a:rPr>
              <a:t>7% were attempts to wound the officer(s)</a:t>
            </a:r>
          </a:p>
          <a:p>
            <a:pPr marL="914400" lvl="1" indent="-228600">
              <a:spcBef>
                <a:spcPts val="0"/>
              </a:spcBef>
              <a:buChar char="○"/>
            </a:pPr>
            <a:r>
              <a:rPr lang="en" sz="1600" dirty="0">
                <a:solidFill>
                  <a:schemeClr val="tx2">
                    <a:lumMod val="20000"/>
                    <a:lumOff val="80000"/>
                  </a:schemeClr>
                </a:solidFill>
              </a:rPr>
              <a:t>2% were attempts to immobilize the officer(s) </a:t>
            </a:r>
          </a:p>
        </p:txBody>
      </p:sp>
      <p:pic>
        <p:nvPicPr>
          <p:cNvPr id="180" name="Shape 180"/>
          <p:cNvPicPr preferRelativeResize="0"/>
          <p:nvPr/>
        </p:nvPicPr>
        <p:blipFill>
          <a:blip r:embed="rId5">
            <a:alphaModFix/>
          </a:blip>
          <a:stretch>
            <a:fillRect/>
          </a:stretch>
        </p:blipFill>
        <p:spPr>
          <a:xfrm>
            <a:off x="5922818" y="3044007"/>
            <a:ext cx="3221182" cy="1367182"/>
          </a:xfrm>
          <a:prstGeom prst="rect">
            <a:avLst/>
          </a:prstGeom>
          <a:noFill/>
          <a:ln>
            <a:noFill/>
          </a:ln>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6482"/>
    </mc:Choice>
    <mc:Fallback xmlns="">
      <p:transition spd="slow" advTm="264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Shape 185"/>
          <p:cNvSpPr txBox="1">
            <a:spLocks noGrp="1"/>
          </p:cNvSpPr>
          <p:nvPr>
            <p:ph type="title"/>
          </p:nvPr>
        </p:nvSpPr>
        <p:spPr>
          <a:xfrm>
            <a:off x="421975" y="575950"/>
            <a:ext cx="8299800" cy="1019700"/>
          </a:xfrm>
          <a:prstGeom prst="rect">
            <a:avLst/>
          </a:prstGeom>
        </p:spPr>
        <p:txBody>
          <a:bodyPr lIns="91425" tIns="91425" rIns="91425" bIns="91425" anchor="t" anchorCtr="0">
            <a:noAutofit/>
          </a:bodyPr>
          <a:lstStyle/>
          <a:p>
            <a:pPr lvl="0" algn="ctr">
              <a:spcBef>
                <a:spcPts val="0"/>
              </a:spcBef>
              <a:buNone/>
            </a:pPr>
            <a:r>
              <a:rPr lang="en" sz="2000" dirty="0">
                <a:solidFill>
                  <a:schemeClr val="tx2">
                    <a:lumMod val="60000"/>
                    <a:lumOff val="40000"/>
                  </a:schemeClr>
                </a:solidFill>
              </a:rPr>
              <a:t>Bradley Anders: 2011, </a:t>
            </a:r>
            <a:r>
              <a:rPr lang="en" sz="2000" dirty="0" smtClean="0">
                <a:solidFill>
                  <a:schemeClr val="tx2">
                    <a:lumMod val="60000"/>
                    <a:lumOff val="40000"/>
                  </a:schemeClr>
                </a:solidFill>
              </a:rPr>
              <a:t/>
            </a:r>
            <a:br>
              <a:rPr lang="en" sz="2000" dirty="0" smtClean="0">
                <a:solidFill>
                  <a:schemeClr val="tx2">
                    <a:lumMod val="60000"/>
                    <a:lumOff val="40000"/>
                  </a:schemeClr>
                </a:solidFill>
              </a:rPr>
            </a:br>
            <a:r>
              <a:rPr lang="en" sz="2000" u="sng" dirty="0" smtClean="0">
                <a:solidFill>
                  <a:schemeClr val="tx2">
                    <a:lumMod val="60000"/>
                    <a:lumOff val="40000"/>
                  </a:schemeClr>
                </a:solidFill>
              </a:rPr>
              <a:t>Racial </a:t>
            </a:r>
            <a:r>
              <a:rPr lang="en" sz="2000" u="sng" dirty="0">
                <a:solidFill>
                  <a:schemeClr val="tx2">
                    <a:lumMod val="60000"/>
                    <a:lumOff val="40000"/>
                  </a:schemeClr>
                </a:solidFill>
              </a:rPr>
              <a:t>Profiling and its Relation to Proactive Profiling</a:t>
            </a:r>
          </a:p>
        </p:txBody>
      </p:sp>
      <p:sp>
        <p:nvSpPr>
          <p:cNvPr id="186" name="Shape 186"/>
          <p:cNvSpPr txBox="1">
            <a:spLocks noGrp="1"/>
          </p:cNvSpPr>
          <p:nvPr>
            <p:ph type="body" idx="1"/>
          </p:nvPr>
        </p:nvSpPr>
        <p:spPr>
          <a:xfrm>
            <a:off x="277375" y="1476485"/>
            <a:ext cx="8444400" cy="2871600"/>
          </a:xfrm>
          <a:prstGeom prst="rect">
            <a:avLst/>
          </a:prstGeom>
        </p:spPr>
        <p:txBody>
          <a:bodyPr lIns="91425" tIns="91425" rIns="91425" bIns="91425" anchor="t" anchorCtr="0">
            <a:noAutofit/>
          </a:bodyPr>
          <a:lstStyle/>
          <a:p>
            <a:pPr lvl="0" rtl="0">
              <a:lnSpc>
                <a:spcPct val="100000"/>
              </a:lnSpc>
              <a:spcBef>
                <a:spcPts val="0"/>
              </a:spcBef>
              <a:buNone/>
            </a:pPr>
            <a:r>
              <a:rPr lang="en-US" sz="1800" dirty="0" smtClean="0">
                <a:solidFill>
                  <a:schemeClr val="tx2">
                    <a:lumMod val="60000"/>
                    <a:lumOff val="40000"/>
                  </a:schemeClr>
                </a:solidFill>
              </a:rPr>
              <a:t>Facts:</a:t>
            </a:r>
          </a:p>
          <a:p>
            <a:pPr>
              <a:lnSpc>
                <a:spcPct val="100000"/>
              </a:lnSpc>
            </a:pPr>
            <a:r>
              <a:rPr lang="en" dirty="0">
                <a:solidFill>
                  <a:schemeClr val="tx2">
                    <a:lumMod val="40000"/>
                    <a:lumOff val="60000"/>
                  </a:schemeClr>
                </a:solidFill>
              </a:rPr>
              <a:t>F</a:t>
            </a:r>
            <a:r>
              <a:rPr lang="en" dirty="0" smtClean="0">
                <a:solidFill>
                  <a:schemeClr val="tx2">
                    <a:lumMod val="40000"/>
                    <a:lumOff val="60000"/>
                  </a:schemeClr>
                </a:solidFill>
              </a:rPr>
              <a:t>ound </a:t>
            </a:r>
            <a:r>
              <a:rPr lang="en" dirty="0">
                <a:solidFill>
                  <a:schemeClr val="tx2">
                    <a:lumMod val="40000"/>
                    <a:lumOff val="60000"/>
                  </a:schemeClr>
                </a:solidFill>
              </a:rPr>
              <a:t>no relationship between arrests or stops due to racial </a:t>
            </a:r>
            <a:r>
              <a:rPr lang="en" dirty="0" smtClean="0">
                <a:solidFill>
                  <a:schemeClr val="tx2">
                    <a:lumMod val="40000"/>
                    <a:lumOff val="60000"/>
                  </a:schemeClr>
                </a:solidFill>
              </a:rPr>
              <a:t>profiling.</a:t>
            </a:r>
            <a:endParaRPr lang="en" dirty="0">
              <a:solidFill>
                <a:schemeClr val="tx2">
                  <a:lumMod val="40000"/>
                  <a:lumOff val="60000"/>
                </a:schemeClr>
              </a:solidFill>
            </a:endParaRPr>
          </a:p>
          <a:p>
            <a:pPr>
              <a:lnSpc>
                <a:spcPct val="100000"/>
              </a:lnSpc>
            </a:pPr>
            <a:r>
              <a:rPr lang="en" dirty="0" smtClean="0">
                <a:solidFill>
                  <a:schemeClr val="tx2">
                    <a:lumMod val="40000"/>
                    <a:lumOff val="60000"/>
                  </a:schemeClr>
                </a:solidFill>
              </a:rPr>
              <a:t>Surprising </a:t>
            </a:r>
            <a:r>
              <a:rPr lang="en" dirty="0">
                <a:solidFill>
                  <a:schemeClr val="tx2">
                    <a:lumMod val="40000"/>
                    <a:lumOff val="60000"/>
                  </a:schemeClr>
                </a:solidFill>
              </a:rPr>
              <a:t>amounts of reverse profiling when officers make arrests.</a:t>
            </a:r>
          </a:p>
          <a:p>
            <a:pPr marL="457200" lvl="0" indent="-317500" rtl="0">
              <a:lnSpc>
                <a:spcPct val="100000"/>
              </a:lnSpc>
              <a:spcBef>
                <a:spcPts val="0"/>
              </a:spcBef>
              <a:buSzPct val="100000"/>
              <a:buChar char="●"/>
            </a:pPr>
            <a:r>
              <a:rPr lang="en" sz="1600" dirty="0">
                <a:solidFill>
                  <a:schemeClr val="tx2">
                    <a:lumMod val="20000"/>
                    <a:lumOff val="80000"/>
                  </a:schemeClr>
                </a:solidFill>
              </a:rPr>
              <a:t>Several agencies tell officers to NOT stop minorities to avoid accusations of racial profiling</a:t>
            </a:r>
            <a:r>
              <a:rPr lang="en" sz="1600" dirty="0" smtClean="0">
                <a:solidFill>
                  <a:schemeClr val="tx2">
                    <a:lumMod val="20000"/>
                    <a:lumOff val="80000"/>
                  </a:schemeClr>
                </a:solidFill>
              </a:rPr>
              <a:t>.</a:t>
            </a:r>
            <a:endParaRPr lang="en" dirty="0">
              <a:solidFill>
                <a:schemeClr val="tx2">
                  <a:lumMod val="40000"/>
                  <a:lumOff val="60000"/>
                </a:schemeClr>
              </a:solidFill>
            </a:endParaRPr>
          </a:p>
          <a:p>
            <a:pPr>
              <a:lnSpc>
                <a:spcPct val="100000"/>
              </a:lnSpc>
            </a:pPr>
            <a:r>
              <a:rPr lang="en" dirty="0" smtClean="0">
                <a:solidFill>
                  <a:schemeClr val="tx2">
                    <a:lumMod val="40000"/>
                    <a:lumOff val="60000"/>
                  </a:schemeClr>
                </a:solidFill>
              </a:rPr>
              <a:t>Suggests </a:t>
            </a:r>
            <a:r>
              <a:rPr lang="en" dirty="0">
                <a:solidFill>
                  <a:schemeClr val="tx2">
                    <a:lumMod val="40000"/>
                    <a:lumOff val="60000"/>
                  </a:schemeClr>
                </a:solidFill>
              </a:rPr>
              <a:t>that the states that mandate Racial Profiling Laws should keep in mind that </a:t>
            </a:r>
            <a:r>
              <a:rPr lang="en" dirty="0" smtClean="0">
                <a:solidFill>
                  <a:schemeClr val="tx2">
                    <a:lumMod val="40000"/>
                    <a:lumOff val="60000"/>
                  </a:schemeClr>
                </a:solidFill>
              </a:rPr>
              <a:t>if an </a:t>
            </a:r>
            <a:r>
              <a:rPr lang="en" dirty="0">
                <a:solidFill>
                  <a:schemeClr val="tx2">
                    <a:lumMod val="40000"/>
                    <a:lumOff val="60000"/>
                  </a:schemeClr>
                </a:solidFill>
              </a:rPr>
              <a:t>officer </a:t>
            </a:r>
            <a:r>
              <a:rPr lang="en" dirty="0" smtClean="0">
                <a:solidFill>
                  <a:schemeClr val="tx2">
                    <a:lumMod val="40000"/>
                    <a:lumOff val="60000"/>
                  </a:schemeClr>
                </a:solidFill>
              </a:rPr>
              <a:t>is stopping </a:t>
            </a:r>
            <a:r>
              <a:rPr lang="en" dirty="0">
                <a:solidFill>
                  <a:schemeClr val="tx2">
                    <a:lumMod val="40000"/>
                    <a:lumOff val="60000"/>
                  </a:schemeClr>
                </a:solidFill>
              </a:rPr>
              <a:t>more minorities...that race may not be the issue.</a:t>
            </a:r>
          </a:p>
          <a:p>
            <a:pPr>
              <a:lnSpc>
                <a:spcPct val="100000"/>
              </a:lnSpc>
            </a:pPr>
            <a:r>
              <a:rPr lang="en" dirty="0" smtClean="0">
                <a:solidFill>
                  <a:schemeClr val="tx2">
                    <a:lumMod val="40000"/>
                    <a:lumOff val="60000"/>
                  </a:schemeClr>
                </a:solidFill>
              </a:rPr>
              <a:t>Most </a:t>
            </a:r>
            <a:r>
              <a:rPr lang="en" dirty="0">
                <a:solidFill>
                  <a:schemeClr val="tx2">
                    <a:lumMod val="40000"/>
                    <a:lumOff val="60000"/>
                  </a:schemeClr>
                </a:solidFill>
              </a:rPr>
              <a:t>of the time the officer didn’t know the race of the person when pulling someone over for a traffic </a:t>
            </a:r>
            <a:r>
              <a:rPr lang="en" dirty="0" smtClean="0">
                <a:solidFill>
                  <a:schemeClr val="tx2">
                    <a:lumMod val="40000"/>
                    <a:lumOff val="60000"/>
                  </a:schemeClr>
                </a:solidFill>
              </a:rPr>
              <a:t>offense.</a:t>
            </a:r>
            <a:endParaRPr lang="en" dirty="0">
              <a:solidFill>
                <a:schemeClr val="tx2">
                  <a:lumMod val="40000"/>
                  <a:lumOff val="60000"/>
                </a:schemeClr>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8052"/>
    </mc:Choice>
    <mc:Fallback xmlns="">
      <p:transition spd="slow" advTm="380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Shape 191"/>
          <p:cNvSpPr txBox="1">
            <a:spLocks noGrp="1"/>
          </p:cNvSpPr>
          <p:nvPr>
            <p:ph type="title"/>
          </p:nvPr>
        </p:nvSpPr>
        <p:spPr>
          <a:xfrm>
            <a:off x="341275" y="335431"/>
            <a:ext cx="8380500" cy="1019700"/>
          </a:xfrm>
          <a:prstGeom prst="rect">
            <a:avLst/>
          </a:prstGeom>
        </p:spPr>
        <p:txBody>
          <a:bodyPr lIns="91425" tIns="91425" rIns="91425" bIns="91425" anchor="t" anchorCtr="0">
            <a:noAutofit/>
          </a:bodyPr>
          <a:lstStyle/>
          <a:p>
            <a:pPr lvl="0" algn="ctr">
              <a:spcBef>
                <a:spcPts val="0"/>
              </a:spcBef>
              <a:buNone/>
            </a:pPr>
            <a:r>
              <a:rPr lang="en" sz="2000" dirty="0">
                <a:solidFill>
                  <a:schemeClr val="tx2">
                    <a:lumMod val="60000"/>
                    <a:lumOff val="40000"/>
                  </a:schemeClr>
                </a:solidFill>
              </a:rPr>
              <a:t>Andrea Ritchie, 2016, </a:t>
            </a:r>
          </a:p>
          <a:p>
            <a:pPr lvl="0" algn="ctr">
              <a:spcBef>
                <a:spcPts val="0"/>
              </a:spcBef>
              <a:buNone/>
            </a:pPr>
            <a:r>
              <a:rPr lang="en" sz="2000" u="sng" dirty="0">
                <a:solidFill>
                  <a:schemeClr val="tx2">
                    <a:lumMod val="60000"/>
                    <a:lumOff val="40000"/>
                  </a:schemeClr>
                </a:solidFill>
              </a:rPr>
              <a:t>Black Lives Over Broken Windows</a:t>
            </a:r>
          </a:p>
        </p:txBody>
      </p:sp>
      <p:sp>
        <p:nvSpPr>
          <p:cNvPr id="192" name="Shape 192"/>
          <p:cNvSpPr txBox="1">
            <a:spLocks noGrp="1"/>
          </p:cNvSpPr>
          <p:nvPr>
            <p:ph type="body" idx="1"/>
          </p:nvPr>
        </p:nvSpPr>
        <p:spPr>
          <a:xfrm>
            <a:off x="4309632" y="1355131"/>
            <a:ext cx="4834367" cy="2844600"/>
          </a:xfrm>
          <a:prstGeom prst="rect">
            <a:avLst/>
          </a:prstGeom>
        </p:spPr>
        <p:txBody>
          <a:bodyPr lIns="91425" tIns="91425" rIns="91425" bIns="91425" anchor="t" anchorCtr="0">
            <a:noAutofit/>
          </a:bodyPr>
          <a:lstStyle/>
          <a:p>
            <a:pPr lvl="0">
              <a:spcBef>
                <a:spcPts val="0"/>
              </a:spcBef>
              <a:buNone/>
            </a:pPr>
            <a:r>
              <a:rPr lang="en-US" sz="1800" dirty="0" smtClean="0">
                <a:solidFill>
                  <a:schemeClr val="tx2">
                    <a:lumMod val="60000"/>
                    <a:lumOff val="40000"/>
                  </a:schemeClr>
                </a:solidFill>
              </a:rPr>
              <a:t>Facts:</a:t>
            </a:r>
          </a:p>
          <a:p>
            <a:r>
              <a:rPr lang="en" dirty="0" smtClean="0">
                <a:solidFill>
                  <a:schemeClr val="tx2">
                    <a:lumMod val="40000"/>
                    <a:lumOff val="60000"/>
                  </a:schemeClr>
                </a:solidFill>
              </a:rPr>
              <a:t>Following </a:t>
            </a:r>
            <a:r>
              <a:rPr lang="en" dirty="0">
                <a:solidFill>
                  <a:schemeClr val="tx2">
                    <a:lumMod val="40000"/>
                    <a:lumOff val="60000"/>
                  </a:schemeClr>
                </a:solidFill>
              </a:rPr>
              <a:t>the events of Ferguson, </a:t>
            </a:r>
            <a:r>
              <a:rPr lang="en" dirty="0" smtClean="0">
                <a:solidFill>
                  <a:schemeClr val="tx2">
                    <a:lumMod val="40000"/>
                    <a:lumOff val="60000"/>
                  </a:schemeClr>
                </a:solidFill>
              </a:rPr>
              <a:t>Missouri,</a:t>
            </a:r>
            <a:endParaRPr lang="en-US" dirty="0" smtClean="0">
              <a:solidFill>
                <a:schemeClr val="tx2">
                  <a:lumMod val="40000"/>
                  <a:lumOff val="60000"/>
                </a:schemeClr>
              </a:solidFill>
            </a:endParaRPr>
          </a:p>
          <a:p>
            <a:r>
              <a:rPr lang="en" dirty="0" smtClean="0">
                <a:solidFill>
                  <a:schemeClr val="tx2">
                    <a:lumMod val="40000"/>
                    <a:lumOff val="60000"/>
                  </a:schemeClr>
                </a:solidFill>
              </a:rPr>
              <a:t>residents </a:t>
            </a:r>
            <a:r>
              <a:rPr lang="en" dirty="0">
                <a:solidFill>
                  <a:schemeClr val="tx2">
                    <a:lumMod val="40000"/>
                    <a:lumOff val="60000"/>
                  </a:schemeClr>
                </a:solidFill>
              </a:rPr>
              <a:t>took to the streets to decry </a:t>
            </a:r>
            <a:r>
              <a:rPr lang="en" dirty="0" smtClean="0">
                <a:solidFill>
                  <a:schemeClr val="tx2">
                    <a:lumMod val="40000"/>
                    <a:lumOff val="60000"/>
                  </a:schemeClr>
                </a:solidFill>
              </a:rPr>
              <a:t>what they</a:t>
            </a:r>
            <a:r>
              <a:rPr lang="en-US" dirty="0" smtClean="0">
                <a:solidFill>
                  <a:schemeClr val="tx2">
                    <a:lumMod val="40000"/>
                    <a:lumOff val="60000"/>
                  </a:schemeClr>
                </a:solidFill>
              </a:rPr>
              <a:t> </a:t>
            </a:r>
            <a:r>
              <a:rPr lang="en" dirty="0" smtClean="0">
                <a:solidFill>
                  <a:schemeClr val="tx2">
                    <a:lumMod val="40000"/>
                    <a:lumOff val="60000"/>
                  </a:schemeClr>
                </a:solidFill>
              </a:rPr>
              <a:t>perceived </a:t>
            </a:r>
            <a:r>
              <a:rPr lang="en" dirty="0">
                <a:solidFill>
                  <a:schemeClr val="tx2">
                    <a:lumMod val="40000"/>
                    <a:lumOff val="60000"/>
                  </a:schemeClr>
                </a:solidFill>
              </a:rPr>
              <a:t>was “Broken Windows” policing, </a:t>
            </a:r>
            <a:r>
              <a:rPr lang="en" dirty="0" smtClean="0">
                <a:solidFill>
                  <a:schemeClr val="tx2">
                    <a:lumMod val="40000"/>
                    <a:lumOff val="60000"/>
                  </a:schemeClr>
                </a:solidFill>
              </a:rPr>
              <a:t>wherein</a:t>
            </a:r>
            <a:r>
              <a:rPr lang="en-US" dirty="0" smtClean="0">
                <a:solidFill>
                  <a:schemeClr val="tx2">
                    <a:lumMod val="40000"/>
                    <a:lumOff val="60000"/>
                  </a:schemeClr>
                </a:solidFill>
              </a:rPr>
              <a:t> </a:t>
            </a:r>
            <a:r>
              <a:rPr lang="en" dirty="0" smtClean="0">
                <a:solidFill>
                  <a:schemeClr val="tx2">
                    <a:lumMod val="40000"/>
                    <a:lumOff val="60000"/>
                  </a:schemeClr>
                </a:solidFill>
              </a:rPr>
              <a:t>law </a:t>
            </a:r>
            <a:r>
              <a:rPr lang="en" dirty="0">
                <a:solidFill>
                  <a:schemeClr val="tx2">
                    <a:lumMod val="40000"/>
                    <a:lumOff val="60000"/>
                  </a:schemeClr>
                </a:solidFill>
              </a:rPr>
              <a:t>enforcement was “marked by aggressive </a:t>
            </a:r>
            <a:r>
              <a:rPr lang="en" dirty="0" smtClean="0">
                <a:solidFill>
                  <a:schemeClr val="tx2">
                    <a:lumMod val="40000"/>
                    <a:lumOff val="60000"/>
                  </a:schemeClr>
                </a:solidFill>
              </a:rPr>
              <a:t>policing</a:t>
            </a:r>
            <a:r>
              <a:rPr lang="en-US" dirty="0" smtClean="0">
                <a:solidFill>
                  <a:schemeClr val="tx2">
                    <a:lumMod val="40000"/>
                    <a:lumOff val="60000"/>
                  </a:schemeClr>
                </a:solidFill>
              </a:rPr>
              <a:t> </a:t>
            </a:r>
            <a:r>
              <a:rPr lang="en" dirty="0" smtClean="0">
                <a:solidFill>
                  <a:schemeClr val="tx2">
                    <a:lumMod val="40000"/>
                    <a:lumOff val="60000"/>
                  </a:schemeClr>
                </a:solidFill>
              </a:rPr>
              <a:t>of </a:t>
            </a:r>
            <a:r>
              <a:rPr lang="en" dirty="0">
                <a:solidFill>
                  <a:schemeClr val="tx2">
                    <a:lumMod val="40000"/>
                    <a:lumOff val="60000"/>
                  </a:schemeClr>
                </a:solidFill>
              </a:rPr>
              <a:t>minor offenses and heavy police presence in </a:t>
            </a:r>
            <a:r>
              <a:rPr lang="en" dirty="0" smtClean="0">
                <a:solidFill>
                  <a:schemeClr val="tx2">
                    <a:lumMod val="40000"/>
                    <a:lumOff val="60000"/>
                  </a:schemeClr>
                </a:solidFill>
              </a:rPr>
              <a:t>low</a:t>
            </a:r>
            <a:r>
              <a:rPr lang="en-US" dirty="0" smtClean="0">
                <a:solidFill>
                  <a:schemeClr val="tx2">
                    <a:lumMod val="40000"/>
                    <a:lumOff val="60000"/>
                  </a:schemeClr>
                </a:solidFill>
              </a:rPr>
              <a:t> </a:t>
            </a:r>
            <a:r>
              <a:rPr lang="en" dirty="0" smtClean="0">
                <a:solidFill>
                  <a:schemeClr val="tx2">
                    <a:lumMod val="40000"/>
                    <a:lumOff val="60000"/>
                  </a:schemeClr>
                </a:solidFill>
              </a:rPr>
              <a:t>income </a:t>
            </a:r>
            <a:r>
              <a:rPr lang="en" dirty="0">
                <a:solidFill>
                  <a:schemeClr val="tx2">
                    <a:lumMod val="40000"/>
                    <a:lumOff val="60000"/>
                  </a:schemeClr>
                </a:solidFill>
              </a:rPr>
              <a:t>black communities.”</a:t>
            </a:r>
          </a:p>
          <a:p>
            <a:pPr lvl="0">
              <a:spcBef>
                <a:spcPts val="0"/>
              </a:spcBef>
              <a:buNone/>
            </a:pPr>
            <a:endParaRPr dirty="0"/>
          </a:p>
        </p:txBody>
      </p:sp>
      <p:pic>
        <p:nvPicPr>
          <p:cNvPr id="193" name="Shape 193"/>
          <p:cNvPicPr preferRelativeResize="0"/>
          <p:nvPr/>
        </p:nvPicPr>
        <p:blipFill>
          <a:blip r:embed="rId5">
            <a:alphaModFix/>
          </a:blip>
          <a:stretch>
            <a:fillRect/>
          </a:stretch>
        </p:blipFill>
        <p:spPr>
          <a:xfrm>
            <a:off x="341275" y="1282108"/>
            <a:ext cx="3806724" cy="2996224"/>
          </a:xfrm>
          <a:prstGeom prst="rect">
            <a:avLst/>
          </a:prstGeom>
          <a:noFill/>
          <a:ln>
            <a:noFill/>
          </a:ln>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7603"/>
    </mc:Choice>
    <mc:Fallback xmlns="">
      <p:transition spd="slow" advTm="276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Shape 198"/>
          <p:cNvSpPr txBox="1">
            <a:spLocks noGrp="1"/>
          </p:cNvSpPr>
          <p:nvPr>
            <p:ph type="title"/>
          </p:nvPr>
        </p:nvSpPr>
        <p:spPr>
          <a:xfrm>
            <a:off x="1418861" y="325595"/>
            <a:ext cx="6321600" cy="635400"/>
          </a:xfrm>
          <a:prstGeom prst="rect">
            <a:avLst/>
          </a:prstGeom>
        </p:spPr>
        <p:txBody>
          <a:bodyPr lIns="91425" tIns="91425" rIns="91425" bIns="91425" anchor="t" anchorCtr="0">
            <a:noAutofit/>
          </a:bodyPr>
          <a:lstStyle/>
          <a:p>
            <a:pPr lvl="0" algn="ctr">
              <a:spcBef>
                <a:spcPts val="0"/>
              </a:spcBef>
              <a:buNone/>
            </a:pPr>
            <a:r>
              <a:rPr lang="en" sz="2000" dirty="0">
                <a:solidFill>
                  <a:schemeClr val="tx2">
                    <a:lumMod val="60000"/>
                    <a:lumOff val="40000"/>
                  </a:schemeClr>
                </a:solidFill>
              </a:rPr>
              <a:t>Andrea Ritchie, continued.</a:t>
            </a:r>
          </a:p>
        </p:txBody>
      </p:sp>
      <p:sp>
        <p:nvSpPr>
          <p:cNvPr id="199" name="Shape 199"/>
          <p:cNvSpPr txBox="1">
            <a:spLocks noGrp="1"/>
          </p:cNvSpPr>
          <p:nvPr>
            <p:ph type="body" idx="1"/>
          </p:nvPr>
        </p:nvSpPr>
        <p:spPr>
          <a:xfrm>
            <a:off x="381621" y="1336015"/>
            <a:ext cx="8350200" cy="3002400"/>
          </a:xfrm>
          <a:prstGeom prst="rect">
            <a:avLst/>
          </a:prstGeom>
        </p:spPr>
        <p:txBody>
          <a:bodyPr lIns="91425" tIns="91425" rIns="91425" bIns="91425" anchor="t" anchorCtr="0">
            <a:noAutofit/>
          </a:bodyPr>
          <a:lstStyle/>
          <a:p>
            <a:r>
              <a:rPr lang="en" dirty="0" smtClean="0">
                <a:solidFill>
                  <a:schemeClr val="tx2">
                    <a:lumMod val="40000"/>
                    <a:lumOff val="60000"/>
                  </a:schemeClr>
                </a:solidFill>
              </a:rPr>
              <a:t>Broken </a:t>
            </a:r>
            <a:r>
              <a:rPr lang="en" dirty="0">
                <a:solidFill>
                  <a:schemeClr val="tx2">
                    <a:lumMod val="40000"/>
                    <a:lumOff val="60000"/>
                  </a:schemeClr>
                </a:solidFill>
              </a:rPr>
              <a:t>Windows policing is what led to the death of Eric Garner, a 43 yr old Staten Island </a:t>
            </a:r>
            <a:r>
              <a:rPr lang="en" dirty="0" smtClean="0">
                <a:solidFill>
                  <a:schemeClr val="tx2">
                    <a:lumMod val="40000"/>
                    <a:lumOff val="60000"/>
                  </a:schemeClr>
                </a:solidFill>
              </a:rPr>
              <a:t>resident</a:t>
            </a:r>
            <a:r>
              <a:rPr lang="en-US" dirty="0" smtClean="0">
                <a:solidFill>
                  <a:schemeClr val="tx2">
                    <a:lumMod val="40000"/>
                    <a:lumOff val="60000"/>
                  </a:schemeClr>
                </a:solidFill>
              </a:rPr>
              <a:t> </a:t>
            </a:r>
            <a:r>
              <a:rPr lang="en" dirty="0" smtClean="0">
                <a:solidFill>
                  <a:schemeClr val="tx2">
                    <a:lumMod val="40000"/>
                    <a:lumOff val="60000"/>
                  </a:schemeClr>
                </a:solidFill>
              </a:rPr>
              <a:t>who </a:t>
            </a:r>
            <a:r>
              <a:rPr lang="en" dirty="0">
                <a:solidFill>
                  <a:schemeClr val="tx2">
                    <a:lumMod val="40000"/>
                    <a:lumOff val="60000"/>
                  </a:schemeClr>
                </a:solidFill>
              </a:rPr>
              <a:t>was killed earlier that summer by NYPD officer Daniel Pantaleo, using a  banned </a:t>
            </a:r>
            <a:r>
              <a:rPr lang="en" dirty="0" smtClean="0">
                <a:solidFill>
                  <a:schemeClr val="tx2">
                    <a:lumMod val="40000"/>
                    <a:lumOff val="60000"/>
                  </a:schemeClr>
                </a:solidFill>
              </a:rPr>
              <a:t>police</a:t>
            </a:r>
            <a:r>
              <a:rPr lang="en-US" dirty="0" smtClean="0">
                <a:solidFill>
                  <a:schemeClr val="tx2">
                    <a:lumMod val="40000"/>
                    <a:lumOff val="60000"/>
                  </a:schemeClr>
                </a:solidFill>
              </a:rPr>
              <a:t> </a:t>
            </a:r>
            <a:r>
              <a:rPr lang="en" dirty="0" smtClean="0">
                <a:solidFill>
                  <a:schemeClr val="tx2">
                    <a:lumMod val="40000"/>
                    <a:lumOff val="60000"/>
                  </a:schemeClr>
                </a:solidFill>
              </a:rPr>
              <a:t>chokehold </a:t>
            </a:r>
            <a:r>
              <a:rPr lang="en" dirty="0">
                <a:solidFill>
                  <a:schemeClr val="tx2">
                    <a:lumMod val="40000"/>
                    <a:lumOff val="60000"/>
                  </a:schemeClr>
                </a:solidFill>
              </a:rPr>
              <a:t>during an encounter </a:t>
            </a:r>
            <a:r>
              <a:rPr lang="en" dirty="0" smtClean="0">
                <a:solidFill>
                  <a:schemeClr val="tx2">
                    <a:lumMod val="40000"/>
                    <a:lumOff val="60000"/>
                  </a:schemeClr>
                </a:solidFill>
              </a:rPr>
              <a:t>that was initiated </a:t>
            </a:r>
            <a:r>
              <a:rPr lang="en" dirty="0">
                <a:solidFill>
                  <a:schemeClr val="tx2">
                    <a:lumMod val="40000"/>
                    <a:lumOff val="60000"/>
                  </a:schemeClr>
                </a:solidFill>
              </a:rPr>
              <a:t>over Garner’s alleged sale of loose </a:t>
            </a:r>
            <a:r>
              <a:rPr lang="en" dirty="0" smtClean="0">
                <a:solidFill>
                  <a:schemeClr val="tx2">
                    <a:lumMod val="40000"/>
                    <a:lumOff val="60000"/>
                  </a:schemeClr>
                </a:solidFill>
              </a:rPr>
              <a:t>cigarettes</a:t>
            </a:r>
            <a:r>
              <a:rPr lang="en-US" dirty="0" smtClean="0">
                <a:solidFill>
                  <a:schemeClr val="tx2">
                    <a:lumMod val="40000"/>
                    <a:lumOff val="60000"/>
                  </a:schemeClr>
                </a:solidFill>
              </a:rPr>
              <a:t>.</a:t>
            </a:r>
          </a:p>
          <a:p>
            <a:pPr lvl="0">
              <a:spcBef>
                <a:spcPts val="0"/>
              </a:spcBef>
              <a:buNone/>
            </a:pPr>
            <a:endParaRPr lang="en" dirty="0">
              <a:solidFill>
                <a:schemeClr val="tx2">
                  <a:lumMod val="40000"/>
                  <a:lumOff val="60000"/>
                </a:schemeClr>
              </a:solidFill>
            </a:endParaRPr>
          </a:p>
          <a:p>
            <a:r>
              <a:rPr lang="en" dirty="0" smtClean="0">
                <a:solidFill>
                  <a:schemeClr val="tx2">
                    <a:lumMod val="40000"/>
                    <a:lumOff val="60000"/>
                  </a:schemeClr>
                </a:solidFill>
              </a:rPr>
              <a:t>In </a:t>
            </a:r>
            <a:r>
              <a:rPr lang="en" dirty="0">
                <a:solidFill>
                  <a:schemeClr val="tx2">
                    <a:lumMod val="40000"/>
                    <a:lumOff val="60000"/>
                  </a:schemeClr>
                </a:solidFill>
              </a:rPr>
              <a:t>2015, Baltimore Maryland. Freddie Gray was initially stopped while allegedly fleeing police officers in his low income black community and who died after his spinal cord was severed while he was in police custody.</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8020"/>
    </mc:Choice>
    <mc:Fallback xmlns="">
      <p:transition spd="slow" advTm="280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Shape 204"/>
          <p:cNvSpPr txBox="1">
            <a:spLocks noGrp="1"/>
          </p:cNvSpPr>
          <p:nvPr>
            <p:ph type="title"/>
          </p:nvPr>
        </p:nvSpPr>
        <p:spPr>
          <a:prstGeom prst="rect">
            <a:avLst/>
          </a:prstGeom>
        </p:spPr>
        <p:txBody>
          <a:bodyPr lIns="91425" tIns="91425" rIns="91425" bIns="91425" anchor="t" anchorCtr="0">
            <a:noAutofit/>
          </a:bodyPr>
          <a:lstStyle/>
          <a:p>
            <a:pPr lvl="0" algn="ctr">
              <a:spcBef>
                <a:spcPts val="0"/>
              </a:spcBef>
              <a:buNone/>
            </a:pPr>
            <a:r>
              <a:rPr lang="en" sz="2000" dirty="0">
                <a:solidFill>
                  <a:schemeClr val="tx2">
                    <a:lumMod val="60000"/>
                    <a:lumOff val="40000"/>
                  </a:schemeClr>
                </a:solidFill>
              </a:rPr>
              <a:t>FBI UCR: </a:t>
            </a:r>
            <a:r>
              <a:rPr lang="en" sz="2000" u="sng" dirty="0">
                <a:solidFill>
                  <a:schemeClr val="tx2">
                    <a:lumMod val="60000"/>
                    <a:lumOff val="40000"/>
                  </a:schemeClr>
                </a:solidFill>
              </a:rPr>
              <a:t>Law Enforcement Officers Killed and Assaulted</a:t>
            </a:r>
          </a:p>
        </p:txBody>
      </p:sp>
      <p:sp>
        <p:nvSpPr>
          <p:cNvPr id="205" name="Shape 205"/>
          <p:cNvSpPr txBox="1">
            <a:spLocks noGrp="1"/>
          </p:cNvSpPr>
          <p:nvPr>
            <p:ph sz="half" idx="1"/>
          </p:nvPr>
        </p:nvSpPr>
        <p:spPr>
          <a:xfrm>
            <a:off x="685346" y="1264904"/>
            <a:ext cx="3829503" cy="3878596"/>
          </a:xfrm>
          <a:prstGeom prst="rect">
            <a:avLst/>
          </a:prstGeom>
        </p:spPr>
        <p:txBody>
          <a:bodyPr lIns="91425" tIns="91425" rIns="91425" bIns="91425" anchor="t" anchorCtr="0">
            <a:noAutofit/>
          </a:bodyPr>
          <a:lstStyle/>
          <a:p>
            <a:pPr lvl="0">
              <a:spcBef>
                <a:spcPts val="0"/>
              </a:spcBef>
              <a:buNone/>
            </a:pPr>
            <a:r>
              <a:rPr lang="en-US" dirty="0" smtClean="0">
                <a:solidFill>
                  <a:schemeClr val="tx2">
                    <a:lumMod val="60000"/>
                    <a:lumOff val="40000"/>
                  </a:schemeClr>
                </a:solidFill>
              </a:rPr>
              <a:t>Facts:</a:t>
            </a:r>
          </a:p>
          <a:p>
            <a:pPr>
              <a:spcBef>
                <a:spcPts val="0"/>
              </a:spcBef>
            </a:pPr>
            <a:r>
              <a:rPr lang="en" dirty="0" smtClean="0">
                <a:solidFill>
                  <a:schemeClr val="tx2">
                    <a:lumMod val="40000"/>
                    <a:lumOff val="60000"/>
                  </a:schemeClr>
                </a:solidFill>
              </a:rPr>
              <a:t>Yearly </a:t>
            </a:r>
            <a:r>
              <a:rPr lang="en" dirty="0">
                <a:solidFill>
                  <a:schemeClr val="tx2">
                    <a:lumMod val="40000"/>
                    <a:lumOff val="60000"/>
                  </a:schemeClr>
                </a:solidFill>
              </a:rPr>
              <a:t>report that has to do </a:t>
            </a:r>
            <a:r>
              <a:rPr lang="en" dirty="0" smtClean="0">
                <a:solidFill>
                  <a:schemeClr val="tx2">
                    <a:lumMod val="40000"/>
                    <a:lumOff val="60000"/>
                  </a:schemeClr>
                </a:solidFill>
              </a:rPr>
              <a:t>with </a:t>
            </a:r>
            <a:r>
              <a:rPr lang="en" dirty="0">
                <a:solidFill>
                  <a:schemeClr val="tx2">
                    <a:lumMod val="40000"/>
                    <a:lumOff val="60000"/>
                  </a:schemeClr>
                </a:solidFill>
              </a:rPr>
              <a:t>officers that are killed in the line of duty, either feloniously or accidentally. </a:t>
            </a:r>
            <a:endParaRPr lang="en-US" dirty="0" smtClean="0">
              <a:solidFill>
                <a:schemeClr val="tx2">
                  <a:lumMod val="40000"/>
                  <a:lumOff val="60000"/>
                </a:schemeClr>
              </a:solidFill>
            </a:endParaRPr>
          </a:p>
          <a:p>
            <a:r>
              <a:rPr lang="en" dirty="0" smtClean="0">
                <a:solidFill>
                  <a:schemeClr val="tx2">
                    <a:lumMod val="40000"/>
                    <a:lumOff val="60000"/>
                  </a:schemeClr>
                </a:solidFill>
              </a:rPr>
              <a:t>Because </a:t>
            </a:r>
            <a:r>
              <a:rPr lang="en" dirty="0">
                <a:solidFill>
                  <a:schemeClr val="tx2">
                    <a:lumMod val="40000"/>
                    <a:lumOff val="60000"/>
                  </a:schemeClr>
                </a:solidFill>
              </a:rPr>
              <a:t>of this and 40 years of other data, a program called Officer Safety Awareness Training (OSAT) has been developed and is available to </a:t>
            </a:r>
            <a:r>
              <a:rPr lang="en" dirty="0" smtClean="0">
                <a:solidFill>
                  <a:schemeClr val="tx2">
                    <a:lumMod val="40000"/>
                    <a:lumOff val="60000"/>
                  </a:schemeClr>
                </a:solidFill>
              </a:rPr>
              <a:t>cities, </a:t>
            </a:r>
            <a:r>
              <a:rPr lang="en" dirty="0">
                <a:solidFill>
                  <a:schemeClr val="tx2">
                    <a:lumMod val="40000"/>
                    <a:lumOff val="60000"/>
                  </a:schemeClr>
                </a:solidFill>
              </a:rPr>
              <a:t>universities and colleges, state, county, federal, tribal, and international law enforcement agencies at no cost…</a:t>
            </a:r>
          </a:p>
          <a:p>
            <a:pPr lvl="0">
              <a:spcBef>
                <a:spcPts val="0"/>
              </a:spcBef>
              <a:buNone/>
            </a:pPr>
            <a:endParaRPr lang="en" dirty="0">
              <a:solidFill>
                <a:schemeClr val="tx2">
                  <a:lumMod val="40000"/>
                  <a:lumOff val="60000"/>
                </a:schemeClr>
              </a:solidFill>
            </a:endParaRPr>
          </a:p>
          <a:p>
            <a:pPr lvl="0">
              <a:spcBef>
                <a:spcPts val="0"/>
              </a:spcBef>
              <a:buNone/>
            </a:pPr>
            <a:endParaRPr dirty="0"/>
          </a:p>
        </p:txBody>
      </p:sp>
      <p:sp>
        <p:nvSpPr>
          <p:cNvPr id="2" name="Content Placeholder 1"/>
          <p:cNvSpPr>
            <a:spLocks noGrp="1"/>
          </p:cNvSpPr>
          <p:nvPr>
            <p:ph sz="half" idx="2"/>
          </p:nvPr>
        </p:nvSpPr>
        <p:spPr>
          <a:xfrm>
            <a:off x="4922745" y="1671843"/>
            <a:ext cx="3888970" cy="3387163"/>
          </a:xfrm>
        </p:spPr>
        <p:txBody>
          <a:bodyPr>
            <a:normAutofit/>
          </a:bodyPr>
          <a:lstStyle/>
          <a:p>
            <a:pPr marL="0" lvl="0" indent="0">
              <a:buNone/>
            </a:pPr>
            <a:endParaRPr lang="en-US" dirty="0" smtClean="0">
              <a:solidFill>
                <a:schemeClr val="tx2">
                  <a:lumMod val="40000"/>
                  <a:lumOff val="60000"/>
                </a:schemeClr>
              </a:solidFill>
            </a:endParaRPr>
          </a:p>
          <a:p>
            <a:pPr marL="0" indent="0">
              <a:buNone/>
            </a:pPr>
            <a:endParaRPr lang="en-US" dirty="0" smtClean="0"/>
          </a:p>
          <a:p>
            <a:r>
              <a:rPr lang="en" dirty="0" smtClean="0">
                <a:solidFill>
                  <a:schemeClr val="tx2">
                    <a:lumMod val="40000"/>
                    <a:lumOff val="60000"/>
                  </a:schemeClr>
                </a:solidFill>
              </a:rPr>
              <a:t>The </a:t>
            </a:r>
            <a:r>
              <a:rPr lang="en" dirty="0">
                <a:solidFill>
                  <a:schemeClr val="tx2">
                    <a:lumMod val="40000"/>
                    <a:lumOff val="60000"/>
                  </a:schemeClr>
                </a:solidFill>
              </a:rPr>
              <a:t>OSAT training program focuses on the </a:t>
            </a:r>
            <a:r>
              <a:rPr lang="en" i="1" u="sng" dirty="0">
                <a:solidFill>
                  <a:schemeClr val="tx2">
                    <a:lumMod val="40000"/>
                    <a:lumOff val="60000"/>
                  </a:schemeClr>
                </a:solidFill>
              </a:rPr>
              <a:t>WHY</a:t>
            </a:r>
            <a:r>
              <a:rPr lang="en" dirty="0">
                <a:solidFill>
                  <a:schemeClr val="tx2">
                    <a:lumMod val="40000"/>
                    <a:lumOff val="60000"/>
                  </a:schemeClr>
                </a:solidFill>
              </a:rPr>
              <a:t> an </a:t>
            </a:r>
            <a:r>
              <a:rPr lang="en" dirty="0" smtClean="0">
                <a:solidFill>
                  <a:schemeClr val="tx2">
                    <a:lumMod val="40000"/>
                    <a:lumOff val="60000"/>
                  </a:schemeClr>
                </a:solidFill>
              </a:rPr>
              <a:t>incident </a:t>
            </a:r>
            <a:r>
              <a:rPr lang="en" dirty="0">
                <a:solidFill>
                  <a:schemeClr val="tx2">
                    <a:lumMod val="40000"/>
                    <a:lumOff val="60000"/>
                  </a:schemeClr>
                </a:solidFill>
              </a:rPr>
              <a:t>happened and </a:t>
            </a:r>
            <a:r>
              <a:rPr lang="en" i="1" u="sng" dirty="0">
                <a:solidFill>
                  <a:schemeClr val="tx2">
                    <a:lumMod val="40000"/>
                    <a:lumOff val="60000"/>
                  </a:schemeClr>
                </a:solidFill>
              </a:rPr>
              <a:t>NOT WHAT HAPPENED.</a:t>
            </a:r>
            <a:r>
              <a:rPr lang="en" dirty="0">
                <a:solidFill>
                  <a:schemeClr val="tx2">
                    <a:lumMod val="40000"/>
                    <a:lumOff val="60000"/>
                  </a:schemeClr>
                </a:solidFill>
              </a:rPr>
              <a:t> By focusing on the why, this helps officers gain lifesaving information that can be implemented in their day to day operations to help prevent and possibly avoid any type of assault against officers.</a:t>
            </a:r>
          </a:p>
          <a:p>
            <a:pPr marL="0" indent="0">
              <a:buNone/>
            </a:pPr>
            <a:endParaRPr lang="en-US" dirty="0"/>
          </a:p>
        </p:txBody>
      </p:sp>
      <p:pic>
        <p:nvPicPr>
          <p:cNvPr id="206" name="Shape 206"/>
          <p:cNvPicPr preferRelativeResize="0"/>
          <p:nvPr/>
        </p:nvPicPr>
        <p:blipFill>
          <a:blip r:embed="rId5">
            <a:alphaModFix/>
          </a:blip>
          <a:stretch>
            <a:fillRect/>
          </a:stretch>
        </p:blipFill>
        <p:spPr>
          <a:xfrm>
            <a:off x="6203242" y="1029098"/>
            <a:ext cx="1435219" cy="1285490"/>
          </a:xfrm>
          <a:prstGeom prst="rect">
            <a:avLst/>
          </a:prstGeom>
          <a:noFill/>
          <a:ln>
            <a:noFill/>
          </a:ln>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6261"/>
    </mc:Choice>
    <mc:Fallback xmlns="">
      <p:transition spd="slow" advTm="462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Shape 217"/>
          <p:cNvSpPr txBox="1">
            <a:spLocks noGrp="1"/>
          </p:cNvSpPr>
          <p:nvPr>
            <p:ph type="title" idx="4294967295"/>
          </p:nvPr>
        </p:nvSpPr>
        <p:spPr>
          <a:xfrm>
            <a:off x="1111045" y="936625"/>
            <a:ext cx="2808288" cy="755650"/>
          </a:xfrm>
          <a:prstGeom prst="rect">
            <a:avLst/>
          </a:prstGeom>
        </p:spPr>
        <p:txBody>
          <a:bodyPr lIns="91425" tIns="91425" rIns="91425" bIns="91425" anchor="t" anchorCtr="0">
            <a:noAutofit/>
          </a:bodyPr>
          <a:lstStyle/>
          <a:p>
            <a:pPr lvl="0">
              <a:spcBef>
                <a:spcPts val="0"/>
              </a:spcBef>
              <a:buNone/>
            </a:pPr>
            <a:r>
              <a:rPr lang="en"/>
              <a:t> </a:t>
            </a:r>
          </a:p>
        </p:txBody>
      </p:sp>
      <p:sp>
        <p:nvSpPr>
          <p:cNvPr id="218" name="Shape 218"/>
          <p:cNvSpPr txBox="1">
            <a:spLocks noGrp="1"/>
          </p:cNvSpPr>
          <p:nvPr>
            <p:ph type="body" idx="4294967295"/>
          </p:nvPr>
        </p:nvSpPr>
        <p:spPr>
          <a:xfrm>
            <a:off x="845041" y="884671"/>
            <a:ext cx="2808288" cy="2806700"/>
          </a:xfrm>
          <a:prstGeom prst="rect">
            <a:avLst/>
          </a:prstGeom>
        </p:spPr>
        <p:txBody>
          <a:bodyPr lIns="91425" tIns="91425" rIns="91425" bIns="91425" anchor="t" anchorCtr="0">
            <a:noAutofit/>
          </a:bodyPr>
          <a:lstStyle/>
          <a:p>
            <a:pPr lvl="0">
              <a:spcBef>
                <a:spcPts val="0"/>
              </a:spcBef>
              <a:buNone/>
            </a:pPr>
            <a:r>
              <a:rPr lang="en" dirty="0">
                <a:solidFill>
                  <a:schemeClr val="tx2">
                    <a:lumMod val="60000"/>
                    <a:lumOff val="40000"/>
                  </a:schemeClr>
                </a:solidFill>
              </a:rPr>
              <a:t>The studies listed above </a:t>
            </a:r>
            <a:r>
              <a:rPr lang="en" dirty="0" smtClean="0">
                <a:solidFill>
                  <a:schemeClr val="tx2">
                    <a:lumMod val="60000"/>
                    <a:lumOff val="40000"/>
                  </a:schemeClr>
                </a:solidFill>
              </a:rPr>
              <a:t>show</a:t>
            </a:r>
            <a:r>
              <a:rPr lang="en-US" dirty="0" smtClean="0">
                <a:solidFill>
                  <a:schemeClr val="tx2">
                    <a:lumMod val="60000"/>
                    <a:lumOff val="40000"/>
                  </a:schemeClr>
                </a:solidFill>
              </a:rPr>
              <a:t> </a:t>
            </a:r>
            <a:r>
              <a:rPr lang="en" dirty="0" smtClean="0">
                <a:solidFill>
                  <a:schemeClr val="tx2">
                    <a:lumMod val="60000"/>
                    <a:lumOff val="40000"/>
                  </a:schemeClr>
                </a:solidFill>
              </a:rPr>
              <a:t>data </a:t>
            </a:r>
            <a:r>
              <a:rPr lang="en" dirty="0">
                <a:solidFill>
                  <a:schemeClr val="tx2">
                    <a:lumMod val="60000"/>
                    <a:lumOff val="40000"/>
                  </a:schemeClr>
                </a:solidFill>
              </a:rPr>
              <a:t>collected about </a:t>
            </a:r>
            <a:r>
              <a:rPr lang="en" dirty="0" smtClean="0">
                <a:solidFill>
                  <a:schemeClr val="tx2">
                    <a:lumMod val="60000"/>
                    <a:lumOff val="40000"/>
                  </a:schemeClr>
                </a:solidFill>
              </a:rPr>
              <a:t>violence</a:t>
            </a:r>
            <a:r>
              <a:rPr lang="en-US" dirty="0" smtClean="0">
                <a:solidFill>
                  <a:schemeClr val="tx2">
                    <a:lumMod val="60000"/>
                    <a:lumOff val="40000"/>
                  </a:schemeClr>
                </a:solidFill>
              </a:rPr>
              <a:t> </a:t>
            </a:r>
            <a:r>
              <a:rPr lang="en" dirty="0" smtClean="0">
                <a:solidFill>
                  <a:schemeClr val="tx2">
                    <a:lumMod val="60000"/>
                    <a:lumOff val="40000"/>
                  </a:schemeClr>
                </a:solidFill>
              </a:rPr>
              <a:t>towards </a:t>
            </a:r>
            <a:r>
              <a:rPr lang="en" dirty="0">
                <a:solidFill>
                  <a:schemeClr val="tx2">
                    <a:lumMod val="60000"/>
                    <a:lumOff val="40000"/>
                  </a:schemeClr>
                </a:solidFill>
              </a:rPr>
              <a:t>police, whereas </a:t>
            </a:r>
            <a:r>
              <a:rPr lang="en" dirty="0" smtClean="0">
                <a:solidFill>
                  <a:schemeClr val="tx2">
                    <a:lumMod val="60000"/>
                    <a:lumOff val="40000"/>
                  </a:schemeClr>
                </a:solidFill>
              </a:rPr>
              <a:t>our</a:t>
            </a:r>
            <a:r>
              <a:rPr lang="en-US" dirty="0" smtClean="0">
                <a:solidFill>
                  <a:schemeClr val="tx2">
                    <a:lumMod val="60000"/>
                    <a:lumOff val="40000"/>
                  </a:schemeClr>
                </a:solidFill>
              </a:rPr>
              <a:t> </a:t>
            </a:r>
            <a:r>
              <a:rPr lang="en" dirty="0" smtClean="0">
                <a:solidFill>
                  <a:schemeClr val="tx2">
                    <a:lumMod val="60000"/>
                    <a:lumOff val="40000"/>
                  </a:schemeClr>
                </a:solidFill>
              </a:rPr>
              <a:t>main </a:t>
            </a:r>
            <a:r>
              <a:rPr lang="en" dirty="0">
                <a:solidFill>
                  <a:schemeClr val="tx2">
                    <a:lumMod val="60000"/>
                    <a:lumOff val="40000"/>
                  </a:schemeClr>
                </a:solidFill>
              </a:rPr>
              <a:t>focus was on </a:t>
            </a:r>
            <a:r>
              <a:rPr lang="en" dirty="0" smtClean="0">
                <a:solidFill>
                  <a:schemeClr val="tx2">
                    <a:lumMod val="60000"/>
                    <a:lumOff val="40000"/>
                  </a:schemeClr>
                </a:solidFill>
              </a:rPr>
              <a:t>what</a:t>
            </a:r>
            <a:r>
              <a:rPr lang="en-US" dirty="0" smtClean="0">
                <a:solidFill>
                  <a:schemeClr val="tx2">
                    <a:lumMod val="60000"/>
                    <a:lumOff val="40000"/>
                  </a:schemeClr>
                </a:solidFill>
              </a:rPr>
              <a:t> </a:t>
            </a:r>
            <a:r>
              <a:rPr lang="en" dirty="0" smtClean="0">
                <a:solidFill>
                  <a:schemeClr val="tx2">
                    <a:lumMod val="60000"/>
                    <a:lumOff val="40000"/>
                  </a:schemeClr>
                </a:solidFill>
              </a:rPr>
              <a:t>students </a:t>
            </a:r>
            <a:r>
              <a:rPr lang="en" dirty="0">
                <a:solidFill>
                  <a:schemeClr val="tx2">
                    <a:lumMod val="60000"/>
                    <a:lumOff val="40000"/>
                  </a:schemeClr>
                </a:solidFill>
              </a:rPr>
              <a:t>feel is the </a:t>
            </a:r>
            <a:r>
              <a:rPr lang="en" dirty="0" smtClean="0">
                <a:solidFill>
                  <a:schemeClr val="tx2">
                    <a:lumMod val="60000"/>
                    <a:lumOff val="40000"/>
                  </a:schemeClr>
                </a:solidFill>
              </a:rPr>
              <a:t>leading</a:t>
            </a:r>
            <a:r>
              <a:rPr lang="en-US" dirty="0" smtClean="0">
                <a:solidFill>
                  <a:schemeClr val="tx2">
                    <a:lumMod val="60000"/>
                    <a:lumOff val="40000"/>
                  </a:schemeClr>
                </a:solidFill>
              </a:rPr>
              <a:t> </a:t>
            </a:r>
            <a:r>
              <a:rPr lang="en" dirty="0" smtClean="0">
                <a:solidFill>
                  <a:schemeClr val="tx2">
                    <a:lumMod val="60000"/>
                    <a:lumOff val="40000"/>
                  </a:schemeClr>
                </a:solidFill>
              </a:rPr>
              <a:t>cause </a:t>
            </a:r>
            <a:r>
              <a:rPr lang="en" dirty="0">
                <a:solidFill>
                  <a:schemeClr val="tx2">
                    <a:lumMod val="60000"/>
                    <a:lumOff val="40000"/>
                  </a:schemeClr>
                </a:solidFill>
              </a:rPr>
              <a:t>in why </a:t>
            </a:r>
            <a:r>
              <a:rPr lang="en" dirty="0" smtClean="0">
                <a:solidFill>
                  <a:schemeClr val="tx2">
                    <a:lumMod val="60000"/>
                    <a:lumOff val="40000"/>
                  </a:schemeClr>
                </a:solidFill>
              </a:rPr>
              <a:t>violence</a:t>
            </a:r>
            <a:r>
              <a:rPr lang="en-US" dirty="0" smtClean="0">
                <a:solidFill>
                  <a:schemeClr val="tx2">
                    <a:lumMod val="60000"/>
                    <a:lumOff val="40000"/>
                  </a:schemeClr>
                </a:solidFill>
              </a:rPr>
              <a:t> t</a:t>
            </a:r>
            <a:r>
              <a:rPr lang="en" dirty="0" smtClean="0">
                <a:solidFill>
                  <a:schemeClr val="tx2">
                    <a:lumMod val="60000"/>
                    <a:lumOff val="40000"/>
                  </a:schemeClr>
                </a:solidFill>
              </a:rPr>
              <a:t>owards</a:t>
            </a:r>
            <a:r>
              <a:rPr lang="en-US" dirty="0" smtClean="0">
                <a:solidFill>
                  <a:schemeClr val="tx2">
                    <a:lumMod val="60000"/>
                    <a:lumOff val="40000"/>
                  </a:schemeClr>
                </a:solidFill>
              </a:rPr>
              <a:t> </a:t>
            </a:r>
            <a:r>
              <a:rPr lang="en" dirty="0" smtClean="0">
                <a:solidFill>
                  <a:schemeClr val="tx2">
                    <a:lumMod val="60000"/>
                    <a:lumOff val="40000"/>
                  </a:schemeClr>
                </a:solidFill>
              </a:rPr>
              <a:t>police </a:t>
            </a:r>
            <a:r>
              <a:rPr lang="en" dirty="0">
                <a:solidFill>
                  <a:schemeClr val="tx2">
                    <a:lumMod val="60000"/>
                    <a:lumOff val="40000"/>
                  </a:schemeClr>
                </a:solidFill>
              </a:rPr>
              <a:t>occur.</a:t>
            </a:r>
          </a:p>
        </p:txBody>
      </p:sp>
      <p:pic>
        <p:nvPicPr>
          <p:cNvPr id="219" name="Shape 219"/>
          <p:cNvPicPr preferRelativeResize="0"/>
          <p:nvPr/>
        </p:nvPicPr>
        <p:blipFill>
          <a:blip r:embed="rId5">
            <a:alphaModFix/>
          </a:blip>
          <a:stretch>
            <a:fillRect/>
          </a:stretch>
        </p:blipFill>
        <p:spPr>
          <a:xfrm>
            <a:off x="4185337" y="936625"/>
            <a:ext cx="4084292" cy="2754746"/>
          </a:xfrm>
          <a:prstGeom prst="rect">
            <a:avLst/>
          </a:prstGeom>
          <a:noFill/>
          <a:ln>
            <a:noFill/>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8034"/>
    </mc:Choice>
    <mc:Fallback xmlns="">
      <p:transition spd="slow" advTm="180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solidFill>
                  <a:srgbClr val="CCE0EE"/>
                </a:solidFill>
              </a:rPr>
              <a:t>Limitations of Study</a:t>
            </a:r>
            <a:endParaRPr lang="en-US" dirty="0">
              <a:solidFill>
                <a:srgbClr val="CCE0EE"/>
              </a:solidFill>
            </a:endParaRPr>
          </a:p>
        </p:txBody>
      </p:sp>
      <p:sp>
        <p:nvSpPr>
          <p:cNvPr id="3" name="Text Placeholder 2"/>
          <p:cNvSpPr>
            <a:spLocks noGrp="1"/>
          </p:cNvSpPr>
          <p:nvPr>
            <p:ph type="body" idx="1"/>
          </p:nvPr>
        </p:nvSpPr>
        <p:spPr>
          <a:xfrm>
            <a:off x="1175487" y="1440255"/>
            <a:ext cx="6794757" cy="3002399"/>
          </a:xfrm>
        </p:spPr>
        <p:txBody>
          <a:bodyPr>
            <a:noAutofit/>
          </a:bodyPr>
          <a:lstStyle/>
          <a:p>
            <a:r>
              <a:rPr lang="en-US" sz="1800" dirty="0" smtClean="0"/>
              <a:t>A random sample of Utah Valley University students provided by the IRI</a:t>
            </a:r>
          </a:p>
          <a:p>
            <a:r>
              <a:rPr lang="en-US" sz="1800" dirty="0" smtClean="0"/>
              <a:t>Respondents may not respond to an email survey due to the possibility of it not being anonymous</a:t>
            </a:r>
          </a:p>
          <a:p>
            <a:r>
              <a:rPr lang="en-US" sz="1800" dirty="0" smtClean="0"/>
              <a:t>Our response timeframe was limited due to a three week span waiting for approval from IRB and fall break happening at the same time.</a:t>
            </a:r>
          </a:p>
          <a:p>
            <a:r>
              <a:rPr lang="en-US" sz="1800" dirty="0" smtClean="0"/>
              <a:t>Possibly false responses given due to respondents just marking answers</a:t>
            </a:r>
          </a:p>
          <a:p>
            <a:endParaRPr lang="en-US" sz="18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909362996"/>
      </p:ext>
    </p:extLst>
  </p:cSld>
  <p:clrMapOvr>
    <a:masterClrMapping/>
  </p:clrMapOvr>
  <mc:AlternateContent xmlns:mc="http://schemas.openxmlformats.org/markup-compatibility/2006" xmlns:p14="http://schemas.microsoft.com/office/powerpoint/2010/main">
    <mc:Choice Requires="p14">
      <p:transition spd="slow" p14:dur="2000" advTm="40309"/>
    </mc:Choice>
    <mc:Fallback xmlns="">
      <p:transition spd="slow" advTm="403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94475" y="531359"/>
            <a:ext cx="5740800" cy="723415"/>
          </a:xfrm>
        </p:spPr>
        <p:txBody>
          <a:bodyPr>
            <a:normAutofit/>
          </a:bodyPr>
          <a:lstStyle/>
          <a:p>
            <a:r>
              <a:rPr lang="en-US" sz="2550" dirty="0" smtClean="0">
                <a:solidFill>
                  <a:srgbClr val="CCE0EE"/>
                </a:solidFill>
              </a:rPr>
              <a:t>Methodology</a:t>
            </a:r>
            <a:endParaRPr lang="en-US" sz="2550" dirty="0">
              <a:solidFill>
                <a:srgbClr val="CCE0EE"/>
              </a:solidFill>
            </a:endParaRPr>
          </a:p>
        </p:txBody>
      </p:sp>
      <p:sp>
        <p:nvSpPr>
          <p:cNvPr id="3" name="Text Placeholder 2"/>
          <p:cNvSpPr>
            <a:spLocks noGrp="1"/>
          </p:cNvSpPr>
          <p:nvPr>
            <p:ph type="body" idx="1"/>
          </p:nvPr>
        </p:nvSpPr>
        <p:spPr>
          <a:xfrm>
            <a:off x="1671675" y="1565774"/>
            <a:ext cx="6250871" cy="2944305"/>
          </a:xfrm>
        </p:spPr>
        <p:txBody>
          <a:bodyPr>
            <a:normAutofit fontScale="77500" lnSpcReduction="20000"/>
          </a:bodyPr>
          <a:lstStyle/>
          <a:p>
            <a:r>
              <a:rPr lang="en-US" sz="2300" dirty="0" smtClean="0">
                <a:solidFill>
                  <a:schemeClr val="tx1"/>
                </a:solidFill>
              </a:rPr>
              <a:t>We used a quantitative research approach</a:t>
            </a:r>
          </a:p>
          <a:p>
            <a:r>
              <a:rPr lang="en-US" sz="2300" dirty="0" smtClean="0">
                <a:solidFill>
                  <a:schemeClr val="tx1"/>
                </a:solidFill>
              </a:rPr>
              <a:t>Survey design had skip logic so respondents answered questions based on their opinion and knowledge of topic </a:t>
            </a:r>
          </a:p>
          <a:p>
            <a:r>
              <a:rPr lang="en-US" sz="2300" dirty="0" smtClean="0">
                <a:solidFill>
                  <a:schemeClr val="tx1"/>
                </a:solidFill>
              </a:rPr>
              <a:t>It was administered using Qualtrics</a:t>
            </a:r>
          </a:p>
          <a:p>
            <a:r>
              <a:rPr lang="en-US" sz="2300" dirty="0" smtClean="0">
                <a:solidFill>
                  <a:schemeClr val="tx1"/>
                </a:solidFill>
              </a:rPr>
              <a:t>We used the IRI to gather our random anonymous sample of 500 emails</a:t>
            </a:r>
          </a:p>
          <a:p>
            <a:pPr marL="0" indent="0">
              <a:buNone/>
            </a:pPr>
            <a:endParaRPr lang="en-US" dirty="0">
              <a:solidFill>
                <a:srgbClr val="ECC577"/>
              </a:solidFill>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3880937443"/>
      </p:ext>
    </p:extLst>
  </p:cSld>
  <p:clrMapOvr>
    <a:masterClrMapping/>
  </p:clrMapOvr>
  <mc:AlternateContent xmlns:mc="http://schemas.openxmlformats.org/markup-compatibility/2006" xmlns:p14="http://schemas.microsoft.com/office/powerpoint/2010/main">
    <mc:Choice Requires="p14">
      <p:transition spd="slow" p14:dur="2000" advTm="23298"/>
    </mc:Choice>
    <mc:Fallback xmlns="">
      <p:transition spd="slow" advTm="232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Shape 224"/>
          <p:cNvSpPr txBox="1">
            <a:spLocks noGrp="1"/>
          </p:cNvSpPr>
          <p:nvPr>
            <p:ph type="title"/>
          </p:nvPr>
        </p:nvSpPr>
        <p:spPr>
          <a:xfrm>
            <a:off x="980245" y="122350"/>
            <a:ext cx="7586100" cy="635400"/>
          </a:xfrm>
          <a:prstGeom prst="rect">
            <a:avLst/>
          </a:prstGeom>
        </p:spPr>
        <p:txBody>
          <a:bodyPr lIns="91425" tIns="91425" rIns="91425" bIns="91425" anchor="t" anchorCtr="0">
            <a:noAutofit/>
          </a:bodyPr>
          <a:lstStyle/>
          <a:p>
            <a:pPr lvl="0">
              <a:spcBef>
                <a:spcPts val="0"/>
              </a:spcBef>
              <a:buNone/>
            </a:pPr>
            <a:r>
              <a:rPr lang="en" dirty="0">
                <a:solidFill>
                  <a:srgbClr val="CCE0EE"/>
                </a:solidFill>
              </a:rPr>
              <a:t>The Survey</a:t>
            </a:r>
          </a:p>
        </p:txBody>
      </p:sp>
      <p:sp>
        <p:nvSpPr>
          <p:cNvPr id="225" name="Shape 225"/>
          <p:cNvSpPr txBox="1">
            <a:spLocks noGrp="1"/>
          </p:cNvSpPr>
          <p:nvPr>
            <p:ph type="body" idx="1"/>
          </p:nvPr>
        </p:nvSpPr>
        <p:spPr>
          <a:xfrm>
            <a:off x="207341" y="583200"/>
            <a:ext cx="8811932" cy="4458240"/>
          </a:xfrm>
          <a:prstGeom prst="rect">
            <a:avLst/>
          </a:prstGeom>
        </p:spPr>
        <p:txBody>
          <a:bodyPr lIns="91425" tIns="91425" rIns="91425" bIns="91425" anchor="t" anchorCtr="0">
            <a:noAutofit/>
          </a:bodyPr>
          <a:lstStyle/>
          <a:p>
            <a:r>
              <a:rPr lang="en" sz="1800" dirty="0" smtClean="0"/>
              <a:t>500 </a:t>
            </a:r>
            <a:r>
              <a:rPr lang="en" sz="1800" dirty="0"/>
              <a:t>surveys sent out to </a:t>
            </a:r>
            <a:r>
              <a:rPr lang="en-US" sz="1800" dirty="0" smtClean="0"/>
              <a:t>Utah Valley University </a:t>
            </a:r>
            <a:r>
              <a:rPr lang="en" sz="1800" dirty="0" smtClean="0"/>
              <a:t>students </a:t>
            </a:r>
            <a:r>
              <a:rPr lang="en" sz="1800" dirty="0"/>
              <a:t>at </a:t>
            </a:r>
            <a:r>
              <a:rPr lang="en" sz="1800" dirty="0" smtClean="0"/>
              <a:t>large</a:t>
            </a:r>
            <a:endParaRPr lang="en-US" sz="1800" dirty="0" smtClean="0"/>
          </a:p>
          <a:p>
            <a:r>
              <a:rPr lang="en-US" sz="1800" dirty="0"/>
              <a:t> </a:t>
            </a:r>
            <a:r>
              <a:rPr lang="en-US" sz="1800" dirty="0" smtClean="0"/>
              <a:t>We planned for 75 responses we closed the survey at 84 responses. </a:t>
            </a:r>
          </a:p>
          <a:p>
            <a:r>
              <a:rPr lang="en-US" sz="1800" dirty="0" smtClean="0"/>
              <a:t>84 respondents started the survey</a:t>
            </a:r>
          </a:p>
          <a:p>
            <a:r>
              <a:rPr lang="en-US" sz="1800" dirty="0" smtClean="0"/>
              <a:t>32 completed the survey 100% giving us a 38.1% response rate of total opened</a:t>
            </a:r>
          </a:p>
          <a:p>
            <a:r>
              <a:rPr lang="en-US" sz="1800" dirty="0" smtClean="0"/>
              <a:t>14 completed the survey 90% providing a 16.67% response rate</a:t>
            </a:r>
            <a:endParaRPr lang="en" sz="1800" dirty="0"/>
          </a:p>
          <a:p>
            <a:r>
              <a:rPr lang="en" sz="1800" dirty="0" smtClean="0"/>
              <a:t>Did not include anyone under the age of 18</a:t>
            </a:r>
            <a:endParaRPr lang="en-US" sz="1800" dirty="0" smtClean="0"/>
          </a:p>
          <a:p>
            <a:r>
              <a:rPr lang="en-US" sz="1800" dirty="0" smtClean="0"/>
              <a:t>Opinion based questions, most in a matrix to eliminate open ended questions</a:t>
            </a:r>
          </a:p>
          <a:p>
            <a:r>
              <a:rPr lang="en-US" sz="1800" dirty="0" smtClean="0"/>
              <a:t>Background questions asking opinions on police brutality were asked to provide a mindset of the respondents</a:t>
            </a:r>
          </a:p>
          <a:p>
            <a:r>
              <a:rPr lang="en-US" sz="1800" dirty="0" smtClean="0"/>
              <a:t>We stated in the consent that it would take 8-10 minutes to complete </a:t>
            </a:r>
          </a:p>
          <a:p>
            <a:r>
              <a:rPr lang="en-US" sz="1800" dirty="0" smtClean="0"/>
              <a:t>Most took 4 minutes to complete with the longest taking 1:32:00</a:t>
            </a:r>
          </a:p>
          <a:p>
            <a:r>
              <a:rPr lang="en-US" sz="1800" dirty="0" smtClean="0"/>
              <a:t>Students had two weeks (15 days) to respond. Reminder emails were sent twice during that time to increase response rate. </a:t>
            </a:r>
          </a:p>
          <a:p>
            <a:pPr marL="0" indent="0">
              <a:buNone/>
            </a:pPr>
            <a:endParaRPr lang="en" sz="1800" dirty="0" smtClean="0"/>
          </a:p>
          <a:p>
            <a:endParaRPr lang="en" dirty="0"/>
          </a:p>
          <a:p>
            <a:pPr lvl="0">
              <a:spcBef>
                <a:spcPts val="0"/>
              </a:spcBef>
              <a:buNone/>
            </a:pPr>
            <a:endParaRPr dirty="0"/>
          </a:p>
          <a:p>
            <a:pPr lvl="0">
              <a:spcBef>
                <a:spcPts val="0"/>
              </a:spcBef>
              <a:buNone/>
            </a:pPr>
            <a:endParaRPr dirty="0"/>
          </a:p>
          <a:p>
            <a:pPr lvl="0">
              <a:spcBef>
                <a:spcPts val="0"/>
              </a:spcBef>
              <a:buNone/>
            </a:pPr>
            <a:endParaRPr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1129"/>
    </mc:Choice>
    <mc:Fallback xmlns="">
      <p:transition spd="slow" advTm="711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Shape 121"/>
          <p:cNvSpPr txBox="1">
            <a:spLocks noGrp="1"/>
          </p:cNvSpPr>
          <p:nvPr>
            <p:ph type="title"/>
          </p:nvPr>
        </p:nvSpPr>
        <p:spPr>
          <a:xfrm>
            <a:off x="512300" y="221600"/>
            <a:ext cx="8219400" cy="1333600"/>
          </a:xfrm>
          <a:prstGeom prst="rect">
            <a:avLst/>
          </a:prstGeom>
        </p:spPr>
        <p:txBody>
          <a:bodyPr lIns="91425" tIns="91425" rIns="91425" bIns="91425" anchor="t" anchorCtr="0">
            <a:normAutofit fontScale="90000"/>
          </a:bodyPr>
          <a:lstStyle/>
          <a:p>
            <a:pPr lvl="0" algn="l">
              <a:spcBef>
                <a:spcPts val="0"/>
              </a:spcBef>
              <a:buNone/>
            </a:pPr>
            <a:r>
              <a:rPr lang="en-US" sz="800" cap="none" spc="0" dirty="0" smtClean="0">
                <a:ln w="18415" cmpd="sng">
                  <a:solidFill>
                    <a:srgbClr val="FFFFFF"/>
                  </a:solidFill>
                  <a:prstDash val="solid"/>
                </a:ln>
                <a:solidFill>
                  <a:schemeClr val="tx2">
                    <a:lumMod val="60000"/>
                    <a:lumOff val="40000"/>
                  </a:schemeClr>
                </a:solidFill>
                <a:effectLst/>
              </a:rPr>
              <a:t/>
            </a:r>
            <a:br>
              <a:rPr lang="en-US" sz="800" cap="none" spc="0" dirty="0" smtClean="0">
                <a:ln w="18415" cmpd="sng">
                  <a:solidFill>
                    <a:srgbClr val="FFFFFF"/>
                  </a:solidFill>
                  <a:prstDash val="solid"/>
                </a:ln>
                <a:solidFill>
                  <a:schemeClr val="tx2">
                    <a:lumMod val="60000"/>
                    <a:lumOff val="40000"/>
                  </a:schemeClr>
                </a:solidFill>
                <a:effectLst/>
              </a:rPr>
            </a:br>
            <a:endParaRPr lang="en" sz="2400" cap="none" spc="0" dirty="0">
              <a:ln w="18415" cmpd="sng">
                <a:solidFill>
                  <a:srgbClr val="FFFFFF"/>
                </a:solidFill>
                <a:prstDash val="solid"/>
              </a:ln>
              <a:solidFill>
                <a:srgbClr val="FFFFFF"/>
              </a:solidFill>
              <a:effectLst/>
            </a:endParaRPr>
          </a:p>
          <a:p>
            <a:pPr lvl="0" algn="l">
              <a:spcBef>
                <a:spcPts val="0"/>
              </a:spcBef>
              <a:buNone/>
            </a:pPr>
            <a:r>
              <a:rPr lang="en" sz="2000" dirty="0">
                <a:solidFill>
                  <a:srgbClr val="CCE0EE"/>
                </a:solidFill>
              </a:rPr>
              <a:t>The Pendulum: </a:t>
            </a:r>
          </a:p>
          <a:p>
            <a:pPr lvl="0" algn="l">
              <a:spcBef>
                <a:spcPts val="0"/>
              </a:spcBef>
              <a:buNone/>
            </a:pPr>
            <a:r>
              <a:rPr lang="en" sz="2000" dirty="0">
                <a:solidFill>
                  <a:srgbClr val="CCE0EE"/>
                </a:solidFill>
              </a:rPr>
              <a:t>The fine line between </a:t>
            </a:r>
            <a:r>
              <a:rPr lang="en" sz="2000" dirty="0" smtClean="0">
                <a:solidFill>
                  <a:srgbClr val="CCE0EE"/>
                </a:solidFill>
              </a:rPr>
              <a:t>love </a:t>
            </a:r>
            <a:r>
              <a:rPr lang="en" sz="2000" dirty="0">
                <a:solidFill>
                  <a:srgbClr val="CCE0EE"/>
                </a:solidFill>
              </a:rPr>
              <a:t>and </a:t>
            </a:r>
            <a:r>
              <a:rPr lang="en" sz="2000" dirty="0" smtClean="0">
                <a:solidFill>
                  <a:srgbClr val="CCE0EE"/>
                </a:solidFill>
              </a:rPr>
              <a:t>hate</a:t>
            </a:r>
            <a:r>
              <a:rPr lang="en-US" sz="2000" dirty="0" smtClean="0">
                <a:solidFill>
                  <a:srgbClr val="CCE0EE"/>
                </a:solidFill>
              </a:rPr>
              <a:t/>
            </a:r>
            <a:br>
              <a:rPr lang="en-US" sz="2000" dirty="0" smtClean="0">
                <a:solidFill>
                  <a:srgbClr val="CCE0EE"/>
                </a:solidFill>
              </a:rPr>
            </a:br>
            <a:r>
              <a:rPr lang="en-US" sz="2000" dirty="0" smtClean="0">
                <a:solidFill>
                  <a:srgbClr val="CCE0EE"/>
                </a:solidFill>
              </a:rPr>
              <a:t>Of Police officers</a:t>
            </a:r>
            <a:endParaRPr lang="en" sz="2000" dirty="0">
              <a:solidFill>
                <a:srgbClr val="CCE0EE"/>
              </a:solidFill>
            </a:endParaRPr>
          </a:p>
        </p:txBody>
      </p:sp>
      <p:sp>
        <p:nvSpPr>
          <p:cNvPr id="122" name="Shape 122"/>
          <p:cNvSpPr txBox="1">
            <a:spLocks noGrp="1"/>
          </p:cNvSpPr>
          <p:nvPr>
            <p:ph type="body" idx="1"/>
          </p:nvPr>
        </p:nvSpPr>
        <p:spPr>
          <a:xfrm>
            <a:off x="512300" y="1780275"/>
            <a:ext cx="8219400" cy="2817900"/>
          </a:xfrm>
          <a:prstGeom prst="rect">
            <a:avLst/>
          </a:prstGeom>
        </p:spPr>
        <p:txBody>
          <a:bodyPr lIns="91425" tIns="91425" rIns="91425" bIns="91425" anchor="t" anchorCtr="0">
            <a:noAutofit/>
          </a:bodyPr>
          <a:lstStyle/>
          <a:p>
            <a:r>
              <a:rPr lang="en" dirty="0" smtClean="0">
                <a:solidFill>
                  <a:schemeClr val="tx2">
                    <a:lumMod val="20000"/>
                    <a:lumOff val="80000"/>
                  </a:schemeClr>
                </a:solidFill>
              </a:rPr>
              <a:t>Early </a:t>
            </a:r>
            <a:r>
              <a:rPr lang="en" dirty="0">
                <a:solidFill>
                  <a:schemeClr val="tx2">
                    <a:lumMod val="20000"/>
                    <a:lumOff val="80000"/>
                  </a:schemeClr>
                </a:solidFill>
              </a:rPr>
              <a:t>1990’s:</a:t>
            </a:r>
          </a:p>
          <a:p>
            <a:pPr marL="457200" lvl="0" indent="-228600" rtl="0">
              <a:spcBef>
                <a:spcPts val="0"/>
              </a:spcBef>
            </a:pPr>
            <a:r>
              <a:rPr lang="en" dirty="0">
                <a:solidFill>
                  <a:schemeClr val="tx2">
                    <a:lumMod val="20000"/>
                    <a:lumOff val="80000"/>
                  </a:schemeClr>
                </a:solidFill>
              </a:rPr>
              <a:t>Rap group NWA’s album </a:t>
            </a:r>
            <a:r>
              <a:rPr lang="en" u="sng" dirty="0">
                <a:solidFill>
                  <a:schemeClr val="tx2">
                    <a:lumMod val="20000"/>
                    <a:lumOff val="80000"/>
                  </a:schemeClr>
                </a:solidFill>
              </a:rPr>
              <a:t>Straight Outta Compton</a:t>
            </a:r>
            <a:r>
              <a:rPr lang="en" dirty="0">
                <a:solidFill>
                  <a:schemeClr val="tx2">
                    <a:lumMod val="20000"/>
                    <a:lumOff val="80000"/>
                  </a:schemeClr>
                </a:solidFill>
              </a:rPr>
              <a:t> gains national attention, highlighting life in the ghettos, with strong lyrics promoting violence against police.</a:t>
            </a:r>
          </a:p>
          <a:p>
            <a:pPr marL="457200" lvl="0" indent="-228600" rtl="0">
              <a:spcBef>
                <a:spcPts val="0"/>
              </a:spcBef>
            </a:pPr>
            <a:r>
              <a:rPr lang="en" dirty="0">
                <a:solidFill>
                  <a:schemeClr val="tx2">
                    <a:lumMod val="20000"/>
                    <a:lumOff val="80000"/>
                  </a:schemeClr>
                </a:solidFill>
              </a:rPr>
              <a:t>Video footage is leaked and shown nationally on TV, showing the severe beating of a black man, Rodney King, by 4 police officers.</a:t>
            </a:r>
          </a:p>
          <a:p>
            <a:pPr marL="914400" lvl="1" indent="-228600" rtl="0">
              <a:spcBef>
                <a:spcPts val="0"/>
              </a:spcBef>
            </a:pPr>
            <a:r>
              <a:rPr lang="en" dirty="0">
                <a:solidFill>
                  <a:schemeClr val="tx2">
                    <a:lumMod val="20000"/>
                    <a:lumOff val="80000"/>
                  </a:schemeClr>
                </a:solidFill>
              </a:rPr>
              <a:t>Massive Rioting in LA  followed</a:t>
            </a:r>
          </a:p>
          <a:p>
            <a:pPr marL="914400" lvl="1" indent="-228600">
              <a:spcBef>
                <a:spcPts val="0"/>
              </a:spcBef>
            </a:pPr>
            <a:r>
              <a:rPr lang="en" dirty="0">
                <a:solidFill>
                  <a:schemeClr val="tx2">
                    <a:lumMod val="20000"/>
                    <a:lumOff val="80000"/>
                  </a:schemeClr>
                </a:solidFill>
              </a:rPr>
              <a:t>The issue of racial profiling is covered and discussed heavily in the media</a:t>
            </a:r>
          </a:p>
        </p:txBody>
      </p:sp>
      <p:pic>
        <p:nvPicPr>
          <p:cNvPr id="123" name="Shape 123"/>
          <p:cNvPicPr preferRelativeResize="0"/>
          <p:nvPr/>
        </p:nvPicPr>
        <p:blipFill>
          <a:blip r:embed="rId5">
            <a:alphaModFix/>
          </a:blip>
          <a:stretch>
            <a:fillRect/>
          </a:stretch>
        </p:blipFill>
        <p:spPr>
          <a:xfrm>
            <a:off x="6521708" y="221600"/>
            <a:ext cx="2209992" cy="1923830"/>
          </a:xfrm>
          <a:prstGeom prst="rect">
            <a:avLst/>
          </a:prstGeom>
          <a:noFill/>
          <a:ln>
            <a:noFill/>
          </a:ln>
        </p:spPr>
      </p:pic>
      <p:sp>
        <p:nvSpPr>
          <p:cNvPr id="3" name="TextBox 2"/>
          <p:cNvSpPr txBox="1"/>
          <p:nvPr/>
        </p:nvSpPr>
        <p:spPr>
          <a:xfrm>
            <a:off x="512300" y="315269"/>
            <a:ext cx="2904962" cy="400110"/>
          </a:xfrm>
          <a:prstGeom prst="rect">
            <a:avLst/>
          </a:prstGeom>
          <a:noFill/>
        </p:spPr>
        <p:txBody>
          <a:bodyPr wrap="none" rtlCol="0">
            <a:spAutoFit/>
          </a:bodyPr>
          <a:lstStyle/>
          <a:p>
            <a:r>
              <a:rPr lang="en-US" sz="2000" dirty="0" smtClean="0">
                <a:solidFill>
                  <a:srgbClr val="CCE0EE"/>
                </a:solidFill>
                <a:latin typeface="Arial" panose="020B0604020202020204" pitchFamily="34" charset="0"/>
                <a:cs typeface="Arial" panose="020B0604020202020204" pitchFamily="34" charset="0"/>
              </a:rPr>
              <a:t>Background Information</a:t>
            </a:r>
            <a:endParaRPr lang="en-US" sz="2000" dirty="0">
              <a:solidFill>
                <a:srgbClr val="CCE0EE"/>
              </a:solidFill>
              <a:latin typeface="Arial" panose="020B0604020202020204" pitchFamily="34" charset="0"/>
              <a:cs typeface="Arial" panose="020B0604020202020204" pitchFamily="34"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26900" y="4268956"/>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6103"/>
    </mc:Choice>
    <mc:Fallback xmlns="">
      <p:transition spd="slow" advTm="361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Shape 230"/>
          <p:cNvSpPr txBox="1">
            <a:spLocks noGrp="1"/>
          </p:cNvSpPr>
          <p:nvPr>
            <p:ph type="title"/>
          </p:nvPr>
        </p:nvSpPr>
        <p:spPr>
          <a:xfrm>
            <a:off x="1308831" y="251000"/>
            <a:ext cx="7270473" cy="635400"/>
          </a:xfrm>
          <a:prstGeom prst="rect">
            <a:avLst/>
          </a:prstGeom>
        </p:spPr>
        <p:txBody>
          <a:bodyPr lIns="91425" tIns="91425" rIns="91425" bIns="91425" anchor="t" anchorCtr="0">
            <a:noAutofit/>
          </a:bodyPr>
          <a:lstStyle/>
          <a:p>
            <a:pPr lvl="0">
              <a:spcBef>
                <a:spcPts val="0"/>
              </a:spcBef>
              <a:buNone/>
            </a:pPr>
            <a:r>
              <a:rPr lang="en-US" dirty="0" smtClean="0">
                <a:solidFill>
                  <a:srgbClr val="CCE0EE"/>
                </a:solidFill>
              </a:rPr>
              <a:t>Issues with survey once sent out</a:t>
            </a:r>
            <a:endParaRPr lang="en" dirty="0">
              <a:solidFill>
                <a:srgbClr val="CCE0EE"/>
              </a:solidFill>
            </a:endParaRPr>
          </a:p>
        </p:txBody>
      </p:sp>
      <p:sp>
        <p:nvSpPr>
          <p:cNvPr id="231" name="Shape 231"/>
          <p:cNvSpPr txBox="1">
            <a:spLocks noGrp="1"/>
          </p:cNvSpPr>
          <p:nvPr>
            <p:ph type="body" idx="1"/>
          </p:nvPr>
        </p:nvSpPr>
        <p:spPr>
          <a:xfrm>
            <a:off x="1583851" y="886400"/>
            <a:ext cx="6321600" cy="4080780"/>
          </a:xfrm>
          <a:prstGeom prst="rect">
            <a:avLst/>
          </a:prstGeom>
        </p:spPr>
        <p:txBody>
          <a:bodyPr lIns="91425" tIns="91425" rIns="91425" bIns="91425" anchor="t" anchorCtr="0">
            <a:noAutofit/>
          </a:bodyPr>
          <a:lstStyle/>
          <a:p>
            <a:pPr>
              <a:buClr>
                <a:schemeClr val="dk2"/>
              </a:buClr>
              <a:buSzPct val="110000"/>
            </a:pPr>
            <a:r>
              <a:rPr lang="en" sz="1800" dirty="0" smtClean="0"/>
              <a:t>We </a:t>
            </a:r>
            <a:r>
              <a:rPr lang="en" sz="1800" dirty="0"/>
              <a:t>took the advice of the </a:t>
            </a:r>
            <a:r>
              <a:rPr lang="en" sz="1800" dirty="0" smtClean="0"/>
              <a:t>IR</a:t>
            </a:r>
            <a:r>
              <a:rPr lang="en-US" sz="1800" dirty="0" smtClean="0"/>
              <a:t>I </a:t>
            </a:r>
            <a:r>
              <a:rPr lang="en" sz="1800" dirty="0" smtClean="0"/>
              <a:t>and </a:t>
            </a:r>
            <a:r>
              <a:rPr lang="en" sz="1800" dirty="0"/>
              <a:t>embedded one of </a:t>
            </a:r>
            <a:r>
              <a:rPr lang="en" sz="1800" dirty="0" smtClean="0"/>
              <a:t>the questions </a:t>
            </a:r>
            <a:r>
              <a:rPr lang="en" sz="1800" dirty="0"/>
              <a:t>to </a:t>
            </a:r>
            <a:r>
              <a:rPr lang="en" sz="1800" dirty="0" smtClean="0"/>
              <a:t>the</a:t>
            </a:r>
            <a:r>
              <a:rPr lang="en-US" sz="1800" dirty="0" smtClean="0"/>
              <a:t> </a:t>
            </a:r>
            <a:r>
              <a:rPr lang="en" sz="1800" dirty="0" smtClean="0"/>
              <a:t>email </a:t>
            </a:r>
            <a:r>
              <a:rPr lang="en" sz="1800" dirty="0"/>
              <a:t>that we sent out to the students.</a:t>
            </a:r>
          </a:p>
          <a:p>
            <a:pPr>
              <a:buClr>
                <a:schemeClr val="dk2"/>
              </a:buClr>
              <a:buSzPct val="110000"/>
            </a:pPr>
            <a:r>
              <a:rPr lang="en" sz="1800" dirty="0"/>
              <a:t>We believe that did </a:t>
            </a:r>
            <a:r>
              <a:rPr lang="en-US" sz="1800" dirty="0" smtClean="0"/>
              <a:t>not </a:t>
            </a:r>
            <a:r>
              <a:rPr lang="en" sz="1800" dirty="0" smtClean="0"/>
              <a:t>help </a:t>
            </a:r>
            <a:r>
              <a:rPr lang="en" sz="1800" dirty="0"/>
              <a:t>get </a:t>
            </a:r>
            <a:r>
              <a:rPr lang="en" sz="1800" dirty="0" smtClean="0"/>
              <a:t>responses</a:t>
            </a:r>
            <a:r>
              <a:rPr lang="en-US" sz="1800" dirty="0" smtClean="0"/>
              <a:t>.</a:t>
            </a:r>
            <a:r>
              <a:rPr lang="en" sz="1800" dirty="0" smtClean="0"/>
              <a:t> </a:t>
            </a:r>
            <a:r>
              <a:rPr lang="en-US" sz="1800" dirty="0"/>
              <a:t>W</a:t>
            </a:r>
            <a:r>
              <a:rPr lang="en" sz="1800" dirty="0" smtClean="0"/>
              <a:t>hen </a:t>
            </a:r>
            <a:r>
              <a:rPr lang="en" sz="1800" dirty="0"/>
              <a:t>looking at the surveys that were not complete, most of the surveys only answered the one question that was embedded. </a:t>
            </a:r>
          </a:p>
          <a:p>
            <a:pPr>
              <a:buClr>
                <a:schemeClr val="dk2"/>
              </a:buClr>
              <a:buSzPct val="110000"/>
            </a:pPr>
            <a:r>
              <a:rPr lang="en-US" sz="1800" dirty="0" smtClean="0"/>
              <a:t>This could have made respondents feel it was the only question to the survey or that once started they decided to not complete the survey. </a:t>
            </a:r>
            <a:endParaRPr lang="en" sz="1800" dirty="0"/>
          </a:p>
          <a:p>
            <a:pPr>
              <a:buClr>
                <a:schemeClr val="dk2"/>
              </a:buClr>
              <a:buSzPct val="110000"/>
            </a:pPr>
            <a:r>
              <a:rPr lang="en" sz="1800" dirty="0" smtClean="0"/>
              <a:t>We </a:t>
            </a:r>
            <a:r>
              <a:rPr lang="en" sz="1800" dirty="0"/>
              <a:t>feel that if we had more time to keep the survey open we could have gotten a larger </a:t>
            </a:r>
            <a:r>
              <a:rPr lang="en" sz="1800" dirty="0" smtClean="0"/>
              <a:t>return</a:t>
            </a:r>
            <a:r>
              <a:rPr lang="en-US" sz="1800" dirty="0"/>
              <a:t> </a:t>
            </a:r>
            <a:r>
              <a:rPr lang="en-US" sz="1800" dirty="0" smtClean="0"/>
              <a:t>rate, due to the time frame of the semester end date. </a:t>
            </a:r>
          </a:p>
          <a:p>
            <a:pPr>
              <a:buClr>
                <a:schemeClr val="dk2"/>
              </a:buClr>
              <a:buSzPct val="110000"/>
            </a:pPr>
            <a:endParaRPr lang="en" sz="18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8036"/>
    </mc:Choice>
    <mc:Fallback xmlns="">
      <p:transition spd="slow" advTm="380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pic>
        <p:nvPicPr>
          <p:cNvPr id="4" name="Picture 3" descr="Screen shot 2016-12-02 at 11.50.42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837" y="1074333"/>
            <a:ext cx="8900323" cy="3863427"/>
          </a:xfrm>
          <a:prstGeom prst="rect">
            <a:avLst/>
          </a:prstGeom>
        </p:spPr>
      </p:pic>
      <p:sp>
        <p:nvSpPr>
          <p:cNvPr id="5" name="Title 4"/>
          <p:cNvSpPr>
            <a:spLocks noGrp="1"/>
          </p:cNvSpPr>
          <p:nvPr>
            <p:ph type="title"/>
          </p:nvPr>
        </p:nvSpPr>
        <p:spPr>
          <a:xfrm>
            <a:off x="609600" y="177116"/>
            <a:ext cx="7924800" cy="678243"/>
          </a:xfrm>
        </p:spPr>
        <p:txBody>
          <a:bodyPr>
            <a:noAutofit/>
          </a:bodyPr>
          <a:lstStyle/>
          <a:p>
            <a:pPr algn="ctr"/>
            <a:r>
              <a:rPr lang="en-US" sz="1800" dirty="0" smtClean="0">
                <a:solidFill>
                  <a:srgbClr val="CCE0EE"/>
                </a:solidFill>
              </a:rPr>
              <a:t>Do you </a:t>
            </a:r>
            <a:r>
              <a:rPr lang="en-US" sz="1600" dirty="0" smtClean="0">
                <a:solidFill>
                  <a:srgbClr val="CCE0EE"/>
                </a:solidFill>
              </a:rPr>
              <a:t>feel</a:t>
            </a:r>
            <a:r>
              <a:rPr lang="en-US" sz="1800" dirty="0" smtClean="0">
                <a:solidFill>
                  <a:srgbClr val="CCE0EE"/>
                </a:solidFill>
              </a:rPr>
              <a:t> violence towards law enforcement officers is warranted?</a:t>
            </a:r>
            <a:endParaRPr lang="en-US" sz="1800" dirty="0">
              <a:solidFill>
                <a:srgbClr val="CCE0EE"/>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137"/>
    </mc:Choice>
    <mc:Fallback xmlns="">
      <p:transition spd="slow" advTm="71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86292"/>
            <a:ext cx="7924800" cy="689826"/>
          </a:xfrm>
        </p:spPr>
        <p:txBody>
          <a:bodyPr>
            <a:normAutofit fontScale="90000"/>
          </a:bodyPr>
          <a:lstStyle/>
          <a:p>
            <a:pPr algn="ctr"/>
            <a:r>
              <a:rPr lang="en-US" sz="1600" dirty="0" smtClean="0">
                <a:solidFill>
                  <a:schemeClr val="tx2">
                    <a:lumMod val="60000"/>
                    <a:lumOff val="40000"/>
                  </a:schemeClr>
                </a:solidFill>
              </a:rPr>
              <a:t>Do you feel the media (news, internet, social media, </a:t>
            </a:r>
            <a:r>
              <a:rPr lang="en-US" sz="1600" dirty="0" err="1" smtClean="0">
                <a:solidFill>
                  <a:schemeClr val="tx2">
                    <a:lumMod val="60000"/>
                    <a:lumOff val="40000"/>
                  </a:schemeClr>
                </a:solidFill>
              </a:rPr>
              <a:t>etc</a:t>
            </a:r>
            <a:r>
              <a:rPr lang="en-US" sz="1600" dirty="0" smtClean="0">
                <a:solidFill>
                  <a:schemeClr val="tx2">
                    <a:lumMod val="60000"/>
                    <a:lumOff val="40000"/>
                  </a:schemeClr>
                </a:solidFill>
              </a:rPr>
              <a:t>) has played a part in making Americans in general feel anger and disdain towards police officers? </a:t>
            </a:r>
            <a:endParaRPr lang="en-US" sz="1600" dirty="0">
              <a:solidFill>
                <a:schemeClr val="tx2">
                  <a:lumMod val="60000"/>
                  <a:lumOff val="40000"/>
                </a:schemeClr>
              </a:solidFill>
            </a:endParaRPr>
          </a:p>
        </p:txBody>
      </p:sp>
      <p:pic>
        <p:nvPicPr>
          <p:cNvPr id="3" name="Picture 2" descr="Screen shot 2016-12-02 at 11.54.40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682" y="876118"/>
            <a:ext cx="8900324" cy="4139402"/>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1345610530"/>
      </p:ext>
    </p:extLst>
  </p:cSld>
  <p:clrMapOvr>
    <a:masterClrMapping/>
  </p:clrMapOvr>
  <mc:AlternateContent xmlns:mc="http://schemas.openxmlformats.org/markup-compatibility/2006" xmlns:p14="http://schemas.microsoft.com/office/powerpoint/2010/main">
    <mc:Choice Requires="p14">
      <p:transition spd="slow" p14:dur="2000" advTm="6768"/>
    </mc:Choice>
    <mc:Fallback xmlns="">
      <p:transition spd="slow" advTm="6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06650"/>
            <a:ext cx="9144000" cy="443056"/>
          </a:xfrm>
        </p:spPr>
        <p:txBody>
          <a:bodyPr>
            <a:normAutofit fontScale="90000"/>
          </a:bodyPr>
          <a:lstStyle/>
          <a:p>
            <a:pPr algn="ctr"/>
            <a:r>
              <a:rPr lang="en-US" sz="1500" dirty="0" smtClean="0">
                <a:solidFill>
                  <a:srgbClr val="CCE0EE"/>
                </a:solidFill>
              </a:rPr>
              <a:t>Do you feel that most of the time citizens bring on the violence towards police officers? </a:t>
            </a:r>
            <a:endParaRPr lang="en-US" sz="1500" dirty="0">
              <a:solidFill>
                <a:srgbClr val="CCE0EE"/>
              </a:solidFill>
            </a:endParaRPr>
          </a:p>
        </p:txBody>
      </p:sp>
      <p:pic>
        <p:nvPicPr>
          <p:cNvPr id="3" name="Picture 2" descr="Screen shot 2016-12-02 at 11.59.28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290" y="649706"/>
            <a:ext cx="8661571" cy="4249173"/>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2266865181"/>
      </p:ext>
    </p:extLst>
  </p:cSld>
  <p:clrMapOvr>
    <a:masterClrMapping/>
  </p:clrMapOvr>
  <mc:AlternateContent xmlns:mc="http://schemas.openxmlformats.org/markup-compatibility/2006" xmlns:p14="http://schemas.microsoft.com/office/powerpoint/2010/main">
    <mc:Choice Requires="p14">
      <p:transition spd="slow" p14:dur="2000" advTm="6992"/>
    </mc:Choice>
    <mc:Fallback xmlns="">
      <p:transition spd="slow" advTm="69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Shape 242"/>
          <p:cNvSpPr txBox="1">
            <a:spLocks noGrp="1"/>
          </p:cNvSpPr>
          <p:nvPr>
            <p:ph type="title"/>
          </p:nvPr>
        </p:nvSpPr>
        <p:spPr>
          <a:xfrm>
            <a:off x="1028700" y="63500"/>
            <a:ext cx="7693200" cy="888900"/>
          </a:xfrm>
          <a:prstGeom prst="rect">
            <a:avLst/>
          </a:prstGeom>
        </p:spPr>
        <p:txBody>
          <a:bodyPr lIns="91425" tIns="91425" rIns="91425" bIns="91425" anchor="t" anchorCtr="0">
            <a:noAutofit/>
          </a:bodyPr>
          <a:lstStyle/>
          <a:p>
            <a:pPr lvl="0" algn="ctr">
              <a:spcBef>
                <a:spcPts val="0"/>
              </a:spcBef>
              <a:buNone/>
            </a:pPr>
            <a:r>
              <a:rPr lang="en" sz="1800" dirty="0">
                <a:solidFill>
                  <a:schemeClr val="tx2">
                    <a:lumMod val="60000"/>
                    <a:lumOff val="40000"/>
                  </a:schemeClr>
                </a:solidFill>
              </a:rPr>
              <a:t>Q9:What would you define as police brutality?</a:t>
            </a:r>
          </a:p>
        </p:txBody>
      </p:sp>
      <p:pic>
        <p:nvPicPr>
          <p:cNvPr id="2" name="Picture 1" descr="Screen shot 2016-12-02 at 10.43.37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4381" y="440640"/>
            <a:ext cx="8773056" cy="4582411"/>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4997"/>
    </mc:Choice>
    <mc:Fallback xmlns="">
      <p:transition spd="slow" advTm="349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Shape 249"/>
          <p:cNvSpPr txBox="1">
            <a:spLocks noGrp="1"/>
          </p:cNvSpPr>
          <p:nvPr>
            <p:ph type="title"/>
          </p:nvPr>
        </p:nvSpPr>
        <p:spPr>
          <a:xfrm>
            <a:off x="137837" y="142278"/>
            <a:ext cx="8860942" cy="635400"/>
          </a:xfrm>
          <a:prstGeom prst="rect">
            <a:avLst/>
          </a:prstGeom>
        </p:spPr>
        <p:txBody>
          <a:bodyPr lIns="91425" tIns="91425" rIns="91425" bIns="91425" anchor="t" anchorCtr="0">
            <a:noAutofit/>
          </a:bodyPr>
          <a:lstStyle/>
          <a:p>
            <a:pPr lvl="0" algn="ctr">
              <a:spcBef>
                <a:spcPts val="0"/>
              </a:spcBef>
              <a:buNone/>
            </a:pPr>
            <a:r>
              <a:rPr lang="en" sz="1600" dirty="0">
                <a:solidFill>
                  <a:srgbClr val="CCE0EE"/>
                </a:solidFill>
              </a:rPr>
              <a:t>Q12 - How strongly do you believe that racial profiling leads to police brutality</a:t>
            </a:r>
            <a:r>
              <a:rPr lang="en" sz="1800" dirty="0">
                <a:solidFill>
                  <a:srgbClr val="CCE0EE"/>
                </a:solidFill>
              </a:rPr>
              <a:t/>
            </a:r>
            <a:br>
              <a:rPr lang="en" sz="1800" dirty="0">
                <a:solidFill>
                  <a:srgbClr val="CCE0EE"/>
                </a:solidFill>
              </a:rPr>
            </a:br>
            <a:endParaRPr lang="en" sz="1800" dirty="0">
              <a:solidFill>
                <a:srgbClr val="CCE0EE"/>
              </a:solidFill>
            </a:endParaRPr>
          </a:p>
        </p:txBody>
      </p:sp>
      <p:pic>
        <p:nvPicPr>
          <p:cNvPr id="2" name="Picture 1" descr="Screen shot 2016-12-02 at 10.47.57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837" y="777678"/>
            <a:ext cx="8860941" cy="4296914"/>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825"/>
    </mc:Choice>
    <mc:Fallback xmlns="">
      <p:transition spd="slow" advTm="118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pic>
        <p:nvPicPr>
          <p:cNvPr id="2" name="Picture 1" descr="Screen shot 2016-12-02 at 10.52.06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667" y="689081"/>
            <a:ext cx="8828112" cy="4375666"/>
          </a:xfrm>
          <a:prstGeom prst="rect">
            <a:avLst/>
          </a:prstGeom>
        </p:spPr>
      </p:pic>
      <p:sp>
        <p:nvSpPr>
          <p:cNvPr id="256" name="Shape 256"/>
          <p:cNvSpPr txBox="1">
            <a:spLocks noGrp="1"/>
          </p:cNvSpPr>
          <p:nvPr>
            <p:ph type="title"/>
          </p:nvPr>
        </p:nvSpPr>
        <p:spPr>
          <a:xfrm>
            <a:off x="170667" y="13231"/>
            <a:ext cx="8828112" cy="762900"/>
          </a:xfrm>
          <a:prstGeom prst="rect">
            <a:avLst/>
          </a:prstGeom>
        </p:spPr>
        <p:txBody>
          <a:bodyPr lIns="91425" tIns="91425" rIns="91425" bIns="91425" anchor="t" anchorCtr="0">
            <a:noAutofit/>
          </a:bodyPr>
          <a:lstStyle/>
          <a:p>
            <a:pPr lvl="0" algn="ctr">
              <a:spcBef>
                <a:spcPts val="0"/>
              </a:spcBef>
              <a:buNone/>
            </a:pPr>
            <a:r>
              <a:rPr lang="en" sz="1600" dirty="0">
                <a:solidFill>
                  <a:schemeClr val="bg2">
                    <a:lumMod val="20000"/>
                    <a:lumOff val="80000"/>
                  </a:schemeClr>
                </a:solidFill>
              </a:rPr>
              <a:t>Q25 - If you found yourself being arrested, whether or not you felt it was legally justified would you...</a:t>
            </a:r>
            <a:br>
              <a:rPr lang="en" sz="1600" dirty="0">
                <a:solidFill>
                  <a:schemeClr val="bg2">
                    <a:lumMod val="20000"/>
                    <a:lumOff val="80000"/>
                  </a:schemeClr>
                </a:solidFill>
              </a:rPr>
            </a:br>
            <a:endParaRPr lang="en" sz="1600" dirty="0">
              <a:solidFill>
                <a:schemeClr val="bg2">
                  <a:lumMod val="20000"/>
                  <a:lumOff val="80000"/>
                </a:schemeClr>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065"/>
    </mc:Choice>
    <mc:Fallback xmlns="">
      <p:transition spd="slow" advTm="140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Shape 263"/>
          <p:cNvSpPr txBox="1">
            <a:spLocks noGrp="1"/>
          </p:cNvSpPr>
          <p:nvPr>
            <p:ph type="title"/>
          </p:nvPr>
        </p:nvSpPr>
        <p:spPr>
          <a:xfrm>
            <a:off x="137837" y="0"/>
            <a:ext cx="8900324" cy="935400"/>
          </a:xfrm>
          <a:prstGeom prst="rect">
            <a:avLst/>
          </a:prstGeom>
        </p:spPr>
        <p:txBody>
          <a:bodyPr lIns="91425" tIns="91425" rIns="91425" bIns="91425" anchor="t" anchorCtr="0">
            <a:noAutofit/>
          </a:bodyPr>
          <a:lstStyle/>
          <a:p>
            <a:pPr lvl="0" algn="ctr">
              <a:spcBef>
                <a:spcPts val="0"/>
              </a:spcBef>
              <a:buNone/>
            </a:pPr>
            <a:r>
              <a:rPr lang="en" sz="1600" dirty="0">
                <a:solidFill>
                  <a:schemeClr val="bg2">
                    <a:lumMod val="20000"/>
                    <a:lumOff val="80000"/>
                  </a:schemeClr>
                </a:solidFill>
              </a:rPr>
              <a:t>Q28 - How familiar are you with the ensuing riots that </a:t>
            </a:r>
            <a:r>
              <a:rPr lang="en" sz="1600" dirty="0" smtClean="0">
                <a:solidFill>
                  <a:schemeClr val="bg2">
                    <a:lumMod val="20000"/>
                    <a:lumOff val="80000"/>
                  </a:schemeClr>
                </a:solidFill>
              </a:rPr>
              <a:t>followed</a:t>
            </a:r>
            <a:r>
              <a:rPr lang="en-US" sz="1600" dirty="0" smtClean="0">
                <a:solidFill>
                  <a:schemeClr val="bg2">
                    <a:lumMod val="20000"/>
                    <a:lumOff val="80000"/>
                  </a:schemeClr>
                </a:solidFill>
              </a:rPr>
              <a:t> </a:t>
            </a:r>
            <a:r>
              <a:rPr lang="en" sz="1600" dirty="0" smtClean="0">
                <a:solidFill>
                  <a:schemeClr val="bg2">
                    <a:lumMod val="20000"/>
                    <a:lumOff val="80000"/>
                  </a:schemeClr>
                </a:solidFill>
              </a:rPr>
              <a:t>the </a:t>
            </a:r>
            <a:r>
              <a:rPr lang="en" sz="1600" dirty="0">
                <a:solidFill>
                  <a:schemeClr val="bg2">
                    <a:lumMod val="20000"/>
                    <a:lumOff val="80000"/>
                  </a:schemeClr>
                </a:solidFill>
              </a:rPr>
              <a:t>deaths of Michael Brown of Ferguson, Missouri and/or Freddie Gray of Baltimore, </a:t>
            </a:r>
            <a:r>
              <a:rPr lang="en" sz="1600" dirty="0" smtClean="0">
                <a:solidFill>
                  <a:schemeClr val="bg2">
                    <a:lumMod val="20000"/>
                    <a:lumOff val="80000"/>
                  </a:schemeClr>
                </a:solidFill>
              </a:rPr>
              <a:t>Maryland</a:t>
            </a:r>
            <a:r>
              <a:rPr lang="en-US" sz="1600" dirty="0" smtClean="0">
                <a:solidFill>
                  <a:schemeClr val="bg2">
                    <a:lumMod val="20000"/>
                    <a:lumOff val="80000"/>
                  </a:schemeClr>
                </a:solidFill>
              </a:rPr>
              <a:t>?</a:t>
            </a:r>
            <a:endParaRPr lang="en" sz="1600" dirty="0">
              <a:solidFill>
                <a:schemeClr val="bg2">
                  <a:lumMod val="20000"/>
                  <a:lumOff val="80000"/>
                </a:schemeClr>
              </a:solidFill>
            </a:endParaRPr>
          </a:p>
        </p:txBody>
      </p:sp>
      <p:pic>
        <p:nvPicPr>
          <p:cNvPr id="2" name="Picture 1" descr="Screen shot 2016-12-02 at 10.56.32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837" y="751680"/>
            <a:ext cx="8900324" cy="4293380"/>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089"/>
    </mc:Choice>
    <mc:Fallback xmlns="">
      <p:transition spd="slow" advTm="15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Shape 270"/>
          <p:cNvSpPr txBox="1">
            <a:spLocks noGrp="1"/>
          </p:cNvSpPr>
          <p:nvPr>
            <p:ph type="title"/>
          </p:nvPr>
        </p:nvSpPr>
        <p:spPr>
          <a:xfrm>
            <a:off x="108299" y="0"/>
            <a:ext cx="8890479" cy="679237"/>
          </a:xfrm>
          <a:prstGeom prst="rect">
            <a:avLst/>
          </a:prstGeom>
        </p:spPr>
        <p:txBody>
          <a:bodyPr lIns="91425" tIns="91425" rIns="91425" bIns="91425" anchor="b" anchorCtr="0">
            <a:noAutofit/>
          </a:bodyPr>
          <a:lstStyle/>
          <a:p>
            <a:pPr lvl="0" algn="ctr">
              <a:spcBef>
                <a:spcPts val="0"/>
              </a:spcBef>
              <a:buNone/>
            </a:pPr>
            <a:r>
              <a:rPr lang="en" sz="1600" dirty="0">
                <a:solidFill>
                  <a:schemeClr val="bg2">
                    <a:lumMod val="20000"/>
                    <a:lumOff val="80000"/>
                  </a:schemeClr>
                </a:solidFill>
              </a:rPr>
              <a:t>Q29 - If you are familiar with the above question, do you feel the riots were ethically, though not legally, justified</a:t>
            </a:r>
            <a:r>
              <a:rPr lang="en" sz="1600" dirty="0" smtClean="0">
                <a:solidFill>
                  <a:schemeClr val="bg2">
                    <a:lumMod val="20000"/>
                    <a:lumOff val="80000"/>
                  </a:schemeClr>
                </a:solidFill>
              </a:rPr>
              <a:t>?</a:t>
            </a:r>
            <a:endParaRPr lang="en" sz="1600" dirty="0">
              <a:solidFill>
                <a:schemeClr val="bg2">
                  <a:lumMod val="20000"/>
                  <a:lumOff val="80000"/>
                </a:schemeClr>
              </a:solidFill>
            </a:endParaRPr>
          </a:p>
        </p:txBody>
      </p:sp>
      <p:pic>
        <p:nvPicPr>
          <p:cNvPr id="2" name="Picture 1" descr="Screen shot 2016-12-02 at 10.58.30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9700" y="679237"/>
            <a:ext cx="6917158" cy="4387799"/>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769"/>
    </mc:Choice>
    <mc:Fallback xmlns="">
      <p:transition spd="slow" advTm="87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Shape 277"/>
          <p:cNvSpPr txBox="1">
            <a:spLocks noGrp="1"/>
          </p:cNvSpPr>
          <p:nvPr>
            <p:ph type="title"/>
          </p:nvPr>
        </p:nvSpPr>
        <p:spPr>
          <a:xfrm>
            <a:off x="98455" y="0"/>
            <a:ext cx="8959397" cy="635400"/>
          </a:xfrm>
          <a:prstGeom prst="rect">
            <a:avLst/>
          </a:prstGeom>
        </p:spPr>
        <p:txBody>
          <a:bodyPr lIns="91425" tIns="91425" rIns="91425" bIns="91425" anchor="t" anchorCtr="0">
            <a:noAutofit/>
          </a:bodyPr>
          <a:lstStyle/>
          <a:p>
            <a:pPr lvl="0" algn="ctr">
              <a:spcBef>
                <a:spcPts val="0"/>
              </a:spcBef>
              <a:buNone/>
            </a:pPr>
            <a:r>
              <a:rPr lang="en" sz="1600" dirty="0">
                <a:solidFill>
                  <a:schemeClr val="bg2">
                    <a:lumMod val="20000"/>
                    <a:lumOff val="80000"/>
                  </a:schemeClr>
                </a:solidFill>
              </a:rPr>
              <a:t>Q32 - If you agree to the above, to what percentage do you feel the media has contributed to this overall feeling?</a:t>
            </a:r>
            <a:br>
              <a:rPr lang="en" sz="1600" dirty="0">
                <a:solidFill>
                  <a:schemeClr val="bg2">
                    <a:lumMod val="20000"/>
                    <a:lumOff val="80000"/>
                  </a:schemeClr>
                </a:solidFill>
              </a:rPr>
            </a:br>
            <a:endParaRPr lang="en" sz="1600" dirty="0">
              <a:solidFill>
                <a:schemeClr val="bg2">
                  <a:lumMod val="20000"/>
                  <a:lumOff val="80000"/>
                </a:schemeClr>
              </a:solidFill>
            </a:endParaRPr>
          </a:p>
        </p:txBody>
      </p:sp>
      <p:pic>
        <p:nvPicPr>
          <p:cNvPr id="2" name="Picture 1" descr="Screen shot 2016-12-02 at 11.00.34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32099" y="635400"/>
            <a:ext cx="6675631" cy="4414582"/>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945"/>
    </mc:Choice>
    <mc:Fallback xmlns="">
      <p:transition spd="slow" advTm="129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pic>
        <p:nvPicPr>
          <p:cNvPr id="128" name="Shape 128"/>
          <p:cNvPicPr preferRelativeResize="0"/>
          <p:nvPr/>
        </p:nvPicPr>
        <p:blipFill rotWithShape="1">
          <a:blip r:embed="rId5">
            <a:alphaModFix/>
          </a:blip>
          <a:srcRect l="16657" r="16657"/>
          <a:stretch/>
        </p:blipFill>
        <p:spPr>
          <a:xfrm>
            <a:off x="3047650" y="0"/>
            <a:ext cx="6096299" cy="5143500"/>
          </a:xfrm>
          <a:prstGeom prst="rect">
            <a:avLst/>
          </a:prstGeom>
          <a:noFill/>
          <a:ln>
            <a:noFill/>
          </a:ln>
        </p:spPr>
      </p:pic>
      <p:sp>
        <p:nvSpPr>
          <p:cNvPr id="129" name="Shape 129"/>
          <p:cNvSpPr txBox="1">
            <a:spLocks noGrp="1"/>
          </p:cNvSpPr>
          <p:nvPr>
            <p:ph type="title"/>
          </p:nvPr>
        </p:nvSpPr>
        <p:spPr>
          <a:xfrm>
            <a:off x="233600" y="383300"/>
            <a:ext cx="2566200" cy="892500"/>
          </a:xfrm>
          <a:prstGeom prst="rect">
            <a:avLst/>
          </a:prstGeom>
        </p:spPr>
        <p:txBody>
          <a:bodyPr lIns="91425" tIns="91425" rIns="91425" bIns="91425" anchor="b" anchorCtr="0">
            <a:noAutofit/>
          </a:bodyPr>
          <a:lstStyle/>
          <a:p>
            <a:pPr lvl="0">
              <a:spcBef>
                <a:spcPts val="0"/>
              </a:spcBef>
              <a:buNone/>
            </a:pPr>
            <a:r>
              <a:rPr lang="en" sz="1800" dirty="0">
                <a:solidFill>
                  <a:schemeClr val="tx2">
                    <a:lumMod val="60000"/>
                    <a:lumOff val="40000"/>
                  </a:schemeClr>
                </a:solidFill>
              </a:rPr>
              <a:t>The</a:t>
            </a:r>
            <a:r>
              <a:rPr lang="en" dirty="0">
                <a:solidFill>
                  <a:schemeClr val="tx2">
                    <a:lumMod val="60000"/>
                    <a:lumOff val="40000"/>
                  </a:schemeClr>
                </a:solidFill>
              </a:rPr>
              <a:t> </a:t>
            </a:r>
            <a:r>
              <a:rPr lang="en" sz="1800" dirty="0">
                <a:solidFill>
                  <a:schemeClr val="tx2">
                    <a:lumMod val="60000"/>
                    <a:lumOff val="40000"/>
                  </a:schemeClr>
                </a:solidFill>
              </a:rPr>
              <a:t>Pendulum</a:t>
            </a:r>
            <a:r>
              <a:rPr lang="en" dirty="0">
                <a:solidFill>
                  <a:schemeClr val="tx2">
                    <a:lumMod val="60000"/>
                    <a:lumOff val="40000"/>
                  </a:schemeClr>
                </a:solidFill>
              </a:rPr>
              <a:t>, </a:t>
            </a:r>
            <a:r>
              <a:rPr lang="en" sz="1400" dirty="0">
                <a:solidFill>
                  <a:schemeClr val="tx2">
                    <a:lumMod val="60000"/>
                    <a:lumOff val="40000"/>
                  </a:schemeClr>
                </a:solidFill>
              </a:rPr>
              <a:t>continued</a:t>
            </a:r>
          </a:p>
        </p:txBody>
      </p:sp>
      <p:sp>
        <p:nvSpPr>
          <p:cNvPr id="130" name="Shape 130"/>
          <p:cNvSpPr txBox="1">
            <a:spLocks noGrp="1"/>
          </p:cNvSpPr>
          <p:nvPr>
            <p:ph type="body" idx="1"/>
          </p:nvPr>
        </p:nvSpPr>
        <p:spPr>
          <a:xfrm>
            <a:off x="233600" y="1500057"/>
            <a:ext cx="2566200" cy="2977200"/>
          </a:xfrm>
          <a:prstGeom prst="rect">
            <a:avLst/>
          </a:prstGeom>
        </p:spPr>
        <p:txBody>
          <a:bodyPr lIns="91425" tIns="91425" rIns="91425" bIns="91425" anchor="t" anchorCtr="0">
            <a:noAutofit/>
          </a:bodyPr>
          <a:lstStyle/>
          <a:p>
            <a:pPr lvl="0">
              <a:spcBef>
                <a:spcPts val="0"/>
              </a:spcBef>
              <a:buNone/>
            </a:pPr>
            <a:r>
              <a:rPr lang="en" dirty="0">
                <a:solidFill>
                  <a:schemeClr val="tx2">
                    <a:lumMod val="20000"/>
                    <a:lumOff val="80000"/>
                  </a:schemeClr>
                </a:solidFill>
              </a:rPr>
              <a:t>Mid 1990’s</a:t>
            </a:r>
            <a:r>
              <a:rPr lang="en" dirty="0" smtClean="0">
                <a:solidFill>
                  <a:schemeClr val="tx2">
                    <a:lumMod val="20000"/>
                    <a:lumOff val="80000"/>
                  </a:schemeClr>
                </a:solidFill>
              </a:rPr>
              <a:t>:</a:t>
            </a:r>
            <a:endParaRPr dirty="0">
              <a:solidFill>
                <a:schemeClr val="tx2">
                  <a:lumMod val="20000"/>
                  <a:lumOff val="80000"/>
                </a:schemeClr>
              </a:solidFill>
            </a:endParaRPr>
          </a:p>
          <a:p>
            <a:r>
              <a:rPr lang="en" dirty="0" smtClean="0">
                <a:solidFill>
                  <a:schemeClr val="tx2">
                    <a:lumMod val="20000"/>
                    <a:lumOff val="80000"/>
                  </a:schemeClr>
                </a:solidFill>
              </a:rPr>
              <a:t>OJ </a:t>
            </a:r>
            <a:r>
              <a:rPr lang="en" dirty="0">
                <a:solidFill>
                  <a:schemeClr val="tx2">
                    <a:lumMod val="20000"/>
                    <a:lumOff val="80000"/>
                  </a:schemeClr>
                </a:solidFill>
              </a:rPr>
              <a:t>Simpson trial</a:t>
            </a:r>
          </a:p>
          <a:p>
            <a:pPr marL="457200" lvl="0" indent="-228600" rtl="0">
              <a:spcBef>
                <a:spcPts val="0"/>
              </a:spcBef>
            </a:pPr>
            <a:r>
              <a:rPr lang="en" dirty="0">
                <a:solidFill>
                  <a:schemeClr val="tx2">
                    <a:lumMod val="20000"/>
                    <a:lumOff val="80000"/>
                  </a:schemeClr>
                </a:solidFill>
              </a:rPr>
              <a:t>Re-ignites the race issue</a:t>
            </a:r>
          </a:p>
          <a:p>
            <a:pPr marL="457200" lvl="0" indent="-228600" rtl="0">
              <a:spcBef>
                <a:spcPts val="0"/>
              </a:spcBef>
            </a:pPr>
            <a:r>
              <a:rPr lang="en" dirty="0">
                <a:solidFill>
                  <a:schemeClr val="tx2">
                    <a:lumMod val="20000"/>
                    <a:lumOff val="80000"/>
                  </a:schemeClr>
                </a:solidFill>
              </a:rPr>
              <a:t>Found “Not Guilty”</a:t>
            </a:r>
          </a:p>
          <a:p>
            <a:pPr marL="914400" lvl="1" indent="-228600">
              <a:spcBef>
                <a:spcPts val="0"/>
              </a:spcBef>
            </a:pPr>
            <a:r>
              <a:rPr lang="en" dirty="0">
                <a:solidFill>
                  <a:schemeClr val="tx2">
                    <a:lumMod val="20000"/>
                    <a:lumOff val="80000"/>
                  </a:schemeClr>
                </a:solidFill>
              </a:rPr>
              <a:t>One black jury member later admits it was “Payback for what happened to Rodney”</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2579"/>
    </mc:Choice>
    <mc:Fallback xmlns="">
      <p:transition spd="slow" advTm="225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Shape 284"/>
          <p:cNvSpPr txBox="1">
            <a:spLocks noGrp="1"/>
          </p:cNvSpPr>
          <p:nvPr>
            <p:ph type="title"/>
          </p:nvPr>
        </p:nvSpPr>
        <p:spPr>
          <a:xfrm>
            <a:off x="78763" y="0"/>
            <a:ext cx="8988933" cy="635400"/>
          </a:xfrm>
          <a:prstGeom prst="rect">
            <a:avLst/>
          </a:prstGeom>
        </p:spPr>
        <p:txBody>
          <a:bodyPr lIns="91425" tIns="91425" rIns="91425" bIns="91425" anchor="t" anchorCtr="0">
            <a:noAutofit/>
          </a:bodyPr>
          <a:lstStyle/>
          <a:p>
            <a:pPr lvl="0" algn="ctr">
              <a:spcBef>
                <a:spcPts val="0"/>
              </a:spcBef>
              <a:buNone/>
            </a:pPr>
            <a:r>
              <a:rPr lang="en" sz="1600" dirty="0">
                <a:solidFill>
                  <a:srgbClr val="CCE0EE"/>
                </a:solidFill>
              </a:rPr>
              <a:t>Q33 - How serious a problem do you think violence towards law </a:t>
            </a:r>
            <a:r>
              <a:rPr lang="en" sz="1600" dirty="0" smtClean="0">
                <a:solidFill>
                  <a:srgbClr val="CCE0EE"/>
                </a:solidFill>
              </a:rPr>
              <a:t>enforcement</a:t>
            </a:r>
            <a:r>
              <a:rPr lang="en-US" sz="1600" dirty="0" smtClean="0">
                <a:solidFill>
                  <a:srgbClr val="CCE0EE"/>
                </a:solidFill>
              </a:rPr>
              <a:t> </a:t>
            </a:r>
            <a:r>
              <a:rPr lang="en" sz="1600" dirty="0" smtClean="0">
                <a:solidFill>
                  <a:srgbClr val="CCE0EE"/>
                </a:solidFill>
              </a:rPr>
              <a:t>officers </a:t>
            </a:r>
            <a:r>
              <a:rPr lang="en" sz="1600" dirty="0">
                <a:solidFill>
                  <a:srgbClr val="CCE0EE"/>
                </a:solidFill>
              </a:rPr>
              <a:t>violence is in the United States?</a:t>
            </a:r>
            <a:br>
              <a:rPr lang="en" sz="1600" dirty="0">
                <a:solidFill>
                  <a:srgbClr val="CCE0EE"/>
                </a:solidFill>
              </a:rPr>
            </a:br>
            <a:endParaRPr lang="en" sz="1600" dirty="0">
              <a:solidFill>
                <a:srgbClr val="CCE0EE"/>
              </a:solidFill>
            </a:endParaRPr>
          </a:p>
        </p:txBody>
      </p:sp>
      <p:pic>
        <p:nvPicPr>
          <p:cNvPr id="2" name="Picture 1" descr="Screen shot 2016-12-02 at 11.02.08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6292" y="635400"/>
            <a:ext cx="6868247" cy="4380127"/>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882"/>
    </mc:Choice>
    <mc:Fallback xmlns="">
      <p:transition spd="slow" advTm="148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Shape 291"/>
          <p:cNvSpPr txBox="1">
            <a:spLocks noGrp="1"/>
          </p:cNvSpPr>
          <p:nvPr>
            <p:ph type="title"/>
          </p:nvPr>
        </p:nvSpPr>
        <p:spPr>
          <a:xfrm>
            <a:off x="88609" y="0"/>
            <a:ext cx="8969243" cy="635400"/>
          </a:xfrm>
          <a:prstGeom prst="rect">
            <a:avLst/>
          </a:prstGeom>
        </p:spPr>
        <p:txBody>
          <a:bodyPr lIns="91425" tIns="91425" rIns="91425" bIns="91425" anchor="t" anchorCtr="0">
            <a:noAutofit/>
          </a:bodyPr>
          <a:lstStyle/>
          <a:p>
            <a:pPr lvl="0" algn="ctr">
              <a:spcBef>
                <a:spcPts val="0"/>
              </a:spcBef>
              <a:buNone/>
            </a:pPr>
            <a:r>
              <a:rPr lang="en" sz="1500" dirty="0">
                <a:solidFill>
                  <a:srgbClr val="CCE0EE"/>
                </a:solidFill>
              </a:rPr>
              <a:t>Q34 - How much of the time do you think you can trust the police to do</a:t>
            </a:r>
            <a:br>
              <a:rPr lang="en" sz="1500" dirty="0">
                <a:solidFill>
                  <a:srgbClr val="CCE0EE"/>
                </a:solidFill>
              </a:rPr>
            </a:br>
            <a:r>
              <a:rPr lang="en" sz="1500" dirty="0">
                <a:solidFill>
                  <a:srgbClr val="CCE0EE"/>
                </a:solidFill>
              </a:rPr>
              <a:t>what is right for you and your community?</a:t>
            </a:r>
            <a:br>
              <a:rPr lang="en" sz="1500" dirty="0">
                <a:solidFill>
                  <a:srgbClr val="CCE0EE"/>
                </a:solidFill>
              </a:rPr>
            </a:br>
            <a:endParaRPr lang="en" sz="1500" dirty="0">
              <a:solidFill>
                <a:srgbClr val="CCE0EE"/>
              </a:solidFill>
            </a:endParaRPr>
          </a:p>
        </p:txBody>
      </p:sp>
      <p:pic>
        <p:nvPicPr>
          <p:cNvPr id="2" name="Picture 1" descr="Screen shot 2016-12-02 at 11.03.57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4232" y="635401"/>
            <a:ext cx="6812779" cy="4424426"/>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176"/>
    </mc:Choice>
    <mc:Fallback xmlns="">
      <p:transition spd="slow" advTm="81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Shape 298"/>
          <p:cNvSpPr txBox="1">
            <a:spLocks noGrp="1"/>
          </p:cNvSpPr>
          <p:nvPr>
            <p:ph type="title"/>
          </p:nvPr>
        </p:nvSpPr>
        <p:spPr>
          <a:xfrm>
            <a:off x="76303" y="0"/>
            <a:ext cx="8998779" cy="635400"/>
          </a:xfrm>
          <a:prstGeom prst="rect">
            <a:avLst/>
          </a:prstGeom>
        </p:spPr>
        <p:txBody>
          <a:bodyPr lIns="91425" tIns="91425" rIns="91425" bIns="91425" anchor="t" anchorCtr="0">
            <a:noAutofit/>
          </a:bodyPr>
          <a:lstStyle/>
          <a:p>
            <a:pPr lvl="0" algn="ctr">
              <a:spcBef>
                <a:spcPts val="0"/>
              </a:spcBef>
              <a:buNone/>
            </a:pPr>
            <a:r>
              <a:rPr lang="en" sz="1600" dirty="0">
                <a:solidFill>
                  <a:schemeClr val="bg2">
                    <a:lumMod val="20000"/>
                    <a:lumOff val="80000"/>
                  </a:schemeClr>
                </a:solidFill>
              </a:rPr>
              <a:t>Q36 - Do you feel there is a certain group who bring on the violence</a:t>
            </a:r>
            <a:br>
              <a:rPr lang="en" sz="1600" dirty="0">
                <a:solidFill>
                  <a:schemeClr val="bg2">
                    <a:lumMod val="20000"/>
                    <a:lumOff val="80000"/>
                  </a:schemeClr>
                </a:solidFill>
              </a:rPr>
            </a:br>
            <a:r>
              <a:rPr lang="en" sz="1600" dirty="0">
                <a:solidFill>
                  <a:schemeClr val="bg2">
                    <a:lumMod val="20000"/>
                    <a:lumOff val="80000"/>
                  </a:schemeClr>
                </a:solidFill>
              </a:rPr>
              <a:t>towards police officers? (Mark all that apply)</a:t>
            </a:r>
            <a:br>
              <a:rPr lang="en" sz="1600" dirty="0">
                <a:solidFill>
                  <a:schemeClr val="bg2">
                    <a:lumMod val="20000"/>
                    <a:lumOff val="80000"/>
                  </a:schemeClr>
                </a:solidFill>
              </a:rPr>
            </a:br>
            <a:endParaRPr lang="en" sz="1600" dirty="0">
              <a:solidFill>
                <a:schemeClr val="bg2">
                  <a:lumMod val="20000"/>
                  <a:lumOff val="80000"/>
                </a:schemeClr>
              </a:solidFill>
            </a:endParaRPr>
          </a:p>
        </p:txBody>
      </p:sp>
      <p:pic>
        <p:nvPicPr>
          <p:cNvPr id="2" name="Picture 1" descr="Screen shot 2016-12-02 at 11.06.57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4990" y="635400"/>
            <a:ext cx="6863375" cy="4394894"/>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217"/>
    </mc:Choice>
    <mc:Fallback xmlns="">
      <p:transition spd="slow" advTm="132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4156" y="0"/>
            <a:ext cx="6321600" cy="635400"/>
          </a:xfrm>
        </p:spPr>
        <p:txBody>
          <a:bodyPr/>
          <a:lstStyle/>
          <a:p>
            <a:pPr algn="ctr"/>
            <a:r>
              <a:rPr lang="en-US" sz="1600" dirty="0" smtClean="0">
                <a:solidFill>
                  <a:srgbClr val="CCE0EE"/>
                </a:solidFill>
              </a:rPr>
              <a:t>Other</a:t>
            </a:r>
            <a:endParaRPr lang="en-US" sz="1600" dirty="0">
              <a:solidFill>
                <a:srgbClr val="CCE0EE"/>
              </a:solidFill>
            </a:endParaRPr>
          </a:p>
        </p:txBody>
      </p:sp>
      <p:pic>
        <p:nvPicPr>
          <p:cNvPr id="4" name="Picture 3" descr="Screen shot 2016-12-02 at 11.10.59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356" y="399002"/>
            <a:ext cx="8385897" cy="4413630"/>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1532422865"/>
      </p:ext>
    </p:extLst>
  </p:cSld>
  <p:clrMapOvr>
    <a:masterClrMapping/>
  </p:clrMapOvr>
  <mc:AlternateContent xmlns:mc="http://schemas.openxmlformats.org/markup-compatibility/2006" xmlns:p14="http://schemas.microsoft.com/office/powerpoint/2010/main">
    <mc:Choice Requires="p14">
      <p:transition spd="slow" p14:dur="2000" advTm="18626"/>
    </mc:Choice>
    <mc:Fallback xmlns="">
      <p:transition spd="slow" advTm="186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Shape 305"/>
          <p:cNvSpPr txBox="1">
            <a:spLocks noGrp="1"/>
          </p:cNvSpPr>
          <p:nvPr>
            <p:ph type="title"/>
          </p:nvPr>
        </p:nvSpPr>
        <p:spPr>
          <a:xfrm>
            <a:off x="68917" y="0"/>
            <a:ext cx="8998779" cy="649705"/>
          </a:xfrm>
          <a:prstGeom prst="rect">
            <a:avLst/>
          </a:prstGeom>
        </p:spPr>
        <p:txBody>
          <a:bodyPr lIns="91425" tIns="91425" rIns="91425" bIns="91425" anchor="t" anchorCtr="0">
            <a:noAutofit/>
          </a:bodyPr>
          <a:lstStyle/>
          <a:p>
            <a:pPr lvl="0" algn="ctr">
              <a:spcBef>
                <a:spcPts val="0"/>
              </a:spcBef>
              <a:buNone/>
            </a:pPr>
            <a:r>
              <a:rPr lang="en" sz="1600" dirty="0">
                <a:solidFill>
                  <a:srgbClr val="CCE0EE"/>
                </a:solidFill>
              </a:rPr>
              <a:t>Q37 - Here are some reasons that have been given for police violence against civilians. For each one, please indicate whether you agree, disagree or neither.</a:t>
            </a:r>
            <a:br>
              <a:rPr lang="en" sz="1600" dirty="0">
                <a:solidFill>
                  <a:srgbClr val="CCE0EE"/>
                </a:solidFill>
              </a:rPr>
            </a:br>
            <a:endParaRPr lang="en" sz="1600" dirty="0">
              <a:solidFill>
                <a:srgbClr val="CCE0EE"/>
              </a:solidFill>
            </a:endParaRPr>
          </a:p>
        </p:txBody>
      </p:sp>
      <p:pic>
        <p:nvPicPr>
          <p:cNvPr id="2" name="Picture 1" descr="Screen shot 2016-12-02 at 11.13.00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917" y="842399"/>
            <a:ext cx="8846685" cy="4173121"/>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490"/>
    </mc:Choice>
    <mc:Fallback xmlns="">
      <p:transition spd="slow" advTm="154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Shape 312"/>
          <p:cNvSpPr txBox="1">
            <a:spLocks noGrp="1"/>
          </p:cNvSpPr>
          <p:nvPr>
            <p:ph type="title"/>
          </p:nvPr>
        </p:nvSpPr>
        <p:spPr>
          <a:xfrm>
            <a:off x="319950" y="-59064"/>
            <a:ext cx="8504100" cy="1101085"/>
          </a:xfrm>
          <a:prstGeom prst="rect">
            <a:avLst/>
          </a:prstGeom>
        </p:spPr>
        <p:txBody>
          <a:bodyPr lIns="91425" tIns="91425" rIns="91425" bIns="91425" anchor="t" anchorCtr="0">
            <a:noAutofit/>
          </a:bodyPr>
          <a:lstStyle/>
          <a:p>
            <a:pPr lvl="0" algn="ctr">
              <a:spcBef>
                <a:spcPts val="0"/>
              </a:spcBef>
              <a:buNone/>
            </a:pPr>
            <a:r>
              <a:rPr lang="en" sz="1600" dirty="0">
                <a:solidFill>
                  <a:srgbClr val="CCE0EE"/>
                </a:solidFill>
              </a:rPr>
              <a:t>Q38 - Here are some policy changes that have been suggested to reduce tension between minority communities and the police. For each one, please tell me whether you think it would be extremely effective, very effective, somewhat effective, not too effective, or not effective at all.</a:t>
            </a:r>
            <a:br>
              <a:rPr lang="en" sz="1600" dirty="0">
                <a:solidFill>
                  <a:srgbClr val="CCE0EE"/>
                </a:solidFill>
              </a:rPr>
            </a:br>
            <a:endParaRPr lang="en" sz="1600" dirty="0">
              <a:solidFill>
                <a:srgbClr val="CCE0EE"/>
              </a:solidFill>
            </a:endParaRPr>
          </a:p>
        </p:txBody>
      </p:sp>
      <p:pic>
        <p:nvPicPr>
          <p:cNvPr id="2" name="Picture 1" descr="Screen shot 2016-12-02 at 11.15.29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9950" y="1140480"/>
            <a:ext cx="8621570" cy="3900960"/>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0418"/>
    </mc:Choice>
    <mc:Fallback xmlns="">
      <p:transition spd="slow" advTm="204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Shape 319"/>
          <p:cNvSpPr txBox="1">
            <a:spLocks noGrp="1"/>
          </p:cNvSpPr>
          <p:nvPr>
            <p:ph type="title"/>
          </p:nvPr>
        </p:nvSpPr>
        <p:spPr>
          <a:xfrm>
            <a:off x="0" y="0"/>
            <a:ext cx="9144000" cy="635400"/>
          </a:xfrm>
          <a:prstGeom prst="rect">
            <a:avLst/>
          </a:prstGeom>
        </p:spPr>
        <p:txBody>
          <a:bodyPr lIns="91425" tIns="91425" rIns="91425" bIns="91425" anchor="t" anchorCtr="0">
            <a:noAutofit/>
          </a:bodyPr>
          <a:lstStyle/>
          <a:p>
            <a:pPr lvl="0" algn="ctr">
              <a:spcBef>
                <a:spcPts val="0"/>
              </a:spcBef>
              <a:buNone/>
            </a:pPr>
            <a:r>
              <a:rPr lang="en" sz="1500" dirty="0">
                <a:solidFill>
                  <a:srgbClr val="CCE0EE"/>
                </a:solidFill>
              </a:rPr>
              <a:t>Q44 - How upsetting is it to you when you hear in the media about a law</a:t>
            </a:r>
            <a:br>
              <a:rPr lang="en" sz="1500" dirty="0">
                <a:solidFill>
                  <a:srgbClr val="CCE0EE"/>
                </a:solidFill>
              </a:rPr>
            </a:br>
            <a:r>
              <a:rPr lang="en" sz="1500" dirty="0">
                <a:solidFill>
                  <a:srgbClr val="CCE0EE"/>
                </a:solidFill>
              </a:rPr>
              <a:t>enforcement official being attacked or killed?</a:t>
            </a:r>
            <a:r>
              <a:rPr lang="en" sz="1600" dirty="0">
                <a:solidFill>
                  <a:srgbClr val="ECC577"/>
                </a:solidFill>
              </a:rPr>
              <a:t/>
            </a:r>
            <a:br>
              <a:rPr lang="en" sz="1600" dirty="0">
                <a:solidFill>
                  <a:srgbClr val="ECC577"/>
                </a:solidFill>
              </a:rPr>
            </a:br>
            <a:endParaRPr lang="en" sz="1600" dirty="0">
              <a:solidFill>
                <a:srgbClr val="ECC577"/>
              </a:solidFill>
            </a:endParaRPr>
          </a:p>
        </p:txBody>
      </p:sp>
      <p:pic>
        <p:nvPicPr>
          <p:cNvPr id="3" name="Picture 2" descr="Screen shot 2016-12-02 at 11.18.30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20841" y="635400"/>
            <a:ext cx="6647434" cy="4425696"/>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552"/>
    </mc:Choice>
    <mc:Fallback xmlns="">
      <p:transition spd="slow" advTm="55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Shape 326"/>
          <p:cNvSpPr txBox="1">
            <a:spLocks noGrp="1"/>
          </p:cNvSpPr>
          <p:nvPr>
            <p:ph type="title"/>
          </p:nvPr>
        </p:nvSpPr>
        <p:spPr>
          <a:xfrm>
            <a:off x="198200" y="17682"/>
            <a:ext cx="8533500" cy="635399"/>
          </a:xfrm>
          <a:prstGeom prst="rect">
            <a:avLst/>
          </a:prstGeom>
        </p:spPr>
        <p:txBody>
          <a:bodyPr lIns="91425" tIns="91425" rIns="91425" bIns="91425" anchor="t" anchorCtr="0">
            <a:noAutofit/>
          </a:bodyPr>
          <a:lstStyle/>
          <a:p>
            <a:pPr lvl="0" algn="ctr">
              <a:spcBef>
                <a:spcPts val="0"/>
              </a:spcBef>
              <a:buNone/>
            </a:pPr>
            <a:r>
              <a:rPr lang="en" sz="1600" dirty="0">
                <a:solidFill>
                  <a:srgbClr val="CCE0EE"/>
                </a:solidFill>
              </a:rPr>
              <a:t>Q45 - From a college student’s perspective how safe do you feel about </a:t>
            </a:r>
            <a:r>
              <a:rPr lang="en" sz="1600" dirty="0" smtClean="0">
                <a:solidFill>
                  <a:srgbClr val="CCE0EE"/>
                </a:solidFill>
              </a:rPr>
              <a:t>law</a:t>
            </a:r>
            <a:r>
              <a:rPr lang="en-US" sz="1600" dirty="0" smtClean="0">
                <a:solidFill>
                  <a:srgbClr val="CCE0EE"/>
                </a:solidFill>
              </a:rPr>
              <a:t> </a:t>
            </a:r>
            <a:r>
              <a:rPr lang="en" sz="1600" dirty="0" smtClean="0">
                <a:solidFill>
                  <a:srgbClr val="CCE0EE"/>
                </a:solidFill>
              </a:rPr>
              <a:t>enforcement </a:t>
            </a:r>
            <a:r>
              <a:rPr lang="en" sz="1600" dirty="0">
                <a:solidFill>
                  <a:srgbClr val="CCE0EE"/>
                </a:solidFill>
              </a:rPr>
              <a:t>in your community?</a:t>
            </a:r>
            <a:br>
              <a:rPr lang="en" sz="1600" dirty="0">
                <a:solidFill>
                  <a:srgbClr val="CCE0EE"/>
                </a:solidFill>
              </a:rPr>
            </a:br>
            <a:endParaRPr lang="en" sz="1600" dirty="0">
              <a:solidFill>
                <a:srgbClr val="CCE0EE"/>
              </a:solidFill>
            </a:endParaRPr>
          </a:p>
        </p:txBody>
      </p:sp>
      <p:pic>
        <p:nvPicPr>
          <p:cNvPr id="2" name="Picture 1" descr="Screen shot 2016-12-02 at 11.20.23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30686" y="653081"/>
            <a:ext cx="6616170" cy="4422815"/>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233"/>
    </mc:Choice>
    <mc:Fallback xmlns="">
      <p:transition spd="slow" advTm="112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Shape 333"/>
          <p:cNvSpPr txBox="1">
            <a:spLocks noGrp="1"/>
          </p:cNvSpPr>
          <p:nvPr>
            <p:ph type="title"/>
          </p:nvPr>
        </p:nvSpPr>
        <p:spPr>
          <a:xfrm>
            <a:off x="185600" y="0"/>
            <a:ext cx="8546100" cy="635400"/>
          </a:xfrm>
          <a:prstGeom prst="rect">
            <a:avLst/>
          </a:prstGeom>
        </p:spPr>
        <p:txBody>
          <a:bodyPr lIns="91425" tIns="91425" rIns="91425" bIns="91425" anchor="t" anchorCtr="0">
            <a:noAutofit/>
          </a:bodyPr>
          <a:lstStyle/>
          <a:p>
            <a:pPr lvl="0" algn="ctr">
              <a:spcBef>
                <a:spcPts val="0"/>
              </a:spcBef>
              <a:buNone/>
            </a:pPr>
            <a:r>
              <a:rPr lang="en" sz="1600" dirty="0">
                <a:solidFill>
                  <a:srgbClr val="CCE0EE"/>
                </a:solidFill>
              </a:rPr>
              <a:t>Q46 - Who do you think is more responsible for societies view of law enforcement? (Mark all that apply)</a:t>
            </a:r>
            <a:br>
              <a:rPr lang="en" sz="1600" dirty="0">
                <a:solidFill>
                  <a:srgbClr val="CCE0EE"/>
                </a:solidFill>
              </a:rPr>
            </a:br>
            <a:endParaRPr lang="en" sz="1600" dirty="0">
              <a:solidFill>
                <a:srgbClr val="CCE0EE"/>
              </a:solidFill>
            </a:endParaRPr>
          </a:p>
        </p:txBody>
      </p:sp>
      <p:pic>
        <p:nvPicPr>
          <p:cNvPr id="2" name="Picture 1" descr="Screen shot 2016-12-02 at 11.23.03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82946" y="635400"/>
            <a:ext cx="6750974" cy="4439192"/>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2275"/>
    </mc:Choice>
    <mc:Fallback xmlns="">
      <p:transition spd="slow" advTm="222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Shape 340"/>
          <p:cNvSpPr txBox="1">
            <a:spLocks noGrp="1"/>
          </p:cNvSpPr>
          <p:nvPr>
            <p:ph type="title"/>
          </p:nvPr>
        </p:nvSpPr>
        <p:spPr>
          <a:xfrm>
            <a:off x="1" y="0"/>
            <a:ext cx="9067696" cy="635400"/>
          </a:xfrm>
          <a:prstGeom prst="rect">
            <a:avLst/>
          </a:prstGeom>
        </p:spPr>
        <p:txBody>
          <a:bodyPr lIns="91425" tIns="91425" rIns="91425" bIns="91425" anchor="t" anchorCtr="0">
            <a:noAutofit/>
          </a:bodyPr>
          <a:lstStyle/>
          <a:p>
            <a:pPr lvl="0" algn="ctr">
              <a:spcBef>
                <a:spcPts val="0"/>
              </a:spcBef>
              <a:buNone/>
            </a:pPr>
            <a:r>
              <a:rPr lang="en" sz="1600" dirty="0">
                <a:solidFill>
                  <a:srgbClr val="CCE0EE"/>
                </a:solidFill>
              </a:rPr>
              <a:t>Q50 - Please answer the following questions about violence towards police officers.</a:t>
            </a:r>
            <a:r>
              <a:rPr lang="en" sz="1600" dirty="0">
                <a:solidFill>
                  <a:srgbClr val="ECC577"/>
                </a:solidFill>
              </a:rPr>
              <a:t/>
            </a:r>
            <a:br>
              <a:rPr lang="en" sz="1600" dirty="0">
                <a:solidFill>
                  <a:srgbClr val="ECC577"/>
                </a:solidFill>
              </a:rPr>
            </a:br>
            <a:endParaRPr lang="en" sz="1600" dirty="0">
              <a:solidFill>
                <a:srgbClr val="ECC577"/>
              </a:solidFill>
            </a:endParaRPr>
          </a:p>
        </p:txBody>
      </p:sp>
      <p:pic>
        <p:nvPicPr>
          <p:cNvPr id="2" name="Picture 1" descr="Screen shot 2016-12-02 at 11.27.03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6095" y="548215"/>
            <a:ext cx="7018643" cy="4501766"/>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0130"/>
    </mc:Choice>
    <mc:Fallback xmlns="">
      <p:transition spd="slow" advTm="201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pic>
        <p:nvPicPr>
          <p:cNvPr id="138" name="Shape 138"/>
          <p:cNvPicPr preferRelativeResize="0"/>
          <p:nvPr/>
        </p:nvPicPr>
        <p:blipFill>
          <a:blip r:embed="rId5">
            <a:alphaModFix/>
          </a:blip>
          <a:stretch>
            <a:fillRect/>
          </a:stretch>
        </p:blipFill>
        <p:spPr>
          <a:xfrm>
            <a:off x="3024994" y="603047"/>
            <a:ext cx="2129682" cy="1983408"/>
          </a:xfrm>
          <a:prstGeom prst="rect">
            <a:avLst/>
          </a:prstGeom>
          <a:noFill/>
          <a:ln>
            <a:noFill/>
          </a:ln>
        </p:spPr>
      </p:pic>
      <p:sp>
        <p:nvSpPr>
          <p:cNvPr id="135" name="Shape 135"/>
          <p:cNvSpPr txBox="1">
            <a:spLocks noGrp="1"/>
          </p:cNvSpPr>
          <p:nvPr>
            <p:ph type="title"/>
          </p:nvPr>
        </p:nvSpPr>
        <p:spPr>
          <a:xfrm>
            <a:off x="366429" y="156797"/>
            <a:ext cx="2566200" cy="892500"/>
          </a:xfrm>
          <a:prstGeom prst="rect">
            <a:avLst/>
          </a:prstGeom>
        </p:spPr>
        <p:txBody>
          <a:bodyPr lIns="91425" tIns="91425" rIns="91425" bIns="91425" anchor="t" anchorCtr="0">
            <a:noAutofit/>
          </a:bodyPr>
          <a:lstStyle/>
          <a:p>
            <a:pPr lvl="0">
              <a:spcBef>
                <a:spcPts val="0"/>
              </a:spcBef>
              <a:buClr>
                <a:schemeClr val="dk2"/>
              </a:buClr>
              <a:buSzPct val="36666"/>
              <a:buFont typeface="Arial"/>
              <a:buNone/>
            </a:pPr>
            <a:r>
              <a:rPr lang="en" sz="1800" dirty="0">
                <a:solidFill>
                  <a:srgbClr val="CCE0EE"/>
                </a:solidFill>
              </a:rPr>
              <a:t>The Pendulum, </a:t>
            </a:r>
            <a:r>
              <a:rPr lang="en" sz="1400" dirty="0">
                <a:solidFill>
                  <a:srgbClr val="CCE0EE"/>
                </a:solidFill>
              </a:rPr>
              <a:t>continued</a:t>
            </a:r>
          </a:p>
        </p:txBody>
      </p:sp>
      <p:sp>
        <p:nvSpPr>
          <p:cNvPr id="136" name="Shape 136"/>
          <p:cNvSpPr txBox="1">
            <a:spLocks noGrp="1"/>
          </p:cNvSpPr>
          <p:nvPr>
            <p:ph type="body" idx="1"/>
          </p:nvPr>
        </p:nvSpPr>
        <p:spPr>
          <a:xfrm>
            <a:off x="92364" y="1183399"/>
            <a:ext cx="2932630" cy="2228838"/>
          </a:xfrm>
          <a:prstGeom prst="rect">
            <a:avLst/>
          </a:prstGeom>
        </p:spPr>
        <p:txBody>
          <a:bodyPr lIns="91425" tIns="91425" rIns="91425" bIns="91425" anchor="t" anchorCtr="0">
            <a:normAutofit fontScale="92500" lnSpcReduction="20000"/>
          </a:bodyPr>
          <a:lstStyle/>
          <a:p>
            <a:pPr lvl="0">
              <a:spcBef>
                <a:spcPts val="0"/>
              </a:spcBef>
              <a:buNone/>
            </a:pPr>
            <a:r>
              <a:rPr lang="en" sz="1700" dirty="0">
                <a:solidFill>
                  <a:srgbClr val="CCE0EE"/>
                </a:solidFill>
              </a:rPr>
              <a:t>September 11, 2001, terrorist attack</a:t>
            </a:r>
          </a:p>
          <a:p>
            <a:pPr marL="228600" lvl="0" indent="0" rtl="0">
              <a:lnSpc>
                <a:spcPct val="100000"/>
              </a:lnSpc>
              <a:spcBef>
                <a:spcPts val="0"/>
              </a:spcBef>
              <a:buNone/>
            </a:pPr>
            <a:r>
              <a:rPr lang="en" sz="1600" dirty="0">
                <a:solidFill>
                  <a:schemeClr val="tx2">
                    <a:lumMod val="40000"/>
                    <a:lumOff val="60000"/>
                  </a:schemeClr>
                </a:solidFill>
              </a:rPr>
              <a:t>Aftermath</a:t>
            </a:r>
            <a:r>
              <a:rPr lang="en" sz="1600" dirty="0" smtClean="0">
                <a:solidFill>
                  <a:schemeClr val="tx2">
                    <a:lumMod val="40000"/>
                    <a:lumOff val="60000"/>
                  </a:schemeClr>
                </a:solidFill>
              </a:rPr>
              <a:t>:</a:t>
            </a:r>
            <a:endParaRPr lang="en-US" sz="1600" dirty="0">
              <a:solidFill>
                <a:schemeClr val="tx2">
                  <a:lumMod val="40000"/>
                  <a:lumOff val="60000"/>
                </a:schemeClr>
              </a:solidFill>
            </a:endParaRPr>
          </a:p>
          <a:p>
            <a:pPr marL="800100" lvl="1" indent="-171450">
              <a:lnSpc>
                <a:spcPct val="110000"/>
              </a:lnSpc>
            </a:pPr>
            <a:r>
              <a:rPr lang="en" sz="1500" dirty="0" smtClean="0">
                <a:solidFill>
                  <a:schemeClr val="tx2">
                    <a:lumMod val="20000"/>
                    <a:lumOff val="80000"/>
                  </a:schemeClr>
                </a:solidFill>
              </a:rPr>
              <a:t>“</a:t>
            </a:r>
            <a:r>
              <a:rPr lang="en" sz="1500" dirty="0">
                <a:solidFill>
                  <a:schemeClr val="tx2">
                    <a:lumMod val="20000"/>
                    <a:lumOff val="80000"/>
                  </a:schemeClr>
                </a:solidFill>
              </a:rPr>
              <a:t>We love our local </a:t>
            </a:r>
            <a:r>
              <a:rPr lang="en" sz="1500" dirty="0" smtClean="0">
                <a:solidFill>
                  <a:schemeClr val="tx2">
                    <a:lumMod val="20000"/>
                    <a:lumOff val="80000"/>
                  </a:schemeClr>
                </a:solidFill>
              </a:rPr>
              <a:t>heroes</a:t>
            </a:r>
            <a:r>
              <a:rPr lang="en-US" sz="1500" dirty="0" smtClean="0">
                <a:solidFill>
                  <a:schemeClr val="tx2">
                    <a:lumMod val="20000"/>
                    <a:lumOff val="80000"/>
                  </a:schemeClr>
                </a:solidFill>
              </a:rPr>
              <a:t>”</a:t>
            </a:r>
            <a:r>
              <a:rPr lang="en" sz="1500" dirty="0" smtClean="0">
                <a:solidFill>
                  <a:schemeClr val="tx2">
                    <a:lumMod val="20000"/>
                    <a:lumOff val="80000"/>
                  </a:schemeClr>
                </a:solidFill>
              </a:rPr>
              <a:t>: </a:t>
            </a:r>
            <a:r>
              <a:rPr lang="en" sz="1500" dirty="0">
                <a:solidFill>
                  <a:schemeClr val="tx2">
                    <a:lumMod val="20000"/>
                    <a:lumOff val="80000"/>
                  </a:schemeClr>
                </a:solidFill>
              </a:rPr>
              <a:t>Police </a:t>
            </a:r>
            <a:r>
              <a:rPr lang="en" sz="1500" dirty="0" smtClean="0">
                <a:solidFill>
                  <a:schemeClr val="tx2">
                    <a:lumMod val="20000"/>
                    <a:lumOff val="80000"/>
                  </a:schemeClr>
                </a:solidFill>
              </a:rPr>
              <a:t>and</a:t>
            </a:r>
            <a:r>
              <a:rPr lang="en-US" sz="1500" dirty="0" smtClean="0">
                <a:solidFill>
                  <a:schemeClr val="tx2">
                    <a:lumMod val="20000"/>
                    <a:lumOff val="80000"/>
                  </a:schemeClr>
                </a:solidFill>
              </a:rPr>
              <a:t> </a:t>
            </a:r>
            <a:r>
              <a:rPr lang="en" sz="1500" dirty="0" smtClean="0">
                <a:solidFill>
                  <a:schemeClr val="tx2">
                    <a:lumMod val="20000"/>
                    <a:lumOff val="80000"/>
                  </a:schemeClr>
                </a:solidFill>
              </a:rPr>
              <a:t>military personnel</a:t>
            </a:r>
            <a:endParaRPr lang="en-US" sz="1500" dirty="0">
              <a:solidFill>
                <a:schemeClr val="tx2">
                  <a:lumMod val="20000"/>
                  <a:lumOff val="80000"/>
                </a:schemeClr>
              </a:solidFill>
            </a:endParaRPr>
          </a:p>
          <a:p>
            <a:pPr marL="800100" lvl="1" indent="-171450">
              <a:lnSpc>
                <a:spcPct val="110000"/>
              </a:lnSpc>
            </a:pPr>
            <a:r>
              <a:rPr lang="en" sz="1500" dirty="0" smtClean="0">
                <a:solidFill>
                  <a:schemeClr val="tx2">
                    <a:lumMod val="20000"/>
                    <a:lumOff val="80000"/>
                  </a:schemeClr>
                </a:solidFill>
              </a:rPr>
              <a:t>“War </a:t>
            </a:r>
            <a:r>
              <a:rPr lang="en" sz="1500" dirty="0">
                <a:solidFill>
                  <a:schemeClr val="tx2">
                    <a:lumMod val="20000"/>
                    <a:lumOff val="80000"/>
                  </a:schemeClr>
                </a:solidFill>
              </a:rPr>
              <a:t>on Terror</a:t>
            </a:r>
            <a:r>
              <a:rPr lang="en" sz="1500" dirty="0" smtClean="0">
                <a:solidFill>
                  <a:schemeClr val="tx2">
                    <a:lumMod val="20000"/>
                    <a:lumOff val="80000"/>
                  </a:schemeClr>
                </a:solidFill>
              </a:rPr>
              <a:t>”</a:t>
            </a:r>
            <a:endParaRPr lang="en" sz="1500" dirty="0">
              <a:solidFill>
                <a:schemeClr val="tx2">
                  <a:lumMod val="20000"/>
                  <a:lumOff val="80000"/>
                </a:schemeClr>
              </a:solidFill>
            </a:endParaRPr>
          </a:p>
        </p:txBody>
      </p:sp>
      <p:pic>
        <p:nvPicPr>
          <p:cNvPr id="137" name="Shape 137"/>
          <p:cNvPicPr preferRelativeResize="0"/>
          <p:nvPr/>
        </p:nvPicPr>
        <p:blipFill>
          <a:blip r:embed="rId6">
            <a:alphaModFix/>
          </a:blip>
          <a:stretch>
            <a:fillRect/>
          </a:stretch>
        </p:blipFill>
        <p:spPr>
          <a:xfrm>
            <a:off x="4382329" y="2915936"/>
            <a:ext cx="2267224" cy="1447900"/>
          </a:xfrm>
          <a:prstGeom prst="rect">
            <a:avLst/>
          </a:prstGeom>
          <a:noFill/>
          <a:ln>
            <a:noFill/>
          </a:ln>
        </p:spPr>
      </p:pic>
      <p:sp>
        <p:nvSpPr>
          <p:cNvPr id="7" name="TextBox 6"/>
          <p:cNvSpPr txBox="1"/>
          <p:nvPr/>
        </p:nvSpPr>
        <p:spPr>
          <a:xfrm>
            <a:off x="6053021" y="1554130"/>
            <a:ext cx="2951177" cy="3447098"/>
          </a:xfrm>
          <a:prstGeom prst="rect">
            <a:avLst/>
          </a:prstGeom>
          <a:noFill/>
        </p:spPr>
        <p:txBody>
          <a:bodyPr wrap="square" rtlCol="0">
            <a:spAutoFit/>
          </a:bodyPr>
          <a:lstStyle/>
          <a:p>
            <a:pPr lvl="0"/>
            <a:r>
              <a:rPr lang="en" sz="1600" dirty="0">
                <a:solidFill>
                  <a:srgbClr val="CCE0EE"/>
                </a:solidFill>
                <a:latin typeface="+mn-lt"/>
              </a:rPr>
              <a:t>2008, Barack Obama elected the first black president of the USA</a:t>
            </a:r>
            <a:r>
              <a:rPr lang="en" sz="1600" dirty="0" smtClean="0">
                <a:solidFill>
                  <a:srgbClr val="CCE0EE"/>
                </a:solidFill>
                <a:latin typeface="+mn-lt"/>
              </a:rPr>
              <a:t>.</a:t>
            </a:r>
          </a:p>
          <a:p>
            <a:pPr lvl="0"/>
            <a:endParaRPr lang="en" dirty="0">
              <a:solidFill>
                <a:srgbClr val="F9ECD2"/>
              </a:solidFill>
              <a:latin typeface="+mn-lt"/>
            </a:endParaRPr>
          </a:p>
          <a:p>
            <a:pPr marL="457200" lvl="0" indent="-228600"/>
            <a:r>
              <a:rPr lang="en" sz="1600" dirty="0">
                <a:solidFill>
                  <a:schemeClr val="tx1"/>
                </a:solidFill>
                <a:latin typeface="+mn-lt"/>
              </a:rPr>
              <a:t>Aftermath</a:t>
            </a:r>
          </a:p>
          <a:p>
            <a:pPr marL="971550" lvl="1" indent="-285750">
              <a:buFont typeface="Arial"/>
              <a:buChar char="•"/>
            </a:pPr>
            <a:r>
              <a:rPr lang="en" dirty="0">
                <a:solidFill>
                  <a:schemeClr val="tx1"/>
                </a:solidFill>
                <a:latin typeface="+mn-lt"/>
              </a:rPr>
              <a:t>Become the poster child for black rising above “white oppression</a:t>
            </a:r>
            <a:r>
              <a:rPr lang="en" dirty="0" smtClean="0">
                <a:solidFill>
                  <a:schemeClr val="tx1"/>
                </a:solidFill>
                <a:latin typeface="+mn-lt"/>
              </a:rPr>
              <a:t>”</a:t>
            </a:r>
          </a:p>
          <a:p>
            <a:pPr marL="685800" lvl="1"/>
            <a:endParaRPr lang="en" dirty="0">
              <a:solidFill>
                <a:schemeClr val="tx1"/>
              </a:solidFill>
              <a:latin typeface="+mn-lt"/>
            </a:endParaRPr>
          </a:p>
          <a:p>
            <a:pPr marL="971550" lvl="1" indent="-285750">
              <a:buFont typeface="Arial"/>
              <a:buChar char="•"/>
            </a:pPr>
            <a:r>
              <a:rPr lang="en" dirty="0">
                <a:solidFill>
                  <a:schemeClr val="tx1"/>
                </a:solidFill>
                <a:latin typeface="+mn-lt"/>
              </a:rPr>
              <a:t>Samuel L. Jackson “I voted for him simply because he was black.</a:t>
            </a:r>
            <a:r>
              <a:rPr lang="en" sz="1200" dirty="0">
                <a:solidFill>
                  <a:schemeClr val="tx1"/>
                </a:solidFill>
                <a:latin typeface="+mn-lt"/>
              </a:rPr>
              <a:t>”</a:t>
            </a:r>
          </a:p>
          <a:p>
            <a:pPr marL="457200" lvl="0"/>
            <a:endParaRPr lang="en"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8067"/>
    </mc:Choice>
    <mc:Fallback xmlns="">
      <p:transition spd="slow" advTm="280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Shape 348"/>
          <p:cNvSpPr txBox="1">
            <a:spLocks noGrp="1"/>
          </p:cNvSpPr>
          <p:nvPr>
            <p:ph type="title"/>
          </p:nvPr>
        </p:nvSpPr>
        <p:spPr>
          <a:xfrm>
            <a:off x="0" y="23090"/>
            <a:ext cx="9144000" cy="518331"/>
          </a:xfrm>
          <a:prstGeom prst="rect">
            <a:avLst/>
          </a:prstGeom>
        </p:spPr>
        <p:txBody>
          <a:bodyPr lIns="91425" tIns="91425" rIns="91425" bIns="91425" anchor="t" anchorCtr="0">
            <a:noAutofit/>
          </a:bodyPr>
          <a:lstStyle/>
          <a:p>
            <a:pPr lvl="0"/>
            <a:r>
              <a:rPr lang="en" sz="1600" dirty="0">
                <a:solidFill>
                  <a:srgbClr val="CCE0EE"/>
                </a:solidFill>
              </a:rPr>
              <a:t>Q50 - Please answer the following questions about violence towards police officers.</a:t>
            </a:r>
          </a:p>
        </p:txBody>
      </p:sp>
      <p:pic>
        <p:nvPicPr>
          <p:cNvPr id="3" name="Picture 2" descr="Screen shot 2016-12-02 at 11.31.52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9804" y="575311"/>
            <a:ext cx="7453974" cy="4494360"/>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617"/>
    </mc:Choice>
    <mc:Fallback xmlns="">
      <p:transition spd="slow" advTm="116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Shape 355"/>
          <p:cNvSpPr txBox="1">
            <a:spLocks noGrp="1"/>
          </p:cNvSpPr>
          <p:nvPr>
            <p:ph type="title"/>
          </p:nvPr>
        </p:nvSpPr>
        <p:spPr>
          <a:prstGeom prst="rect">
            <a:avLst/>
          </a:prstGeom>
        </p:spPr>
        <p:txBody>
          <a:bodyPr lIns="91425" tIns="91425" rIns="91425" bIns="91425" anchor="t" anchorCtr="0">
            <a:noAutofit/>
          </a:bodyPr>
          <a:lstStyle/>
          <a:p>
            <a:pPr lvl="0" algn="ctr">
              <a:spcBef>
                <a:spcPts val="0"/>
              </a:spcBef>
              <a:buNone/>
            </a:pPr>
            <a:r>
              <a:rPr lang="en" dirty="0">
                <a:solidFill>
                  <a:schemeClr val="tx2">
                    <a:lumMod val="60000"/>
                    <a:lumOff val="40000"/>
                  </a:schemeClr>
                </a:solidFill>
              </a:rPr>
              <a:t>Survey Findings</a:t>
            </a:r>
          </a:p>
        </p:txBody>
      </p:sp>
      <p:sp>
        <p:nvSpPr>
          <p:cNvPr id="356" name="Shape 356"/>
          <p:cNvSpPr txBox="1">
            <a:spLocks noGrp="1"/>
          </p:cNvSpPr>
          <p:nvPr>
            <p:ph type="body" idx="1"/>
          </p:nvPr>
        </p:nvSpPr>
        <p:spPr>
          <a:xfrm>
            <a:off x="2822412" y="1633875"/>
            <a:ext cx="6321600" cy="3002399"/>
          </a:xfrm>
          <a:prstGeom prst="rect">
            <a:avLst/>
          </a:prstGeom>
        </p:spPr>
        <p:txBody>
          <a:bodyPr lIns="91425" tIns="91425" rIns="91425" bIns="91425" anchor="t" anchorCtr="0">
            <a:noAutofit/>
          </a:bodyPr>
          <a:lstStyle/>
          <a:p>
            <a:pPr lvl="0" rtl="0">
              <a:spcBef>
                <a:spcPts val="0"/>
              </a:spcBef>
              <a:buNone/>
            </a:pPr>
            <a:endParaRPr dirty="0"/>
          </a:p>
          <a:p>
            <a:pPr marL="457200" lvl="0" indent="-228600" rtl="0">
              <a:spcBef>
                <a:spcPts val="0"/>
              </a:spcBef>
            </a:pPr>
            <a:r>
              <a:rPr lang="en" dirty="0">
                <a:solidFill>
                  <a:schemeClr val="tx2">
                    <a:lumMod val="40000"/>
                    <a:lumOff val="60000"/>
                  </a:schemeClr>
                </a:solidFill>
              </a:rPr>
              <a:t>Many students are very familiar w/ the events of Ferguson, Missouri and Baltimore, Maryland.</a:t>
            </a:r>
          </a:p>
          <a:p>
            <a:pPr marL="914400" lvl="1" indent="-228600" rtl="0">
              <a:spcBef>
                <a:spcPts val="0"/>
              </a:spcBef>
            </a:pPr>
            <a:r>
              <a:rPr lang="en" dirty="0">
                <a:solidFill>
                  <a:schemeClr val="tx2">
                    <a:lumMod val="20000"/>
                    <a:lumOff val="80000"/>
                  </a:schemeClr>
                </a:solidFill>
              </a:rPr>
              <a:t>The riots were unethical and unjustified</a:t>
            </a:r>
          </a:p>
          <a:p>
            <a:pPr marL="914400" lvl="1" indent="-228600" rtl="0">
              <a:spcBef>
                <a:spcPts val="0"/>
              </a:spcBef>
            </a:pPr>
            <a:r>
              <a:rPr lang="en" dirty="0">
                <a:solidFill>
                  <a:schemeClr val="tx2">
                    <a:lumMod val="20000"/>
                    <a:lumOff val="80000"/>
                  </a:schemeClr>
                </a:solidFill>
              </a:rPr>
              <a:t>75% felt the Media made things worse by pitting civilians against police officers</a:t>
            </a:r>
          </a:p>
        </p:txBody>
      </p:sp>
      <p:pic>
        <p:nvPicPr>
          <p:cNvPr id="357" name="Shape 357"/>
          <p:cNvPicPr preferRelativeResize="0"/>
          <p:nvPr/>
        </p:nvPicPr>
        <p:blipFill>
          <a:blip r:embed="rId5">
            <a:alphaModFix/>
          </a:blip>
          <a:stretch>
            <a:fillRect/>
          </a:stretch>
        </p:blipFill>
        <p:spPr>
          <a:xfrm>
            <a:off x="187325" y="790575"/>
            <a:ext cx="2733675" cy="1952625"/>
          </a:xfrm>
          <a:prstGeom prst="rect">
            <a:avLst/>
          </a:prstGeom>
          <a:noFill/>
          <a:ln>
            <a:noFill/>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1411"/>
    </mc:Choice>
    <mc:Fallback xmlns="">
      <p:transition spd="slow" advTm="314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Shape 362"/>
          <p:cNvSpPr txBox="1">
            <a:spLocks noGrp="1"/>
          </p:cNvSpPr>
          <p:nvPr>
            <p:ph type="title"/>
          </p:nvPr>
        </p:nvSpPr>
        <p:spPr>
          <a:prstGeom prst="rect">
            <a:avLst/>
          </a:prstGeom>
        </p:spPr>
        <p:txBody>
          <a:bodyPr lIns="91425" tIns="91425" rIns="91425" bIns="91425" anchor="t" anchorCtr="0">
            <a:noAutofit/>
          </a:bodyPr>
          <a:lstStyle/>
          <a:p>
            <a:pPr lvl="0" algn="ctr">
              <a:spcBef>
                <a:spcPts val="0"/>
              </a:spcBef>
              <a:buNone/>
            </a:pPr>
            <a:r>
              <a:rPr lang="en" dirty="0">
                <a:solidFill>
                  <a:schemeClr val="tx2">
                    <a:lumMod val="60000"/>
                    <a:lumOff val="40000"/>
                  </a:schemeClr>
                </a:solidFill>
              </a:rPr>
              <a:t>Findings, continued</a:t>
            </a:r>
          </a:p>
        </p:txBody>
      </p:sp>
      <p:sp>
        <p:nvSpPr>
          <p:cNvPr id="363" name="Shape 363"/>
          <p:cNvSpPr txBox="1">
            <a:spLocks noGrp="1"/>
          </p:cNvSpPr>
          <p:nvPr>
            <p:ph type="body" idx="1"/>
          </p:nvPr>
        </p:nvSpPr>
        <p:spPr>
          <a:xfrm>
            <a:off x="2410112" y="1385319"/>
            <a:ext cx="6321600" cy="3002399"/>
          </a:xfrm>
          <a:prstGeom prst="rect">
            <a:avLst/>
          </a:prstGeom>
        </p:spPr>
        <p:txBody>
          <a:bodyPr lIns="91425" tIns="91425" rIns="91425" bIns="91425" anchor="t" anchorCtr="0">
            <a:noAutofit/>
          </a:bodyPr>
          <a:lstStyle/>
          <a:p>
            <a:pPr marL="514350" indent="-285750"/>
            <a:r>
              <a:rPr lang="en" dirty="0">
                <a:solidFill>
                  <a:schemeClr val="tx2">
                    <a:lumMod val="40000"/>
                    <a:lumOff val="60000"/>
                  </a:schemeClr>
                </a:solidFill>
              </a:rPr>
              <a:t>Survey results show that UVU students feel media, social media, and groups like BLM paint a poor picture of law enforcement</a:t>
            </a:r>
          </a:p>
          <a:p>
            <a:pPr lvl="0">
              <a:spcBef>
                <a:spcPts val="0"/>
              </a:spcBef>
              <a:buNone/>
            </a:pPr>
            <a:endParaRPr dirty="0"/>
          </a:p>
        </p:txBody>
      </p:sp>
      <p:pic>
        <p:nvPicPr>
          <p:cNvPr id="364" name="Shape 364"/>
          <p:cNvPicPr preferRelativeResize="0"/>
          <p:nvPr/>
        </p:nvPicPr>
        <p:blipFill>
          <a:blip r:embed="rId5">
            <a:alphaModFix/>
          </a:blip>
          <a:stretch>
            <a:fillRect/>
          </a:stretch>
        </p:blipFill>
        <p:spPr>
          <a:xfrm>
            <a:off x="4704013" y="2513194"/>
            <a:ext cx="4027699" cy="1874524"/>
          </a:xfrm>
          <a:prstGeom prst="rect">
            <a:avLst/>
          </a:prstGeom>
          <a:noFill/>
          <a:ln>
            <a:noFill/>
          </a:ln>
        </p:spPr>
      </p:pic>
      <p:pic>
        <p:nvPicPr>
          <p:cNvPr id="365" name="Shape 365"/>
          <p:cNvPicPr preferRelativeResize="0"/>
          <p:nvPr/>
        </p:nvPicPr>
        <p:blipFill>
          <a:blip r:embed="rId6">
            <a:alphaModFix/>
          </a:blip>
          <a:stretch>
            <a:fillRect/>
          </a:stretch>
        </p:blipFill>
        <p:spPr>
          <a:xfrm>
            <a:off x="94781" y="100113"/>
            <a:ext cx="2597150" cy="2597150"/>
          </a:xfrm>
          <a:prstGeom prst="rect">
            <a:avLst/>
          </a:prstGeom>
          <a:noFill/>
          <a:ln>
            <a:noFill/>
          </a:ln>
        </p:spPr>
      </p:pic>
      <p:pic>
        <p:nvPicPr>
          <p:cNvPr id="366" name="Shape 366"/>
          <p:cNvPicPr preferRelativeResize="0"/>
          <p:nvPr/>
        </p:nvPicPr>
        <p:blipFill>
          <a:blip r:embed="rId7">
            <a:alphaModFix/>
          </a:blip>
          <a:stretch>
            <a:fillRect/>
          </a:stretch>
        </p:blipFill>
        <p:spPr>
          <a:xfrm>
            <a:off x="1322996" y="2911503"/>
            <a:ext cx="2893800" cy="1874525"/>
          </a:xfrm>
          <a:prstGeom prst="rect">
            <a:avLst/>
          </a:prstGeom>
          <a:noFill/>
          <a:ln>
            <a:noFill/>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6881"/>
    </mc:Choice>
    <mc:Fallback xmlns="">
      <p:transition spd="slow" advTm="168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Shape 371"/>
          <p:cNvSpPr txBox="1">
            <a:spLocks noGrp="1"/>
          </p:cNvSpPr>
          <p:nvPr>
            <p:ph type="title"/>
          </p:nvPr>
        </p:nvSpPr>
        <p:spPr>
          <a:prstGeom prst="rect">
            <a:avLst/>
          </a:prstGeom>
        </p:spPr>
        <p:txBody>
          <a:bodyPr lIns="91425" tIns="91425" rIns="91425" bIns="91425" anchor="t" anchorCtr="0">
            <a:noAutofit/>
          </a:bodyPr>
          <a:lstStyle/>
          <a:p>
            <a:pPr lvl="0">
              <a:spcBef>
                <a:spcPts val="0"/>
              </a:spcBef>
              <a:buNone/>
            </a:pPr>
            <a:r>
              <a:rPr lang="en" dirty="0">
                <a:solidFill>
                  <a:schemeClr val="tx2">
                    <a:lumMod val="60000"/>
                    <a:lumOff val="40000"/>
                  </a:schemeClr>
                </a:solidFill>
              </a:rPr>
              <a:t>More Findings...</a:t>
            </a:r>
          </a:p>
        </p:txBody>
      </p:sp>
      <p:sp>
        <p:nvSpPr>
          <p:cNvPr id="372" name="Shape 372"/>
          <p:cNvSpPr txBox="1">
            <a:spLocks noGrp="1"/>
          </p:cNvSpPr>
          <p:nvPr>
            <p:ph type="body" idx="1"/>
          </p:nvPr>
        </p:nvSpPr>
        <p:spPr>
          <a:xfrm>
            <a:off x="2410112" y="1155700"/>
            <a:ext cx="6321600" cy="3002399"/>
          </a:xfrm>
          <a:prstGeom prst="rect">
            <a:avLst/>
          </a:prstGeom>
        </p:spPr>
        <p:txBody>
          <a:bodyPr lIns="91425" tIns="91425" rIns="91425" bIns="91425" anchor="t" anchorCtr="0">
            <a:noAutofit/>
          </a:bodyPr>
          <a:lstStyle/>
          <a:p>
            <a:pPr marL="514350" indent="-285750"/>
            <a:r>
              <a:rPr lang="en" dirty="0">
                <a:solidFill>
                  <a:schemeClr val="tx2">
                    <a:lumMod val="40000"/>
                    <a:lumOff val="60000"/>
                  </a:schemeClr>
                </a:solidFill>
              </a:rPr>
              <a:t>Students also support law enforcement and do find it disturbing when they hear in the news law enforcement being attacked or killed</a:t>
            </a:r>
          </a:p>
        </p:txBody>
      </p:sp>
      <p:pic>
        <p:nvPicPr>
          <p:cNvPr id="373" name="Shape 373"/>
          <p:cNvPicPr preferRelativeResize="0"/>
          <p:nvPr/>
        </p:nvPicPr>
        <p:blipFill>
          <a:blip r:embed="rId5">
            <a:alphaModFix/>
          </a:blip>
          <a:stretch>
            <a:fillRect/>
          </a:stretch>
        </p:blipFill>
        <p:spPr>
          <a:xfrm>
            <a:off x="2559050" y="2290982"/>
            <a:ext cx="6421524" cy="2222500"/>
          </a:xfrm>
          <a:prstGeom prst="rect">
            <a:avLst/>
          </a:prstGeom>
          <a:noFill/>
          <a:ln>
            <a:noFill/>
          </a:ln>
        </p:spPr>
      </p:pic>
      <p:pic>
        <p:nvPicPr>
          <p:cNvPr id="374" name="Shape 374"/>
          <p:cNvPicPr preferRelativeResize="0"/>
          <p:nvPr/>
        </p:nvPicPr>
        <p:blipFill>
          <a:blip r:embed="rId6">
            <a:alphaModFix/>
          </a:blip>
          <a:stretch>
            <a:fillRect/>
          </a:stretch>
        </p:blipFill>
        <p:spPr>
          <a:xfrm>
            <a:off x="304799" y="1155700"/>
            <a:ext cx="2105299" cy="1616075"/>
          </a:xfrm>
          <a:prstGeom prst="rect">
            <a:avLst/>
          </a:prstGeom>
          <a:noFill/>
          <a:ln>
            <a:noFill/>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105"/>
    </mc:Choice>
    <mc:Fallback xmlns="">
      <p:transition spd="slow" advTm="71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Shape 379"/>
          <p:cNvSpPr txBox="1">
            <a:spLocks noGrp="1"/>
          </p:cNvSpPr>
          <p:nvPr>
            <p:ph type="title"/>
          </p:nvPr>
        </p:nvSpPr>
        <p:spPr>
          <a:xfrm>
            <a:off x="317450" y="563250"/>
            <a:ext cx="4584600" cy="635400"/>
          </a:xfrm>
          <a:prstGeom prst="rect">
            <a:avLst/>
          </a:prstGeom>
        </p:spPr>
        <p:txBody>
          <a:bodyPr lIns="91425" tIns="91425" rIns="91425" bIns="91425" anchor="t" anchorCtr="0">
            <a:noAutofit/>
          </a:bodyPr>
          <a:lstStyle/>
          <a:p>
            <a:pPr lvl="0" algn="ctr">
              <a:spcBef>
                <a:spcPts val="0"/>
              </a:spcBef>
              <a:buNone/>
            </a:pPr>
            <a:r>
              <a:rPr lang="en" dirty="0">
                <a:solidFill>
                  <a:schemeClr val="tx2">
                    <a:lumMod val="60000"/>
                    <a:lumOff val="40000"/>
                  </a:schemeClr>
                </a:solidFill>
              </a:rPr>
              <a:t>Conclusion</a:t>
            </a:r>
          </a:p>
        </p:txBody>
      </p:sp>
      <p:sp>
        <p:nvSpPr>
          <p:cNvPr id="380" name="Shape 380"/>
          <p:cNvSpPr txBox="1">
            <a:spLocks noGrp="1"/>
          </p:cNvSpPr>
          <p:nvPr>
            <p:ph type="body" idx="1"/>
          </p:nvPr>
        </p:nvSpPr>
        <p:spPr>
          <a:xfrm>
            <a:off x="263802" y="1506875"/>
            <a:ext cx="4981200" cy="3002400"/>
          </a:xfrm>
          <a:prstGeom prst="rect">
            <a:avLst/>
          </a:prstGeom>
        </p:spPr>
        <p:txBody>
          <a:bodyPr lIns="91425" tIns="91425" rIns="91425" bIns="91425" anchor="t" anchorCtr="0">
            <a:noAutofit/>
          </a:bodyPr>
          <a:lstStyle/>
          <a:p>
            <a:pPr marL="457200" lvl="0" indent="-228600" rtl="0">
              <a:spcBef>
                <a:spcPts val="0"/>
              </a:spcBef>
              <a:buChar char="●"/>
            </a:pPr>
            <a:r>
              <a:rPr lang="en" dirty="0">
                <a:solidFill>
                  <a:schemeClr val="tx2">
                    <a:lumMod val="40000"/>
                    <a:lumOff val="60000"/>
                  </a:schemeClr>
                </a:solidFill>
              </a:rPr>
              <a:t>Violence against police is a real issue, that is still a huge media hot topic</a:t>
            </a:r>
          </a:p>
          <a:p>
            <a:pPr marL="457200" lvl="0" indent="-228600" rtl="0">
              <a:spcBef>
                <a:spcPts val="0"/>
              </a:spcBef>
              <a:buChar char="●"/>
            </a:pPr>
            <a:r>
              <a:rPr lang="en" dirty="0">
                <a:solidFill>
                  <a:schemeClr val="tx2">
                    <a:lumMod val="40000"/>
                    <a:lumOff val="60000"/>
                  </a:schemeClr>
                </a:solidFill>
              </a:rPr>
              <a:t>Cops would be under less scrutiny and attack if presented in a better light by the media</a:t>
            </a:r>
          </a:p>
          <a:p>
            <a:pPr marL="457200" lvl="0" indent="-228600" rtl="0">
              <a:spcBef>
                <a:spcPts val="0"/>
              </a:spcBef>
              <a:buChar char="●"/>
            </a:pPr>
            <a:r>
              <a:rPr lang="en" dirty="0">
                <a:solidFill>
                  <a:schemeClr val="tx2">
                    <a:lumMod val="40000"/>
                    <a:lumOff val="60000"/>
                  </a:schemeClr>
                </a:solidFill>
              </a:rPr>
              <a:t>The constant pressure of being labeled as racist has prevented law enforcement from doing their job properly</a:t>
            </a:r>
          </a:p>
          <a:p>
            <a:pPr lvl="0">
              <a:spcBef>
                <a:spcPts val="0"/>
              </a:spcBef>
              <a:buNone/>
            </a:pPr>
            <a:endParaRPr dirty="0"/>
          </a:p>
        </p:txBody>
      </p:sp>
      <p:pic>
        <p:nvPicPr>
          <p:cNvPr id="381" name="Shape 381"/>
          <p:cNvPicPr preferRelativeResize="0"/>
          <p:nvPr/>
        </p:nvPicPr>
        <p:blipFill>
          <a:blip r:embed="rId5">
            <a:alphaModFix/>
          </a:blip>
          <a:stretch>
            <a:fillRect/>
          </a:stretch>
        </p:blipFill>
        <p:spPr>
          <a:xfrm>
            <a:off x="6092428" y="563250"/>
            <a:ext cx="1857375" cy="2867025"/>
          </a:xfrm>
          <a:prstGeom prst="rect">
            <a:avLst/>
          </a:prstGeom>
          <a:noFill/>
          <a:ln>
            <a:noFill/>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6936"/>
    </mc:Choice>
    <mc:Fallback xmlns="">
      <p:transition spd="slow" advTm="269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Shape 386"/>
          <p:cNvSpPr txBox="1">
            <a:spLocks noGrp="1"/>
          </p:cNvSpPr>
          <p:nvPr>
            <p:ph type="title"/>
          </p:nvPr>
        </p:nvSpPr>
        <p:spPr>
          <a:xfrm>
            <a:off x="431750" y="487050"/>
            <a:ext cx="4318200" cy="635400"/>
          </a:xfrm>
          <a:prstGeom prst="rect">
            <a:avLst/>
          </a:prstGeom>
        </p:spPr>
        <p:txBody>
          <a:bodyPr lIns="91425" tIns="91425" rIns="91425" bIns="91425" anchor="t" anchorCtr="0">
            <a:noAutofit/>
          </a:bodyPr>
          <a:lstStyle/>
          <a:p>
            <a:pPr lvl="0" algn="ctr">
              <a:spcBef>
                <a:spcPts val="0"/>
              </a:spcBef>
              <a:buClr>
                <a:schemeClr val="dk2"/>
              </a:buClr>
              <a:buSzPct val="36666"/>
              <a:buFont typeface="Arial"/>
              <a:buNone/>
            </a:pPr>
            <a:r>
              <a:rPr lang="en" dirty="0">
                <a:solidFill>
                  <a:schemeClr val="tx2">
                    <a:lumMod val="60000"/>
                    <a:lumOff val="40000"/>
                  </a:schemeClr>
                </a:solidFill>
              </a:rPr>
              <a:t>Conclusion</a:t>
            </a:r>
          </a:p>
        </p:txBody>
      </p:sp>
      <p:sp>
        <p:nvSpPr>
          <p:cNvPr id="387" name="Shape 387"/>
          <p:cNvSpPr txBox="1">
            <a:spLocks noGrp="1"/>
          </p:cNvSpPr>
          <p:nvPr>
            <p:ph type="body" idx="1"/>
          </p:nvPr>
        </p:nvSpPr>
        <p:spPr>
          <a:xfrm>
            <a:off x="505104" y="1506875"/>
            <a:ext cx="4079700" cy="3002400"/>
          </a:xfrm>
          <a:prstGeom prst="rect">
            <a:avLst/>
          </a:prstGeom>
        </p:spPr>
        <p:txBody>
          <a:bodyPr lIns="91425" tIns="91425" rIns="91425" bIns="91425" anchor="t" anchorCtr="0">
            <a:noAutofit/>
          </a:bodyPr>
          <a:lstStyle/>
          <a:p>
            <a:pPr marL="457200" lvl="0" indent="-228600">
              <a:spcBef>
                <a:spcPts val="0"/>
              </a:spcBef>
              <a:buChar char="●"/>
            </a:pPr>
            <a:r>
              <a:rPr lang="en" dirty="0">
                <a:solidFill>
                  <a:schemeClr val="tx2">
                    <a:lumMod val="40000"/>
                    <a:lumOff val="60000"/>
                  </a:schemeClr>
                </a:solidFill>
              </a:rPr>
              <a:t>Law enforcement is under constant media scrutiny and now they have to be trained in a manner to protect themselves</a:t>
            </a:r>
          </a:p>
          <a:p>
            <a:pPr marL="457200" lvl="0" indent="-228600">
              <a:spcBef>
                <a:spcPts val="0"/>
              </a:spcBef>
              <a:buChar char="●"/>
            </a:pPr>
            <a:r>
              <a:rPr lang="en" dirty="0">
                <a:solidFill>
                  <a:schemeClr val="tx2">
                    <a:lumMod val="40000"/>
                    <a:lumOff val="60000"/>
                  </a:schemeClr>
                </a:solidFill>
              </a:rPr>
              <a:t>Students at UVU not only support Law Enforcement but also find media to blame</a:t>
            </a:r>
          </a:p>
        </p:txBody>
      </p:sp>
      <p:pic>
        <p:nvPicPr>
          <p:cNvPr id="389" name="Shape 389"/>
          <p:cNvPicPr preferRelativeResize="0"/>
          <p:nvPr/>
        </p:nvPicPr>
        <p:blipFill>
          <a:blip r:embed="rId5">
            <a:alphaModFix/>
          </a:blip>
          <a:stretch>
            <a:fillRect/>
          </a:stretch>
        </p:blipFill>
        <p:spPr>
          <a:xfrm>
            <a:off x="5818531" y="802059"/>
            <a:ext cx="2603500" cy="2844824"/>
          </a:xfrm>
          <a:prstGeom prst="rect">
            <a:avLst/>
          </a:prstGeom>
          <a:noFill/>
          <a:ln>
            <a:noFill/>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8180"/>
    </mc:Choice>
    <mc:Fallback xmlns="">
      <p:transition spd="slow" advTm="18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Shape 143"/>
          <p:cNvSpPr txBox="1">
            <a:spLocks noGrp="1"/>
          </p:cNvSpPr>
          <p:nvPr>
            <p:ph type="title"/>
          </p:nvPr>
        </p:nvSpPr>
        <p:spPr>
          <a:prstGeom prst="rect">
            <a:avLst/>
          </a:prstGeom>
        </p:spPr>
        <p:txBody>
          <a:bodyPr lIns="91425" tIns="91425" rIns="91425" bIns="91425" anchor="t" anchorCtr="0">
            <a:noAutofit/>
          </a:bodyPr>
          <a:lstStyle/>
          <a:p>
            <a:pPr lvl="0">
              <a:spcBef>
                <a:spcPts val="0"/>
              </a:spcBef>
              <a:buClr>
                <a:schemeClr val="dk2"/>
              </a:buClr>
              <a:buSzPct val="36666"/>
              <a:buFont typeface="Arial"/>
              <a:buNone/>
            </a:pPr>
            <a:r>
              <a:rPr lang="en" sz="2000" b="1" dirty="0">
                <a:solidFill>
                  <a:schemeClr val="tx2">
                    <a:lumMod val="60000"/>
                    <a:lumOff val="40000"/>
                  </a:schemeClr>
                </a:solidFill>
              </a:rPr>
              <a:t>The Pendulum, </a:t>
            </a:r>
            <a:r>
              <a:rPr lang="en-US" sz="3000" b="1" dirty="0" smtClean="0">
                <a:solidFill>
                  <a:schemeClr val="tx2">
                    <a:lumMod val="60000"/>
                    <a:lumOff val="40000"/>
                  </a:schemeClr>
                </a:solidFill>
              </a:rPr>
              <a:t/>
            </a:r>
            <a:br>
              <a:rPr lang="en-US" sz="3000" b="1" dirty="0" smtClean="0">
                <a:solidFill>
                  <a:schemeClr val="tx2">
                    <a:lumMod val="60000"/>
                    <a:lumOff val="40000"/>
                  </a:schemeClr>
                </a:solidFill>
              </a:rPr>
            </a:br>
            <a:r>
              <a:rPr lang="en" sz="1800" b="1" dirty="0" smtClean="0">
                <a:solidFill>
                  <a:schemeClr val="tx2">
                    <a:lumMod val="60000"/>
                    <a:lumOff val="40000"/>
                  </a:schemeClr>
                </a:solidFill>
              </a:rPr>
              <a:t>continued</a:t>
            </a:r>
            <a:endParaRPr lang="en" sz="1800" b="1" dirty="0">
              <a:solidFill>
                <a:schemeClr val="tx2">
                  <a:lumMod val="60000"/>
                  <a:lumOff val="40000"/>
                </a:schemeClr>
              </a:solidFill>
            </a:endParaRPr>
          </a:p>
        </p:txBody>
      </p:sp>
      <p:sp>
        <p:nvSpPr>
          <p:cNvPr id="144" name="Shape 144"/>
          <p:cNvSpPr txBox="1">
            <a:spLocks noGrp="1"/>
          </p:cNvSpPr>
          <p:nvPr>
            <p:ph idx="1"/>
          </p:nvPr>
        </p:nvSpPr>
        <p:spPr>
          <a:xfrm>
            <a:off x="609600" y="1200150"/>
            <a:ext cx="7433945" cy="3086100"/>
          </a:xfrm>
          <a:prstGeom prst="rect">
            <a:avLst/>
          </a:prstGeom>
          <a:solidFill>
            <a:schemeClr val="dk1"/>
          </a:solidFill>
          <a:ln w="9525" cap="flat" cmpd="sng">
            <a:solidFill>
              <a:schemeClr val="dk2"/>
            </a:solidFill>
            <a:prstDash val="solid"/>
            <a:round/>
            <a:headEnd type="none" w="med" len="med"/>
            <a:tailEnd type="none" w="med" len="med"/>
          </a:ln>
        </p:spPr>
        <p:txBody>
          <a:bodyPr lIns="91425" tIns="91425" rIns="91425" bIns="91425" anchor="t" anchorCtr="0">
            <a:noAutofit/>
          </a:bodyPr>
          <a:lstStyle/>
          <a:p>
            <a:pPr lvl="0" rtl="0">
              <a:lnSpc>
                <a:spcPct val="115000"/>
              </a:lnSpc>
              <a:spcBef>
                <a:spcPts val="0"/>
              </a:spcBef>
              <a:spcAft>
                <a:spcPts val="1600"/>
              </a:spcAft>
              <a:buNone/>
            </a:pPr>
            <a:endParaRPr dirty="0">
              <a:solidFill>
                <a:schemeClr val="tx2">
                  <a:lumMod val="40000"/>
                  <a:lumOff val="60000"/>
                </a:schemeClr>
              </a:solidFill>
            </a:endParaRPr>
          </a:p>
          <a:p>
            <a:pPr lvl="0">
              <a:lnSpc>
                <a:spcPct val="115000"/>
              </a:lnSpc>
              <a:spcBef>
                <a:spcPts val="0"/>
              </a:spcBef>
              <a:spcAft>
                <a:spcPts val="1600"/>
              </a:spcAft>
              <a:buClr>
                <a:schemeClr val="dk2"/>
              </a:buClr>
              <a:buSzPct val="61111"/>
              <a:buFont typeface="Arial"/>
              <a:buNone/>
            </a:pPr>
            <a:r>
              <a:rPr lang="en" dirty="0">
                <a:solidFill>
                  <a:schemeClr val="tx2">
                    <a:lumMod val="40000"/>
                    <a:lumOff val="60000"/>
                  </a:schemeClr>
                </a:solidFill>
              </a:rPr>
              <a:t>2012, President Obama is re-elected for a second term</a:t>
            </a:r>
          </a:p>
          <a:p>
            <a:pPr lvl="0">
              <a:spcBef>
                <a:spcPts val="0"/>
              </a:spcBef>
              <a:buNone/>
            </a:pPr>
            <a:r>
              <a:rPr lang="en" sz="1400" dirty="0">
                <a:solidFill>
                  <a:schemeClr val="tx2">
                    <a:lumMod val="20000"/>
                    <a:lumOff val="80000"/>
                  </a:schemeClr>
                </a:solidFill>
              </a:rPr>
              <a:t>Years of ignored white on black racism, perceived and actual, begins rising to the top once more</a:t>
            </a:r>
          </a:p>
          <a:p>
            <a:pPr lvl="0">
              <a:spcBef>
                <a:spcPts val="0"/>
              </a:spcBef>
              <a:buNone/>
            </a:pPr>
            <a:endParaRPr dirty="0"/>
          </a:p>
          <a:p>
            <a:pPr lvl="0">
              <a:spcBef>
                <a:spcPts val="0"/>
              </a:spcBef>
              <a:buNone/>
            </a:pPr>
            <a:r>
              <a:rPr lang="en" dirty="0">
                <a:solidFill>
                  <a:schemeClr val="tx2">
                    <a:lumMod val="40000"/>
                    <a:lumOff val="60000"/>
                  </a:schemeClr>
                </a:solidFill>
              </a:rPr>
              <a:t>2013, Trayvon Martin, dies by gunshot wound from George Zimmerman</a:t>
            </a:r>
          </a:p>
          <a:p>
            <a:pPr marL="457200" lvl="0" indent="-228600" rtl="0">
              <a:spcBef>
                <a:spcPts val="0"/>
              </a:spcBef>
              <a:buChar char="●"/>
            </a:pPr>
            <a:r>
              <a:rPr lang="en" dirty="0">
                <a:solidFill>
                  <a:schemeClr val="tx2">
                    <a:lumMod val="20000"/>
                    <a:lumOff val="80000"/>
                  </a:schemeClr>
                </a:solidFill>
              </a:rPr>
              <a:t>Aftermath</a:t>
            </a:r>
          </a:p>
          <a:p>
            <a:pPr marL="914400" lvl="1" indent="-228600" rtl="0">
              <a:spcBef>
                <a:spcPts val="0"/>
              </a:spcBef>
              <a:buChar char="○"/>
            </a:pPr>
            <a:r>
              <a:rPr lang="en" dirty="0">
                <a:solidFill>
                  <a:schemeClr val="tx2">
                    <a:lumMod val="20000"/>
                    <a:lumOff val="80000"/>
                  </a:schemeClr>
                </a:solidFill>
              </a:rPr>
              <a:t>Zimmerman acquitted at trial</a:t>
            </a:r>
          </a:p>
          <a:p>
            <a:pPr marL="914400" lvl="1" indent="-228600">
              <a:spcBef>
                <a:spcPts val="0"/>
              </a:spcBef>
              <a:buChar char="○"/>
            </a:pPr>
            <a:r>
              <a:rPr lang="en" dirty="0">
                <a:solidFill>
                  <a:schemeClr val="tx2">
                    <a:lumMod val="20000"/>
                    <a:lumOff val="80000"/>
                  </a:schemeClr>
                </a:solidFill>
              </a:rPr>
              <a:t>#BlackLivesMatter seen on many social networks</a:t>
            </a:r>
          </a:p>
        </p:txBody>
      </p:sp>
      <p:pic>
        <p:nvPicPr>
          <p:cNvPr id="145" name="Shape 145"/>
          <p:cNvPicPr preferRelativeResize="0"/>
          <p:nvPr/>
        </p:nvPicPr>
        <p:blipFill>
          <a:blip r:embed="rId5">
            <a:alphaModFix/>
          </a:blip>
          <a:stretch>
            <a:fillRect/>
          </a:stretch>
        </p:blipFill>
        <p:spPr>
          <a:xfrm>
            <a:off x="5972881" y="283191"/>
            <a:ext cx="2311200" cy="1560075"/>
          </a:xfrm>
          <a:prstGeom prst="rect">
            <a:avLst/>
          </a:prstGeom>
          <a:noFill/>
          <a:ln>
            <a:noFill/>
          </a:ln>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5124"/>
    </mc:Choice>
    <mc:Fallback xmlns="">
      <p:transition spd="slow" advTm="351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pic>
        <p:nvPicPr>
          <p:cNvPr id="152" name="Shape 152"/>
          <p:cNvPicPr preferRelativeResize="0"/>
          <p:nvPr/>
        </p:nvPicPr>
        <p:blipFill>
          <a:blip r:embed="rId5">
            <a:alphaModFix/>
          </a:blip>
          <a:stretch>
            <a:fillRect/>
          </a:stretch>
        </p:blipFill>
        <p:spPr>
          <a:xfrm>
            <a:off x="247986" y="296561"/>
            <a:ext cx="4001699" cy="2059774"/>
          </a:xfrm>
          <a:prstGeom prst="rect">
            <a:avLst/>
          </a:prstGeom>
          <a:noFill/>
          <a:ln>
            <a:noFill/>
          </a:ln>
        </p:spPr>
      </p:pic>
      <p:sp>
        <p:nvSpPr>
          <p:cNvPr id="150" name="Shape 150"/>
          <p:cNvSpPr txBox="1">
            <a:spLocks noGrp="1"/>
          </p:cNvSpPr>
          <p:nvPr>
            <p:ph type="ctrTitle"/>
          </p:nvPr>
        </p:nvSpPr>
        <p:spPr>
          <a:xfrm>
            <a:off x="5522721" y="603826"/>
            <a:ext cx="3112554" cy="1442700"/>
          </a:xfrm>
          <a:prstGeom prst="rect">
            <a:avLst/>
          </a:prstGeom>
        </p:spPr>
        <p:txBody>
          <a:bodyPr lIns="91425" tIns="91425" rIns="91425" bIns="91425" anchor="t" anchorCtr="0">
            <a:noAutofit/>
          </a:bodyPr>
          <a:lstStyle/>
          <a:p>
            <a:pPr lvl="0">
              <a:spcBef>
                <a:spcPts val="0"/>
              </a:spcBef>
              <a:buClr>
                <a:schemeClr val="dk2"/>
              </a:buClr>
              <a:buSzPct val="36666"/>
              <a:buFont typeface="Arial"/>
              <a:buNone/>
            </a:pPr>
            <a:r>
              <a:rPr lang="en" sz="2000" dirty="0">
                <a:solidFill>
                  <a:schemeClr val="bg2">
                    <a:lumMod val="20000"/>
                    <a:lumOff val="80000"/>
                  </a:schemeClr>
                </a:solidFill>
              </a:rPr>
              <a:t>The Pendulum, </a:t>
            </a:r>
            <a:r>
              <a:rPr lang="en" sz="1800" dirty="0" smtClean="0">
                <a:solidFill>
                  <a:schemeClr val="bg2">
                    <a:lumMod val="20000"/>
                    <a:lumOff val="80000"/>
                  </a:schemeClr>
                </a:solidFill>
              </a:rPr>
              <a:t>conclusion.</a:t>
            </a:r>
            <a:endParaRPr lang="en" sz="1800" dirty="0">
              <a:solidFill>
                <a:schemeClr val="bg2">
                  <a:lumMod val="20000"/>
                  <a:lumOff val="80000"/>
                </a:schemeClr>
              </a:solidFill>
            </a:endParaRPr>
          </a:p>
        </p:txBody>
      </p:sp>
      <p:sp>
        <p:nvSpPr>
          <p:cNvPr id="151" name="Shape 151"/>
          <p:cNvSpPr txBox="1">
            <a:spLocks noGrp="1"/>
          </p:cNvSpPr>
          <p:nvPr>
            <p:ph type="body" idx="1"/>
          </p:nvPr>
        </p:nvSpPr>
        <p:spPr>
          <a:xfrm>
            <a:off x="2894475" y="2125437"/>
            <a:ext cx="5740800" cy="2348218"/>
          </a:xfrm>
          <a:prstGeom prst="rect">
            <a:avLst/>
          </a:prstGeom>
        </p:spPr>
        <p:txBody>
          <a:bodyPr lIns="91425" tIns="91425" rIns="91425" bIns="91425" anchor="t" anchorCtr="0">
            <a:noAutofit/>
          </a:bodyPr>
          <a:lstStyle/>
          <a:p>
            <a:pPr marL="0" lvl="0" indent="0" rtl="0">
              <a:spcBef>
                <a:spcPts val="0"/>
              </a:spcBef>
              <a:buNone/>
            </a:pPr>
            <a:r>
              <a:rPr lang="en" dirty="0">
                <a:solidFill>
                  <a:schemeClr val="tx2">
                    <a:lumMod val="40000"/>
                    <a:lumOff val="60000"/>
                  </a:schemeClr>
                </a:solidFill>
              </a:rPr>
              <a:t>2014-Present Day:</a:t>
            </a:r>
          </a:p>
          <a:p>
            <a:pPr marL="457200" lvl="0" indent="-228600" rtl="0">
              <a:spcBef>
                <a:spcPts val="0"/>
              </a:spcBef>
            </a:pPr>
            <a:r>
              <a:rPr lang="en" dirty="0">
                <a:solidFill>
                  <a:schemeClr val="tx2">
                    <a:lumMod val="20000"/>
                    <a:lumOff val="80000"/>
                  </a:schemeClr>
                </a:solidFill>
              </a:rPr>
              <a:t>Police involved shootings/deaths of black people have been followed by mass rioting</a:t>
            </a:r>
          </a:p>
          <a:p>
            <a:pPr marL="457200" lvl="0" indent="-228600">
              <a:spcBef>
                <a:spcPts val="0"/>
              </a:spcBef>
            </a:pPr>
            <a:r>
              <a:rPr lang="en" dirty="0">
                <a:solidFill>
                  <a:schemeClr val="tx2">
                    <a:lumMod val="20000"/>
                    <a:lumOff val="80000"/>
                  </a:schemeClr>
                </a:solidFill>
              </a:rPr>
              <a:t>The last few months have seen police officers hunted down and shot/killed, via sniper or point blank range, when no stop, arrest, or altercation of any individual was even taking place</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3235"/>
    </mc:Choice>
    <mc:Fallback xmlns="">
      <p:transition spd="slow" advTm="232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Shape 157"/>
          <p:cNvSpPr txBox="1">
            <a:spLocks noGrp="1"/>
          </p:cNvSpPr>
          <p:nvPr>
            <p:ph type="title"/>
          </p:nvPr>
        </p:nvSpPr>
        <p:spPr>
          <a:xfrm>
            <a:off x="609600" y="379151"/>
            <a:ext cx="7924800" cy="1501603"/>
          </a:xfrm>
          <a:prstGeom prst="rect">
            <a:avLst/>
          </a:prstGeom>
        </p:spPr>
        <p:txBody>
          <a:bodyPr lIns="91425" tIns="91425" rIns="91425" bIns="91425" anchor="t" anchorCtr="0">
            <a:noAutofit/>
          </a:bodyPr>
          <a:lstStyle/>
          <a:p>
            <a:pPr lvl="0">
              <a:spcBef>
                <a:spcPts val="0"/>
              </a:spcBef>
            </a:pPr>
            <a:r>
              <a:rPr lang="en-US" sz="1600" dirty="0" smtClean="0">
                <a:solidFill>
                  <a:schemeClr val="tx2">
                    <a:lumMod val="40000"/>
                    <a:lumOff val="60000"/>
                  </a:schemeClr>
                </a:solidFill>
              </a:rPr>
              <a:t>S</a:t>
            </a:r>
            <a:r>
              <a:rPr lang="en" sz="1600" dirty="0" smtClean="0">
                <a:solidFill>
                  <a:schemeClr val="tx2">
                    <a:lumMod val="40000"/>
                    <a:lumOff val="60000"/>
                  </a:schemeClr>
                </a:solidFill>
              </a:rPr>
              <a:t>pecifics:</a:t>
            </a:r>
            <a:br>
              <a:rPr lang="en" sz="1600" dirty="0" smtClean="0">
                <a:solidFill>
                  <a:schemeClr val="tx2">
                    <a:lumMod val="40000"/>
                    <a:lumOff val="60000"/>
                  </a:schemeClr>
                </a:solidFill>
              </a:rPr>
            </a:br>
            <a:r>
              <a:rPr lang="en" sz="1600" dirty="0" smtClean="0">
                <a:solidFill>
                  <a:schemeClr val="tx2">
                    <a:lumMod val="40000"/>
                    <a:lumOff val="60000"/>
                  </a:schemeClr>
                </a:solidFill>
              </a:rPr>
              <a:t>The </a:t>
            </a:r>
            <a:r>
              <a:rPr lang="en" sz="1600" dirty="0">
                <a:solidFill>
                  <a:schemeClr val="tx2">
                    <a:lumMod val="40000"/>
                    <a:lumOff val="60000"/>
                  </a:schemeClr>
                </a:solidFill>
              </a:rPr>
              <a:t>last few years have seen a massive rise in violence towards police.  The media has seemingly sensationalized this violence, and its attendant events.  Two specific events seem to be the tipping point:</a:t>
            </a:r>
          </a:p>
        </p:txBody>
      </p:sp>
      <p:sp>
        <p:nvSpPr>
          <p:cNvPr id="158" name="Shape 158"/>
          <p:cNvSpPr txBox="1">
            <a:spLocks noGrp="1"/>
          </p:cNvSpPr>
          <p:nvPr>
            <p:ph sz="half" idx="1"/>
          </p:nvPr>
        </p:nvSpPr>
        <p:spPr>
          <a:xfrm>
            <a:off x="609600" y="1616289"/>
            <a:ext cx="3733800" cy="2155612"/>
          </a:xfrm>
          <a:prstGeom prst="rect">
            <a:avLst/>
          </a:prstGeom>
        </p:spPr>
        <p:txBody>
          <a:bodyPr lIns="91425" tIns="91425" rIns="91425" bIns="91425" anchor="ctr" anchorCtr="0">
            <a:noAutofit/>
          </a:bodyPr>
          <a:lstStyle/>
          <a:p>
            <a:pPr>
              <a:spcBef>
                <a:spcPts val="0"/>
              </a:spcBef>
            </a:pPr>
            <a:r>
              <a:rPr lang="en" dirty="0" smtClean="0">
                <a:solidFill>
                  <a:schemeClr val="tx2">
                    <a:lumMod val="20000"/>
                    <a:lumOff val="80000"/>
                  </a:schemeClr>
                </a:solidFill>
              </a:rPr>
              <a:t>Shooting </a:t>
            </a:r>
            <a:r>
              <a:rPr lang="en" dirty="0">
                <a:solidFill>
                  <a:schemeClr val="tx2">
                    <a:lumMod val="20000"/>
                    <a:lumOff val="80000"/>
                  </a:schemeClr>
                </a:solidFill>
              </a:rPr>
              <a:t>of Michael Brown, 18 yr old black </a:t>
            </a:r>
            <a:r>
              <a:rPr lang="en" dirty="0" smtClean="0">
                <a:solidFill>
                  <a:schemeClr val="tx2">
                    <a:lumMod val="20000"/>
                    <a:lumOff val="80000"/>
                  </a:schemeClr>
                </a:solidFill>
              </a:rPr>
              <a:t>male, </a:t>
            </a:r>
            <a:r>
              <a:rPr lang="en" dirty="0">
                <a:solidFill>
                  <a:schemeClr val="tx2">
                    <a:lumMod val="20000"/>
                    <a:lumOff val="80000"/>
                  </a:schemeClr>
                </a:solidFill>
              </a:rPr>
              <a:t>by white officer, Darren </a:t>
            </a:r>
            <a:r>
              <a:rPr lang="en" dirty="0" smtClean="0">
                <a:solidFill>
                  <a:schemeClr val="tx2">
                    <a:lumMod val="20000"/>
                    <a:lumOff val="80000"/>
                  </a:schemeClr>
                </a:solidFill>
              </a:rPr>
              <a:t>Wilson.</a:t>
            </a:r>
          </a:p>
          <a:p>
            <a:pPr lvl="1">
              <a:spcBef>
                <a:spcPts val="0"/>
              </a:spcBef>
            </a:pPr>
            <a:r>
              <a:rPr lang="en" dirty="0" smtClean="0">
                <a:solidFill>
                  <a:schemeClr val="tx2">
                    <a:lumMod val="20000"/>
                    <a:lumOff val="80000"/>
                  </a:schemeClr>
                </a:solidFill>
              </a:rPr>
              <a:t> </a:t>
            </a:r>
            <a:r>
              <a:rPr lang="en" dirty="0">
                <a:solidFill>
                  <a:schemeClr val="tx2">
                    <a:lumMod val="20000"/>
                    <a:lumOff val="80000"/>
                  </a:schemeClr>
                </a:solidFill>
              </a:rPr>
              <a:t>Ferguson, Missouri, August 9, 2014</a:t>
            </a:r>
            <a:r>
              <a:rPr lang="en" dirty="0" smtClean="0">
                <a:solidFill>
                  <a:schemeClr val="tx2">
                    <a:lumMod val="20000"/>
                    <a:lumOff val="80000"/>
                  </a:schemeClr>
                </a:solidFill>
              </a:rPr>
              <a:t>.</a:t>
            </a:r>
            <a:endParaRPr lang="en" dirty="0">
              <a:solidFill>
                <a:schemeClr val="tx2">
                  <a:lumMod val="20000"/>
                  <a:lumOff val="80000"/>
                </a:schemeClr>
              </a:solidFill>
            </a:endParaRPr>
          </a:p>
        </p:txBody>
      </p:sp>
      <p:sp>
        <p:nvSpPr>
          <p:cNvPr id="3" name="Content Placeholder 2"/>
          <p:cNvSpPr>
            <a:spLocks noGrp="1"/>
          </p:cNvSpPr>
          <p:nvPr>
            <p:ph sz="half" idx="2"/>
          </p:nvPr>
        </p:nvSpPr>
        <p:spPr>
          <a:xfrm>
            <a:off x="4800600" y="1452735"/>
            <a:ext cx="3733800" cy="2496788"/>
          </a:xfrm>
        </p:spPr>
        <p:txBody>
          <a:bodyPr anchor="ctr"/>
          <a:lstStyle/>
          <a:p>
            <a:pPr>
              <a:spcBef>
                <a:spcPts val="0"/>
              </a:spcBef>
            </a:pPr>
            <a:r>
              <a:rPr lang="en" dirty="0" smtClean="0">
                <a:solidFill>
                  <a:schemeClr val="tx2">
                    <a:lumMod val="20000"/>
                    <a:lumOff val="80000"/>
                  </a:schemeClr>
                </a:solidFill>
              </a:rPr>
              <a:t>Death </a:t>
            </a:r>
            <a:r>
              <a:rPr lang="en" dirty="0">
                <a:solidFill>
                  <a:schemeClr val="tx2">
                    <a:lumMod val="20000"/>
                    <a:lumOff val="80000"/>
                  </a:schemeClr>
                </a:solidFill>
              </a:rPr>
              <a:t>of Freddie Gray, 25 yr old black male, while in police </a:t>
            </a:r>
            <a:r>
              <a:rPr lang="en" dirty="0" smtClean="0">
                <a:solidFill>
                  <a:schemeClr val="tx2">
                    <a:lumMod val="20000"/>
                    <a:lumOff val="80000"/>
                  </a:schemeClr>
                </a:solidFill>
              </a:rPr>
              <a:t>custody.</a:t>
            </a:r>
          </a:p>
          <a:p>
            <a:pPr lvl="1">
              <a:spcBef>
                <a:spcPts val="0"/>
              </a:spcBef>
            </a:pPr>
            <a:r>
              <a:rPr lang="en" dirty="0" smtClean="0">
                <a:solidFill>
                  <a:schemeClr val="tx2">
                    <a:lumMod val="20000"/>
                    <a:lumOff val="80000"/>
                  </a:schemeClr>
                </a:solidFill>
              </a:rPr>
              <a:t> </a:t>
            </a:r>
            <a:r>
              <a:rPr lang="en" dirty="0">
                <a:solidFill>
                  <a:schemeClr val="tx2">
                    <a:lumMod val="20000"/>
                    <a:lumOff val="80000"/>
                  </a:schemeClr>
                </a:solidFill>
              </a:rPr>
              <a:t>Baltimore, Maryland, April 25, 2015</a:t>
            </a:r>
            <a:r>
              <a:rPr lang="en" dirty="0"/>
              <a:t>.</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1204"/>
    </mc:Choice>
    <mc:Fallback xmlns="">
      <p:transition spd="slow" advTm="312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Shape 163"/>
          <p:cNvSpPr txBox="1">
            <a:spLocks noGrp="1"/>
          </p:cNvSpPr>
          <p:nvPr>
            <p:ph type="title"/>
          </p:nvPr>
        </p:nvSpPr>
        <p:spPr>
          <a:xfrm>
            <a:off x="2400250" y="241687"/>
            <a:ext cx="6321600" cy="635400"/>
          </a:xfrm>
          <a:prstGeom prst="rect">
            <a:avLst/>
          </a:prstGeom>
        </p:spPr>
        <p:txBody>
          <a:bodyPr lIns="91425" tIns="91425" rIns="91425" bIns="91425" anchor="t" anchorCtr="0">
            <a:noAutofit/>
          </a:bodyPr>
          <a:lstStyle/>
          <a:p>
            <a:pPr lvl="0">
              <a:spcBef>
                <a:spcPts val="0"/>
              </a:spcBef>
              <a:buNone/>
            </a:pPr>
            <a:r>
              <a:rPr lang="en" b="1" dirty="0">
                <a:solidFill>
                  <a:schemeClr val="tx2">
                    <a:lumMod val="60000"/>
                    <a:lumOff val="40000"/>
                  </a:schemeClr>
                </a:solidFill>
              </a:rPr>
              <a:t>Our Question:</a:t>
            </a:r>
          </a:p>
        </p:txBody>
      </p:sp>
      <p:sp>
        <p:nvSpPr>
          <p:cNvPr id="164" name="Shape 164"/>
          <p:cNvSpPr txBox="1">
            <a:spLocks noGrp="1"/>
          </p:cNvSpPr>
          <p:nvPr>
            <p:ph type="body" idx="1"/>
          </p:nvPr>
        </p:nvSpPr>
        <p:spPr>
          <a:xfrm>
            <a:off x="2400250" y="877088"/>
            <a:ext cx="6321600" cy="527544"/>
          </a:xfrm>
          <a:prstGeom prst="rect">
            <a:avLst/>
          </a:prstGeom>
        </p:spPr>
        <p:txBody>
          <a:bodyPr lIns="91425" tIns="91425" rIns="91425" bIns="91425" anchor="t" anchorCtr="0">
            <a:noAutofit/>
          </a:bodyPr>
          <a:lstStyle/>
          <a:p>
            <a:pPr lvl="0">
              <a:spcBef>
                <a:spcPts val="0"/>
              </a:spcBef>
              <a:buNone/>
            </a:pPr>
            <a:r>
              <a:rPr lang="en" b="1" dirty="0">
                <a:solidFill>
                  <a:schemeClr val="tx2">
                    <a:lumMod val="40000"/>
                    <a:lumOff val="60000"/>
                  </a:schemeClr>
                </a:solidFill>
              </a:rPr>
              <a:t>What are the </a:t>
            </a:r>
            <a:r>
              <a:rPr lang="en" b="1" i="1" u="sng" dirty="0">
                <a:solidFill>
                  <a:schemeClr val="tx2">
                    <a:lumMod val="40000"/>
                    <a:lumOff val="60000"/>
                  </a:schemeClr>
                </a:solidFill>
              </a:rPr>
              <a:t>CAUSES</a:t>
            </a:r>
            <a:r>
              <a:rPr lang="en" b="1" dirty="0">
                <a:solidFill>
                  <a:schemeClr val="tx2">
                    <a:lumMod val="40000"/>
                    <a:lumOff val="60000"/>
                  </a:schemeClr>
                </a:solidFill>
              </a:rPr>
              <a:t> of violence towards police?</a:t>
            </a:r>
          </a:p>
        </p:txBody>
      </p:sp>
      <p:pic>
        <p:nvPicPr>
          <p:cNvPr id="165" name="Shape 165"/>
          <p:cNvPicPr preferRelativeResize="0"/>
          <p:nvPr/>
        </p:nvPicPr>
        <p:blipFill>
          <a:blip r:embed="rId5">
            <a:alphaModFix/>
          </a:blip>
          <a:stretch>
            <a:fillRect/>
          </a:stretch>
        </p:blipFill>
        <p:spPr>
          <a:xfrm>
            <a:off x="156074" y="241687"/>
            <a:ext cx="2176399" cy="3267875"/>
          </a:xfrm>
          <a:prstGeom prst="rect">
            <a:avLst/>
          </a:prstGeom>
          <a:noFill/>
          <a:ln>
            <a:noFill/>
          </a:ln>
        </p:spPr>
      </p:pic>
      <p:pic>
        <p:nvPicPr>
          <p:cNvPr id="166" name="Shape 166"/>
          <p:cNvPicPr preferRelativeResize="0"/>
          <p:nvPr/>
        </p:nvPicPr>
        <p:blipFill>
          <a:blip r:embed="rId6">
            <a:alphaModFix/>
          </a:blip>
          <a:stretch>
            <a:fillRect/>
          </a:stretch>
        </p:blipFill>
        <p:spPr>
          <a:xfrm>
            <a:off x="2744253" y="1573473"/>
            <a:ext cx="5756303" cy="2640422"/>
          </a:xfrm>
          <a:prstGeom prst="rect">
            <a:avLst/>
          </a:prstGeom>
          <a:noFill/>
          <a:ln>
            <a:noFill/>
          </a:ln>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361"/>
    </mc:Choice>
    <mc:Fallback xmlns="">
      <p:transition spd="slow" advTm="93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090800" y="575950"/>
            <a:ext cx="6321600" cy="635400"/>
          </a:xfrm>
        </p:spPr>
        <p:txBody>
          <a:bodyPr>
            <a:normAutofit/>
          </a:bodyPr>
          <a:lstStyle/>
          <a:p>
            <a:pPr algn="ctr"/>
            <a:r>
              <a:rPr lang="en-US" dirty="0" smtClean="0">
                <a:solidFill>
                  <a:schemeClr val="tx2">
                    <a:lumMod val="60000"/>
                    <a:lumOff val="40000"/>
                  </a:schemeClr>
                </a:solidFill>
              </a:rPr>
              <a:t>Hypothesis </a:t>
            </a:r>
            <a:endParaRPr lang="en-US" dirty="0">
              <a:solidFill>
                <a:schemeClr val="tx2">
                  <a:lumMod val="60000"/>
                  <a:lumOff val="40000"/>
                </a:schemeClr>
              </a:solidFill>
            </a:endParaRPr>
          </a:p>
        </p:txBody>
      </p:sp>
      <p:sp>
        <p:nvSpPr>
          <p:cNvPr id="7" name="Text Placeholder 6"/>
          <p:cNvSpPr>
            <a:spLocks noGrp="1"/>
          </p:cNvSpPr>
          <p:nvPr>
            <p:ph type="body" idx="1"/>
          </p:nvPr>
        </p:nvSpPr>
        <p:spPr>
          <a:xfrm>
            <a:off x="1090800" y="1369363"/>
            <a:ext cx="6321600" cy="3002399"/>
          </a:xfrm>
        </p:spPr>
        <p:txBody>
          <a:bodyPr/>
          <a:lstStyle/>
          <a:p>
            <a:r>
              <a:rPr lang="en-US" dirty="0" smtClean="0">
                <a:solidFill>
                  <a:schemeClr val="tx2">
                    <a:lumMod val="40000"/>
                    <a:lumOff val="60000"/>
                  </a:schemeClr>
                </a:solidFill>
              </a:rPr>
              <a:t>Violence is the after-effect of the media’s influence on the public at large.</a:t>
            </a:r>
          </a:p>
          <a:p>
            <a:r>
              <a:rPr lang="en-US" dirty="0" smtClean="0">
                <a:solidFill>
                  <a:schemeClr val="tx2">
                    <a:lumMod val="40000"/>
                    <a:lumOff val="60000"/>
                  </a:schemeClr>
                </a:solidFill>
              </a:rPr>
              <a:t>Through media, televised, as well as social, people are told, directly and indirectly, that police are the enemy, despite any legal reason police may have for stopping anyone.</a:t>
            </a:r>
          </a:p>
          <a:p>
            <a:r>
              <a:rPr lang="en-US" dirty="0" smtClean="0">
                <a:solidFill>
                  <a:schemeClr val="tx2">
                    <a:lumMod val="40000"/>
                    <a:lumOff val="60000"/>
                  </a:schemeClr>
                </a:solidFill>
              </a:rPr>
              <a:t>The opinion of the media does not reflect the overall opinion of UVU students at large.</a:t>
            </a:r>
            <a:endParaRPr lang="en-US" dirty="0">
              <a:solidFill>
                <a:schemeClr val="tx2">
                  <a:lumMod val="40000"/>
                  <a:lumOff val="60000"/>
                </a:schemeClr>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1834529306"/>
      </p:ext>
    </p:extLst>
  </p:cSld>
  <p:clrMapOvr>
    <a:masterClrMapping/>
  </p:clrMapOvr>
  <mc:AlternateContent xmlns:mc="http://schemas.openxmlformats.org/markup-compatibility/2006" xmlns:p14="http://schemas.microsoft.com/office/powerpoint/2010/main">
    <mc:Choice Requires="p14">
      <p:transition spd="slow" p14:dur="2000" advTm="21394"/>
    </mc:Choice>
    <mc:Fallback xmlns="">
      <p:transition spd="slow" advTm="213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TM04033921[[fn=Damask]]</Template>
  <TotalTime>4198</TotalTime>
  <Words>1956</Words>
  <Application>Microsoft Office PowerPoint</Application>
  <PresentationFormat>On-screen Show (16:9)</PresentationFormat>
  <Paragraphs>168</Paragraphs>
  <Slides>45</Slides>
  <Notes>39</Notes>
  <HiddenSlides>0</HiddenSlides>
  <MMClips>45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45</vt:i4>
      </vt:variant>
    </vt:vector>
  </HeadingPairs>
  <TitlesOfParts>
    <vt:vector size="50" baseType="lpstr">
      <vt:lpstr>Rockwell</vt:lpstr>
      <vt:lpstr>Lato</vt:lpstr>
      <vt:lpstr>Bookman Old Style</vt:lpstr>
      <vt:lpstr>Arial</vt:lpstr>
      <vt:lpstr>Damask</vt:lpstr>
      <vt:lpstr>VIOLENCE  TOWARDS  POLICE:</vt:lpstr>
      <vt:lpstr>  The Pendulum:  The fine line between love and hate Of Police officers</vt:lpstr>
      <vt:lpstr>The Pendulum, continued</vt:lpstr>
      <vt:lpstr>The Pendulum, continued</vt:lpstr>
      <vt:lpstr>The Pendulum,  continued</vt:lpstr>
      <vt:lpstr>The Pendulum, conclusion.</vt:lpstr>
      <vt:lpstr>Specifics: The last few years have seen a massive rise in violence towards police.  The media has seemingly sensationalized this violence, and its attendant events.  Two specific events seem to be the tipping point:</vt:lpstr>
      <vt:lpstr>Our Question:</vt:lpstr>
      <vt:lpstr>Hypothesis </vt:lpstr>
      <vt:lpstr> </vt:lpstr>
      <vt:lpstr>Michelle Covington: 2010,  Correlates and Causes of  Violence Against Police Officers</vt:lpstr>
      <vt:lpstr>Bradley Anders: 2011,  Racial Profiling and its Relation to Proactive Profiling</vt:lpstr>
      <vt:lpstr>Andrea Ritchie, 2016,  Black Lives Over Broken Windows</vt:lpstr>
      <vt:lpstr>Andrea Ritchie, continued.</vt:lpstr>
      <vt:lpstr>FBI UCR: Law Enforcement Officers Killed and Assaulted</vt:lpstr>
      <vt:lpstr> </vt:lpstr>
      <vt:lpstr>Limitations of Study</vt:lpstr>
      <vt:lpstr>Methodology</vt:lpstr>
      <vt:lpstr>The Survey</vt:lpstr>
      <vt:lpstr>Issues with survey once sent out</vt:lpstr>
      <vt:lpstr>Do you feel violence towards law enforcement officers is warranted?</vt:lpstr>
      <vt:lpstr>Do you feel the media (news, internet, social media, etc) has played a part in making Americans in general feel anger and disdain towards police officers? </vt:lpstr>
      <vt:lpstr>Do you feel that most of the time citizens bring on the violence towards police officers? </vt:lpstr>
      <vt:lpstr>Q9:What would you define as police brutality?</vt:lpstr>
      <vt:lpstr>Q12 - How strongly do you believe that racial profiling leads to police brutality </vt:lpstr>
      <vt:lpstr>Q25 - If you found yourself being arrested, whether or not you felt it was legally justified would you... </vt:lpstr>
      <vt:lpstr>Q28 - How familiar are you with the ensuing riots that followed the deaths of Michael Brown of Ferguson, Missouri and/or Freddie Gray of Baltimore, Maryland?</vt:lpstr>
      <vt:lpstr>Q29 - If you are familiar with the above question, do you feel the riots were ethically, though not legally, justified?</vt:lpstr>
      <vt:lpstr>Q32 - If you agree to the above, to what percentage do you feel the media has contributed to this overall feeling? </vt:lpstr>
      <vt:lpstr>Q33 - How serious a problem do you think violence towards law enforcement officers violence is in the United States? </vt:lpstr>
      <vt:lpstr>Q34 - How much of the time do you think you can trust the police to do what is right for you and your community? </vt:lpstr>
      <vt:lpstr>Q36 - Do you feel there is a certain group who bring on the violence towards police officers? (Mark all that apply) </vt:lpstr>
      <vt:lpstr>Other</vt:lpstr>
      <vt:lpstr>Q37 - Here are some reasons that have been given for police violence against civilians. For each one, please indicate whether you agree, disagree or neither. </vt:lpstr>
      <vt:lpstr>Q38 - Here are some policy changes that have been suggested to reduce tension between minority communities and the police. For each one, please tell me whether you think it would be extremely effective, very effective, somewhat effective, not too effective, or not effective at all. </vt:lpstr>
      <vt:lpstr>Q44 - How upsetting is it to you when you hear in the media about a law enforcement official being attacked or killed? </vt:lpstr>
      <vt:lpstr>Q45 - From a college student’s perspective how safe do you feel about law enforcement in your community? </vt:lpstr>
      <vt:lpstr>Q46 - Who do you think is more responsible for societies view of law enforcement? (Mark all that apply) </vt:lpstr>
      <vt:lpstr>Q50 - Please answer the following questions about violence towards police officers. </vt:lpstr>
      <vt:lpstr>Q50 - Please answer the following questions about violence towards police officers.</vt:lpstr>
      <vt:lpstr>Survey Findings</vt:lpstr>
      <vt:lpstr>Findings, continued</vt:lpstr>
      <vt:lpstr>More Findings...</vt:lpstr>
      <vt:lpstr>Conclusion</vt:lpstr>
      <vt:lpstr>Conclusion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VIOLENCE TOWARDS POLICE:</dc:title>
  <dc:creator>Kari Dennis</dc:creator>
  <cp:lastModifiedBy>Isaac Wheeler</cp:lastModifiedBy>
  <cp:revision>61</cp:revision>
  <dcterms:modified xsi:type="dcterms:W3CDTF">2016-12-06T04:20:57Z</dcterms:modified>
</cp:coreProperties>
</file>