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7646-B58E-6E4E-8BCE-1846FCD31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Abroad</a:t>
            </a:r>
            <a:br>
              <a:rPr lang="en-US" dirty="0"/>
            </a:br>
            <a:r>
              <a:rPr lang="en-US" dirty="0"/>
              <a:t>London &amp; Florence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452D0-A482-A846-BDA9-5529FA9970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UVU English &amp; Literature</a:t>
            </a:r>
          </a:p>
        </p:txBody>
      </p:sp>
    </p:spTree>
    <p:extLst>
      <p:ext uri="{BB962C8B-B14F-4D97-AF65-F5344CB8AC3E}">
        <p14:creationId xmlns:p14="http://schemas.microsoft.com/office/powerpoint/2010/main" val="64696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78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40" name="Group 101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41" name="Rectangle 106">
            <a:extLst>
              <a:ext uri="{FF2B5EF4-FFF2-40B4-BE49-F238E27FC236}">
                <a16:creationId xmlns:a16="http://schemas.microsoft.com/office/drawing/2014/main" id="{48A6F6BB-D5E6-4D0C-8C97-6C1DF3200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810DA4-4425-D94E-97DF-5C72F0874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728" r="-1" b="-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142" name="Rectangle 108">
            <a:extLst>
              <a:ext uri="{FF2B5EF4-FFF2-40B4-BE49-F238E27FC236}">
                <a16:creationId xmlns:a16="http://schemas.microsoft.com/office/drawing/2014/main" id="{3EE5D053-1682-470E-B948-7624856C1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763" y="0"/>
            <a:ext cx="6102351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94F07FC-EC36-4701-96EF-B44831F9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13861" y="1699589"/>
            <a:ext cx="3669240" cy="3470420"/>
            <a:chOff x="703119" y="1816768"/>
            <a:chExt cx="3669240" cy="347042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F451C6C-9E51-49CD-8CF6-1A2AC06D2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3119" y="1816768"/>
              <a:ext cx="3669239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22">
              <a:extLst>
                <a:ext uri="{FF2B5EF4-FFF2-40B4-BE49-F238E27FC236}">
                  <a16:creationId xmlns:a16="http://schemas.microsoft.com/office/drawing/2014/main" id="{33384E5B-DA8F-4EFD-8D91-C0EB98813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1975"/>
              <a:ext cx="315988" cy="27521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0D7B272-1D73-43C4-B9B3-E10EE60A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17FE8B4-7E52-4AB2-AC47-8C4BEEF17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F32042B8-0D8F-435E-8000-5046C2554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33566F21-01AD-41BF-BDB3-A6920C1B7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5D96FE25-4CDD-4A27-8CDE-617987DBA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F133C66D-97A8-48F5-A9FD-015B04485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10E393DD-1398-4C1C-BCCD-E5C6012BC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DF21F68D-A131-46FC-8A08-F2388E429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5390241A-2DF2-440C-80D0-DE31DEDB1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7213FCE5-EA54-4B9E-8422-712993FCC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E6296B1B-3E83-4F36-B722-B3ABEE14B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D9E34F14-CB4C-4DCF-B648-B86081819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D93803F7-2082-4C14-9C41-4E1EA73C1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084D5A9F-4A8A-4240-AFCB-811291FA3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409D9525-1278-4D2B-8671-881A6A709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BCEDA8ED-BD9E-46F0-BF2C-B234263DB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id="{B01C84E7-8749-4296-8B12-531C4203A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BBBF8FA7-F2B9-47D3-8A28-82796389F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id="{24A2760A-DA0A-4726-B702-5D5A6C6B5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2">
              <a:extLst>
                <a:ext uri="{FF2B5EF4-FFF2-40B4-BE49-F238E27FC236}">
                  <a16:creationId xmlns:a16="http://schemas.microsoft.com/office/drawing/2014/main" id="{CFB50890-5301-48AB-B1D8-B5707975D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id="{6184DFFF-3C6F-4682-BFC4-A98B27467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5501D5FA-E0E4-453B-A56A-0405EF9C9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id="{064E58B1-8832-4242-9018-16BC225C5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AAC66-A971-BF45-8F06-FBA7CF67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6374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  <a:t>4 Reasons to Study Abroad: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3A368-0CB8-F047-BE33-68957D8D6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120" y="803186"/>
            <a:ext cx="4498789" cy="52486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/>
            <a:r>
              <a:rPr lang="en-US" sz="2400" b="1" kern="1200" dirty="0">
                <a:solidFill>
                  <a:srgbClr val="FFFFFE"/>
                </a:solidFill>
                <a:effectLst/>
                <a:latin typeface="+mj-lt"/>
                <a:ea typeface="+mn-ea"/>
                <a:cs typeface="+mn-cs"/>
              </a:rPr>
              <a:t>Earn 6 credits in 6 weeks!</a:t>
            </a:r>
          </a:p>
          <a:p>
            <a:pPr lvl="1"/>
            <a:r>
              <a:rPr lang="en-US" sz="2400" b="1" kern="1200" dirty="0">
                <a:solidFill>
                  <a:srgbClr val="FFFFFE"/>
                </a:solidFill>
                <a:effectLst/>
                <a:latin typeface="+mj-lt"/>
                <a:ea typeface="+mn-ea"/>
                <a:cs typeface="+mn-cs"/>
              </a:rPr>
              <a:t>Choose from a variety of courses. </a:t>
            </a:r>
          </a:p>
          <a:p>
            <a:pPr marL="342900"/>
            <a:r>
              <a:rPr lang="en-US" sz="2400" b="1" kern="1200" dirty="0">
                <a:solidFill>
                  <a:srgbClr val="FFFFFE"/>
                </a:solidFill>
                <a:effectLst/>
                <a:latin typeface="+mj-lt"/>
                <a:ea typeface="+mn-ea"/>
                <a:cs typeface="+mn-cs"/>
              </a:rPr>
              <a:t>Live and study in central London. </a:t>
            </a:r>
          </a:p>
          <a:p>
            <a:pPr marL="342900"/>
            <a:r>
              <a:rPr lang="en-US" sz="2400" b="1" kern="1200" dirty="0">
                <a:solidFill>
                  <a:srgbClr val="FFFFFE"/>
                </a:solidFill>
                <a:effectLst/>
                <a:latin typeface="+mj-lt"/>
                <a:ea typeface="+mn-ea"/>
                <a:cs typeface="+mn-cs"/>
              </a:rPr>
              <a:t>Travel across England with our field trips.</a:t>
            </a:r>
          </a:p>
          <a:p>
            <a:pPr marL="342900"/>
            <a:r>
              <a:rPr lang="en-US" sz="2400" b="1" kern="1200" dirty="0">
                <a:solidFill>
                  <a:srgbClr val="FFFFFE"/>
                </a:solidFill>
                <a:effectLst/>
                <a:latin typeface="+mj-lt"/>
                <a:ea typeface="+mn-ea"/>
                <a:cs typeface="+mn-cs"/>
              </a:rPr>
              <a:t>Immerse yourself in the stunning art and architecture of Florence, Italy. </a:t>
            </a:r>
          </a:p>
        </p:txBody>
      </p:sp>
    </p:spTree>
    <p:extLst>
      <p:ext uri="{BB962C8B-B14F-4D97-AF65-F5344CB8AC3E}">
        <p14:creationId xmlns:p14="http://schemas.microsoft.com/office/powerpoint/2010/main" val="28269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61BC-4AC9-4940-8A43-C52C4983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Offerings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7312E-BFE0-E544-8DB0-AE6D9D2D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722189"/>
            <a:ext cx="6281873" cy="571191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+mj-lt"/>
              </a:rPr>
              <a:t>ENGL 2610: Medieval and Early Modern Cultures of the Book </a:t>
            </a:r>
          </a:p>
          <a:p>
            <a:pPr lvl="1"/>
            <a:r>
              <a:rPr lang="en-US" dirty="0">
                <a:latin typeface="+mj-lt"/>
              </a:rPr>
              <a:t>Fulfills ENGL 2610: British Literature before 1800 OR HONR 2000: Ancient Legacies </a:t>
            </a:r>
            <a:endParaRPr lang="en-US" b="1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Prerequisite: ENGL 1010 or Honors Program</a:t>
            </a:r>
          </a:p>
          <a:p>
            <a:r>
              <a:rPr lang="en-US" b="1" dirty="0">
                <a:latin typeface="+mj-lt"/>
              </a:rPr>
              <a:t>ENGL 2620 &amp; ENGL 3710: British Women Writers</a:t>
            </a:r>
          </a:p>
          <a:p>
            <a:pPr lvl="1"/>
            <a:r>
              <a:rPr lang="en-US" dirty="0">
                <a:latin typeface="+mj-lt"/>
              </a:rPr>
              <a:t>Lower division fulfills ENGL 2620: British Literature after 1800 OR HONR 2100: Modern Legacies </a:t>
            </a:r>
          </a:p>
          <a:p>
            <a:pPr lvl="1"/>
            <a:r>
              <a:rPr lang="en-US" dirty="0">
                <a:latin typeface="+mj-lt"/>
              </a:rPr>
              <a:t>Upper division fulfills literature elective. </a:t>
            </a:r>
          </a:p>
          <a:p>
            <a:pPr lvl="1"/>
            <a:r>
              <a:rPr lang="en-US" dirty="0">
                <a:latin typeface="+mj-lt"/>
              </a:rPr>
              <a:t>Upper and lower division courses meet together. </a:t>
            </a:r>
          </a:p>
          <a:p>
            <a:pPr lvl="1"/>
            <a:r>
              <a:rPr lang="en-US" dirty="0">
                <a:latin typeface="+mj-lt"/>
              </a:rPr>
              <a:t>Prerequisite for ENGL 2620: ENGL 1010 or ENGH 1005</a:t>
            </a:r>
          </a:p>
          <a:p>
            <a:pPr lvl="1"/>
            <a:r>
              <a:rPr lang="en-US" sz="1500" dirty="0">
                <a:latin typeface="+mj-lt"/>
              </a:rPr>
              <a:t>Prerequisite for ENGL 3710: ENGL 2010 and University Advanced Standing*</a:t>
            </a: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ENGL 276R: Spatial Imagination and the Construction of Identity</a:t>
            </a:r>
          </a:p>
          <a:p>
            <a:pPr lvl="1"/>
            <a:r>
              <a:rPr lang="en-US" dirty="0">
                <a:latin typeface="+mj-lt"/>
              </a:rPr>
              <a:t>Fulfills elective requirements.</a:t>
            </a:r>
          </a:p>
          <a:p>
            <a:pPr lvl="1"/>
            <a:r>
              <a:rPr lang="en-US" dirty="0">
                <a:latin typeface="+mj-lt"/>
              </a:rPr>
              <a:t>Prerequisite: ENGL 1010 or ENGH 1005</a:t>
            </a:r>
          </a:p>
          <a:p>
            <a:r>
              <a:rPr lang="en-US" b="1" dirty="0">
                <a:latin typeface="+mj-lt"/>
              </a:rPr>
              <a:t>ENGL 3610: Medieval Literature</a:t>
            </a:r>
          </a:p>
          <a:p>
            <a:pPr lvl="1"/>
            <a:r>
              <a:rPr lang="en-US" dirty="0">
                <a:latin typeface="+mj-lt"/>
              </a:rPr>
              <a:t>Fulfills emphasis requirement, Brit. Lit. Pre-1800</a:t>
            </a:r>
          </a:p>
          <a:p>
            <a:pPr lvl="1"/>
            <a:r>
              <a:rPr lang="en-US" dirty="0">
                <a:latin typeface="+mj-lt"/>
              </a:rPr>
              <a:t>Prerequisite: ENGL 2010 and (ENGL 2610 or ENGL 2620), both with a grade of C- or higher and University Advanced Standing*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0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ECF97F8-8C72-416C-96CC-9C9CCCEB4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C201A5-19BC-48BC-B4F2-2CDB936AD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6DEE6E6D-024D-4B3D-A903-DEE333F11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BBC9127D-8F7F-438E-B88F-8EF37BFBE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E5064519-BF42-4EDC-8A7E-E2ACD059D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6BE4D826-146D-46C9-9766-FDC830D23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8A66C74-4733-45AA-9675-27375CE0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48DC7D0-E54E-4F53-9D76-49C960698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4D010D0A-599B-48CE-BDF0-DB303694D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4ED3358-79FB-49E9-8F18-D6CBDEA1A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7E976D7-B57E-4B13-B2C2-CA47D8048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B9AC31B1-60E6-4D02-B1E4-53C8B0F92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0172AD17-6A37-4F03-A908-9B3B5932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DC5D3599-3F33-47C6-A888-198CD04AC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74CC987-E087-478B-8C57-9E072CCB1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DBF5E68F-94E6-454D-A2DC-F84E4D1AE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804D0953-1363-48BA-AD76-112FCA36B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2E0316AE-28C0-4719-9A3D-013B012A6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23539E94-7A51-4AA9-B42B-72E243E76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C2F8AD07-CA5A-4B6A-97D6-17FBDB28D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E80A4EAC-5E09-4687-9882-FAAE83F79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99DFCC76-4273-4D14-8C46-992E1CCE0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A6469C36-1B3C-48EA-B6C6-EF6960275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3D8E6F-1854-CC4D-A7C6-1A923A49E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1" r="-1" b="2013"/>
          <a:stretch/>
        </p:blipFill>
        <p:spPr>
          <a:xfrm flipH="1">
            <a:off x="0" y="227"/>
            <a:ext cx="12191675" cy="6858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A86DE0E-D918-48B5-AB27-308EC1B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84" y="0"/>
            <a:ext cx="5436282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9FF5B17-6CE0-425A-8F7E-EA12CCA43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82235" y="1699589"/>
            <a:ext cx="3671786" cy="3467610"/>
            <a:chOff x="700573" y="1816768"/>
            <a:chExt cx="3671786" cy="346761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3CBAEB0-8AC3-4B8F-A6DD-29486D570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0573" y="1816768"/>
              <a:ext cx="3671785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22">
              <a:extLst>
                <a:ext uri="{FF2B5EF4-FFF2-40B4-BE49-F238E27FC236}">
                  <a16:creationId xmlns:a16="http://schemas.microsoft.com/office/drawing/2014/main" id="{7AC33B03-3E22-4202-9F40-73BC7051F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1975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201ECC9-CA34-45FC-AD0B-AB92CB75F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82092-128D-6B47-A373-28BA70F9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294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sz="4000" dirty="0"/>
              <a:t>Program Dates Deadlines &amp;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50C5D-0F4C-3443-9595-022BEE0A9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33" y="803186"/>
            <a:ext cx="3846485" cy="52486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E"/>
                </a:solidFill>
                <a:latin typeface="+mj-lt"/>
              </a:rPr>
              <a:t>June 29</a:t>
            </a:r>
            <a:r>
              <a:rPr lang="en-US" sz="2400" baseline="30000" dirty="0">
                <a:solidFill>
                  <a:srgbClr val="FFFFFE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FFFFFE"/>
                </a:solidFill>
                <a:latin typeface="+mj-lt"/>
              </a:rPr>
              <a:t> – August 7</a:t>
            </a:r>
            <a:r>
              <a:rPr lang="en-US" sz="2400" baseline="30000" dirty="0">
                <a:solidFill>
                  <a:srgbClr val="FFFFFE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FFFFFE"/>
                </a:solidFill>
                <a:latin typeface="+mj-lt"/>
              </a:rPr>
              <a:t> 2020 (6 weeks)</a:t>
            </a:r>
          </a:p>
          <a:p>
            <a:r>
              <a:rPr lang="en-US" sz="2400" dirty="0">
                <a:solidFill>
                  <a:srgbClr val="FFFFFE"/>
                </a:solidFill>
                <a:latin typeface="+mj-lt"/>
              </a:rPr>
              <a:t>5 weeks in London</a:t>
            </a:r>
          </a:p>
          <a:p>
            <a:r>
              <a:rPr lang="en-US" sz="2400" dirty="0">
                <a:solidFill>
                  <a:srgbClr val="FFFFFE"/>
                </a:solidFill>
                <a:latin typeface="+mj-lt"/>
              </a:rPr>
              <a:t>1 week in Florence  </a:t>
            </a:r>
          </a:p>
          <a:p>
            <a:pPr lvl="0">
              <a:buClr>
                <a:srgbClr val="113310"/>
              </a:buClr>
            </a:pPr>
            <a:r>
              <a:rPr lang="en-US" sz="2400" dirty="0">
                <a:solidFill>
                  <a:srgbClr val="FFFFFE"/>
                </a:solidFill>
                <a:latin typeface="Calibri Light" panose="020F0302020204030204"/>
              </a:rPr>
              <a:t>Applications due Feb. 1</a:t>
            </a:r>
            <a:r>
              <a:rPr lang="en-US" sz="2400" baseline="30000" dirty="0">
                <a:solidFill>
                  <a:srgbClr val="FFFFFE"/>
                </a:solidFill>
                <a:latin typeface="Calibri Light" panose="020F0302020204030204"/>
              </a:rPr>
              <a:t>st</a:t>
            </a:r>
          </a:p>
          <a:p>
            <a:pPr lvl="1">
              <a:buClr>
                <a:srgbClr val="113310"/>
              </a:buClr>
            </a:pPr>
            <a:r>
              <a:rPr lang="en-US" sz="2000" dirty="0">
                <a:solidFill>
                  <a:srgbClr val="FFFFFE"/>
                </a:solidFill>
                <a:latin typeface="+mj-lt"/>
              </a:rPr>
              <a:t>Application fee: $75</a:t>
            </a:r>
            <a:endParaRPr lang="en-US" sz="2200" baseline="30000" dirty="0">
              <a:solidFill>
                <a:srgbClr val="FFFFFE"/>
              </a:solidFill>
              <a:latin typeface="+mj-lt"/>
            </a:endParaRPr>
          </a:p>
          <a:p>
            <a:r>
              <a:rPr lang="en-US" sz="2400" dirty="0">
                <a:solidFill>
                  <a:srgbClr val="FFFFFE"/>
                </a:solidFill>
                <a:latin typeface="+mj-lt"/>
              </a:rPr>
              <a:t>Program fee: $4250</a:t>
            </a:r>
          </a:p>
          <a:p>
            <a:r>
              <a:rPr lang="en-US" sz="2400" dirty="0">
                <a:solidFill>
                  <a:srgbClr val="FFFFFE"/>
                </a:solidFill>
                <a:latin typeface="+mj-lt"/>
              </a:rPr>
              <a:t>Tuition: $990 </a:t>
            </a:r>
          </a:p>
          <a:p>
            <a:pPr marL="0" indent="0">
              <a:buNone/>
            </a:pPr>
            <a:endParaRPr lang="en-US" sz="18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14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A25D46-0B0D-4C47-ACAF-9DABE5231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DEC1925-DB40-405A-9602-CB6117F2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4C8D933-6429-43B8-A716-04BBDC8F6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A748C01-33A0-4048-9AEC-723C3CC4D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C18A8D9-8B83-4735-BFD9-D5FEC8CA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838D5B3-7824-40C9-BD13-E81A1495C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03E48D3-8468-4C19-B59E-91763D21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C99F5924-515F-4791-A276-239CC9F38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8784E22-B5A3-4106-9448-81DA4262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A563E6F-2970-4E53-A329-C023E701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279679C-1412-41C6-8306-544AA6759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27D2C28-B4B8-49B4-8C4E-D85037F25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2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D89DEA0-3D57-4733-BCB3-8A49D0BE1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2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5E2351B-95C5-45BD-BDC8-EA804EE62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89AC477-B06A-4C2E-ABDB-6C500FD0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C9415B72-EFB8-41F5-B5BE-8113AC259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BF39570-FB5C-4B29-8025-FEA726A2C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8E257F1-2F00-4BC6-983A-00EF13707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295C673-B6FC-45FC-B29D-5DF3B88CD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DCB093E-EA27-4DA3-BF5F-B5DFE490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696232-992B-7F41-A547-853551B1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2" r="3434" b="1"/>
          <a:stretch/>
        </p:blipFill>
        <p:spPr>
          <a:xfrm>
            <a:off x="20" y="660085"/>
            <a:ext cx="6033009" cy="6197914"/>
          </a:xfrm>
          <a:custGeom>
            <a:avLst/>
            <a:gdLst>
              <a:gd name="connsiteX0" fmla="*/ 5313332 w 6033029"/>
              <a:gd name="connsiteY0" fmla="*/ 105 h 6197914"/>
              <a:gd name="connsiteX1" fmla="*/ 6033029 w 6033029"/>
              <a:gd name="connsiteY1" fmla="*/ 6154 h 6197914"/>
              <a:gd name="connsiteX2" fmla="*/ 6033029 w 6033029"/>
              <a:gd name="connsiteY2" fmla="*/ 6197914 h 6197914"/>
              <a:gd name="connsiteX3" fmla="*/ 0 w 6033029"/>
              <a:gd name="connsiteY3" fmla="*/ 6197914 h 6197914"/>
              <a:gd name="connsiteX4" fmla="*/ 0 w 6033029"/>
              <a:gd name="connsiteY4" fmla="*/ 5879756 h 6197914"/>
              <a:gd name="connsiteX5" fmla="*/ 0 w 6033029"/>
              <a:gd name="connsiteY5" fmla="*/ 1858395 h 6197914"/>
              <a:gd name="connsiteX6" fmla="*/ 0 w 6033029"/>
              <a:gd name="connsiteY6" fmla="*/ 1623016 h 6197914"/>
              <a:gd name="connsiteX7" fmla="*/ 0 w 6033029"/>
              <a:gd name="connsiteY7" fmla="*/ 276175 h 6197914"/>
              <a:gd name="connsiteX8" fmla="*/ 400746 w 6033029"/>
              <a:gd name="connsiteY8" fmla="*/ 230875 h 6197914"/>
              <a:gd name="connsiteX9" fmla="*/ 5313332 w 6033029"/>
              <a:gd name="connsiteY9" fmla="*/ 105 h 619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3029" h="6197914">
                <a:moveTo>
                  <a:pt x="5313332" y="105"/>
                </a:moveTo>
                <a:lnTo>
                  <a:pt x="6033029" y="6154"/>
                </a:lnTo>
                <a:lnTo>
                  <a:pt x="6033029" y="6197914"/>
                </a:lnTo>
                <a:lnTo>
                  <a:pt x="0" y="6197914"/>
                </a:lnTo>
                <a:lnTo>
                  <a:pt x="0" y="5879756"/>
                </a:lnTo>
                <a:lnTo>
                  <a:pt x="0" y="1858395"/>
                </a:lnTo>
                <a:lnTo>
                  <a:pt x="0" y="1623016"/>
                </a:lnTo>
                <a:lnTo>
                  <a:pt x="0" y="276175"/>
                </a:lnTo>
                <a:lnTo>
                  <a:pt x="400746" y="230875"/>
                </a:lnTo>
                <a:cubicBezTo>
                  <a:pt x="2093145" y="54582"/>
                  <a:pt x="3800480" y="-2812"/>
                  <a:pt x="5313332" y="105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ACDAF-31E1-C549-A34E-1E74326FC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60" b="-2"/>
          <a:stretch/>
        </p:blipFill>
        <p:spPr>
          <a:xfrm>
            <a:off x="6172726" y="668556"/>
            <a:ext cx="6019274" cy="6189445"/>
          </a:xfrm>
          <a:custGeom>
            <a:avLst/>
            <a:gdLst>
              <a:gd name="connsiteX0" fmla="*/ 0 w 6019274"/>
              <a:gd name="connsiteY0" fmla="*/ 0 h 6189445"/>
              <a:gd name="connsiteX1" fmla="*/ 235505 w 6019274"/>
              <a:gd name="connsiteY1" fmla="*/ 4217 h 6189445"/>
              <a:gd name="connsiteX2" fmla="*/ 580871 w 6019274"/>
              <a:gd name="connsiteY2" fmla="*/ 12487 h 6189445"/>
              <a:gd name="connsiteX3" fmla="*/ 5941077 w 6019274"/>
              <a:gd name="connsiteY3" fmla="*/ 408889 h 6189445"/>
              <a:gd name="connsiteX4" fmla="*/ 6019274 w 6019274"/>
              <a:gd name="connsiteY4" fmla="*/ 419037 h 6189445"/>
              <a:gd name="connsiteX5" fmla="*/ 6019274 w 6019274"/>
              <a:gd name="connsiteY5" fmla="*/ 1614547 h 6189445"/>
              <a:gd name="connsiteX6" fmla="*/ 6019274 w 6019274"/>
              <a:gd name="connsiteY6" fmla="*/ 1849926 h 6189445"/>
              <a:gd name="connsiteX7" fmla="*/ 6019274 w 6019274"/>
              <a:gd name="connsiteY7" fmla="*/ 5871287 h 6189445"/>
              <a:gd name="connsiteX8" fmla="*/ 6019274 w 6019274"/>
              <a:gd name="connsiteY8" fmla="*/ 6189445 h 6189445"/>
              <a:gd name="connsiteX9" fmla="*/ 0 w 6019274"/>
              <a:gd name="connsiteY9" fmla="*/ 6189445 h 618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9274" h="6189445">
                <a:moveTo>
                  <a:pt x="0" y="0"/>
                </a:moveTo>
                <a:lnTo>
                  <a:pt x="235505" y="4217"/>
                </a:lnTo>
                <a:cubicBezTo>
                  <a:pt x="352382" y="6668"/>
                  <a:pt x="467544" y="9436"/>
                  <a:pt x="580871" y="12487"/>
                </a:cubicBezTo>
                <a:cubicBezTo>
                  <a:pt x="2064426" y="52433"/>
                  <a:pt x="3966782" y="166374"/>
                  <a:pt x="5941077" y="408889"/>
                </a:cubicBezTo>
                <a:lnTo>
                  <a:pt x="6019274" y="419037"/>
                </a:lnTo>
                <a:lnTo>
                  <a:pt x="6019274" y="1614547"/>
                </a:lnTo>
                <a:lnTo>
                  <a:pt x="6019274" y="1849926"/>
                </a:lnTo>
                <a:lnTo>
                  <a:pt x="6019274" y="5871287"/>
                </a:lnTo>
                <a:lnTo>
                  <a:pt x="6019274" y="6189445"/>
                </a:lnTo>
                <a:lnTo>
                  <a:pt x="0" y="61894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3332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/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11">
            <a:extLst>
              <a:ext uri="{FF2B5EF4-FFF2-40B4-BE49-F238E27FC236}">
                <a16:creationId xmlns:a16="http://schemas.microsoft.com/office/drawing/2014/main" id="{02809643-1A52-4ED2-AA8C-EEF67E927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3" name="Freeform 5">
              <a:extLst>
                <a:ext uri="{FF2B5EF4-FFF2-40B4-BE49-F238E27FC236}">
                  <a16:creationId xmlns:a16="http://schemas.microsoft.com/office/drawing/2014/main" id="{F59BE78A-E3EA-4451-96B5-6FAFD246E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6">
              <a:extLst>
                <a:ext uri="{FF2B5EF4-FFF2-40B4-BE49-F238E27FC236}">
                  <a16:creationId xmlns:a16="http://schemas.microsoft.com/office/drawing/2014/main" id="{CFD751E0-7430-4ACA-A679-ECB74EA58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5" name="Freeform 7">
              <a:extLst>
                <a:ext uri="{FF2B5EF4-FFF2-40B4-BE49-F238E27FC236}">
                  <a16:creationId xmlns:a16="http://schemas.microsoft.com/office/drawing/2014/main" id="{A4098D72-B456-40CC-8C9F-D08B9DD2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6" name="Freeform 8">
              <a:extLst>
                <a:ext uri="{FF2B5EF4-FFF2-40B4-BE49-F238E27FC236}">
                  <a16:creationId xmlns:a16="http://schemas.microsoft.com/office/drawing/2014/main" id="{77F4ACE6-DDA3-4ED6-8FEE-78FFB08E9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7" name="Freeform 9">
              <a:extLst>
                <a:ext uri="{FF2B5EF4-FFF2-40B4-BE49-F238E27FC236}">
                  <a16:creationId xmlns:a16="http://schemas.microsoft.com/office/drawing/2014/main" id="{4337B0AD-9A1D-4899-8791-EDEB9B5A1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8" name="Freeform 10">
              <a:extLst>
                <a:ext uri="{FF2B5EF4-FFF2-40B4-BE49-F238E27FC236}">
                  <a16:creationId xmlns:a16="http://schemas.microsoft.com/office/drawing/2014/main" id="{BCA1A530-E6F6-465D-BCD0-371D816C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E004A844-7D04-43E1-A29A-F8191791D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20EE4868-1730-433B-AA39-A91305A49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5AB5DD23-5ECB-4E0C-AC9B-C384785BA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30DF27FE-32C5-40E3-88CF-16228DBBC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3" name="Freeform 15">
              <a:extLst>
                <a:ext uri="{FF2B5EF4-FFF2-40B4-BE49-F238E27FC236}">
                  <a16:creationId xmlns:a16="http://schemas.microsoft.com/office/drawing/2014/main" id="{7DA4BF21-FA96-43DB-A077-173C5F433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79FB98CB-1E06-4CC6-B67C-4CE3403E8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BF956BA4-7CC2-4E13-9E1D-0854EF4CB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E6C08EBB-2C97-4884-9312-EA0A6A62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7" name="Freeform 19">
              <a:extLst>
                <a:ext uri="{FF2B5EF4-FFF2-40B4-BE49-F238E27FC236}">
                  <a16:creationId xmlns:a16="http://schemas.microsoft.com/office/drawing/2014/main" id="{3262514D-691E-4344-8751-4E80F046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17406E40-244E-4DD6-94A4-E73960241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9E621646-8902-4518-ADFE-798B8AF7F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0" name="Freeform 22">
              <a:extLst>
                <a:ext uri="{FF2B5EF4-FFF2-40B4-BE49-F238E27FC236}">
                  <a16:creationId xmlns:a16="http://schemas.microsoft.com/office/drawing/2014/main" id="{BC03DD73-798C-403F-B9AC-BFF84A0B1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1" name="Freeform 23">
              <a:extLst>
                <a:ext uri="{FF2B5EF4-FFF2-40B4-BE49-F238E27FC236}">
                  <a16:creationId xmlns:a16="http://schemas.microsoft.com/office/drawing/2014/main" id="{6756FE0C-DC81-49BD-AD76-1E223B686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2" name="Freeform 24">
              <a:extLst>
                <a:ext uri="{FF2B5EF4-FFF2-40B4-BE49-F238E27FC236}">
                  <a16:creationId xmlns:a16="http://schemas.microsoft.com/office/drawing/2014/main" id="{89921AE2-097C-4DEE-A398-FCB910D60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3" name="Freeform 25">
              <a:extLst>
                <a:ext uri="{FF2B5EF4-FFF2-40B4-BE49-F238E27FC236}">
                  <a16:creationId xmlns:a16="http://schemas.microsoft.com/office/drawing/2014/main" id="{FEEAE74D-A8B8-4601-84C4-7F01DFF41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C71718D-C2C5-814B-A578-DF16E7A91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5" r="3216"/>
          <a:stretch/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990D254-C440-D541-A8BB-B168E4394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6678"/>
          <a:stretch/>
        </p:blipFill>
        <p:spPr>
          <a:xfrm>
            <a:off x="6170798" y="640079"/>
            <a:ext cx="5400167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45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43">
            <a:extLst>
              <a:ext uri="{FF2B5EF4-FFF2-40B4-BE49-F238E27FC236}">
                <a16:creationId xmlns:a16="http://schemas.microsoft.com/office/drawing/2014/main" id="{59C0AD34-689A-4954-B857-28A56A03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EF251E5-B061-410C-B249-58C685761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20E53A-A780-41CF-9B04-52B707A56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9A337230-F2D4-4984-B33B-BD5732CA7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150374BA-0847-4D86-BDAD-B3616B48A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756B05EF-64B2-4E1A-BEE2-2C91CEE4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8EAC8528-3758-4668-AC4F-7A1ED80AA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C60E31E-3A6D-4751-A2B9-6D6BBD3F4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BDA3DA6A-3268-4B0F-AEE7-DAA73B1F3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2998BF04-8D3F-4A2A-99F5-4CA4E8CE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0634B53A-D297-4948-A6D6-F6A97EA30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4E8DB691-0BA0-400D-800A-75BC37742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AFAFDDA3-AC41-4CF2-94B8-57BB1C5E5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4A15B2B0-A771-4DFA-9D23-CB066DAE7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6181A0C3-EE79-45C0-B2F7-3EFDF30C9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15E0117B-FD22-48B9-9C77-A8B55903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8E85FCEE-A313-4486-8C87-02810F693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1C675BF2-101E-485B-8567-6DAC3E2E5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FB45911A-8248-42F7-B3EB-A00DB5720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5BB462F8-D1E7-49F8-BC68-C084D693D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A42670A7-31BD-4399-A52B-58F7DC2CD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9A3D52C0-9637-4872-BE90-954269A9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3C8A97F0-11E5-4091-BFF3-12036C2E2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E61F70-1A72-FE44-993A-861FE89F6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99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84" name="Rectangle 68">
            <a:extLst>
              <a:ext uri="{FF2B5EF4-FFF2-40B4-BE49-F238E27FC236}">
                <a16:creationId xmlns:a16="http://schemas.microsoft.com/office/drawing/2014/main" id="{0D46847E-DF7B-4BE5-BA10-97AFF961C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4042" y="1186483"/>
            <a:ext cx="8843596" cy="5054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27E50E2-800F-4574-8926-D1DB68914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293" y="1776933"/>
            <a:ext cx="8845667" cy="35364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4BA7A-6E04-4541-88E6-3291CC41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1" y="2358391"/>
            <a:ext cx="2714952" cy="2453676"/>
          </a:xfrm>
        </p:spPr>
        <p:txBody>
          <a:bodyPr>
            <a:normAutofit/>
          </a:bodyPr>
          <a:lstStyle/>
          <a:p>
            <a:r>
              <a:rPr lang="en-US" sz="4000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53B01-ACCF-D645-9B49-E2F9DC40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160" y="1862274"/>
            <a:ext cx="5315742" cy="33683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FE"/>
                </a:solidFill>
                <a:latin typeface="+mj-lt"/>
              </a:rPr>
              <a:t>Program information and application link:</a:t>
            </a:r>
            <a:r>
              <a:rPr lang="en-US" dirty="0">
                <a:solidFill>
                  <a:srgbClr val="FFFFFE"/>
                </a:solidFill>
                <a:latin typeface="+mj-lt"/>
              </a:rPr>
              <a:t> https://</a:t>
            </a:r>
            <a:r>
              <a:rPr lang="en-US" dirty="0" err="1">
                <a:solidFill>
                  <a:srgbClr val="FFFFFE"/>
                </a:solidFill>
                <a:latin typeface="+mj-lt"/>
              </a:rPr>
              <a:t>www.uvu.edu</a:t>
            </a:r>
            <a:r>
              <a:rPr lang="en-US" dirty="0">
                <a:solidFill>
                  <a:srgbClr val="FFFFFE"/>
                </a:solidFill>
                <a:latin typeface="+mj-lt"/>
              </a:rPr>
              <a:t>/global/students/study-abroad/</a:t>
            </a:r>
            <a:r>
              <a:rPr lang="en-US" dirty="0" err="1">
                <a:solidFill>
                  <a:srgbClr val="FFFFFE"/>
                </a:solidFill>
                <a:latin typeface="+mj-lt"/>
              </a:rPr>
              <a:t>uk</a:t>
            </a:r>
            <a:r>
              <a:rPr lang="en-US" dirty="0">
                <a:solidFill>
                  <a:srgbClr val="FFFFFE"/>
                </a:solidFill>
                <a:latin typeface="+mj-lt"/>
              </a:rPr>
              <a:t>/lonflo-lit20.html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FE"/>
                </a:solidFill>
                <a:latin typeface="+mj-lt"/>
              </a:rPr>
              <a:t>Prof. </a:t>
            </a:r>
            <a:r>
              <a:rPr lang="en-US" b="1" dirty="0" err="1">
                <a:solidFill>
                  <a:srgbClr val="FFFFFE"/>
                </a:solidFill>
                <a:latin typeface="+mj-lt"/>
              </a:rPr>
              <a:t>Ruen-chuan</a:t>
            </a:r>
            <a:r>
              <a:rPr lang="en-US" b="1" dirty="0">
                <a:solidFill>
                  <a:srgbClr val="FFFFFE"/>
                </a:solidFill>
                <a:latin typeface="+mj-lt"/>
              </a:rPr>
              <a:t> Ma 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FFFFFE"/>
                </a:solidFill>
                <a:latin typeface="+mj-lt"/>
              </a:rPr>
              <a:t>rma@uvu.edu</a:t>
            </a:r>
            <a:endParaRPr lang="en-US" dirty="0">
              <a:solidFill>
                <a:srgbClr val="FFFFFE"/>
              </a:solidFill>
              <a:latin typeface="+mj-lt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FFFE"/>
                </a:solidFill>
                <a:latin typeface="+mj-lt"/>
              </a:rPr>
              <a:t>CB 402G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FE"/>
                </a:solidFill>
                <a:latin typeface="+mj-lt"/>
              </a:rPr>
              <a:t>Prof. Ashley Nadeau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FFFFFE"/>
                </a:solidFill>
                <a:latin typeface="+mj-lt"/>
              </a:rPr>
              <a:t>Anadeau@uvu.edu</a:t>
            </a:r>
            <a:endParaRPr lang="en-US" dirty="0">
              <a:solidFill>
                <a:srgbClr val="FFFFFE"/>
              </a:solidFill>
              <a:latin typeface="+mj-lt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FFFE"/>
                </a:solidFill>
                <a:latin typeface="+mj-lt"/>
              </a:rPr>
              <a:t>CB 407G</a:t>
            </a: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73" name="Isosceles Triangle 39">
            <a:extLst>
              <a:ext uri="{FF2B5EF4-FFF2-40B4-BE49-F238E27FC236}">
                <a16:creationId xmlns:a16="http://schemas.microsoft.com/office/drawing/2014/main" id="{7DC56226-648F-4399-93F6-94D24B604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5313353"/>
            <a:ext cx="407233" cy="351063"/>
          </a:xfrm>
          <a:prstGeom prst="triangl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DB26B-CBF1-9948-B777-576AB119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15" y="3208338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14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Custom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113310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2988</TotalTime>
  <Words>164</Words>
  <Application>Microsoft Macintosh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Atlas</vt:lpstr>
      <vt:lpstr>Study Abroad London &amp; Florence </vt:lpstr>
      <vt:lpstr>4 Reasons to Study Abroad: </vt:lpstr>
      <vt:lpstr>Course Offerings</vt:lpstr>
      <vt:lpstr>Program Dates Deadlines &amp; Fees</vt:lpstr>
      <vt:lpstr>PowerPoint Presentation</vt:lpstr>
      <vt:lpstr>PowerPoint Presentation</vt:lpstr>
      <vt:lpstr>Contacts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London &amp; Florence </dc:title>
  <dc:creator>Ashley Nadeau</dc:creator>
  <cp:lastModifiedBy>Ruen-chuan Ma</cp:lastModifiedBy>
  <cp:revision>3</cp:revision>
  <dcterms:created xsi:type="dcterms:W3CDTF">2019-10-25T17:37:49Z</dcterms:created>
  <dcterms:modified xsi:type="dcterms:W3CDTF">2019-10-27T21:24:52Z</dcterms:modified>
</cp:coreProperties>
</file>