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74" r:id="rId4"/>
    <p:sldId id="291" r:id="rId5"/>
    <p:sldId id="275" r:id="rId6"/>
    <p:sldId id="290" r:id="rId7"/>
    <p:sldId id="293" r:id="rId8"/>
    <p:sldId id="292" r:id="rId9"/>
    <p:sldId id="277" r:id="rId10"/>
    <p:sldId id="276" r:id="rId11"/>
    <p:sldId id="269" r:id="rId12"/>
    <p:sldId id="263" r:id="rId13"/>
    <p:sldId id="258" r:id="rId14"/>
    <p:sldId id="260" r:id="rId15"/>
    <p:sldId id="266" r:id="rId16"/>
    <p:sldId id="259" r:id="rId17"/>
    <p:sldId id="261" r:id="rId18"/>
    <p:sldId id="262" r:id="rId19"/>
    <p:sldId id="268" r:id="rId20"/>
    <p:sldId id="264" r:id="rId21"/>
    <p:sldId id="265" r:id="rId22"/>
    <p:sldId id="297" r:id="rId23"/>
    <p:sldId id="282" r:id="rId24"/>
    <p:sldId id="295" r:id="rId25"/>
    <p:sldId id="278" r:id="rId26"/>
    <p:sldId id="279" r:id="rId27"/>
    <p:sldId id="280" r:id="rId28"/>
    <p:sldId id="281" r:id="rId29"/>
    <p:sldId id="283" r:id="rId30"/>
    <p:sldId id="294" r:id="rId31"/>
    <p:sldId id="284" r:id="rId32"/>
    <p:sldId id="285" r:id="rId33"/>
    <p:sldId id="287" r:id="rId34"/>
    <p:sldId id="288" r:id="rId35"/>
    <p:sldId id="289" r:id="rId36"/>
    <p:sldId id="29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F30D3A-F5A1-2C2C-4F35-493E8809CF85}" name="Nicole M Ferguson" initials="NMF" userId="Nicole M Ferguso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48C530-6C8B-4411-9188-5839EFB5B135}" v="2744" dt="2023-09-15T21:05:47.8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259402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3490047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3953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1970072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6310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3299982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473382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4057987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3341577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A5D55C-7047-4BE9-B9AC-7903FB35DB4C}" type="datetimeFigureOut">
              <a:rPr lang="en-US" smtClean="0"/>
              <a:t>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1834219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A5D55C-7047-4BE9-B9AC-7903FB35DB4C}" type="datetimeFigureOut">
              <a:rPr lang="en-US" smtClean="0"/>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2582115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A5D55C-7047-4BE9-B9AC-7903FB35DB4C}" type="datetimeFigureOut">
              <a:rPr lang="en-US" smtClean="0"/>
              <a:t>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398027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A5D55C-7047-4BE9-B9AC-7903FB35DB4C}" type="datetimeFigureOut">
              <a:rPr lang="en-US" smtClean="0"/>
              <a:t>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143365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5D55C-7047-4BE9-B9AC-7903FB35DB4C}" type="datetimeFigureOut">
              <a:rPr lang="en-US" smtClean="0"/>
              <a:t>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1214094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A5D55C-7047-4BE9-B9AC-7903FB35DB4C}" type="datetimeFigureOut">
              <a:rPr lang="en-US" smtClean="0"/>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341147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A5D55C-7047-4BE9-B9AC-7903FB35DB4C}" type="datetimeFigureOut">
              <a:rPr lang="en-US" smtClean="0"/>
              <a:t>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73A11-292A-4577-9122-C3974229CD5A}" type="slidenum">
              <a:rPr lang="en-US" smtClean="0"/>
              <a:t>‹#›</a:t>
            </a:fld>
            <a:endParaRPr lang="en-US"/>
          </a:p>
        </p:txBody>
      </p:sp>
    </p:spTree>
    <p:extLst>
      <p:ext uri="{BB962C8B-B14F-4D97-AF65-F5344CB8AC3E}">
        <p14:creationId xmlns:p14="http://schemas.microsoft.com/office/powerpoint/2010/main" val="233824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A5D55C-7047-4BE9-B9AC-7903FB35DB4C}" type="datetimeFigureOut">
              <a:rPr lang="en-US" smtClean="0"/>
              <a:t>2/12/2024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D973A11-292A-4577-9122-C3974229CD5A}" type="slidenum">
              <a:rPr lang="en-US" smtClean="0"/>
              <a:t>‹#›</a:t>
            </a:fld>
            <a:endParaRPr lang="en-US"/>
          </a:p>
        </p:txBody>
      </p:sp>
    </p:spTree>
    <p:extLst>
      <p:ext uri="{BB962C8B-B14F-4D97-AF65-F5344CB8AC3E}">
        <p14:creationId xmlns:p14="http://schemas.microsoft.com/office/powerpoint/2010/main" val="2314672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257B2-9E15-2024-0261-79AA10530734}"/>
              </a:ext>
            </a:extLst>
          </p:cNvPr>
          <p:cNvSpPr>
            <a:spLocks noGrp="1"/>
          </p:cNvSpPr>
          <p:nvPr>
            <p:ph type="ctrTitle"/>
          </p:nvPr>
        </p:nvSpPr>
        <p:spPr>
          <a:xfrm>
            <a:off x="2603831" y="1223735"/>
            <a:ext cx="5561938" cy="3154301"/>
          </a:xfrm>
        </p:spPr>
        <p:txBody>
          <a:bodyPr>
            <a:normAutofit fontScale="90000"/>
          </a:bodyPr>
          <a:lstStyle/>
          <a:p>
            <a:pPr algn="ctr"/>
            <a:r>
              <a:rPr lang="en-US" sz="4200" dirty="0"/>
              <a:t>Review Panel Training: </a:t>
            </a:r>
            <a:br>
              <a:rPr lang="en-US" sz="4200" dirty="0"/>
            </a:br>
            <a:r>
              <a:rPr lang="en-US" sz="4200" dirty="0"/>
              <a:t>Policy 165 </a:t>
            </a:r>
            <a:br>
              <a:rPr lang="en-US" sz="4200" dirty="0"/>
            </a:br>
            <a:r>
              <a:rPr lang="en-US" sz="4200" dirty="0"/>
              <a:t>Hearing Procedures </a:t>
            </a:r>
            <a:br>
              <a:rPr lang="en-US" sz="4200" dirty="0"/>
            </a:br>
            <a:r>
              <a:rPr lang="en-US" sz="4200" dirty="0"/>
              <a:t>and Hearing Panel Responsibilities</a:t>
            </a:r>
          </a:p>
        </p:txBody>
      </p:sp>
      <p:sp>
        <p:nvSpPr>
          <p:cNvPr id="3" name="Subtitle 2">
            <a:extLst>
              <a:ext uri="{FF2B5EF4-FFF2-40B4-BE49-F238E27FC236}">
                <a16:creationId xmlns:a16="http://schemas.microsoft.com/office/drawing/2014/main" id="{ABA7C38F-3F8E-5F5C-374A-D49A796FA704}"/>
              </a:ext>
            </a:extLst>
          </p:cNvPr>
          <p:cNvSpPr>
            <a:spLocks noGrp="1"/>
          </p:cNvSpPr>
          <p:nvPr>
            <p:ph type="subTitle" idx="1"/>
          </p:nvPr>
        </p:nvSpPr>
        <p:spPr>
          <a:xfrm flipV="1">
            <a:off x="3315031" y="5611389"/>
            <a:ext cx="5561938" cy="346066"/>
          </a:xfrm>
        </p:spPr>
        <p:txBody>
          <a:bodyPr>
            <a:normAutofit lnSpcReduction="10000"/>
          </a:bodyPr>
          <a:lstStyle/>
          <a:p>
            <a:endParaRPr lang="en-US" dirty="0"/>
          </a:p>
        </p:txBody>
      </p:sp>
    </p:spTree>
    <p:extLst>
      <p:ext uri="{BB962C8B-B14F-4D97-AF65-F5344CB8AC3E}">
        <p14:creationId xmlns:p14="http://schemas.microsoft.com/office/powerpoint/2010/main" val="3061384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60E7B-217A-676D-F3EF-AB52A5F2E201}"/>
              </a:ext>
            </a:extLst>
          </p:cNvPr>
          <p:cNvSpPr>
            <a:spLocks noGrp="1"/>
          </p:cNvSpPr>
          <p:nvPr>
            <p:ph type="title"/>
          </p:nvPr>
        </p:nvSpPr>
        <p:spPr/>
        <p:txBody>
          <a:bodyPr/>
          <a:lstStyle/>
          <a:p>
            <a:pPr algn="ctr"/>
            <a:r>
              <a:rPr lang="en-US" dirty="0"/>
              <a:t>Duties of the </a:t>
            </a:r>
            <a:br>
              <a:rPr lang="en-US" dirty="0"/>
            </a:br>
            <a:r>
              <a:rPr lang="en-US" dirty="0"/>
              <a:t>Review Panel Chair</a:t>
            </a:r>
          </a:p>
        </p:txBody>
      </p:sp>
      <p:sp>
        <p:nvSpPr>
          <p:cNvPr id="3" name="Content Placeholder 2">
            <a:extLst>
              <a:ext uri="{FF2B5EF4-FFF2-40B4-BE49-F238E27FC236}">
                <a16:creationId xmlns:a16="http://schemas.microsoft.com/office/drawing/2014/main" id="{7A808AF3-30D3-F8BE-7F71-62A3EA1DCB8F}"/>
              </a:ext>
            </a:extLst>
          </p:cNvPr>
          <p:cNvSpPr>
            <a:spLocks noGrp="1"/>
          </p:cNvSpPr>
          <p:nvPr>
            <p:ph idx="1"/>
          </p:nvPr>
        </p:nvSpPr>
        <p:spPr/>
        <p:txBody>
          <a:bodyPr>
            <a:normAutofit lnSpcReduction="10000"/>
          </a:bodyPr>
          <a:lstStyle/>
          <a:p>
            <a:r>
              <a:rPr lang="en-US" dirty="0"/>
              <a:t>Receive the </a:t>
            </a:r>
            <a:r>
              <a:rPr lang="en-US"/>
              <a:t>parties’ requests </a:t>
            </a:r>
            <a:r>
              <a:rPr lang="en-US" dirty="0"/>
              <a:t>for witnesses and evidence (5.12.13)</a:t>
            </a:r>
          </a:p>
          <a:p>
            <a:r>
              <a:rPr lang="en-US" dirty="0"/>
              <a:t>The panel chair may request the appearance of witnesses at the hearing (5.12.13)</a:t>
            </a:r>
          </a:p>
          <a:p>
            <a:r>
              <a:rPr lang="en-US" dirty="0"/>
              <a:t>The Panel chair will determine the appropriateness and relevancy of any information and questions submitted and may exclude evidence deemed to be outside the scope of review, irrelevant, or duplicative. The panel may exclude evidence that was available to a party but not provided during the investigation.</a:t>
            </a:r>
          </a:p>
          <a:p>
            <a:r>
              <a:rPr lang="en-US" dirty="0"/>
              <a:t>Parties are permitted to call witnesses the review panel deems relevant to its determination, but questions must go through the review panel chair</a:t>
            </a:r>
          </a:p>
          <a:p>
            <a:r>
              <a:rPr lang="en-US" dirty="0"/>
              <a:t>The panel chair records the hearing and shall give the recording to the Title IX Coordinator. </a:t>
            </a:r>
          </a:p>
          <a:p>
            <a:endParaRPr lang="en-US" dirty="0"/>
          </a:p>
          <a:p>
            <a:endParaRPr lang="en-US" dirty="0"/>
          </a:p>
        </p:txBody>
      </p:sp>
    </p:spTree>
    <p:extLst>
      <p:ext uri="{BB962C8B-B14F-4D97-AF65-F5344CB8AC3E}">
        <p14:creationId xmlns:p14="http://schemas.microsoft.com/office/powerpoint/2010/main" val="182271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0FC92-411C-708F-2D29-04A1D9EAE20D}"/>
              </a:ext>
            </a:extLst>
          </p:cNvPr>
          <p:cNvSpPr>
            <a:spLocks noGrp="1"/>
          </p:cNvSpPr>
          <p:nvPr>
            <p:ph type="title"/>
          </p:nvPr>
        </p:nvSpPr>
        <p:spPr>
          <a:xfrm>
            <a:off x="677334" y="618837"/>
            <a:ext cx="8596668" cy="729672"/>
          </a:xfrm>
        </p:spPr>
        <p:txBody>
          <a:bodyPr/>
          <a:lstStyle/>
          <a:p>
            <a:r>
              <a:rPr lang="en-US" dirty="0"/>
              <a:t>Who’s Who in the Hearing Process? </a:t>
            </a:r>
          </a:p>
        </p:txBody>
      </p:sp>
      <p:sp>
        <p:nvSpPr>
          <p:cNvPr id="3" name="Content Placeholder 2">
            <a:extLst>
              <a:ext uri="{FF2B5EF4-FFF2-40B4-BE49-F238E27FC236}">
                <a16:creationId xmlns:a16="http://schemas.microsoft.com/office/drawing/2014/main" id="{3F3ED532-20D8-72DA-2FDC-44E7E807E110}"/>
              </a:ext>
            </a:extLst>
          </p:cNvPr>
          <p:cNvSpPr>
            <a:spLocks noGrp="1"/>
          </p:cNvSpPr>
          <p:nvPr>
            <p:ph idx="1"/>
          </p:nvPr>
        </p:nvSpPr>
        <p:spPr>
          <a:xfrm>
            <a:off x="591127" y="1426865"/>
            <a:ext cx="8682875" cy="5049297"/>
          </a:xfrm>
        </p:spPr>
        <p:txBody>
          <a:bodyPr>
            <a:normAutofit lnSpcReduction="10000"/>
          </a:bodyPr>
          <a:lstStyle/>
          <a:p>
            <a:r>
              <a:rPr lang="en-US" sz="1900" dirty="0"/>
              <a:t>Complainant- the person that allegedly experienced protected class discrimination, harassment, or retaliation (3.1)</a:t>
            </a:r>
          </a:p>
          <a:p>
            <a:r>
              <a:rPr lang="en-US" sz="1900" dirty="0"/>
              <a:t>Respondent- the individual against whom an alleged complaint of protected-class discrimination, harassment, or retaliation in violation of university policy is made.</a:t>
            </a:r>
          </a:p>
          <a:p>
            <a:pPr lvl="1"/>
            <a:r>
              <a:rPr lang="en-US" sz="1900" dirty="0"/>
              <a:t>The Respondent is presumed not responsible for the alleged conduct and a determination of responsibility may not be made until the conclusion of the hearing process. </a:t>
            </a:r>
          </a:p>
          <a:p>
            <a:r>
              <a:rPr lang="en-US" sz="1900" dirty="0"/>
              <a:t>Support Person/Advisor: each party may choose to be accompanied by an advisor (who may be, but is not required to be, an attorney) to any related meeting or proceeding. </a:t>
            </a:r>
          </a:p>
          <a:p>
            <a:r>
              <a:rPr lang="en-US" sz="1900" dirty="0"/>
              <a:t>Title IX Coordinator- Equal Opportunity and Affirmative Action/Title IX (3.3)</a:t>
            </a:r>
          </a:p>
          <a:p>
            <a:r>
              <a:rPr lang="en-US" sz="1900" dirty="0"/>
              <a:t>UVU Title IX Investigator </a:t>
            </a:r>
          </a:p>
          <a:p>
            <a:pPr marL="457200" lvl="1" indent="0">
              <a:buNone/>
            </a:pPr>
            <a:r>
              <a:rPr lang="en-US" dirty="0"/>
              <a:t>	</a:t>
            </a:r>
          </a:p>
        </p:txBody>
      </p:sp>
    </p:spTree>
    <p:extLst>
      <p:ext uri="{BB962C8B-B14F-4D97-AF65-F5344CB8AC3E}">
        <p14:creationId xmlns:p14="http://schemas.microsoft.com/office/powerpoint/2010/main" val="259244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5FB66-F289-ADBC-81B5-59EF15A981F5}"/>
              </a:ext>
            </a:extLst>
          </p:cNvPr>
          <p:cNvSpPr>
            <a:spLocks noGrp="1"/>
          </p:cNvSpPr>
          <p:nvPr>
            <p:ph type="title"/>
          </p:nvPr>
        </p:nvSpPr>
        <p:spPr>
          <a:xfrm>
            <a:off x="677334" y="609600"/>
            <a:ext cx="8596668"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6099203-2051-5338-803F-D8E6FD04060D}"/>
              </a:ext>
            </a:extLst>
          </p:cNvPr>
          <p:cNvSpPr>
            <a:spLocks noGrp="1"/>
          </p:cNvSpPr>
          <p:nvPr>
            <p:ph idx="1"/>
          </p:nvPr>
        </p:nvSpPr>
        <p:spPr>
          <a:xfrm>
            <a:off x="677334" y="1329575"/>
            <a:ext cx="8596668" cy="4711788"/>
          </a:xfrm>
        </p:spPr>
        <p:txBody>
          <a:bodyPr>
            <a:normAutofit/>
          </a:bodyPr>
          <a:lstStyle/>
          <a:p>
            <a:pPr marL="0" indent="0" algn="ctr">
              <a:buNone/>
            </a:pPr>
            <a:r>
              <a:rPr lang="en-US" sz="4800" dirty="0"/>
              <a:t>Policy 165 Prohibited Conduct: </a:t>
            </a:r>
          </a:p>
          <a:p>
            <a:pPr marL="0" indent="0" algn="ctr">
              <a:buNone/>
            </a:pPr>
            <a:r>
              <a:rPr lang="en-US" sz="4800" dirty="0"/>
              <a:t>Protected-class Discrimination, harassment, and retaliation (4.4.1)</a:t>
            </a:r>
          </a:p>
        </p:txBody>
      </p:sp>
    </p:spTree>
    <p:extLst>
      <p:ext uri="{BB962C8B-B14F-4D97-AF65-F5344CB8AC3E}">
        <p14:creationId xmlns:p14="http://schemas.microsoft.com/office/powerpoint/2010/main" val="2822239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52235-3A9D-8344-7D87-2D799D9D2292}"/>
              </a:ext>
            </a:extLst>
          </p:cNvPr>
          <p:cNvSpPr>
            <a:spLocks noGrp="1"/>
          </p:cNvSpPr>
          <p:nvPr>
            <p:ph type="title"/>
          </p:nvPr>
        </p:nvSpPr>
        <p:spPr/>
        <p:txBody>
          <a:bodyPr/>
          <a:lstStyle/>
          <a:p>
            <a:pPr algn="ctr"/>
            <a:r>
              <a:rPr lang="en-US" dirty="0"/>
              <a:t>Policy 165: Discrimination, Harassment, and Affirmative Action</a:t>
            </a:r>
          </a:p>
        </p:txBody>
      </p:sp>
      <p:sp>
        <p:nvSpPr>
          <p:cNvPr id="3" name="Content Placeholder 2">
            <a:extLst>
              <a:ext uri="{FF2B5EF4-FFF2-40B4-BE49-F238E27FC236}">
                <a16:creationId xmlns:a16="http://schemas.microsoft.com/office/drawing/2014/main" id="{8092CFBD-4914-3F8A-37D8-1D84F5D762B7}"/>
              </a:ext>
            </a:extLst>
          </p:cNvPr>
          <p:cNvSpPr>
            <a:spLocks noGrp="1"/>
          </p:cNvSpPr>
          <p:nvPr>
            <p:ph idx="1"/>
          </p:nvPr>
        </p:nvSpPr>
        <p:spPr>
          <a:xfrm>
            <a:off x="677334" y="2160589"/>
            <a:ext cx="8596668" cy="4508066"/>
          </a:xfrm>
        </p:spPr>
        <p:txBody>
          <a:bodyPr>
            <a:normAutofit/>
          </a:bodyPr>
          <a:lstStyle/>
          <a:p>
            <a:r>
              <a:rPr lang="en-US" sz="2200" dirty="0"/>
              <a:t>Policy 165 prohibits </a:t>
            </a:r>
            <a:r>
              <a:rPr lang="en-US" sz="2200" b="1" dirty="0"/>
              <a:t>protected-class</a:t>
            </a:r>
            <a:r>
              <a:rPr lang="en-US" sz="2200" dirty="0"/>
              <a:t> discrimination, harassment, and retaliation that violate Title VII of the Civil Rights Act of 1964 (Title VII), Title IV of the Higher Education Amendments Act of 1972 (Title IV), and Title VI of the Higher Education Amendments of 1972 (Title VI).  (4.2.1)</a:t>
            </a:r>
          </a:p>
          <a:p>
            <a:r>
              <a:rPr lang="en-US" sz="2200" dirty="0"/>
              <a:t>The University promptly responds to reports of protected-class discrimination, harassment, and retaliation, and shall take appropriate action to stop and prevent the recurrence of such conduct on the complainant and/or the University Community. (4.2.1)</a:t>
            </a:r>
          </a:p>
          <a:p>
            <a:endParaRPr lang="en-US" sz="2000" dirty="0"/>
          </a:p>
          <a:p>
            <a:endParaRPr lang="en-US" sz="2000" dirty="0"/>
          </a:p>
        </p:txBody>
      </p:sp>
    </p:spTree>
    <p:extLst>
      <p:ext uri="{BB962C8B-B14F-4D97-AF65-F5344CB8AC3E}">
        <p14:creationId xmlns:p14="http://schemas.microsoft.com/office/powerpoint/2010/main" val="389140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5EF35-7B4D-72F8-B079-8397CF5665FB}"/>
              </a:ext>
            </a:extLst>
          </p:cNvPr>
          <p:cNvSpPr>
            <a:spLocks noGrp="1"/>
          </p:cNvSpPr>
          <p:nvPr>
            <p:ph type="title"/>
          </p:nvPr>
        </p:nvSpPr>
        <p:spPr/>
        <p:txBody>
          <a:bodyPr/>
          <a:lstStyle/>
          <a:p>
            <a:r>
              <a:rPr lang="en-US" dirty="0"/>
              <a:t>What is a protected class? </a:t>
            </a:r>
          </a:p>
        </p:txBody>
      </p:sp>
      <p:sp>
        <p:nvSpPr>
          <p:cNvPr id="3" name="Content Placeholder 2">
            <a:extLst>
              <a:ext uri="{FF2B5EF4-FFF2-40B4-BE49-F238E27FC236}">
                <a16:creationId xmlns:a16="http://schemas.microsoft.com/office/drawing/2014/main" id="{E2F1FDBC-48A5-E6FA-590E-766DDA62BED3}"/>
              </a:ext>
            </a:extLst>
          </p:cNvPr>
          <p:cNvSpPr>
            <a:spLocks noGrp="1"/>
          </p:cNvSpPr>
          <p:nvPr>
            <p:ph idx="1"/>
          </p:nvPr>
        </p:nvSpPr>
        <p:spPr/>
        <p:txBody>
          <a:bodyPr>
            <a:normAutofit/>
          </a:bodyPr>
          <a:lstStyle/>
          <a:p>
            <a:r>
              <a:rPr lang="en-US" sz="2800" dirty="0"/>
              <a:t>The following are considered protected classes:</a:t>
            </a:r>
          </a:p>
          <a:p>
            <a:pPr lvl="1"/>
            <a:r>
              <a:rPr lang="en-US" sz="2600" dirty="0"/>
              <a:t>Race, color, religion, national origin, sex, sexual orientation, gender identity, gender expression, age (40 and over), disability, veteran status, pregnancy, childbirth, or pregnancy-related conditions, genetic information, or other bases protected by applicable law.</a:t>
            </a:r>
          </a:p>
        </p:txBody>
      </p:sp>
    </p:spTree>
    <p:extLst>
      <p:ext uri="{BB962C8B-B14F-4D97-AF65-F5344CB8AC3E}">
        <p14:creationId xmlns:p14="http://schemas.microsoft.com/office/powerpoint/2010/main" val="62945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27372-63D7-AC71-E743-66F9E2A65681}"/>
              </a:ext>
            </a:extLst>
          </p:cNvPr>
          <p:cNvSpPr>
            <a:spLocks noGrp="1"/>
          </p:cNvSpPr>
          <p:nvPr>
            <p:ph type="title"/>
          </p:nvPr>
        </p:nvSpPr>
        <p:spPr/>
        <p:txBody>
          <a:bodyPr/>
          <a:lstStyle/>
          <a:p>
            <a:pPr algn="ctr"/>
            <a:r>
              <a:rPr lang="en-US" dirty="0"/>
              <a:t>Scope of Policy</a:t>
            </a:r>
          </a:p>
        </p:txBody>
      </p:sp>
      <p:sp>
        <p:nvSpPr>
          <p:cNvPr id="3" name="Content Placeholder 2">
            <a:extLst>
              <a:ext uri="{FF2B5EF4-FFF2-40B4-BE49-F238E27FC236}">
                <a16:creationId xmlns:a16="http://schemas.microsoft.com/office/drawing/2014/main" id="{2AEF5B86-5359-94D6-DA47-4EA6555265BE}"/>
              </a:ext>
            </a:extLst>
          </p:cNvPr>
          <p:cNvSpPr>
            <a:spLocks noGrp="1"/>
          </p:cNvSpPr>
          <p:nvPr>
            <p:ph idx="1"/>
          </p:nvPr>
        </p:nvSpPr>
        <p:spPr/>
        <p:txBody>
          <a:bodyPr/>
          <a:lstStyle/>
          <a:p>
            <a:r>
              <a:rPr lang="en-US" dirty="0"/>
              <a:t>Policy 165 applies to all persons employed by or affiliated with Utah Valley University in any way and persons participating in any university program or activity, including but not limited to trustees, administrators, faculty, staff, students, independent contractors, volunteers, and guests or visitors (sometimes referred to as “third parties”) to a university campus or any property owned or leased by the University. (4.1.1)</a:t>
            </a:r>
          </a:p>
          <a:p>
            <a:endParaRPr lang="en-US" dirty="0"/>
          </a:p>
        </p:txBody>
      </p:sp>
    </p:spTree>
    <p:extLst>
      <p:ext uri="{BB962C8B-B14F-4D97-AF65-F5344CB8AC3E}">
        <p14:creationId xmlns:p14="http://schemas.microsoft.com/office/powerpoint/2010/main" val="4029136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F37F2-2A8A-0400-03F9-2DAA875E4FDD}"/>
              </a:ext>
            </a:extLst>
          </p:cNvPr>
          <p:cNvSpPr>
            <a:spLocks noGrp="1"/>
          </p:cNvSpPr>
          <p:nvPr>
            <p:ph type="title"/>
          </p:nvPr>
        </p:nvSpPr>
        <p:spPr/>
        <p:txBody>
          <a:bodyPr/>
          <a:lstStyle/>
          <a:p>
            <a:pPr algn="ctr"/>
            <a:r>
              <a:rPr lang="en-US" dirty="0"/>
              <a:t>Discrimination</a:t>
            </a:r>
          </a:p>
        </p:txBody>
      </p:sp>
      <p:sp>
        <p:nvSpPr>
          <p:cNvPr id="3" name="Content Placeholder 2">
            <a:extLst>
              <a:ext uri="{FF2B5EF4-FFF2-40B4-BE49-F238E27FC236}">
                <a16:creationId xmlns:a16="http://schemas.microsoft.com/office/drawing/2014/main" id="{52BA0646-0967-7F73-13B4-1C0A05B08EBB}"/>
              </a:ext>
            </a:extLst>
          </p:cNvPr>
          <p:cNvSpPr>
            <a:spLocks noGrp="1"/>
          </p:cNvSpPr>
          <p:nvPr>
            <p:ph idx="1"/>
          </p:nvPr>
        </p:nvSpPr>
        <p:spPr>
          <a:xfrm>
            <a:off x="677334" y="1481656"/>
            <a:ext cx="8596668" cy="4766744"/>
          </a:xfrm>
        </p:spPr>
        <p:txBody>
          <a:bodyPr>
            <a:normAutofit/>
          </a:bodyPr>
          <a:lstStyle/>
          <a:p>
            <a:r>
              <a:rPr lang="en-US" sz="2400" b="1" dirty="0"/>
              <a:t>Discrimination:</a:t>
            </a:r>
            <a:r>
              <a:rPr lang="en-US" sz="2400" dirty="0"/>
              <a:t> For purposes of this policy, treating someone differently on the basis of their inclusion (or perceived inclusion) in one or more protected classes when (1) that conduct adversely affects a term or condition of employment (e.g., compensation, benefits, duties, position classification, etc.), education, or participation in a UVU program, activity, or service; or (2) a person’s membership in a protected class serves as the basis or motivating factor in a decision adversely affecting the terms or conditions of employment, education, or participation in a UVU program, activity, or service.</a:t>
            </a:r>
            <a:endParaRPr lang="en-US" dirty="0"/>
          </a:p>
          <a:p>
            <a:endParaRPr lang="en-US" dirty="0"/>
          </a:p>
        </p:txBody>
      </p:sp>
    </p:spTree>
    <p:extLst>
      <p:ext uri="{BB962C8B-B14F-4D97-AF65-F5344CB8AC3E}">
        <p14:creationId xmlns:p14="http://schemas.microsoft.com/office/powerpoint/2010/main" val="244040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B9FF5-7FE9-8517-70C7-069E651C4FB9}"/>
              </a:ext>
            </a:extLst>
          </p:cNvPr>
          <p:cNvSpPr>
            <a:spLocks noGrp="1"/>
          </p:cNvSpPr>
          <p:nvPr>
            <p:ph type="title"/>
          </p:nvPr>
        </p:nvSpPr>
        <p:spPr/>
        <p:txBody>
          <a:bodyPr/>
          <a:lstStyle/>
          <a:p>
            <a:pPr algn="ctr"/>
            <a:r>
              <a:rPr lang="en-US" dirty="0"/>
              <a:t>Harassment </a:t>
            </a:r>
          </a:p>
        </p:txBody>
      </p:sp>
      <p:sp>
        <p:nvSpPr>
          <p:cNvPr id="3" name="Content Placeholder 2">
            <a:extLst>
              <a:ext uri="{FF2B5EF4-FFF2-40B4-BE49-F238E27FC236}">
                <a16:creationId xmlns:a16="http://schemas.microsoft.com/office/drawing/2014/main" id="{EF89564F-C565-461B-A657-743403FAB31D}"/>
              </a:ext>
            </a:extLst>
          </p:cNvPr>
          <p:cNvSpPr>
            <a:spLocks noGrp="1"/>
          </p:cNvSpPr>
          <p:nvPr>
            <p:ph idx="1"/>
          </p:nvPr>
        </p:nvSpPr>
        <p:spPr>
          <a:xfrm>
            <a:off x="677334" y="1362364"/>
            <a:ext cx="8596668" cy="5121564"/>
          </a:xfrm>
        </p:spPr>
        <p:txBody>
          <a:bodyPr>
            <a:noAutofit/>
          </a:bodyPr>
          <a:lstStyle/>
          <a:p>
            <a:r>
              <a:rPr lang="en-US" sz="2000" dirty="0"/>
              <a:t>Any </a:t>
            </a:r>
            <a:r>
              <a:rPr lang="en-US" sz="2000" b="1" dirty="0"/>
              <a:t>unwelcome</a:t>
            </a:r>
            <a:r>
              <a:rPr lang="en-US" sz="2000" dirty="0"/>
              <a:t> verbal, physical, written, electronic, or non-verbal conduct (whether directly, indirectly, or through a third party) </a:t>
            </a:r>
            <a:r>
              <a:rPr lang="en-US" sz="2000" b="1" dirty="0"/>
              <a:t>based on that person’s inclusion in one or more protected classes t</a:t>
            </a:r>
            <a:r>
              <a:rPr lang="en-US" sz="2000" dirty="0"/>
              <a:t>hat is sufficiently </a:t>
            </a:r>
            <a:r>
              <a:rPr lang="en-US" sz="2000" b="1" dirty="0"/>
              <a:t>severe, persistent, or pervasive to alter the conditions of employment of an employee or to limit, interfere with, or deny educational benefits or opportunities of a student</a:t>
            </a:r>
            <a:r>
              <a:rPr lang="en-US" sz="2000" dirty="0"/>
              <a:t>, from both a subjective and objective viewpoint based on a totality of the circumstances. </a:t>
            </a:r>
          </a:p>
          <a:p>
            <a:r>
              <a:rPr lang="en-US" sz="2000" dirty="0"/>
              <a:t>The circumstances establishing potential harassment may include the frequency and severity of the conduct, whether the conduct was physically threatening or humiliating, the effect of the conduct on the individual’s mental or emotional state, whether the conduct was directed at more than one person, whether the conduct arose in the context of other discriminatory conduct, and whether the speech or conduct deserves the protections of academic freedom or the First Amendment.</a:t>
            </a:r>
          </a:p>
          <a:p>
            <a:endParaRPr lang="en-US" sz="2000" dirty="0"/>
          </a:p>
        </p:txBody>
      </p:sp>
    </p:spTree>
    <p:extLst>
      <p:ext uri="{BB962C8B-B14F-4D97-AF65-F5344CB8AC3E}">
        <p14:creationId xmlns:p14="http://schemas.microsoft.com/office/powerpoint/2010/main" val="140905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651D2-8804-AD78-EDCE-52BE83E2637D}"/>
              </a:ext>
            </a:extLst>
          </p:cNvPr>
          <p:cNvSpPr>
            <a:spLocks noGrp="1"/>
          </p:cNvSpPr>
          <p:nvPr>
            <p:ph type="title"/>
          </p:nvPr>
        </p:nvSpPr>
        <p:spPr/>
        <p:txBody>
          <a:bodyPr/>
          <a:lstStyle/>
          <a:p>
            <a:pPr algn="ctr"/>
            <a:r>
              <a:rPr lang="en-US" dirty="0"/>
              <a:t>Retaliation</a:t>
            </a:r>
          </a:p>
        </p:txBody>
      </p:sp>
      <p:sp>
        <p:nvSpPr>
          <p:cNvPr id="3" name="Content Placeholder 2">
            <a:extLst>
              <a:ext uri="{FF2B5EF4-FFF2-40B4-BE49-F238E27FC236}">
                <a16:creationId xmlns:a16="http://schemas.microsoft.com/office/drawing/2014/main" id="{A45BAD1D-BF9D-9C04-0F42-993C2F63FDAE}"/>
              </a:ext>
            </a:extLst>
          </p:cNvPr>
          <p:cNvSpPr>
            <a:spLocks noGrp="1"/>
          </p:cNvSpPr>
          <p:nvPr>
            <p:ph idx="1"/>
          </p:nvPr>
        </p:nvSpPr>
        <p:spPr>
          <a:xfrm>
            <a:off x="557261" y="1560946"/>
            <a:ext cx="8596668" cy="3880773"/>
          </a:xfrm>
        </p:spPr>
        <p:txBody>
          <a:bodyPr>
            <a:noAutofit/>
          </a:bodyPr>
          <a:lstStyle/>
          <a:p>
            <a:r>
              <a:rPr lang="en-US" sz="2000" dirty="0"/>
              <a:t>An action, performed directly or through others, that is aimed to dissuade a reasonable person from engaging in a </a:t>
            </a:r>
            <a:r>
              <a:rPr lang="en-US" sz="2000" b="1" dirty="0"/>
              <a:t>protected activity </a:t>
            </a:r>
            <a:r>
              <a:rPr lang="en-US" sz="2000" dirty="0"/>
              <a:t>or is done in retribution for engaging in a </a:t>
            </a:r>
            <a:r>
              <a:rPr lang="en-US" sz="2000" b="1" dirty="0"/>
              <a:t>protected activity. </a:t>
            </a:r>
          </a:p>
          <a:p>
            <a:r>
              <a:rPr lang="en-US" sz="2000" dirty="0"/>
              <a:t>An Action in response to a </a:t>
            </a:r>
            <a:r>
              <a:rPr lang="en-US" sz="2000" b="1" dirty="0"/>
              <a:t>protected activity </a:t>
            </a:r>
            <a:r>
              <a:rPr lang="en-US" sz="2000" dirty="0"/>
              <a:t>is not retaliatory unless (1) it has a materially adverse effect on the working, academic, or other university-related environment of an individual; and (2) it would not have occurred in the absence of (but for) the protected activity. (3.13)</a:t>
            </a:r>
          </a:p>
        </p:txBody>
      </p:sp>
    </p:spTree>
    <p:extLst>
      <p:ext uri="{BB962C8B-B14F-4D97-AF65-F5344CB8AC3E}">
        <p14:creationId xmlns:p14="http://schemas.microsoft.com/office/powerpoint/2010/main" val="103734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5939D-4744-F5AE-B48F-17E2941334F0}"/>
              </a:ext>
            </a:extLst>
          </p:cNvPr>
          <p:cNvSpPr>
            <a:spLocks noGrp="1"/>
          </p:cNvSpPr>
          <p:nvPr>
            <p:ph type="title"/>
          </p:nvPr>
        </p:nvSpPr>
        <p:spPr/>
        <p:txBody>
          <a:bodyPr/>
          <a:lstStyle/>
          <a:p>
            <a:r>
              <a:rPr lang="en-US" dirty="0"/>
              <a:t>What is a protected activity? </a:t>
            </a:r>
          </a:p>
        </p:txBody>
      </p:sp>
      <p:sp>
        <p:nvSpPr>
          <p:cNvPr id="3" name="Content Placeholder 2">
            <a:extLst>
              <a:ext uri="{FF2B5EF4-FFF2-40B4-BE49-F238E27FC236}">
                <a16:creationId xmlns:a16="http://schemas.microsoft.com/office/drawing/2014/main" id="{CE87F219-9702-ACFF-8EE4-619E938E293B}"/>
              </a:ext>
            </a:extLst>
          </p:cNvPr>
          <p:cNvSpPr>
            <a:spLocks noGrp="1"/>
          </p:cNvSpPr>
          <p:nvPr>
            <p:ph idx="1"/>
          </p:nvPr>
        </p:nvSpPr>
        <p:spPr/>
        <p:txBody>
          <a:bodyPr/>
          <a:lstStyle/>
          <a:p>
            <a:r>
              <a:rPr lang="en-US" dirty="0"/>
              <a:t>Opposing or reporting any violation of this policy, or participating in any manner in an investigation, hearing, or any proceeding under this policy. (3.10)</a:t>
            </a:r>
          </a:p>
          <a:p>
            <a:r>
              <a:rPr lang="en-US" dirty="0"/>
              <a:t>Examples of protected activities include reporting (internally or externally) a complaint of protected-class discrimination or harassment in good faith, assisting others in making such a report, or honestly participating as an investigator, witness, decision maker, or otherwise assisting, in an investigation or proceeding related to suspected protected-class discrimination or harassment. (3.13)</a:t>
            </a:r>
          </a:p>
        </p:txBody>
      </p:sp>
    </p:spTree>
    <p:extLst>
      <p:ext uri="{BB962C8B-B14F-4D97-AF65-F5344CB8AC3E}">
        <p14:creationId xmlns:p14="http://schemas.microsoft.com/office/powerpoint/2010/main" val="101635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7B450-530B-E117-5155-72DF54B59C6F}"/>
              </a:ext>
            </a:extLst>
          </p:cNvPr>
          <p:cNvSpPr>
            <a:spLocks noGrp="1"/>
          </p:cNvSpPr>
          <p:nvPr>
            <p:ph type="title"/>
          </p:nvPr>
        </p:nvSpPr>
        <p:spPr/>
        <p:txBody>
          <a:bodyPr>
            <a:normAutofit/>
          </a:bodyPr>
          <a:lstStyle/>
          <a:p>
            <a:pPr algn="ctr"/>
            <a:r>
              <a:rPr lang="en-US" dirty="0"/>
              <a:t>The Review Panel’s Role</a:t>
            </a:r>
            <a:br>
              <a:rPr lang="en-US" dirty="0"/>
            </a:br>
            <a:endParaRPr lang="en-US" dirty="0"/>
          </a:p>
        </p:txBody>
      </p:sp>
      <p:sp>
        <p:nvSpPr>
          <p:cNvPr id="3" name="Content Placeholder 2">
            <a:extLst>
              <a:ext uri="{FF2B5EF4-FFF2-40B4-BE49-F238E27FC236}">
                <a16:creationId xmlns:a16="http://schemas.microsoft.com/office/drawing/2014/main" id="{E8D306B1-FC2F-8FAB-86FA-5AE15E332238}"/>
              </a:ext>
            </a:extLst>
          </p:cNvPr>
          <p:cNvSpPr>
            <a:spLocks noGrp="1"/>
          </p:cNvSpPr>
          <p:nvPr>
            <p:ph idx="1"/>
          </p:nvPr>
        </p:nvSpPr>
        <p:spPr>
          <a:xfrm>
            <a:off x="771602" y="1378164"/>
            <a:ext cx="8596668" cy="5164038"/>
          </a:xfrm>
        </p:spPr>
        <p:txBody>
          <a:bodyPr>
            <a:normAutofit lnSpcReduction="10000"/>
          </a:bodyPr>
          <a:lstStyle/>
          <a:p>
            <a:r>
              <a:rPr lang="en-US" dirty="0"/>
              <a:t>A review panel is formed when a Complainant or a Respondent in a Policy 165 investigation requests a hearing to review the findings, sanctions, and/or remedies that were imposed after a final determination of responsibility or non-responsibility for a policy violation is made. The review panel attends the hearing and makes a determination (a recommendation) on whether the evidence supports a finding that a violation of Policy 165 occurred and whether the sanctions are reasonably proportional under the circumstances. (5.12.15)</a:t>
            </a:r>
          </a:p>
          <a:p>
            <a:r>
              <a:rPr lang="en-US" dirty="0"/>
              <a:t>The review hearing panel will be made up of three members from a pool of faculty, staff, and students trained on evidentiary standards, hearing procedures, and how to determine issues of relevance for questions and evidence.</a:t>
            </a:r>
          </a:p>
          <a:p>
            <a:r>
              <a:rPr lang="en-US" dirty="0"/>
              <a:t>Review panel members must (1) not concurrently be a party to any disciplinary proceedings; (2) not be subject to recent discipline; (3) faculty members must not work in the same department as any party; and (4) staff panel members must not work in the same department as any party; and (5) panel members must not otherwise have any conflicts of interest with serving on the panel.</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33065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E435F-FBCD-E7C5-5C16-5E2D3BD93C3B}"/>
              </a:ext>
            </a:extLst>
          </p:cNvPr>
          <p:cNvSpPr>
            <a:spLocks noGrp="1"/>
          </p:cNvSpPr>
          <p:nvPr>
            <p:ph type="title"/>
          </p:nvPr>
        </p:nvSpPr>
        <p:spPr/>
        <p:txBody>
          <a:bodyPr>
            <a:normAutofit fontScale="90000"/>
          </a:bodyPr>
          <a:lstStyle/>
          <a:p>
            <a:pPr algn="ctr"/>
            <a:r>
              <a:rPr lang="en-US" dirty="0"/>
              <a:t>Prohibited Conduct, Cont’d: </a:t>
            </a:r>
            <a:br>
              <a:rPr lang="en-US" dirty="0"/>
            </a:br>
            <a:r>
              <a:rPr lang="en-US" dirty="0"/>
              <a:t>Sexual Conduct With Subordinate Employees or Students</a:t>
            </a:r>
          </a:p>
        </p:txBody>
      </p:sp>
      <p:sp>
        <p:nvSpPr>
          <p:cNvPr id="3" name="Content Placeholder 2">
            <a:extLst>
              <a:ext uri="{FF2B5EF4-FFF2-40B4-BE49-F238E27FC236}">
                <a16:creationId xmlns:a16="http://schemas.microsoft.com/office/drawing/2014/main" id="{9CF6861A-332E-485F-34DB-6FA5CD17A7AC}"/>
              </a:ext>
            </a:extLst>
          </p:cNvPr>
          <p:cNvSpPr>
            <a:spLocks noGrp="1"/>
          </p:cNvSpPr>
          <p:nvPr>
            <p:ph idx="1"/>
          </p:nvPr>
        </p:nvSpPr>
        <p:spPr/>
        <p:txBody>
          <a:bodyPr>
            <a:normAutofit/>
          </a:bodyPr>
          <a:lstStyle/>
          <a:p>
            <a:r>
              <a:rPr lang="en-US" sz="2400" dirty="0"/>
              <a:t>UVU prohibits employees from engaging in sexual conduct with subordinate employees or subordinate students amid the potential for the abuse of power. Reports of such conduct will be handled in accordance with the procedures under this policy.</a:t>
            </a:r>
          </a:p>
          <a:p>
            <a:r>
              <a:rPr lang="en-US" sz="2400" dirty="0"/>
              <a:t>A subordinate student is an applicant for admission or currently enrolled student whose access to education programs and activities could be impacted or influenced by the employee.</a:t>
            </a:r>
          </a:p>
        </p:txBody>
      </p:sp>
    </p:spTree>
    <p:extLst>
      <p:ext uri="{BB962C8B-B14F-4D97-AF65-F5344CB8AC3E}">
        <p14:creationId xmlns:p14="http://schemas.microsoft.com/office/powerpoint/2010/main" val="1931674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7B038-CCB5-989D-E53E-2A656100C39C}"/>
              </a:ext>
            </a:extLst>
          </p:cNvPr>
          <p:cNvSpPr>
            <a:spLocks noGrp="1"/>
          </p:cNvSpPr>
          <p:nvPr>
            <p:ph type="title"/>
          </p:nvPr>
        </p:nvSpPr>
        <p:spPr/>
        <p:txBody>
          <a:bodyPr/>
          <a:lstStyle/>
          <a:p>
            <a:pPr algn="ctr"/>
            <a:r>
              <a:rPr lang="en-US" dirty="0"/>
              <a:t>General Principles for 165 Hearings</a:t>
            </a:r>
          </a:p>
        </p:txBody>
      </p:sp>
      <p:sp>
        <p:nvSpPr>
          <p:cNvPr id="3" name="Content Placeholder 2">
            <a:extLst>
              <a:ext uri="{FF2B5EF4-FFF2-40B4-BE49-F238E27FC236}">
                <a16:creationId xmlns:a16="http://schemas.microsoft.com/office/drawing/2014/main" id="{6EBD151E-E2FD-2548-77F7-2D7A5CFE4613}"/>
              </a:ext>
            </a:extLst>
          </p:cNvPr>
          <p:cNvSpPr>
            <a:spLocks noGrp="1"/>
          </p:cNvSpPr>
          <p:nvPr>
            <p:ph idx="1"/>
          </p:nvPr>
        </p:nvSpPr>
        <p:spPr>
          <a:xfrm>
            <a:off x="677334" y="1412444"/>
            <a:ext cx="8488911" cy="4471120"/>
          </a:xfrm>
        </p:spPr>
        <p:txBody>
          <a:bodyPr>
            <a:normAutofit fontScale="92500" lnSpcReduction="20000"/>
          </a:bodyPr>
          <a:lstStyle/>
          <a:p>
            <a:r>
              <a:rPr lang="en-US" dirty="0"/>
              <a:t>Complainants, respondents, and witnesses shall be treated equitably and with respect throughout the proceedings (5.2.1)</a:t>
            </a:r>
          </a:p>
          <a:p>
            <a:r>
              <a:rPr lang="en-US" dirty="0"/>
              <a:t>The University will evaluate all relevant evidence objectively and determine credibility without respect to a person’s status as complainant, respondent, or witness. (5.2.2)</a:t>
            </a:r>
          </a:p>
          <a:p>
            <a:r>
              <a:rPr lang="en-US" dirty="0"/>
              <a:t>Respondents, complainants, and witnesses shall not knowingly make materially false allegations or statements or knowingly submit materially false information. However, a determination regarding responsibility alone is not sufficient to conclude that any individual proffered a material falsehood. (5.2.3)</a:t>
            </a:r>
          </a:p>
          <a:p>
            <a:r>
              <a:rPr lang="en-US" dirty="0"/>
              <a:t>All participants may request ADA accommodations at any time. (5.2.4)</a:t>
            </a:r>
          </a:p>
          <a:p>
            <a:r>
              <a:rPr lang="en-US" dirty="0"/>
              <a:t>In the event that either party fails to attend the hearing without prior notice to the EO/AA Director and good cause, the review panel may proceed with the hearing. (5.12.14(1))</a:t>
            </a:r>
          </a:p>
          <a:p>
            <a:r>
              <a:rPr lang="en-US" dirty="0"/>
              <a:t>Neither party is required to participate in the hearing for the hearing to proceed.</a:t>
            </a:r>
          </a:p>
          <a:p>
            <a:r>
              <a:rPr lang="en-US" dirty="0"/>
              <a:t>The University reserves the right to modify these review hearing procedures to protect the safety of all parties involved. </a:t>
            </a:r>
          </a:p>
          <a:p>
            <a:endParaRPr lang="en-US" dirty="0"/>
          </a:p>
        </p:txBody>
      </p:sp>
    </p:spTree>
    <p:extLst>
      <p:ext uri="{BB962C8B-B14F-4D97-AF65-F5344CB8AC3E}">
        <p14:creationId xmlns:p14="http://schemas.microsoft.com/office/powerpoint/2010/main" val="29909123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CC660-DCFF-D2DD-12B1-D943AF904355}"/>
              </a:ext>
            </a:extLst>
          </p:cNvPr>
          <p:cNvSpPr>
            <a:spLocks noGrp="1"/>
          </p:cNvSpPr>
          <p:nvPr>
            <p:ph type="ctrTitle"/>
          </p:nvPr>
        </p:nvSpPr>
        <p:spPr/>
        <p:txBody>
          <a:bodyPr/>
          <a:lstStyle/>
          <a:p>
            <a:r>
              <a:rPr lang="en-US" dirty="0"/>
              <a:t>Hearing Procedures</a:t>
            </a:r>
          </a:p>
        </p:txBody>
      </p:sp>
      <p:sp>
        <p:nvSpPr>
          <p:cNvPr id="3" name="Subtitle 2">
            <a:extLst>
              <a:ext uri="{FF2B5EF4-FFF2-40B4-BE49-F238E27FC236}">
                <a16:creationId xmlns:a16="http://schemas.microsoft.com/office/drawing/2014/main" id="{1088AD79-AB05-20DF-267D-07F8AD2DC59C}"/>
              </a:ext>
            </a:extLst>
          </p:cNvPr>
          <p:cNvSpPr>
            <a:spLocks noGrp="1"/>
          </p:cNvSpPr>
          <p:nvPr>
            <p:ph type="subTitle" idx="1"/>
          </p:nvPr>
        </p:nvSpPr>
        <p:spPr/>
        <p:txBody>
          <a:bodyPr/>
          <a:lstStyle/>
          <a:p>
            <a:r>
              <a:rPr lang="en-US" dirty="0"/>
              <a:t>What to Expect During the Review Hearing Process</a:t>
            </a:r>
          </a:p>
        </p:txBody>
      </p:sp>
    </p:spTree>
    <p:extLst>
      <p:ext uri="{BB962C8B-B14F-4D97-AF65-F5344CB8AC3E}">
        <p14:creationId xmlns:p14="http://schemas.microsoft.com/office/powerpoint/2010/main" val="1483084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91D31-537B-AD62-7164-CA05D9741E1E}"/>
              </a:ext>
            </a:extLst>
          </p:cNvPr>
          <p:cNvSpPr>
            <a:spLocks noGrp="1"/>
          </p:cNvSpPr>
          <p:nvPr>
            <p:ph type="title"/>
          </p:nvPr>
        </p:nvSpPr>
        <p:spPr/>
        <p:txBody>
          <a:bodyPr>
            <a:normAutofit fontScale="90000"/>
          </a:bodyPr>
          <a:lstStyle/>
          <a:p>
            <a:pPr algn="ctr"/>
            <a:r>
              <a:rPr lang="en-US" dirty="0"/>
              <a:t>Hearing Procedures: </a:t>
            </a:r>
            <a:br>
              <a:rPr lang="en-US" dirty="0"/>
            </a:br>
            <a:r>
              <a:rPr lang="en-US" dirty="0"/>
              <a:t>Objection to Panel Members</a:t>
            </a:r>
            <a:br>
              <a:rPr lang="en-US" dirty="0"/>
            </a:br>
            <a:endParaRPr lang="en-US" dirty="0"/>
          </a:p>
        </p:txBody>
      </p:sp>
      <p:sp>
        <p:nvSpPr>
          <p:cNvPr id="3" name="Content Placeholder 2">
            <a:extLst>
              <a:ext uri="{FF2B5EF4-FFF2-40B4-BE49-F238E27FC236}">
                <a16:creationId xmlns:a16="http://schemas.microsoft.com/office/drawing/2014/main" id="{FBF3280D-A229-F12F-8272-AF63901C4ECA}"/>
              </a:ext>
            </a:extLst>
          </p:cNvPr>
          <p:cNvSpPr>
            <a:spLocks noGrp="1"/>
          </p:cNvSpPr>
          <p:nvPr>
            <p:ph idx="1"/>
          </p:nvPr>
        </p:nvSpPr>
        <p:spPr>
          <a:xfrm>
            <a:off x="677334" y="1930400"/>
            <a:ext cx="8596668" cy="4554307"/>
          </a:xfrm>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 Title IX Coordinator or designee shall promptly notify the parties in writing of the names of the review panel members and provide the parties with a copy of the review panel procedures contained in this policy.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Within 5 business days of receiving notification of the names of the review panel members, the complainant and respondent may each request in writing to the Title IX Coordinator that a review panel member be disqualified based on bias or conflict of interest, including the basis for the request. </a:t>
            </a:r>
          </a:p>
          <a:p>
            <a:endParaRPr lang="en-US" dirty="0"/>
          </a:p>
        </p:txBody>
      </p:sp>
    </p:spTree>
    <p:extLst>
      <p:ext uri="{BB962C8B-B14F-4D97-AF65-F5344CB8AC3E}">
        <p14:creationId xmlns:p14="http://schemas.microsoft.com/office/powerpoint/2010/main" val="13689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798B9-DAAA-052B-B5AE-EB7962D64797}"/>
              </a:ext>
            </a:extLst>
          </p:cNvPr>
          <p:cNvSpPr>
            <a:spLocks noGrp="1"/>
          </p:cNvSpPr>
          <p:nvPr>
            <p:ph type="title"/>
          </p:nvPr>
        </p:nvSpPr>
        <p:spPr/>
        <p:txBody>
          <a:bodyPr/>
          <a:lstStyle/>
          <a:p>
            <a:pPr algn="ctr"/>
            <a:r>
              <a:rPr lang="en-US" dirty="0"/>
              <a:t>Hearing Procedures: </a:t>
            </a:r>
            <a:br>
              <a:rPr lang="en-US" dirty="0"/>
            </a:br>
            <a:r>
              <a:rPr lang="en-US" dirty="0"/>
              <a:t>Keeping Time</a:t>
            </a:r>
          </a:p>
        </p:txBody>
      </p:sp>
      <p:sp>
        <p:nvSpPr>
          <p:cNvPr id="3" name="Content Placeholder 2">
            <a:extLst>
              <a:ext uri="{FF2B5EF4-FFF2-40B4-BE49-F238E27FC236}">
                <a16:creationId xmlns:a16="http://schemas.microsoft.com/office/drawing/2014/main" id="{FA1C376E-770C-D411-1BF3-48786C382F43}"/>
              </a:ext>
            </a:extLst>
          </p:cNvPr>
          <p:cNvSpPr>
            <a:spLocks noGrp="1"/>
          </p:cNvSpPr>
          <p:nvPr>
            <p:ph idx="1"/>
          </p:nvPr>
        </p:nvSpPr>
        <p:spPr/>
        <p:txBody>
          <a:bodyPr/>
          <a:lstStyle/>
          <a:p>
            <a:r>
              <a:rPr lang="en-US" sz="1800" kern="100" dirty="0">
                <a:effectLst/>
                <a:ea typeface="Calibri" panose="020F0502020204030204" pitchFamily="34" charset="0"/>
                <a:cs typeface="Times New Roman" panose="02020603050405020304" pitchFamily="18" charset="0"/>
              </a:rPr>
              <a:t>Each party shall have up to a total of 90 minutes for personal and/or opening statements, questioning witnesses, presenting evidence, and concluding remarks. (5.12.14(9)).</a:t>
            </a:r>
          </a:p>
          <a:p>
            <a:r>
              <a:rPr lang="en-US" dirty="0"/>
              <a:t>When a hearing panel member questions a witness, it does not count against a parties’ time, but the parties’ questions of a witness count against that parties’ time.</a:t>
            </a:r>
          </a:p>
          <a:p>
            <a:endParaRPr lang="en-US" dirty="0"/>
          </a:p>
        </p:txBody>
      </p:sp>
    </p:spTree>
    <p:extLst>
      <p:ext uri="{BB962C8B-B14F-4D97-AF65-F5344CB8AC3E}">
        <p14:creationId xmlns:p14="http://schemas.microsoft.com/office/powerpoint/2010/main" val="150413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B51C9-D9D4-DEA3-882E-6C7B0FB8E5EB}"/>
              </a:ext>
            </a:extLst>
          </p:cNvPr>
          <p:cNvSpPr>
            <a:spLocks noGrp="1"/>
          </p:cNvSpPr>
          <p:nvPr>
            <p:ph type="title"/>
          </p:nvPr>
        </p:nvSpPr>
        <p:spPr/>
        <p:txBody>
          <a:bodyPr/>
          <a:lstStyle/>
          <a:p>
            <a:pPr algn="ctr"/>
            <a:r>
              <a:rPr lang="en-US" dirty="0"/>
              <a:t>The 165 Hearing Procedures: </a:t>
            </a:r>
            <a:br>
              <a:rPr lang="en-US" dirty="0"/>
            </a:br>
            <a:r>
              <a:rPr lang="en-US" dirty="0"/>
              <a:t>Witnesses</a:t>
            </a:r>
          </a:p>
        </p:txBody>
      </p:sp>
      <p:sp>
        <p:nvSpPr>
          <p:cNvPr id="3" name="Content Placeholder 2">
            <a:extLst>
              <a:ext uri="{FF2B5EF4-FFF2-40B4-BE49-F238E27FC236}">
                <a16:creationId xmlns:a16="http://schemas.microsoft.com/office/drawing/2014/main" id="{8C46835F-062A-47D4-AB51-6919135E2680}"/>
              </a:ext>
            </a:extLst>
          </p:cNvPr>
          <p:cNvSpPr>
            <a:spLocks noGrp="1"/>
          </p:cNvSpPr>
          <p:nvPr>
            <p:ph idx="1"/>
          </p:nvPr>
        </p:nvSpPr>
        <p:spPr>
          <a:xfrm>
            <a:off x="677334" y="1930400"/>
            <a:ext cx="8596668" cy="4590980"/>
          </a:xfrm>
        </p:spPr>
        <p:txBody>
          <a:bodyPr>
            <a:normAutofit/>
          </a:bodyPr>
          <a:lstStyle/>
          <a:p>
            <a:r>
              <a:rPr lang="en-US" dirty="0"/>
              <a:t>At least 5 business days before the review hearing, parties may submit to the review panel chair their request for witnesses, including names and contact information, and requests for documentary evidence, along with explanations of how each request is relevant to the panel’s determination. (5.12.13): </a:t>
            </a:r>
          </a:p>
          <a:p>
            <a:pPr lvl="1"/>
            <a:r>
              <a:rPr lang="en-US" sz="1800" dirty="0"/>
              <a:t>Only witnesses that are relevant to the bases for review may be considered by the review panel. </a:t>
            </a:r>
          </a:p>
          <a:p>
            <a:pPr lvl="1"/>
            <a:r>
              <a:rPr lang="en-US" sz="1800" dirty="0"/>
              <a:t>It is the responsibility of the party calling a particular witness to invite that witness to attend the hearing. </a:t>
            </a:r>
          </a:p>
          <a:p>
            <a:pPr lvl="1"/>
            <a:r>
              <a:rPr lang="en-US" sz="1800" dirty="0"/>
              <a:t>The Title IX investigator(s) may also suggest a witness list to the panel. </a:t>
            </a:r>
          </a:p>
          <a:p>
            <a:pPr lvl="1"/>
            <a:r>
              <a:rPr lang="en-US" sz="1800" dirty="0"/>
              <a:t>Witnesses who are UVU employees whom the panel requests to appear have a duty to appear at the review hearing. </a:t>
            </a:r>
          </a:p>
          <a:p>
            <a:pPr lvl="1"/>
            <a:endParaRPr lang="en-US" dirty="0"/>
          </a:p>
        </p:txBody>
      </p:sp>
    </p:spTree>
    <p:extLst>
      <p:ext uri="{BB962C8B-B14F-4D97-AF65-F5344CB8AC3E}">
        <p14:creationId xmlns:p14="http://schemas.microsoft.com/office/powerpoint/2010/main" val="205064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1104E-A34F-F5C7-C371-9291F87B6821}"/>
              </a:ext>
            </a:extLst>
          </p:cNvPr>
          <p:cNvSpPr>
            <a:spLocks noGrp="1"/>
          </p:cNvSpPr>
          <p:nvPr>
            <p:ph type="title"/>
          </p:nvPr>
        </p:nvSpPr>
        <p:spPr/>
        <p:txBody>
          <a:bodyPr/>
          <a:lstStyle/>
          <a:p>
            <a:pPr algn="ctr"/>
            <a:r>
              <a:rPr lang="en-US" dirty="0"/>
              <a:t>Hearing Procedures: </a:t>
            </a:r>
            <a:br>
              <a:rPr lang="en-US" dirty="0"/>
            </a:br>
            <a:r>
              <a:rPr lang="en-US" dirty="0"/>
              <a:t>Documentary Evidence (5.12.13)</a:t>
            </a:r>
          </a:p>
        </p:txBody>
      </p:sp>
      <p:sp>
        <p:nvSpPr>
          <p:cNvPr id="3" name="Content Placeholder 2">
            <a:extLst>
              <a:ext uri="{FF2B5EF4-FFF2-40B4-BE49-F238E27FC236}">
                <a16:creationId xmlns:a16="http://schemas.microsoft.com/office/drawing/2014/main" id="{F56ACE12-66C1-0553-CA60-A8451D69D504}"/>
              </a:ext>
            </a:extLst>
          </p:cNvPr>
          <p:cNvSpPr>
            <a:spLocks noGrp="1"/>
          </p:cNvSpPr>
          <p:nvPr>
            <p:ph idx="1"/>
          </p:nvPr>
        </p:nvSpPr>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least 5 business days before the date of the review hearing, parties may submit to the review panel chair, with copies to the Title IX Coordinator or designee, their request for documentary evidence they would like to have reviewed, along with explanations of how each request is relevant to the panel’s determination.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Only documentary evidence that are relevant to the bases for review may be considered by the review panel. </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0866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AE9DB-B86F-DA2B-498E-090B1028AD94}"/>
              </a:ext>
            </a:extLst>
          </p:cNvPr>
          <p:cNvSpPr>
            <a:spLocks noGrp="1"/>
          </p:cNvSpPr>
          <p:nvPr>
            <p:ph type="title"/>
          </p:nvPr>
        </p:nvSpPr>
        <p:spPr/>
        <p:txBody>
          <a:bodyPr/>
          <a:lstStyle/>
          <a:p>
            <a:pPr algn="ctr"/>
            <a:r>
              <a:rPr lang="en-US" dirty="0"/>
              <a:t>Hearing Procedures: Rules of Legal Evidence or Procedure </a:t>
            </a:r>
          </a:p>
        </p:txBody>
      </p:sp>
      <p:sp>
        <p:nvSpPr>
          <p:cNvPr id="3" name="Content Placeholder 2">
            <a:extLst>
              <a:ext uri="{FF2B5EF4-FFF2-40B4-BE49-F238E27FC236}">
                <a16:creationId xmlns:a16="http://schemas.microsoft.com/office/drawing/2014/main" id="{2D327C97-1EEC-402D-3074-6AD4AFF5991C}"/>
              </a:ext>
            </a:extLst>
          </p:cNvPr>
          <p:cNvSpPr>
            <a:spLocks noGrp="1"/>
          </p:cNvSpPr>
          <p:nvPr>
            <p:ph idx="1"/>
          </p:nvPr>
        </p:nvSpPr>
        <p:spPr/>
        <p:txBody>
          <a:bodyPr/>
          <a:lstStyle/>
          <a:p>
            <a:r>
              <a:rPr lang="en-US" dirty="0"/>
              <a:t>The review panel shall not be bound by strict rules of legal evidence or procedure and may consider any evidence it deems relevant to its determination. </a:t>
            </a:r>
          </a:p>
          <a:p>
            <a:r>
              <a:rPr lang="en-US" dirty="0"/>
              <a:t>The review panel chair shall determine the appropriateness and relevancy of any information and questions submitted and may exclude evidence deemed to be outside the scope of review, irrelevant, or duplicative.</a:t>
            </a:r>
          </a:p>
          <a:p>
            <a:r>
              <a:rPr lang="en-US" dirty="0"/>
              <a:t>The panel may exclude evidence that was available to a party but not provided during the investigation. (5.12.14(8)).</a:t>
            </a:r>
          </a:p>
        </p:txBody>
      </p:sp>
    </p:spTree>
    <p:extLst>
      <p:ext uri="{BB962C8B-B14F-4D97-AF65-F5344CB8AC3E}">
        <p14:creationId xmlns:p14="http://schemas.microsoft.com/office/powerpoint/2010/main" val="407320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17B62-802B-8664-B0A1-C1EB1B38CCAB}"/>
              </a:ext>
            </a:extLst>
          </p:cNvPr>
          <p:cNvSpPr>
            <a:spLocks noGrp="1"/>
          </p:cNvSpPr>
          <p:nvPr>
            <p:ph type="title"/>
          </p:nvPr>
        </p:nvSpPr>
        <p:spPr/>
        <p:txBody>
          <a:bodyPr/>
          <a:lstStyle/>
          <a:p>
            <a:pPr algn="ctr"/>
            <a:r>
              <a:rPr lang="en-US" dirty="0"/>
              <a:t>Hearing Procedures- Support Person/Advisor</a:t>
            </a:r>
          </a:p>
        </p:txBody>
      </p:sp>
      <p:sp>
        <p:nvSpPr>
          <p:cNvPr id="3" name="Content Placeholder 2">
            <a:extLst>
              <a:ext uri="{FF2B5EF4-FFF2-40B4-BE49-F238E27FC236}">
                <a16:creationId xmlns:a16="http://schemas.microsoft.com/office/drawing/2014/main" id="{898F9B95-CC79-E460-A44E-7DEC124A8D7D}"/>
              </a:ext>
            </a:extLst>
          </p:cNvPr>
          <p:cNvSpPr>
            <a:spLocks noGrp="1"/>
          </p:cNvSpPr>
          <p:nvPr>
            <p:ph idx="1"/>
          </p:nvPr>
        </p:nvSpPr>
        <p:spPr>
          <a:xfrm>
            <a:off x="677334" y="1930400"/>
            <a:ext cx="8596668" cy="4681415"/>
          </a:xfrm>
        </p:spPr>
        <p:txBody>
          <a:bodyPr>
            <a:normAutofit lnSpcReduction="10000"/>
          </a:bodyPr>
          <a:lstStyle/>
          <a:p>
            <a:pPr marL="0" marR="0">
              <a:lnSpc>
                <a:spcPct val="107000"/>
              </a:lnSpc>
              <a:spcBef>
                <a:spcPts val="0"/>
              </a:spcBef>
              <a:spcAft>
                <a:spcPts val="800"/>
              </a:spcAft>
            </a:pPr>
            <a:r>
              <a:rPr lang="en-US" sz="2100" kern="100" dirty="0">
                <a:effectLst/>
                <a:latin typeface="Calibri" panose="020F0502020204030204" pitchFamily="34" charset="0"/>
                <a:ea typeface="Calibri" panose="020F0502020204030204" pitchFamily="34" charset="0"/>
                <a:cs typeface="Calibri" panose="020F0502020204030204" pitchFamily="34" charset="0"/>
              </a:rPr>
              <a:t>Each party may be accompanied by a support person/advisor of their choice</a:t>
            </a:r>
          </a:p>
          <a:p>
            <a:pPr marL="0">
              <a:lnSpc>
                <a:spcPct val="107000"/>
              </a:lnSpc>
              <a:spcBef>
                <a:spcPts val="0"/>
              </a:spcBef>
              <a:spcAft>
                <a:spcPts val="800"/>
              </a:spcAft>
            </a:pPr>
            <a:r>
              <a:rPr lang="en-US" sz="2100" kern="100" dirty="0">
                <a:effectLst/>
                <a:latin typeface="Calibri" panose="020F0502020204030204" pitchFamily="34" charset="0"/>
                <a:ea typeface="Calibri" panose="020F0502020204030204" pitchFamily="34" charset="0"/>
                <a:cs typeface="Calibri" panose="020F0502020204030204" pitchFamily="34" charset="0"/>
              </a:rPr>
              <a:t>Parties must notify the Title IX Coordinator of their support person/advisor at least 10 business days [or less if not feasible] before the review hearing or the support person can attend but not participate in the hearing.</a:t>
            </a:r>
          </a:p>
          <a:p>
            <a:pPr marL="0">
              <a:lnSpc>
                <a:spcPct val="107000"/>
              </a:lnSpc>
              <a:spcBef>
                <a:spcPts val="0"/>
              </a:spcBef>
              <a:spcAft>
                <a:spcPts val="800"/>
              </a:spcAft>
            </a:pPr>
            <a:r>
              <a:rPr lang="en-US" sz="2100" kern="100" dirty="0">
                <a:effectLst/>
                <a:latin typeface="Calibri" panose="020F0502020204030204" pitchFamily="34" charset="0"/>
                <a:ea typeface="Calibri" panose="020F0502020204030204" pitchFamily="34" charset="0"/>
                <a:cs typeface="Calibri" panose="020F0502020204030204" pitchFamily="34" charset="0"/>
              </a:rPr>
              <a:t>Support Persons are allowed to make opening/personal statements as well as the parties</a:t>
            </a:r>
            <a:endParaRPr lang="en-US" sz="2100" kern="100" dirty="0">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sz="2100" kern="100" dirty="0">
                <a:effectLst/>
                <a:latin typeface="Calibri" panose="020F0502020204030204" pitchFamily="34" charset="0"/>
                <a:ea typeface="Calibri" panose="020F0502020204030204" pitchFamily="34" charset="0"/>
                <a:cs typeface="Calibri" panose="020F0502020204030204" pitchFamily="34" charset="0"/>
              </a:rPr>
              <a:t>The Support person/advisor may call and question witnesses (through the panel chair) on behalf of their party, present evidence, and make concluding remarks</a:t>
            </a:r>
          </a:p>
          <a:p>
            <a:pPr marL="0" marR="0">
              <a:lnSpc>
                <a:spcPct val="107000"/>
              </a:lnSpc>
              <a:spcBef>
                <a:spcPts val="0"/>
              </a:spcBef>
              <a:spcAft>
                <a:spcPts val="800"/>
              </a:spcAft>
            </a:pPr>
            <a:r>
              <a:rPr lang="en-US" sz="2100" dirty="0">
                <a:latin typeface="Calibri" panose="020F0502020204030204" pitchFamily="34" charset="0"/>
                <a:ea typeface="Calibri" panose="020F0502020204030204" pitchFamily="34" charset="0"/>
                <a:cs typeface="Calibri" panose="020F0502020204030204" pitchFamily="34" charset="0"/>
              </a:rPr>
              <a:t>Support persons/advisors must be willing to agree to maintain confidentiality throughout the investigation and hearing processes.</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752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16BBD-4D8F-D153-6A58-1DF76B0436D0}"/>
              </a:ext>
            </a:extLst>
          </p:cNvPr>
          <p:cNvSpPr>
            <a:spLocks noGrp="1"/>
          </p:cNvSpPr>
          <p:nvPr>
            <p:ph type="title"/>
          </p:nvPr>
        </p:nvSpPr>
        <p:spPr/>
        <p:txBody>
          <a:bodyPr/>
          <a:lstStyle/>
          <a:p>
            <a:pPr algn="ctr"/>
            <a:r>
              <a:rPr lang="en-US" dirty="0"/>
              <a:t>Hearing Procedures- Remote Video Conferencing</a:t>
            </a:r>
          </a:p>
        </p:txBody>
      </p:sp>
      <p:sp>
        <p:nvSpPr>
          <p:cNvPr id="3" name="Content Placeholder 2">
            <a:extLst>
              <a:ext uri="{FF2B5EF4-FFF2-40B4-BE49-F238E27FC236}">
                <a16:creationId xmlns:a16="http://schemas.microsoft.com/office/drawing/2014/main" id="{C5429273-817A-E17B-7498-1EA4092C52C0}"/>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The parties may request remote video conferencing so that the parties do not have to be present in the same room at the same time during the hearing. Such requests must be made in writing to the Title IX Coordinator at least 10 business days before the hearing, and the Title IX Coordinator shall make the appropriate arrangements. </a:t>
            </a:r>
            <a:endParaRPr lang="en-US" dirty="0"/>
          </a:p>
        </p:txBody>
      </p:sp>
    </p:spTree>
    <p:extLst>
      <p:ext uri="{BB962C8B-B14F-4D97-AF65-F5344CB8AC3E}">
        <p14:creationId xmlns:p14="http://schemas.microsoft.com/office/powerpoint/2010/main" val="428678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1876E-62D4-2AA0-FEFD-D6F4284F02F8}"/>
              </a:ext>
            </a:extLst>
          </p:cNvPr>
          <p:cNvSpPr>
            <a:spLocks noGrp="1"/>
          </p:cNvSpPr>
          <p:nvPr>
            <p:ph type="title"/>
          </p:nvPr>
        </p:nvSpPr>
        <p:spPr/>
        <p:txBody>
          <a:bodyPr/>
          <a:lstStyle/>
          <a:p>
            <a:pPr algn="ctr"/>
            <a:r>
              <a:rPr lang="en-US" dirty="0"/>
              <a:t>Duties of the Panel, Part 1</a:t>
            </a:r>
          </a:p>
        </p:txBody>
      </p:sp>
      <p:sp>
        <p:nvSpPr>
          <p:cNvPr id="3" name="Content Placeholder 2">
            <a:extLst>
              <a:ext uri="{FF2B5EF4-FFF2-40B4-BE49-F238E27FC236}">
                <a16:creationId xmlns:a16="http://schemas.microsoft.com/office/drawing/2014/main" id="{E957A137-4559-2427-28C9-0111ECC5E527}"/>
              </a:ext>
            </a:extLst>
          </p:cNvPr>
          <p:cNvSpPr>
            <a:spLocks noGrp="1"/>
          </p:cNvSpPr>
          <p:nvPr>
            <p:ph idx="1"/>
          </p:nvPr>
        </p:nvSpPr>
        <p:spPr>
          <a:xfrm>
            <a:off x="520316" y="1366261"/>
            <a:ext cx="8596668" cy="5283921"/>
          </a:xfrm>
        </p:spPr>
        <p:txBody>
          <a:bodyPr>
            <a:normAutofit/>
          </a:bodyPr>
          <a:lstStyle/>
          <a:p>
            <a:r>
              <a:rPr lang="en-US" dirty="0"/>
              <a:t>Follow UVU policy and procedures found in Policy 165</a:t>
            </a:r>
          </a:p>
          <a:p>
            <a:r>
              <a:rPr lang="en-US" dirty="0"/>
              <a:t>Serve free of conflict and bias and treat all persons with respect</a:t>
            </a:r>
          </a:p>
          <a:p>
            <a:r>
              <a:rPr lang="en-US" dirty="0"/>
              <a:t>Conduct an unbiased review of the evidence in the Record and focus on what is relevant, credible, etc. </a:t>
            </a:r>
          </a:p>
          <a:p>
            <a:r>
              <a:rPr lang="en-US" dirty="0"/>
              <a:t>Evaluate all relevant evidence objectively and determine credibility without respect to a person’s status as complainant, respondent, or witness. (5.2.2)</a:t>
            </a:r>
          </a:p>
          <a:p>
            <a:r>
              <a:rPr lang="en-US" dirty="0"/>
              <a:t>Attend the live hearing and ask relevant questions of the parties and witnesses</a:t>
            </a:r>
          </a:p>
          <a:p>
            <a:r>
              <a:rPr lang="en-US" dirty="0"/>
              <a:t>Designate a person to keep time for the hearing panelists (each party gets 90 minutes for personal/opening statements, questioning witnesses, presenting evidence, and concluding remarks).</a:t>
            </a:r>
          </a:p>
          <a:p>
            <a:r>
              <a:rPr lang="en-US" dirty="0"/>
              <a:t>After issuing a warning, the review panel has authority to exclude from the hearing any party, support persons/advisors, or other participant whose behavior the review panel finds disruptive. </a:t>
            </a:r>
          </a:p>
          <a:p>
            <a:endParaRPr lang="en-US" dirty="0"/>
          </a:p>
          <a:p>
            <a:endParaRPr lang="en-US" dirty="0"/>
          </a:p>
          <a:p>
            <a:endParaRPr lang="en-US" dirty="0"/>
          </a:p>
        </p:txBody>
      </p:sp>
    </p:spTree>
    <p:extLst>
      <p:ext uri="{BB962C8B-B14F-4D97-AF65-F5344CB8AC3E}">
        <p14:creationId xmlns:p14="http://schemas.microsoft.com/office/powerpoint/2010/main" val="416018869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9C255-9D56-7362-6845-5F0A8298A482}"/>
              </a:ext>
            </a:extLst>
          </p:cNvPr>
          <p:cNvSpPr>
            <a:spLocks noGrp="1"/>
          </p:cNvSpPr>
          <p:nvPr>
            <p:ph type="title"/>
          </p:nvPr>
        </p:nvSpPr>
        <p:spPr/>
        <p:txBody>
          <a:bodyPr/>
          <a:lstStyle/>
          <a:p>
            <a:pPr algn="ctr"/>
            <a:r>
              <a:rPr lang="en-US" dirty="0"/>
              <a:t>Hearing Process: </a:t>
            </a:r>
            <a:br>
              <a:rPr lang="en-US" dirty="0"/>
            </a:br>
            <a:r>
              <a:rPr lang="en-US" dirty="0"/>
              <a:t>The Beginning of the Hearing</a:t>
            </a:r>
          </a:p>
        </p:txBody>
      </p:sp>
      <p:sp>
        <p:nvSpPr>
          <p:cNvPr id="3" name="Content Placeholder 2">
            <a:extLst>
              <a:ext uri="{FF2B5EF4-FFF2-40B4-BE49-F238E27FC236}">
                <a16:creationId xmlns:a16="http://schemas.microsoft.com/office/drawing/2014/main" id="{029A5A40-5E97-BA01-9748-ED9D33239F78}"/>
              </a:ext>
            </a:extLst>
          </p:cNvPr>
          <p:cNvSpPr>
            <a:spLocks noGrp="1"/>
          </p:cNvSpPr>
          <p:nvPr>
            <p:ph idx="1"/>
          </p:nvPr>
        </p:nvSpPr>
        <p:spPr/>
        <p:txBody>
          <a:bodyPr/>
          <a:lstStyle/>
          <a:p>
            <a:r>
              <a:rPr lang="en-US" dirty="0"/>
              <a:t>The review panel begins the hearing with a review of the investigation summary, the investigation process, and the findings and conclusions contained in the final investigation report or summary. </a:t>
            </a:r>
          </a:p>
          <a:p>
            <a:r>
              <a:rPr lang="en-US" dirty="0"/>
              <a:t>This may be provided to the panel in writing and/or in person by the investigator(s) or the Title IX Coordinator.</a:t>
            </a:r>
          </a:p>
          <a:p>
            <a:r>
              <a:rPr lang="en-US" dirty="0"/>
              <a:t>The review panel may also state the sanction(s) determined by the sanctioning official and the scope of review.</a:t>
            </a:r>
          </a:p>
          <a:p>
            <a:r>
              <a:rPr lang="en-US" dirty="0"/>
              <a:t>If the scope of review includes review of the sanction(s), the review panel may ask the sanctioning official to explain the reasons for the sanction(s), including any mitigating or aggravating factors.</a:t>
            </a:r>
          </a:p>
          <a:p>
            <a:r>
              <a:rPr lang="en-US" dirty="0"/>
              <a:t>5.12.14(3)-(4)</a:t>
            </a:r>
          </a:p>
        </p:txBody>
      </p:sp>
    </p:spTree>
    <p:extLst>
      <p:ext uri="{BB962C8B-B14F-4D97-AF65-F5344CB8AC3E}">
        <p14:creationId xmlns:p14="http://schemas.microsoft.com/office/powerpoint/2010/main" val="69370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8C3AF-5CB1-317E-ED22-AF0549523475}"/>
              </a:ext>
            </a:extLst>
          </p:cNvPr>
          <p:cNvSpPr>
            <a:spLocks noGrp="1"/>
          </p:cNvSpPr>
          <p:nvPr>
            <p:ph type="title"/>
          </p:nvPr>
        </p:nvSpPr>
        <p:spPr/>
        <p:txBody>
          <a:bodyPr/>
          <a:lstStyle/>
          <a:p>
            <a:r>
              <a:rPr lang="en-US" dirty="0"/>
              <a:t>Hearing Process: Opening/Personal Statements</a:t>
            </a:r>
          </a:p>
        </p:txBody>
      </p:sp>
      <p:sp>
        <p:nvSpPr>
          <p:cNvPr id="3" name="Content Placeholder 2">
            <a:extLst>
              <a:ext uri="{FF2B5EF4-FFF2-40B4-BE49-F238E27FC236}">
                <a16:creationId xmlns:a16="http://schemas.microsoft.com/office/drawing/2014/main" id="{2830323B-351F-2A73-A7C1-E89FE4B38323}"/>
              </a:ext>
            </a:extLst>
          </p:cNvPr>
          <p:cNvSpPr>
            <a:spLocks noGrp="1"/>
          </p:cNvSpPr>
          <p:nvPr>
            <p:ph idx="1"/>
          </p:nvPr>
        </p:nvSpPr>
        <p:spPr/>
        <p:txBody>
          <a:bodyPr>
            <a:normAutofit/>
          </a:bodyPr>
          <a:lstStyle/>
          <a:p>
            <a:r>
              <a:rPr lang="en-US" dirty="0"/>
              <a:t>Each party shall have an opportunity to make a personal statement relevant to the review panel’s determination, which should include the bases for seeking or opposing the review, the personal impact of the alleged misconduct and/or sanction, the relief sought, and any mitigating or aggravating information. </a:t>
            </a:r>
          </a:p>
          <a:p>
            <a:pPr lvl="1"/>
            <a:r>
              <a:rPr lang="en-US" dirty="0"/>
              <a:t>Each party’s advisor also can make an opening statement</a:t>
            </a:r>
          </a:p>
          <a:p>
            <a:pPr lvl="1"/>
            <a:r>
              <a:rPr lang="en-US" dirty="0"/>
              <a:t>An attorney representing the University may participate in hearings on behalf of the University and can make an opening statement, question witnesses, and make concluding remarks.</a:t>
            </a:r>
          </a:p>
          <a:p>
            <a:endParaRPr lang="en-US" dirty="0"/>
          </a:p>
          <a:p>
            <a:endParaRPr lang="en-US" dirty="0"/>
          </a:p>
        </p:txBody>
      </p:sp>
    </p:spTree>
    <p:extLst>
      <p:ext uri="{BB962C8B-B14F-4D97-AF65-F5344CB8AC3E}">
        <p14:creationId xmlns:p14="http://schemas.microsoft.com/office/powerpoint/2010/main" val="7272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5581-485B-7123-20D6-245487DC0F2E}"/>
              </a:ext>
            </a:extLst>
          </p:cNvPr>
          <p:cNvSpPr>
            <a:spLocks noGrp="1"/>
          </p:cNvSpPr>
          <p:nvPr>
            <p:ph type="title"/>
          </p:nvPr>
        </p:nvSpPr>
        <p:spPr/>
        <p:txBody>
          <a:bodyPr/>
          <a:lstStyle/>
          <a:p>
            <a:pPr algn="ctr"/>
            <a:r>
              <a:rPr lang="en-US" dirty="0"/>
              <a:t>Hearing Process: Questioning Witnesses</a:t>
            </a:r>
          </a:p>
        </p:txBody>
      </p:sp>
      <p:sp>
        <p:nvSpPr>
          <p:cNvPr id="3" name="Content Placeholder 2">
            <a:extLst>
              <a:ext uri="{FF2B5EF4-FFF2-40B4-BE49-F238E27FC236}">
                <a16:creationId xmlns:a16="http://schemas.microsoft.com/office/drawing/2014/main" id="{1ED4F84A-68B1-4331-EC3E-6A1C01B6E243}"/>
              </a:ext>
            </a:extLst>
          </p:cNvPr>
          <p:cNvSpPr>
            <a:spLocks noGrp="1"/>
          </p:cNvSpPr>
          <p:nvPr>
            <p:ph idx="1"/>
          </p:nvPr>
        </p:nvSpPr>
        <p:spPr/>
        <p:txBody>
          <a:bodyPr>
            <a:normAutofit fontScale="92500" lnSpcReduction="10000"/>
          </a:bodyPr>
          <a:lstStyle/>
          <a:p>
            <a:r>
              <a:rPr lang="en-US" dirty="0">
                <a:latin typeface="+mj-lt"/>
              </a:rPr>
              <a:t>The review panel shall have the first opportunity to question the investigator(s), any witness, and either party called to testify. The parties may ask questions following the panel. </a:t>
            </a:r>
          </a:p>
          <a:p>
            <a:r>
              <a:rPr lang="en-US" sz="1800" dirty="0">
                <a:effectLst/>
                <a:latin typeface="+mj-lt"/>
                <a:ea typeface="Calibri" panose="020F0502020204030204" pitchFamily="34" charset="0"/>
                <a:cs typeface="Times New Roman" panose="02020603050405020304" pitchFamily="18" charset="0"/>
              </a:rPr>
              <a:t>Each party (or their respective support person/advisor, if any) shall have the opportunity to call witnesses that the review panel deems relevant to its determination, question witnesses, including the other party and the investigator(s), and question witnesses through th</a:t>
            </a:r>
            <a:r>
              <a:rPr lang="en-US" dirty="0">
                <a:latin typeface="+mj-lt"/>
                <a:ea typeface="Calibri" panose="020F0502020204030204" pitchFamily="34" charset="0"/>
                <a:cs typeface="Times New Roman" panose="02020603050405020304" pitchFamily="18" charset="0"/>
              </a:rPr>
              <a:t>e review panel chair (not directly), to</a:t>
            </a:r>
            <a:r>
              <a:rPr lang="en-US" sz="1800" dirty="0">
                <a:effectLst/>
                <a:latin typeface="+mj-lt"/>
                <a:ea typeface="Calibri" panose="020F0502020204030204" pitchFamily="34" charset="0"/>
                <a:cs typeface="Times New Roman" panose="02020603050405020304" pitchFamily="18" charset="0"/>
              </a:rPr>
              <a:t> present evidence, and make concluding remarks. </a:t>
            </a:r>
          </a:p>
          <a:p>
            <a:r>
              <a:rPr lang="en-US" sz="1800" dirty="0">
                <a:effectLst/>
                <a:latin typeface="+mj-lt"/>
                <a:ea typeface="Calibri" panose="020F0502020204030204" pitchFamily="34" charset="0"/>
                <a:cs typeface="Times New Roman" panose="02020603050405020304" pitchFamily="18" charset="0"/>
              </a:rPr>
              <a:t>Only the person to whom a question is directed may answer (e.g., a support person/advisor shall not be permitted to answer the review panel’s questions on a party’s behalf). </a:t>
            </a:r>
          </a:p>
          <a:p>
            <a:r>
              <a:rPr lang="en-US" sz="1800" dirty="0">
                <a:effectLst/>
                <a:latin typeface="+mj-lt"/>
                <a:ea typeface="Calibri" panose="020F0502020204030204" pitchFamily="34" charset="0"/>
                <a:cs typeface="Times New Roman" panose="02020603050405020304" pitchFamily="18" charset="0"/>
              </a:rPr>
              <a:t>The review panel’s questions should be relevant to the scope of review. During questioning, the parties, support persons/advisors, and panel chair/members shall treat all persons with respect. </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5288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89FCB-8EB8-890D-EE49-75E6E514ED84}"/>
              </a:ext>
            </a:extLst>
          </p:cNvPr>
          <p:cNvSpPr>
            <a:spLocks noGrp="1"/>
          </p:cNvSpPr>
          <p:nvPr>
            <p:ph type="title"/>
          </p:nvPr>
        </p:nvSpPr>
        <p:spPr>
          <a:xfrm>
            <a:off x="677334" y="816638"/>
            <a:ext cx="8596668" cy="1320800"/>
          </a:xfrm>
        </p:spPr>
        <p:txBody>
          <a:bodyPr/>
          <a:lstStyle/>
          <a:p>
            <a:pPr algn="ctr"/>
            <a:r>
              <a:rPr lang="en-US" dirty="0"/>
              <a:t>Hearing Process: </a:t>
            </a:r>
            <a:br>
              <a:rPr lang="en-US" dirty="0"/>
            </a:br>
            <a:r>
              <a:rPr lang="en-US" dirty="0"/>
              <a:t>Concluding Remarks</a:t>
            </a:r>
          </a:p>
        </p:txBody>
      </p:sp>
      <p:sp>
        <p:nvSpPr>
          <p:cNvPr id="3" name="Content Placeholder 2">
            <a:extLst>
              <a:ext uri="{FF2B5EF4-FFF2-40B4-BE49-F238E27FC236}">
                <a16:creationId xmlns:a16="http://schemas.microsoft.com/office/drawing/2014/main" id="{87638499-6D5B-0386-80B6-222AC029943F}"/>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378236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7C715-97D3-AB42-0EB0-D3CDC0B03661}"/>
              </a:ext>
            </a:extLst>
          </p:cNvPr>
          <p:cNvSpPr>
            <a:spLocks noGrp="1"/>
          </p:cNvSpPr>
          <p:nvPr>
            <p:ph type="title"/>
          </p:nvPr>
        </p:nvSpPr>
        <p:spPr/>
        <p:txBody>
          <a:bodyPr/>
          <a:lstStyle/>
          <a:p>
            <a:pPr algn="ctr"/>
            <a:r>
              <a:rPr lang="en-US" dirty="0"/>
              <a:t>After the Hearing: </a:t>
            </a:r>
            <a:br>
              <a:rPr lang="en-US" dirty="0"/>
            </a:br>
            <a:r>
              <a:rPr lang="en-US" dirty="0"/>
              <a:t>Hearing Panel Deliberation</a:t>
            </a:r>
          </a:p>
        </p:txBody>
      </p:sp>
      <p:sp>
        <p:nvSpPr>
          <p:cNvPr id="3" name="Content Placeholder 2">
            <a:extLst>
              <a:ext uri="{FF2B5EF4-FFF2-40B4-BE49-F238E27FC236}">
                <a16:creationId xmlns:a16="http://schemas.microsoft.com/office/drawing/2014/main" id="{A1CF5BC7-E76A-C655-C3CC-63A209D00ACF}"/>
              </a:ext>
            </a:extLst>
          </p:cNvPr>
          <p:cNvSpPr>
            <a:spLocks noGrp="1"/>
          </p:cNvSpPr>
          <p:nvPr>
            <p:ph idx="1"/>
          </p:nvPr>
        </p:nvSpPr>
        <p:spPr/>
        <p:txBody>
          <a:bodyPr>
            <a:normAutofit/>
          </a:bodyPr>
          <a:lstStyle/>
          <a:p>
            <a:r>
              <a:rPr lang="en-US" dirty="0"/>
              <a:t>After the hearing, the Review Panel will meet privately to deliberate and vote. </a:t>
            </a:r>
          </a:p>
          <a:p>
            <a:r>
              <a:rPr lang="en-US" dirty="0"/>
              <a:t>All other persons are excluded, except, at the review panel’s request, an advising attorney from the Office of General Counsel. </a:t>
            </a:r>
          </a:p>
          <a:p>
            <a:r>
              <a:rPr lang="en-US" dirty="0"/>
              <a:t>Votes shall be cast by secret ballot. </a:t>
            </a:r>
          </a:p>
          <a:p>
            <a:r>
              <a:rPr lang="en-US" dirty="0"/>
              <a:t>A majority vote by the members of the review panel who attended the hearing shall be required for recommendations. </a:t>
            </a:r>
          </a:p>
          <a:p>
            <a:r>
              <a:rPr lang="en-US" dirty="0"/>
              <a:t>The review panel chair shall be entitled to vote on all questions. </a:t>
            </a:r>
          </a:p>
          <a:p>
            <a:r>
              <a:rPr lang="en-US" dirty="0"/>
              <a:t>The Title IX Coordinator shall not participate in the review panel’s deliberations. The advising attorney may remain present for panel deliberations but shall have no vote. </a:t>
            </a:r>
          </a:p>
        </p:txBody>
      </p:sp>
    </p:spTree>
    <p:extLst>
      <p:ext uri="{BB962C8B-B14F-4D97-AF65-F5344CB8AC3E}">
        <p14:creationId xmlns:p14="http://schemas.microsoft.com/office/powerpoint/2010/main" val="288997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A0A25-FF4A-956B-9670-C4074C70CCDA}"/>
              </a:ext>
            </a:extLst>
          </p:cNvPr>
          <p:cNvSpPr>
            <a:spLocks noGrp="1"/>
          </p:cNvSpPr>
          <p:nvPr>
            <p:ph type="title"/>
          </p:nvPr>
        </p:nvSpPr>
        <p:spPr/>
        <p:txBody>
          <a:bodyPr>
            <a:normAutofit fontScale="90000"/>
          </a:bodyPr>
          <a:lstStyle/>
          <a:p>
            <a:pPr algn="ctr"/>
            <a:r>
              <a:rPr lang="en-US" dirty="0"/>
              <a:t>After the Hearing: </a:t>
            </a:r>
            <a:br>
              <a:rPr lang="en-US" dirty="0"/>
            </a:br>
            <a:r>
              <a:rPr lang="en-US" dirty="0"/>
              <a:t>The Review Panel’s</a:t>
            </a:r>
            <a:br>
              <a:rPr lang="en-US" dirty="0"/>
            </a:br>
            <a:r>
              <a:rPr lang="en-US" dirty="0"/>
              <a:t>Written Recommendation</a:t>
            </a:r>
          </a:p>
        </p:txBody>
      </p:sp>
      <p:sp>
        <p:nvSpPr>
          <p:cNvPr id="3" name="Content Placeholder 2">
            <a:extLst>
              <a:ext uri="{FF2B5EF4-FFF2-40B4-BE49-F238E27FC236}">
                <a16:creationId xmlns:a16="http://schemas.microsoft.com/office/drawing/2014/main" id="{164CF841-5906-8321-BD18-C8ED6CEA6FE5}"/>
              </a:ext>
            </a:extLst>
          </p:cNvPr>
          <p:cNvSpPr>
            <a:spLocks noGrp="1"/>
          </p:cNvSpPr>
          <p:nvPr>
            <p:ph idx="1"/>
          </p:nvPr>
        </p:nvSpPr>
        <p:spPr>
          <a:xfrm>
            <a:off x="677334" y="2503055"/>
            <a:ext cx="8596668" cy="4211781"/>
          </a:xfrm>
        </p:spPr>
        <p:txBody>
          <a:bodyPr>
            <a:normAutofit/>
          </a:bodyPr>
          <a:lstStyle/>
          <a:p>
            <a:pPr marL="0" marR="0">
              <a:lnSpc>
                <a:spcPct val="107000"/>
              </a:lnSpc>
              <a:spcBef>
                <a:spcPts val="0"/>
              </a:spcBef>
              <a:spcAft>
                <a:spcPts val="800"/>
              </a:spcAft>
            </a:pPr>
            <a:r>
              <a:rPr lang="en-US" sz="2000" kern="100" dirty="0">
                <a:effectLst/>
                <a:latin typeface="+mj-lt"/>
                <a:ea typeface="Calibri" panose="020F0502020204030204" pitchFamily="34" charset="0"/>
                <a:cs typeface="Times New Roman" panose="02020603050405020304" pitchFamily="18" charset="0"/>
              </a:rPr>
              <a:t>Within 5 business days of the review hearing, the Hearing Panel will email its written findings and recommendations to the </a:t>
            </a:r>
            <a:r>
              <a:rPr lang="en-US" sz="2000" kern="100" dirty="0">
                <a:latin typeface="+mj-lt"/>
                <a:ea typeface="Calibri" panose="020F0502020204030204" pitchFamily="34" charset="0"/>
                <a:cs typeface="Times New Roman" panose="02020603050405020304" pitchFamily="18" charset="0"/>
              </a:rPr>
              <a:t>Executive University Administrator (For students, this is the </a:t>
            </a:r>
            <a:r>
              <a:rPr lang="en-US" sz="2000" kern="100" dirty="0">
                <a:effectLst/>
                <a:latin typeface="+mj-lt"/>
                <a:ea typeface="Calibri" panose="020F0502020204030204" pitchFamily="34" charset="0"/>
                <a:cs typeface="Times New Roman" panose="02020603050405020304" pitchFamily="18" charset="0"/>
              </a:rPr>
              <a:t>Dean of Students), and the Title IX Coordinator. </a:t>
            </a:r>
          </a:p>
          <a:p>
            <a:pPr marL="0" marR="0">
              <a:lnSpc>
                <a:spcPct val="107000"/>
              </a:lnSpc>
              <a:spcBef>
                <a:spcPts val="0"/>
              </a:spcBef>
              <a:spcAft>
                <a:spcPts val="800"/>
              </a:spcAft>
            </a:pPr>
            <a:r>
              <a:rPr lang="en-US" sz="2000" dirty="0">
                <a:latin typeface="+mj-lt"/>
              </a:rPr>
              <a:t>The written recommendation shall include a determination of (1) whether the evidence, evaluated under a preponderance of the evidence standard, supports a finding that a violation of policy occurred; and, if so, (2) whether the sanctions are reasonably proportionate under the circumstances</a:t>
            </a:r>
            <a:endParaRPr lang="en-US" sz="2000" kern="100" dirty="0">
              <a:effectLst/>
              <a:latin typeface="+mj-l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2086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22D5F-2896-7716-5196-095E71DA6643}"/>
              </a:ext>
            </a:extLst>
          </p:cNvPr>
          <p:cNvSpPr>
            <a:spLocks noGrp="1"/>
          </p:cNvSpPr>
          <p:nvPr>
            <p:ph type="title"/>
          </p:nvPr>
        </p:nvSpPr>
        <p:spPr>
          <a:xfrm>
            <a:off x="677334" y="609600"/>
            <a:ext cx="8596668" cy="1616364"/>
          </a:xfrm>
        </p:spPr>
        <p:txBody>
          <a:bodyPr>
            <a:normAutofit fontScale="90000"/>
          </a:bodyPr>
          <a:lstStyle/>
          <a:p>
            <a:pPr algn="ctr"/>
            <a:r>
              <a:rPr lang="en-US" dirty="0"/>
              <a:t>After the Hearing: </a:t>
            </a:r>
            <a:br>
              <a:rPr lang="en-US" dirty="0"/>
            </a:br>
            <a:r>
              <a:rPr lang="en-US" dirty="0"/>
              <a:t>The Executive University Administrator </a:t>
            </a:r>
            <a:br>
              <a:rPr lang="en-US" dirty="0"/>
            </a:br>
            <a:r>
              <a:rPr lang="en-US" dirty="0"/>
              <a:t>Makes a Final Decision</a:t>
            </a:r>
          </a:p>
        </p:txBody>
      </p:sp>
      <p:sp>
        <p:nvSpPr>
          <p:cNvPr id="3" name="Content Placeholder 2">
            <a:extLst>
              <a:ext uri="{FF2B5EF4-FFF2-40B4-BE49-F238E27FC236}">
                <a16:creationId xmlns:a16="http://schemas.microsoft.com/office/drawing/2014/main" id="{D6355A0F-743E-1A2E-E52D-E2F955DAF337}"/>
              </a:ext>
            </a:extLst>
          </p:cNvPr>
          <p:cNvSpPr>
            <a:spLocks noGrp="1"/>
          </p:cNvSpPr>
          <p:nvPr>
            <p:ph idx="1"/>
          </p:nvPr>
        </p:nvSpPr>
        <p:spPr>
          <a:xfrm>
            <a:off x="677334" y="2160589"/>
            <a:ext cx="8596668" cy="4166320"/>
          </a:xfrm>
        </p:spPr>
        <p:txBody>
          <a:bodyPr>
            <a:noAutofit/>
          </a:bodyPr>
          <a:lstStyle/>
          <a:p>
            <a:r>
              <a:rPr lang="en-US" sz="1600" kern="100" dirty="0">
                <a:effectLst/>
                <a:latin typeface="+mj-lt"/>
                <a:ea typeface="Calibri" panose="020F0502020204030204" pitchFamily="34" charset="0"/>
                <a:cs typeface="Times New Roman" panose="02020603050405020304" pitchFamily="18" charset="0"/>
              </a:rPr>
              <a:t>The Dean of Students is the final decision maker and shall promptly review all of the information that was available to the review panel and then decide whether to remand the investigation to the Equity and Title IX Office for additional investigation, affirm the sanctioning official’s original decision, adopt the sanction and resolution recommendation(s) of the review panel, and/or determine an alternative outcome. (5.13.1-5.13.3)</a:t>
            </a:r>
          </a:p>
          <a:p>
            <a:r>
              <a:rPr lang="en-US" sz="1600" dirty="0">
                <a:latin typeface="+mj-lt"/>
              </a:rPr>
              <a:t>The Dean of Students’ written decision is provided to the parties and the Title IX Coordinator and includes a written justification for the decision if it is inconsistent with the review panel’s report. If the matter is remanded to the OEO/AA for additional investigation, the OEO/AA shall promptly investigate and provide an investigation summary addendum that includes new evidence considered and changes to findings, if any, to the executive university administrator, who shall then determine sanctions, resolutions, and final outcomes.</a:t>
            </a:r>
          </a:p>
          <a:p>
            <a:r>
              <a:rPr lang="en-US" sz="1600" dirty="0">
                <a:latin typeface="+mj-lt"/>
              </a:rPr>
              <a:t>The Dean of Students’ determination is final; no further internal university reviews, appeals, or grievances are available to the parties. </a:t>
            </a:r>
          </a:p>
        </p:txBody>
      </p:sp>
    </p:spTree>
    <p:extLst>
      <p:ext uri="{BB962C8B-B14F-4D97-AF65-F5344CB8AC3E}">
        <p14:creationId xmlns:p14="http://schemas.microsoft.com/office/powerpoint/2010/main" val="188704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3C59E-6A86-7D07-F443-2E5F8D4B479B}"/>
              </a:ext>
            </a:extLst>
          </p:cNvPr>
          <p:cNvSpPr>
            <a:spLocks noGrp="1"/>
          </p:cNvSpPr>
          <p:nvPr>
            <p:ph type="title"/>
          </p:nvPr>
        </p:nvSpPr>
        <p:spPr/>
        <p:txBody>
          <a:bodyPr/>
          <a:lstStyle/>
          <a:p>
            <a:pPr algn="ctr"/>
            <a:r>
              <a:rPr lang="en-US" dirty="0"/>
              <a:t>Duties of the Panel, Pt. 2: </a:t>
            </a:r>
            <a:br>
              <a:rPr lang="en-US" dirty="0"/>
            </a:br>
            <a:r>
              <a:rPr lang="en-US" dirty="0"/>
              <a:t>Panel Deliberations and Decision-Making</a:t>
            </a:r>
          </a:p>
        </p:txBody>
      </p:sp>
      <p:sp>
        <p:nvSpPr>
          <p:cNvPr id="3" name="Content Placeholder 2">
            <a:extLst>
              <a:ext uri="{FF2B5EF4-FFF2-40B4-BE49-F238E27FC236}">
                <a16:creationId xmlns:a16="http://schemas.microsoft.com/office/drawing/2014/main" id="{A316A237-4ECE-5895-3A3F-8BEEAF52DCD1}"/>
              </a:ext>
            </a:extLst>
          </p:cNvPr>
          <p:cNvSpPr>
            <a:spLocks noGrp="1"/>
          </p:cNvSpPr>
          <p:nvPr>
            <p:ph idx="1"/>
          </p:nvPr>
        </p:nvSpPr>
        <p:spPr/>
        <p:txBody>
          <a:bodyPr/>
          <a:lstStyle/>
          <a:p>
            <a:r>
              <a:rPr lang="en-US" sz="2400" dirty="0">
                <a:solidFill>
                  <a:schemeClr val="tx1"/>
                </a:solidFill>
              </a:rPr>
              <a:t>After the review hearing, the Review Panel will deliberate and determine:</a:t>
            </a:r>
          </a:p>
          <a:p>
            <a:r>
              <a:rPr lang="en-US" sz="2400" dirty="0">
                <a:solidFill>
                  <a:schemeClr val="tx1"/>
                </a:solidFill>
              </a:rPr>
              <a:t>(1) whether the evidence, evaluated under a </a:t>
            </a:r>
            <a:r>
              <a:rPr lang="en-US" sz="2400" b="1" dirty="0">
                <a:solidFill>
                  <a:schemeClr val="tx1"/>
                </a:solidFill>
              </a:rPr>
              <a:t>preponderance of the evidence </a:t>
            </a:r>
            <a:r>
              <a:rPr lang="en-US" sz="2400" dirty="0">
                <a:solidFill>
                  <a:schemeClr val="tx1"/>
                </a:solidFill>
              </a:rPr>
              <a:t>standard, supports a finding that a violation of policy occurred; and if so, </a:t>
            </a:r>
          </a:p>
          <a:p>
            <a:r>
              <a:rPr lang="en-US" sz="2400" dirty="0">
                <a:solidFill>
                  <a:schemeClr val="tx1"/>
                </a:solidFill>
              </a:rPr>
              <a:t>(2) whether the sanctions are </a:t>
            </a:r>
            <a:r>
              <a:rPr lang="en-US" sz="2400" b="1" dirty="0">
                <a:solidFill>
                  <a:schemeClr val="tx1"/>
                </a:solidFill>
              </a:rPr>
              <a:t>reasonably proportionate</a:t>
            </a:r>
            <a:r>
              <a:rPr lang="en-US" sz="2400" dirty="0">
                <a:solidFill>
                  <a:schemeClr val="tx1"/>
                </a:solidFill>
              </a:rPr>
              <a:t> under the circumstances. (5.12.15) </a:t>
            </a:r>
          </a:p>
          <a:p>
            <a:endParaRPr lang="en-US" dirty="0"/>
          </a:p>
        </p:txBody>
      </p:sp>
    </p:spTree>
    <p:extLst>
      <p:ext uri="{BB962C8B-B14F-4D97-AF65-F5344CB8AC3E}">
        <p14:creationId xmlns:p14="http://schemas.microsoft.com/office/powerpoint/2010/main" val="93723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BE5A-0B74-F8D5-6F88-BF87DADB99E6}"/>
              </a:ext>
            </a:extLst>
          </p:cNvPr>
          <p:cNvSpPr>
            <a:spLocks noGrp="1"/>
          </p:cNvSpPr>
          <p:nvPr>
            <p:ph type="title"/>
          </p:nvPr>
        </p:nvSpPr>
        <p:spPr/>
        <p:txBody>
          <a:bodyPr/>
          <a:lstStyle/>
          <a:p>
            <a:pPr algn="ctr"/>
            <a:r>
              <a:rPr lang="en-US" dirty="0"/>
              <a:t>What is the Preponderance of the Evidence? </a:t>
            </a:r>
          </a:p>
        </p:txBody>
      </p:sp>
      <p:sp>
        <p:nvSpPr>
          <p:cNvPr id="3" name="Content Placeholder 2">
            <a:extLst>
              <a:ext uri="{FF2B5EF4-FFF2-40B4-BE49-F238E27FC236}">
                <a16:creationId xmlns:a16="http://schemas.microsoft.com/office/drawing/2014/main" id="{518D038C-4260-F592-2A2D-F899A2A71F3A}"/>
              </a:ext>
            </a:extLst>
          </p:cNvPr>
          <p:cNvSpPr>
            <a:spLocks noGrp="1"/>
          </p:cNvSpPr>
          <p:nvPr>
            <p:ph idx="1"/>
          </p:nvPr>
        </p:nvSpPr>
        <p:spPr>
          <a:xfrm>
            <a:off x="677334" y="2160589"/>
            <a:ext cx="8596668" cy="4353333"/>
          </a:xfrm>
        </p:spPr>
        <p:txBody>
          <a:bodyPr>
            <a:normAutofit/>
          </a:bodyPr>
          <a:lstStyle/>
          <a:p>
            <a:r>
              <a:rPr lang="en-US" b="1" dirty="0"/>
              <a:t>Preponderance of the evidence means it is more likely than not, or more than 50 percent in favor, that the alleged policy violation occurred. (3.9)</a:t>
            </a:r>
          </a:p>
          <a:p>
            <a:r>
              <a:rPr lang="en-US" b="1" dirty="0"/>
              <a:t> </a:t>
            </a:r>
            <a:r>
              <a:rPr lang="en-US" dirty="0"/>
              <a:t>Preponderance of the Evidence is the evidentiary standard used to determine if the allegations occurred </a:t>
            </a:r>
            <a:r>
              <a:rPr lang="en-US" b="1" dirty="0"/>
              <a:t>and </a:t>
            </a:r>
            <a:r>
              <a:rPr lang="en-US" dirty="0"/>
              <a:t>if a university policy violation has occurred. (3.9)</a:t>
            </a:r>
          </a:p>
          <a:p>
            <a:r>
              <a:rPr lang="en-US" dirty="0"/>
              <a:t>A Factual determination that the alleged conduct occurred can have a direct connection to a finding of a policy violation, but not always</a:t>
            </a:r>
          </a:p>
          <a:p>
            <a:pPr lvl="1"/>
            <a:r>
              <a:rPr lang="en-US" dirty="0"/>
              <a:t>Example: A Review Panel may determine that the Complainant’s representation of the facts more likely than not occurred,  but that the conduct does not meet the policy violation threshold (such as the requirement to find “</a:t>
            </a:r>
            <a:r>
              <a:rPr lang="en-US" sz="1600" dirty="0"/>
              <a:t>sufficiently severe, persistent, or pervasive” </a:t>
            </a:r>
            <a:r>
              <a:rPr lang="en-US" dirty="0"/>
              <a:t>conduct in protected-class harassment)</a:t>
            </a:r>
          </a:p>
        </p:txBody>
      </p:sp>
    </p:spTree>
    <p:extLst>
      <p:ext uri="{BB962C8B-B14F-4D97-AF65-F5344CB8AC3E}">
        <p14:creationId xmlns:p14="http://schemas.microsoft.com/office/powerpoint/2010/main" val="529253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4AA03-1093-38BF-6F52-7876E2257989}"/>
              </a:ext>
            </a:extLst>
          </p:cNvPr>
          <p:cNvSpPr>
            <a:spLocks noGrp="1"/>
          </p:cNvSpPr>
          <p:nvPr>
            <p:ph type="title"/>
          </p:nvPr>
        </p:nvSpPr>
        <p:spPr/>
        <p:txBody>
          <a:bodyPr/>
          <a:lstStyle/>
          <a:p>
            <a:pPr algn="ctr"/>
            <a:r>
              <a:rPr lang="en-US" dirty="0"/>
              <a:t>Sanction Determinations</a:t>
            </a:r>
          </a:p>
        </p:txBody>
      </p:sp>
      <p:sp>
        <p:nvSpPr>
          <p:cNvPr id="3" name="Content Placeholder 2">
            <a:extLst>
              <a:ext uri="{FF2B5EF4-FFF2-40B4-BE49-F238E27FC236}">
                <a16:creationId xmlns:a16="http://schemas.microsoft.com/office/drawing/2014/main" id="{3C76EF39-0FB8-EDCF-062A-DF9E28A86DE8}"/>
              </a:ext>
            </a:extLst>
          </p:cNvPr>
          <p:cNvSpPr>
            <a:spLocks noGrp="1"/>
          </p:cNvSpPr>
          <p:nvPr>
            <p:ph idx="1"/>
          </p:nvPr>
        </p:nvSpPr>
        <p:spPr>
          <a:xfrm>
            <a:off x="677334" y="1542474"/>
            <a:ext cx="8596668" cy="4839854"/>
          </a:xfrm>
        </p:spPr>
        <p:txBody>
          <a:bodyPr>
            <a:normAutofit fontScale="92500" lnSpcReduction="20000"/>
          </a:bodyPr>
          <a:lstStyle/>
          <a:p>
            <a:r>
              <a:rPr lang="en-US" dirty="0"/>
              <a:t>If the review hearing includes a review of the sanctions, the review panel must determine whether the sanctions are “reasonably proportionate under the circumstances” (5.12.15)</a:t>
            </a:r>
          </a:p>
          <a:p>
            <a:r>
              <a:rPr lang="en-US" dirty="0"/>
              <a:t>In determining the appropriate sanction(s), the review panel shall be guided by the following considerations: (5.11.1) </a:t>
            </a:r>
          </a:p>
          <a:p>
            <a:pPr lvl="1"/>
            <a:r>
              <a:rPr lang="en-US" dirty="0"/>
              <a:t>1) The severity, persistence, or pervasiveness of the misconduct; </a:t>
            </a:r>
          </a:p>
          <a:p>
            <a:pPr lvl="1"/>
            <a:r>
              <a:rPr lang="en-US" dirty="0"/>
              <a:t>2) The impact of the misconduct on the complainant; </a:t>
            </a:r>
          </a:p>
          <a:p>
            <a:pPr lvl="1"/>
            <a:r>
              <a:rPr lang="en-US" dirty="0"/>
              <a:t>3) The impact or implications of the misconduct on the university community; </a:t>
            </a:r>
          </a:p>
          <a:p>
            <a:pPr lvl="1"/>
            <a:r>
              <a:rPr lang="en-US" dirty="0"/>
              <a:t>4) Established prior misconduct by the respondent, including the respondent’s relevant prior disciplinary history; </a:t>
            </a:r>
          </a:p>
          <a:p>
            <a:pPr lvl="1"/>
            <a:r>
              <a:rPr lang="en-US" dirty="0"/>
              <a:t>5) Whether the respondent has accepted responsibility for the misconduct; </a:t>
            </a:r>
          </a:p>
          <a:p>
            <a:pPr lvl="1"/>
            <a:r>
              <a:rPr lang="en-US" dirty="0"/>
              <a:t>6) The maintenance of a safe, nondiscriminatory, and respectful working and learning environment; and </a:t>
            </a:r>
          </a:p>
          <a:p>
            <a:pPr lvl="1"/>
            <a:r>
              <a:rPr lang="en-US" dirty="0"/>
              <a:t>7) Any other mitigating, aggravating, or compelling factors.</a:t>
            </a:r>
          </a:p>
          <a:p>
            <a:r>
              <a:rPr lang="en-US" dirty="0"/>
              <a:t>If the scope of review includes the review of sanction(s), the review panel may ask the sanctioning official to explain the reasons for the sanction(s), including any mitigating or aggravating factors.</a:t>
            </a:r>
          </a:p>
          <a:p>
            <a:endParaRPr lang="en-US" dirty="0"/>
          </a:p>
        </p:txBody>
      </p:sp>
    </p:spTree>
    <p:extLst>
      <p:ext uri="{BB962C8B-B14F-4D97-AF65-F5344CB8AC3E}">
        <p14:creationId xmlns:p14="http://schemas.microsoft.com/office/powerpoint/2010/main" val="186724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BB3A-8A30-1190-A6C1-EEAD8080CCA7}"/>
              </a:ext>
            </a:extLst>
          </p:cNvPr>
          <p:cNvSpPr>
            <a:spLocks noGrp="1"/>
          </p:cNvSpPr>
          <p:nvPr>
            <p:ph type="title"/>
          </p:nvPr>
        </p:nvSpPr>
        <p:spPr/>
        <p:txBody>
          <a:bodyPr/>
          <a:lstStyle/>
          <a:p>
            <a:pPr algn="ctr"/>
            <a:r>
              <a:rPr lang="en-US" dirty="0"/>
              <a:t>Types of Sanctions</a:t>
            </a:r>
          </a:p>
        </p:txBody>
      </p:sp>
      <p:sp>
        <p:nvSpPr>
          <p:cNvPr id="3" name="Content Placeholder 2">
            <a:extLst>
              <a:ext uri="{FF2B5EF4-FFF2-40B4-BE49-F238E27FC236}">
                <a16:creationId xmlns:a16="http://schemas.microsoft.com/office/drawing/2014/main" id="{F1A457E1-5AA6-9CC0-2B7C-B85051450425}"/>
              </a:ext>
            </a:extLst>
          </p:cNvPr>
          <p:cNvSpPr>
            <a:spLocks noGrp="1"/>
          </p:cNvSpPr>
          <p:nvPr>
            <p:ph idx="1"/>
          </p:nvPr>
        </p:nvSpPr>
        <p:spPr>
          <a:xfrm>
            <a:off x="677334" y="1488613"/>
            <a:ext cx="8596668" cy="4838296"/>
          </a:xfrm>
        </p:spPr>
        <p:txBody>
          <a:bodyPr>
            <a:normAutofit lnSpcReduction="10000"/>
          </a:bodyPr>
          <a:lstStyle/>
          <a:p>
            <a:r>
              <a:rPr lang="en-US" dirty="0"/>
              <a:t>Employees—</a:t>
            </a:r>
          </a:p>
          <a:p>
            <a:pPr lvl="1"/>
            <a:r>
              <a:rPr lang="en-US" dirty="0"/>
              <a:t>Possible sanctions include verbal counseling, written warning, probation, reassignment, transfer, demotion, reduction in pay, suspension without pay, and termination of employment. </a:t>
            </a:r>
          </a:p>
          <a:p>
            <a:r>
              <a:rPr lang="en-US" dirty="0"/>
              <a:t>Students—</a:t>
            </a:r>
          </a:p>
          <a:p>
            <a:pPr lvl="1"/>
            <a:r>
              <a:rPr lang="en-US" dirty="0"/>
              <a:t>Possible sanctions include those described in UVU Policy 541 Student Code of Conduct, such as fines, restitution, suspension, warning, probation, expulsion, withholding diploma, revocation of degree, discretionary sanction, and organizational sanction.</a:t>
            </a:r>
          </a:p>
          <a:p>
            <a:r>
              <a:rPr lang="en-US" dirty="0"/>
              <a:t>Vendors/Contractors/Visitors/Volunteers—</a:t>
            </a:r>
          </a:p>
          <a:p>
            <a:pPr lvl="1"/>
            <a:r>
              <a:rPr lang="en-US" dirty="0"/>
              <a:t>Possible sanctions against vendors or visitors to campus who are neither students nor employees of the University include banning the vendors/visitors from all or part(s) of the University and/or ending business relationships with the vendors.</a:t>
            </a:r>
          </a:p>
          <a:p>
            <a:r>
              <a:rPr lang="en-US" dirty="0"/>
              <a:t>In addition to the above sanctions, the University may issue an order of no trespassing on campus and/or in UVU programs, services, and activities.</a:t>
            </a:r>
          </a:p>
          <a:p>
            <a:pPr marL="0" indent="0">
              <a:buNone/>
            </a:pPr>
            <a:r>
              <a:rPr lang="en-US" dirty="0"/>
              <a:t>(5.11.2 - 5.11.2.1)</a:t>
            </a:r>
          </a:p>
          <a:p>
            <a:pPr marL="0" indent="0">
              <a:buNone/>
            </a:pPr>
            <a:endParaRPr lang="en-US" dirty="0"/>
          </a:p>
        </p:txBody>
      </p:sp>
    </p:spTree>
    <p:extLst>
      <p:ext uri="{BB962C8B-B14F-4D97-AF65-F5344CB8AC3E}">
        <p14:creationId xmlns:p14="http://schemas.microsoft.com/office/powerpoint/2010/main" val="125347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C7CC4-A0E8-482E-1E91-0316B5794E6B}"/>
              </a:ext>
            </a:extLst>
          </p:cNvPr>
          <p:cNvSpPr>
            <a:spLocks noGrp="1"/>
          </p:cNvSpPr>
          <p:nvPr>
            <p:ph type="title"/>
          </p:nvPr>
        </p:nvSpPr>
        <p:spPr/>
        <p:txBody>
          <a:bodyPr/>
          <a:lstStyle/>
          <a:p>
            <a:pPr algn="ctr"/>
            <a:r>
              <a:rPr lang="en-US" dirty="0"/>
              <a:t>Duties of the Panel, Pt. 3: </a:t>
            </a:r>
            <a:br>
              <a:rPr lang="en-US" dirty="0"/>
            </a:br>
            <a:r>
              <a:rPr lang="en-US" dirty="0"/>
              <a:t>Written Recommendation</a:t>
            </a:r>
          </a:p>
        </p:txBody>
      </p:sp>
      <p:sp>
        <p:nvSpPr>
          <p:cNvPr id="3" name="Content Placeholder 2">
            <a:extLst>
              <a:ext uri="{FF2B5EF4-FFF2-40B4-BE49-F238E27FC236}">
                <a16:creationId xmlns:a16="http://schemas.microsoft.com/office/drawing/2014/main" id="{21E4CD85-1DB1-1EB6-5D1E-639D04DA2ED3}"/>
              </a:ext>
            </a:extLst>
          </p:cNvPr>
          <p:cNvSpPr>
            <a:spLocks noGrp="1"/>
          </p:cNvSpPr>
          <p:nvPr>
            <p:ph idx="1"/>
          </p:nvPr>
        </p:nvSpPr>
        <p:spPr/>
        <p:txBody>
          <a:bodyPr>
            <a:normAutofit/>
          </a:bodyPr>
          <a:lstStyle/>
          <a:p>
            <a:r>
              <a:rPr lang="en-US" dirty="0"/>
              <a:t>Within 5 business days of the review hearing, the review panel shall provide a written recommendation to the executive university administrator (Dean of Students) and the Title IX Coordinator, which shall include a determination of:</a:t>
            </a:r>
          </a:p>
          <a:p>
            <a:pPr lvl="1"/>
            <a:r>
              <a:rPr lang="en-US" sz="1800" dirty="0"/>
              <a:t>(1) whether the evidence, evaluated under a preponderance of the evidence standard, supports a finding that a violation of policy occurred; and, if so, </a:t>
            </a:r>
          </a:p>
          <a:p>
            <a:pPr lvl="1"/>
            <a:r>
              <a:rPr lang="en-US" sz="1800" dirty="0"/>
              <a:t>(2) whether the sanctions are reasonably proportionate under the circumstances.</a:t>
            </a:r>
          </a:p>
        </p:txBody>
      </p:sp>
    </p:spTree>
    <p:extLst>
      <p:ext uri="{BB962C8B-B14F-4D97-AF65-F5344CB8AC3E}">
        <p14:creationId xmlns:p14="http://schemas.microsoft.com/office/powerpoint/2010/main" val="162665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F9647-255D-2F74-2524-789C97F6782A}"/>
              </a:ext>
            </a:extLst>
          </p:cNvPr>
          <p:cNvSpPr>
            <a:spLocks noGrp="1"/>
          </p:cNvSpPr>
          <p:nvPr>
            <p:ph type="title"/>
          </p:nvPr>
        </p:nvSpPr>
        <p:spPr/>
        <p:txBody>
          <a:bodyPr/>
          <a:lstStyle/>
          <a:p>
            <a:pPr algn="ctr"/>
            <a:r>
              <a:rPr lang="en-US" dirty="0"/>
              <a:t>Duties of the Panel:</a:t>
            </a:r>
            <a:br>
              <a:rPr lang="en-US" dirty="0"/>
            </a:br>
            <a:r>
              <a:rPr lang="en-US" dirty="0"/>
              <a:t>Confidentiality </a:t>
            </a:r>
          </a:p>
        </p:txBody>
      </p:sp>
      <p:sp>
        <p:nvSpPr>
          <p:cNvPr id="3" name="Content Placeholder 2">
            <a:extLst>
              <a:ext uri="{FF2B5EF4-FFF2-40B4-BE49-F238E27FC236}">
                <a16:creationId xmlns:a16="http://schemas.microsoft.com/office/drawing/2014/main" id="{5350FD40-012F-FA94-52B7-3C25701AD49D}"/>
              </a:ext>
            </a:extLst>
          </p:cNvPr>
          <p:cNvSpPr>
            <a:spLocks noGrp="1"/>
          </p:cNvSpPr>
          <p:nvPr>
            <p:ph idx="1"/>
          </p:nvPr>
        </p:nvSpPr>
        <p:spPr>
          <a:xfrm>
            <a:off x="677334" y="2367627"/>
            <a:ext cx="8596668" cy="3880773"/>
          </a:xfrm>
        </p:spPr>
        <p:txBody>
          <a:bodyPr/>
          <a:lstStyle/>
          <a:p>
            <a:r>
              <a:rPr lang="en-US" sz="2400" dirty="0">
                <a:solidFill>
                  <a:schemeClr val="tx1"/>
                </a:solidFill>
              </a:rPr>
              <a:t>The review panel chair and other review panel members are prohibited from discussing any matter related to the hearing with the parties, witnesses, and/or others (except the assigned Office of General Counsel attorney) before or after the hearing. Violation of confidentiality may result in dismissal from the review panel and/or other corrective or disciplinary action. </a:t>
            </a:r>
          </a:p>
          <a:p>
            <a:endParaRPr lang="en-US" dirty="0"/>
          </a:p>
        </p:txBody>
      </p:sp>
    </p:spTree>
    <p:extLst>
      <p:ext uri="{BB962C8B-B14F-4D97-AF65-F5344CB8AC3E}">
        <p14:creationId xmlns:p14="http://schemas.microsoft.com/office/powerpoint/2010/main" val="252648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1130</TotalTime>
  <Words>3901</Words>
  <Application>Microsoft Office PowerPoint</Application>
  <PresentationFormat>Widescreen</PresentationFormat>
  <Paragraphs>155</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Trebuchet MS</vt:lpstr>
      <vt:lpstr>Wingdings 3</vt:lpstr>
      <vt:lpstr>Facet</vt:lpstr>
      <vt:lpstr>Review Panel Training:  Policy 165  Hearing Procedures  and Hearing Panel Responsibilities</vt:lpstr>
      <vt:lpstr>The Review Panel’s Role </vt:lpstr>
      <vt:lpstr>Duties of the Panel, Part 1</vt:lpstr>
      <vt:lpstr>Duties of the Panel, Pt. 2:  Panel Deliberations and Decision-Making</vt:lpstr>
      <vt:lpstr>What is the Preponderance of the Evidence? </vt:lpstr>
      <vt:lpstr>Sanction Determinations</vt:lpstr>
      <vt:lpstr>Types of Sanctions</vt:lpstr>
      <vt:lpstr>Duties of the Panel, Pt. 3:  Written Recommendation</vt:lpstr>
      <vt:lpstr>Duties of the Panel: Confidentiality </vt:lpstr>
      <vt:lpstr>Duties of the  Review Panel Chair</vt:lpstr>
      <vt:lpstr>Who’s Who in the Hearing Process? </vt:lpstr>
      <vt:lpstr>PowerPoint Presentation</vt:lpstr>
      <vt:lpstr>Policy 165: Discrimination, Harassment, and Affirmative Action</vt:lpstr>
      <vt:lpstr>What is a protected class? </vt:lpstr>
      <vt:lpstr>Scope of Policy</vt:lpstr>
      <vt:lpstr>Discrimination</vt:lpstr>
      <vt:lpstr>Harassment </vt:lpstr>
      <vt:lpstr>Retaliation</vt:lpstr>
      <vt:lpstr>What is a protected activity? </vt:lpstr>
      <vt:lpstr>Prohibited Conduct, Cont’d:  Sexual Conduct With Subordinate Employees or Students</vt:lpstr>
      <vt:lpstr>General Principles for 165 Hearings</vt:lpstr>
      <vt:lpstr>Hearing Procedures</vt:lpstr>
      <vt:lpstr>Hearing Procedures:  Objection to Panel Members </vt:lpstr>
      <vt:lpstr>Hearing Procedures:  Keeping Time</vt:lpstr>
      <vt:lpstr>The 165 Hearing Procedures:  Witnesses</vt:lpstr>
      <vt:lpstr>Hearing Procedures:  Documentary Evidence (5.12.13)</vt:lpstr>
      <vt:lpstr>Hearing Procedures: Rules of Legal Evidence or Procedure </vt:lpstr>
      <vt:lpstr>Hearing Procedures- Support Person/Advisor</vt:lpstr>
      <vt:lpstr>Hearing Procedures- Remote Video Conferencing</vt:lpstr>
      <vt:lpstr>Hearing Process:  The Beginning of the Hearing</vt:lpstr>
      <vt:lpstr>Hearing Process: Opening/Personal Statements</vt:lpstr>
      <vt:lpstr>Hearing Process: Questioning Witnesses</vt:lpstr>
      <vt:lpstr>Hearing Process:  Concluding Remarks</vt:lpstr>
      <vt:lpstr>After the Hearing:  Hearing Panel Deliberation</vt:lpstr>
      <vt:lpstr>After the Hearing:  The Review Panel’s Written Recommendation</vt:lpstr>
      <vt:lpstr>After the Hearing:  The Executive University Administrator  Makes a Final Decision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Panel Training:  Policy 165  Hearing Procedures  and Evidence</dc:title>
  <dc:creator>Nicole M Ferguson</dc:creator>
  <cp:lastModifiedBy>Ashley Wilson</cp:lastModifiedBy>
  <cp:revision>2</cp:revision>
  <dcterms:created xsi:type="dcterms:W3CDTF">2023-09-12T19:39:11Z</dcterms:created>
  <dcterms:modified xsi:type="dcterms:W3CDTF">2024-02-12T16:02:11Z</dcterms:modified>
</cp:coreProperties>
</file>