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8" r:id="rId2"/>
    <p:sldId id="614" r:id="rId3"/>
    <p:sldId id="629" r:id="rId4"/>
    <p:sldId id="628" r:id="rId5"/>
    <p:sldId id="683" r:id="rId6"/>
    <p:sldId id="682" r:id="rId7"/>
    <p:sldId id="685" r:id="rId8"/>
    <p:sldId id="684" r:id="rId9"/>
    <p:sldId id="686" r:id="rId10"/>
    <p:sldId id="689" r:id="rId11"/>
    <p:sldId id="688" r:id="rId12"/>
    <p:sldId id="691" r:id="rId13"/>
    <p:sldId id="704" r:id="rId14"/>
    <p:sldId id="705" r:id="rId15"/>
    <p:sldId id="700" r:id="rId16"/>
    <p:sldId id="706" r:id="rId17"/>
    <p:sldId id="690" r:id="rId18"/>
    <p:sldId id="692" r:id="rId19"/>
    <p:sldId id="693" r:id="rId20"/>
    <p:sldId id="694" r:id="rId21"/>
    <p:sldId id="708" r:id="rId22"/>
    <p:sldId id="711" r:id="rId23"/>
    <p:sldId id="710" r:id="rId24"/>
    <p:sldId id="709" r:id="rId25"/>
    <p:sldId id="713" r:id="rId26"/>
    <p:sldId id="635" r:id="rId27"/>
    <p:sldId id="634" r:id="rId28"/>
    <p:sldId id="641" r:id="rId29"/>
    <p:sldId id="643" r:id="rId30"/>
    <p:sldId id="642" r:id="rId31"/>
    <p:sldId id="645" r:id="rId32"/>
    <p:sldId id="696" r:id="rId33"/>
    <p:sldId id="697" r:id="rId34"/>
    <p:sldId id="646" r:id="rId35"/>
    <p:sldId id="647" r:id="rId36"/>
    <p:sldId id="650" r:id="rId37"/>
    <p:sldId id="649" r:id="rId38"/>
    <p:sldId id="648" r:id="rId39"/>
    <p:sldId id="654" r:id="rId40"/>
    <p:sldId id="653" r:id="rId41"/>
    <p:sldId id="652" r:id="rId42"/>
    <p:sldId id="660" r:id="rId43"/>
    <p:sldId id="659" r:id="rId44"/>
    <p:sldId id="658" r:id="rId45"/>
    <p:sldId id="662" r:id="rId46"/>
    <p:sldId id="663" r:id="rId47"/>
    <p:sldId id="665" r:id="rId48"/>
    <p:sldId id="703" r:id="rId49"/>
    <p:sldId id="669" r:id="rId50"/>
    <p:sldId id="698" r:id="rId51"/>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4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pPr>
              <a:defRPr/>
            </a:pPr>
            <a:fld id="{6686325F-843E-43B2-852D-23CE73B5822E}" type="datetimeFigureOut">
              <a:rPr lang="en-US"/>
              <a:pPr>
                <a:defRPr/>
              </a:pPr>
              <a:t>9/9/2015</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pPr>
              <a:defRPr/>
            </a:pPr>
            <a:fld id="{CDA5A4B3-6878-4588-B6D4-31BDAEADADD2}" type="slidenum">
              <a:rPr lang="en-US"/>
              <a:pPr>
                <a:defRPr/>
              </a:pPr>
              <a:t>‹#›</a:t>
            </a:fld>
            <a:endParaRPr lang="en-US"/>
          </a:p>
        </p:txBody>
      </p:sp>
    </p:spTree>
    <p:extLst>
      <p:ext uri="{BB962C8B-B14F-4D97-AF65-F5344CB8AC3E}">
        <p14:creationId xmlns:p14="http://schemas.microsoft.com/office/powerpoint/2010/main" val="15853158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descr="Title-Slide-4"/>
          <p:cNvPicPr>
            <a:picLocks noChangeAspect="1" noChangeArrowheads="1" noCrop="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123" name="Rectangle 3"/>
          <p:cNvSpPr>
            <a:spLocks noGrp="1" noChangeArrowheads="1"/>
          </p:cNvSpPr>
          <p:nvPr>
            <p:ph type="ctrTitle"/>
          </p:nvPr>
        </p:nvSpPr>
        <p:spPr>
          <a:xfrm>
            <a:off x="3124200" y="2133600"/>
            <a:ext cx="5867400" cy="1470025"/>
          </a:xfrm>
        </p:spPr>
        <p:txBody>
          <a:bodyPr/>
          <a:lstStyle>
            <a:lvl1pPr algn="ctr">
              <a:defRPr baseline="0">
                <a:solidFill>
                  <a:srgbClr val="00B050"/>
                </a:solidFill>
                <a:latin typeface="Calibri" panose="020F0502020204030204" pitchFamily="34" charset="0"/>
              </a:defRPr>
            </a:lvl1pPr>
          </a:lstStyle>
          <a:p>
            <a:r>
              <a:rPr lang="en-US" dirty="0"/>
              <a:t>Click to edit Master title style</a:t>
            </a:r>
          </a:p>
        </p:txBody>
      </p:sp>
      <p:sp>
        <p:nvSpPr>
          <p:cNvPr id="5124" name="Rectangle 4"/>
          <p:cNvSpPr>
            <a:spLocks noGrp="1" noChangeArrowheads="1"/>
          </p:cNvSpPr>
          <p:nvPr>
            <p:ph type="subTitle" idx="1"/>
          </p:nvPr>
        </p:nvSpPr>
        <p:spPr>
          <a:xfrm>
            <a:off x="2971800" y="3657600"/>
            <a:ext cx="6400800" cy="1752600"/>
          </a:xfrm>
        </p:spPr>
        <p:txBody>
          <a:bodyPr/>
          <a:lstStyle>
            <a:lvl1pPr marL="0" indent="0" algn="ctr">
              <a:buFontTx/>
              <a:buNone/>
              <a:defRPr baseline="0">
                <a:latin typeface="Calibri" panose="020F0502020204030204" pitchFamily="34" charset="0"/>
              </a:defRPr>
            </a:lvl1pPr>
          </a:lstStyle>
          <a:p>
            <a:r>
              <a:rPr lang="en-US" dirty="0"/>
              <a:t>Click to edit Master subtitle style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E8D945-D4C0-46F1-BAC2-0368457A97E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50" y="609600"/>
            <a:ext cx="222885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6534150" cy="5516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DB850E-3EB1-4DE1-B7A4-ED15629991C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C52DC3-8C42-48B9-9E5B-BFE853F5D15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FE0886-B13A-456D-B020-8449CF3D0FF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FCE5635-929C-4A68-95A8-8B9AA898894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A21E1B9-955B-4FF4-A092-FFC03233E17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0BCE7B2-E923-4AFE-97F9-C91970085F2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1BFD2DB-D364-40AB-83A7-68001E1D615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0534800-ED79-4581-813D-B207799D002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CFFD64B-D715-4782-934E-ADDD40420BD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Inside"/>
          <p:cNvPicPr>
            <a:picLocks noChangeAspect="1" noChangeArrowheads="1"/>
          </p:cNvPicPr>
          <p:nvPr/>
        </p:nvPicPr>
        <p:blipFill>
          <a:blip r:embed="rId13" cstate="print"/>
          <a:srcRect/>
          <a:stretch>
            <a:fillRect/>
          </a:stretch>
        </p:blipFill>
        <p:spPr bwMode="auto">
          <a:xfrm>
            <a:off x="0" y="0"/>
            <a:ext cx="9144000" cy="6854825"/>
          </a:xfrm>
          <a:prstGeom prst="rect">
            <a:avLst/>
          </a:prstGeom>
          <a:noFill/>
          <a:ln w="9525">
            <a:noFill/>
            <a:miter lim="800000"/>
            <a:headEnd/>
            <a:tailEnd/>
          </a:ln>
        </p:spPr>
      </p:pic>
      <p:sp>
        <p:nvSpPr>
          <p:cNvPr id="2" name="Rectangle 2"/>
          <p:cNvSpPr>
            <a:spLocks noGrp="1" noChangeArrowheads="1"/>
          </p:cNvSpPr>
          <p:nvPr>
            <p:ph type="title"/>
          </p:nvPr>
        </p:nvSpPr>
        <p:spPr bwMode="auto">
          <a:xfrm>
            <a:off x="1143000" y="609600"/>
            <a:ext cx="8229600" cy="1143000"/>
          </a:xfrm>
          <a:prstGeom prst="rect">
            <a:avLst/>
          </a:prstGeom>
          <a:noFill/>
          <a:ln w="9525">
            <a:noFill/>
            <a:miter lim="800000"/>
            <a:headEnd/>
            <a:tailEnd/>
          </a:ln>
          <a:effectLst>
            <a:outerShdw dist="17961" dir="2700000" algn="ctr" rotWithShape="0">
              <a:schemeClr val="tx1"/>
            </a:outerShdw>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a:outerShdw dist="17961" dir="2700000" algn="ctr" rotWithShape="0">
              <a:schemeClr val="tx1"/>
            </a:outerShdw>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A80FEEDF-9054-4C06-84D7-CFB759F7A20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19"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timing>
    <p:tnLst>
      <p:par>
        <p:cTn id="1" dur="indefinite" restart="never" nodeType="tmRoot"/>
      </p:par>
    </p:tnLst>
  </p:timing>
  <p:txStyles>
    <p:titleStyle>
      <a:lvl1pPr algn="l" rtl="0" eaLnBrk="0" fontAlgn="base" hangingPunct="0">
        <a:spcBef>
          <a:spcPct val="0"/>
        </a:spcBef>
        <a:spcAft>
          <a:spcPct val="0"/>
        </a:spcAft>
        <a:defRPr sz="4400" b="1" baseline="0">
          <a:solidFill>
            <a:srgbClr val="00B050"/>
          </a:solidFill>
          <a:latin typeface="Calibri" panose="020F0502020204030204" pitchFamily="34" charset="0"/>
          <a:ea typeface="+mj-ea"/>
          <a:cs typeface="+mj-cs"/>
        </a:defRPr>
      </a:lvl1pPr>
      <a:lvl2pPr algn="l" rtl="0" eaLnBrk="0" fontAlgn="base" hangingPunct="0">
        <a:spcBef>
          <a:spcPct val="0"/>
        </a:spcBef>
        <a:spcAft>
          <a:spcPct val="0"/>
        </a:spcAft>
        <a:defRPr sz="4400" b="1">
          <a:solidFill>
            <a:srgbClr val="FFFF00"/>
          </a:solidFill>
          <a:latin typeface="Arial" charset="0"/>
        </a:defRPr>
      </a:lvl2pPr>
      <a:lvl3pPr algn="l" rtl="0" eaLnBrk="0" fontAlgn="base" hangingPunct="0">
        <a:spcBef>
          <a:spcPct val="0"/>
        </a:spcBef>
        <a:spcAft>
          <a:spcPct val="0"/>
        </a:spcAft>
        <a:defRPr sz="4400" b="1">
          <a:solidFill>
            <a:srgbClr val="FFFF00"/>
          </a:solidFill>
          <a:latin typeface="Arial" charset="0"/>
        </a:defRPr>
      </a:lvl3pPr>
      <a:lvl4pPr algn="l" rtl="0" eaLnBrk="0" fontAlgn="base" hangingPunct="0">
        <a:spcBef>
          <a:spcPct val="0"/>
        </a:spcBef>
        <a:spcAft>
          <a:spcPct val="0"/>
        </a:spcAft>
        <a:defRPr sz="4400" b="1">
          <a:solidFill>
            <a:srgbClr val="FFFF00"/>
          </a:solidFill>
          <a:latin typeface="Arial" charset="0"/>
        </a:defRPr>
      </a:lvl4pPr>
      <a:lvl5pPr algn="l" rtl="0" eaLnBrk="0" fontAlgn="base" hangingPunct="0">
        <a:spcBef>
          <a:spcPct val="0"/>
        </a:spcBef>
        <a:spcAft>
          <a:spcPct val="0"/>
        </a:spcAft>
        <a:defRPr sz="4400" b="1">
          <a:solidFill>
            <a:srgbClr val="FFFF00"/>
          </a:solidFill>
          <a:latin typeface="Arial" charset="0"/>
        </a:defRPr>
      </a:lvl5pPr>
      <a:lvl6pPr marL="457200" algn="l" rtl="0" fontAlgn="base">
        <a:spcBef>
          <a:spcPct val="0"/>
        </a:spcBef>
        <a:spcAft>
          <a:spcPct val="0"/>
        </a:spcAft>
        <a:defRPr sz="4400" b="1">
          <a:solidFill>
            <a:srgbClr val="FFFF00"/>
          </a:solidFill>
          <a:latin typeface="Arial" charset="0"/>
        </a:defRPr>
      </a:lvl6pPr>
      <a:lvl7pPr marL="914400" algn="l" rtl="0" fontAlgn="base">
        <a:spcBef>
          <a:spcPct val="0"/>
        </a:spcBef>
        <a:spcAft>
          <a:spcPct val="0"/>
        </a:spcAft>
        <a:defRPr sz="4400" b="1">
          <a:solidFill>
            <a:srgbClr val="FFFF00"/>
          </a:solidFill>
          <a:latin typeface="Arial" charset="0"/>
        </a:defRPr>
      </a:lvl7pPr>
      <a:lvl8pPr marL="1371600" algn="l" rtl="0" fontAlgn="base">
        <a:spcBef>
          <a:spcPct val="0"/>
        </a:spcBef>
        <a:spcAft>
          <a:spcPct val="0"/>
        </a:spcAft>
        <a:defRPr sz="4400" b="1">
          <a:solidFill>
            <a:srgbClr val="FFFF00"/>
          </a:solidFill>
          <a:latin typeface="Arial" charset="0"/>
        </a:defRPr>
      </a:lvl8pPr>
      <a:lvl9pPr marL="1828800" algn="l" rtl="0" fontAlgn="base">
        <a:spcBef>
          <a:spcPct val="0"/>
        </a:spcBef>
        <a:spcAft>
          <a:spcPct val="0"/>
        </a:spcAft>
        <a:defRPr sz="4400" b="1">
          <a:solidFill>
            <a:srgbClr val="FFFF00"/>
          </a:solidFill>
          <a:latin typeface="Arial" charset="0"/>
        </a:defRPr>
      </a:lvl9pPr>
    </p:titleStyle>
    <p:bodyStyle>
      <a:lvl1pPr marL="342900" indent="-342900" algn="l" rtl="0" eaLnBrk="0" fontAlgn="base" hangingPunct="0">
        <a:spcBef>
          <a:spcPct val="20000"/>
        </a:spcBef>
        <a:spcAft>
          <a:spcPct val="0"/>
        </a:spcAft>
        <a:buBlip>
          <a:blip r:embed="rId14"/>
        </a:buBlip>
        <a:defRPr sz="3200" b="1" baseline="0">
          <a:solidFill>
            <a:schemeClr val="bg1"/>
          </a:solidFill>
          <a:latin typeface="Calibri" panose="020F0502020204030204" pitchFamily="34" charset="0"/>
          <a:ea typeface="+mn-ea"/>
          <a:cs typeface="+mn-cs"/>
        </a:defRPr>
      </a:lvl1pPr>
      <a:lvl2pPr marL="742950" indent="-285750" algn="l" rtl="0" eaLnBrk="0" fontAlgn="base" hangingPunct="0">
        <a:spcBef>
          <a:spcPct val="20000"/>
        </a:spcBef>
        <a:spcAft>
          <a:spcPct val="0"/>
        </a:spcAft>
        <a:buBlip>
          <a:blip r:embed="rId15"/>
        </a:buBlip>
        <a:defRPr sz="2800" b="1" baseline="0">
          <a:solidFill>
            <a:schemeClr val="accent1"/>
          </a:solidFill>
          <a:latin typeface="Calibri" panose="020F0502020204030204" pitchFamily="34" charset="0"/>
        </a:defRPr>
      </a:lvl2pPr>
      <a:lvl3pPr marL="1143000" indent="-228600" algn="l" rtl="0" eaLnBrk="0" fontAlgn="base" hangingPunct="0">
        <a:spcBef>
          <a:spcPct val="20000"/>
        </a:spcBef>
        <a:spcAft>
          <a:spcPct val="0"/>
        </a:spcAft>
        <a:buBlip>
          <a:blip r:embed="rId16"/>
        </a:buBlip>
        <a:defRPr sz="2400" b="1" baseline="0">
          <a:solidFill>
            <a:srgbClr val="FFFF00"/>
          </a:solidFill>
          <a:latin typeface="Calibri" panose="020F0502020204030204" pitchFamily="34" charset="0"/>
        </a:defRPr>
      </a:lvl3pPr>
      <a:lvl4pPr marL="1600200" indent="-228600" algn="l" rtl="0" eaLnBrk="0" fontAlgn="base" hangingPunct="0">
        <a:spcBef>
          <a:spcPct val="20000"/>
        </a:spcBef>
        <a:spcAft>
          <a:spcPct val="0"/>
        </a:spcAft>
        <a:buBlip>
          <a:blip r:embed="rId14"/>
        </a:buBlip>
        <a:defRPr sz="2000" b="1" baseline="0">
          <a:solidFill>
            <a:srgbClr val="99CCFF"/>
          </a:solidFill>
          <a:latin typeface="Calibri" panose="020F0502020204030204" pitchFamily="34" charset="0"/>
        </a:defRPr>
      </a:lvl4pPr>
      <a:lvl5pPr marL="2057400" indent="-228600" algn="l" rtl="0" eaLnBrk="0" fontAlgn="base" hangingPunct="0">
        <a:spcBef>
          <a:spcPct val="20000"/>
        </a:spcBef>
        <a:spcAft>
          <a:spcPct val="0"/>
        </a:spcAft>
        <a:buChar char="»"/>
        <a:defRPr sz="2000" b="1" baseline="0">
          <a:solidFill>
            <a:schemeClr val="bg1"/>
          </a:solidFill>
          <a:latin typeface="Calibri" panose="020F0502020204030204" pitchFamily="34" charset="0"/>
        </a:defRPr>
      </a:lvl5pPr>
      <a:lvl6pPr marL="2514600" indent="-228600" algn="l" rtl="0" fontAlgn="base">
        <a:spcBef>
          <a:spcPct val="20000"/>
        </a:spcBef>
        <a:spcAft>
          <a:spcPct val="0"/>
        </a:spcAft>
        <a:buChar char="»"/>
        <a:defRPr sz="2000" b="1">
          <a:solidFill>
            <a:schemeClr val="bg1"/>
          </a:solidFill>
          <a:latin typeface="+mn-lt"/>
        </a:defRPr>
      </a:lvl6pPr>
      <a:lvl7pPr marL="2971800" indent="-228600" algn="l" rtl="0" fontAlgn="base">
        <a:spcBef>
          <a:spcPct val="20000"/>
        </a:spcBef>
        <a:spcAft>
          <a:spcPct val="0"/>
        </a:spcAft>
        <a:buChar char="»"/>
        <a:defRPr sz="2000" b="1">
          <a:solidFill>
            <a:schemeClr val="bg1"/>
          </a:solidFill>
          <a:latin typeface="+mn-lt"/>
        </a:defRPr>
      </a:lvl7pPr>
      <a:lvl8pPr marL="3429000" indent="-228600" algn="l" rtl="0" fontAlgn="base">
        <a:spcBef>
          <a:spcPct val="20000"/>
        </a:spcBef>
        <a:spcAft>
          <a:spcPct val="0"/>
        </a:spcAft>
        <a:buChar char="»"/>
        <a:defRPr sz="2000" b="1">
          <a:solidFill>
            <a:schemeClr val="bg1"/>
          </a:solidFill>
          <a:latin typeface="+mn-lt"/>
        </a:defRPr>
      </a:lvl8pPr>
      <a:lvl9pPr marL="3886200" indent="-228600" algn="l" rtl="0" fontAlgn="base">
        <a:spcBef>
          <a:spcPct val="20000"/>
        </a:spcBef>
        <a:spcAft>
          <a:spcPct val="0"/>
        </a:spcAft>
        <a:buChar char="»"/>
        <a:defRPr sz="2000" b="1">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mailto:sallred@uvu.ed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ctrTitle"/>
          </p:nvPr>
        </p:nvSpPr>
        <p:spPr/>
        <p:txBody>
          <a:bodyPr/>
          <a:lstStyle/>
          <a:p>
            <a:pPr eaLnBrk="1" hangingPunct="1">
              <a:defRPr/>
            </a:pPr>
            <a:r>
              <a:rPr lang="en-US" spc="-22" dirty="0" smtClean="0">
                <a:effectLst>
                  <a:outerShdw blurRad="38100" dist="38100" dir="2700000" algn="tl">
                    <a:srgbClr val="000000">
                      <a:alpha val="43137"/>
                    </a:srgbClr>
                  </a:outerShdw>
                </a:effectLst>
                <a:cs typeface="Arial"/>
              </a:rPr>
              <a:t>Paramedi</a:t>
            </a:r>
            <a:r>
              <a:rPr lang="en-US" spc="-18" dirty="0" smtClean="0">
                <a:effectLst>
                  <a:outerShdw blurRad="38100" dist="38100" dir="2700000" algn="tl">
                    <a:srgbClr val="000000">
                      <a:alpha val="43137"/>
                    </a:srgbClr>
                  </a:outerShdw>
                </a:effectLst>
                <a:cs typeface="Arial"/>
              </a:rPr>
              <a:t>c</a:t>
            </a:r>
            <a:r>
              <a:rPr lang="en-US" spc="-4" dirty="0" smtClean="0">
                <a:effectLst>
                  <a:outerShdw blurRad="38100" dist="38100" dir="2700000" algn="tl">
                    <a:srgbClr val="000000">
                      <a:alpha val="43137"/>
                    </a:srgbClr>
                  </a:outerShdw>
                </a:effectLst>
                <a:cs typeface="Arial"/>
              </a:rPr>
              <a:t> </a:t>
            </a:r>
            <a:r>
              <a:rPr lang="en-US" spc="-18" dirty="0" smtClean="0">
                <a:effectLst>
                  <a:outerShdw blurRad="38100" dist="38100" dir="2700000" algn="tl">
                    <a:srgbClr val="000000">
                      <a:alpha val="43137"/>
                    </a:srgbClr>
                  </a:outerShdw>
                </a:effectLst>
                <a:cs typeface="Arial"/>
              </a:rPr>
              <a:t>Clinica</a:t>
            </a:r>
            <a:r>
              <a:rPr lang="en-US" spc="-9" dirty="0" smtClean="0">
                <a:effectLst>
                  <a:outerShdw blurRad="38100" dist="38100" dir="2700000" algn="tl">
                    <a:srgbClr val="000000">
                      <a:alpha val="43137"/>
                    </a:srgbClr>
                  </a:outerShdw>
                </a:effectLst>
                <a:cs typeface="Arial"/>
              </a:rPr>
              <a:t>l</a:t>
            </a:r>
            <a:r>
              <a:rPr lang="en-US" spc="-4" dirty="0" smtClean="0">
                <a:effectLst>
                  <a:outerShdw blurRad="38100" dist="38100" dir="2700000" algn="tl">
                    <a:srgbClr val="000000">
                      <a:alpha val="43137"/>
                    </a:srgbClr>
                  </a:outerShdw>
                </a:effectLst>
                <a:cs typeface="Arial"/>
              </a:rPr>
              <a:t> </a:t>
            </a:r>
            <a:r>
              <a:rPr lang="en-US" spc="-22" dirty="0" smtClean="0">
                <a:effectLst>
                  <a:outerShdw blurRad="38100" dist="38100" dir="2700000" algn="tl">
                    <a:srgbClr val="000000">
                      <a:alpha val="43137"/>
                    </a:srgbClr>
                  </a:outerShdw>
                </a:effectLst>
                <a:cs typeface="Arial"/>
              </a:rPr>
              <a:t>Precepto</a:t>
            </a:r>
            <a:r>
              <a:rPr lang="en-US" spc="-13" dirty="0" smtClean="0">
                <a:effectLst>
                  <a:outerShdw blurRad="38100" dist="38100" dir="2700000" algn="tl">
                    <a:srgbClr val="000000">
                      <a:alpha val="43137"/>
                    </a:srgbClr>
                  </a:outerShdw>
                </a:effectLst>
                <a:cs typeface="Arial"/>
              </a:rPr>
              <a:t>r</a:t>
            </a:r>
            <a:r>
              <a:rPr lang="en-US" spc="-4" dirty="0" smtClean="0">
                <a:effectLst>
                  <a:outerShdw blurRad="38100" dist="38100" dir="2700000" algn="tl">
                    <a:srgbClr val="000000">
                      <a:alpha val="43137"/>
                    </a:srgbClr>
                  </a:outerShdw>
                </a:effectLst>
                <a:cs typeface="Arial"/>
              </a:rPr>
              <a:t> </a:t>
            </a:r>
            <a:r>
              <a:rPr lang="en-US" spc="-22" dirty="0" smtClean="0">
                <a:effectLst>
                  <a:outerShdw blurRad="38100" dist="38100" dir="2700000" algn="tl">
                    <a:srgbClr val="000000">
                      <a:alpha val="43137"/>
                    </a:srgbClr>
                  </a:outerShdw>
                </a:effectLst>
                <a:cs typeface="Arial"/>
              </a:rPr>
              <a:t>Program</a:t>
            </a:r>
            <a:endParaRPr lang="en-US" dirty="0" smtClean="0">
              <a:effectLst>
                <a:outerShdw blurRad="38100" dist="38100" dir="2700000" algn="tl">
                  <a:srgbClr val="000000">
                    <a:alpha val="43137"/>
                  </a:srgbClr>
                </a:outerShdw>
              </a:effectLst>
            </a:endParaRPr>
          </a:p>
        </p:txBody>
      </p:sp>
      <p:sp>
        <p:nvSpPr>
          <p:cNvPr id="9221" name="Rectangle 5"/>
          <p:cNvSpPr>
            <a:spLocks noGrp="1" noChangeArrowheads="1"/>
          </p:cNvSpPr>
          <p:nvPr>
            <p:ph type="subTitle" idx="1"/>
          </p:nvPr>
        </p:nvSpPr>
        <p:spPr/>
        <p:txBody>
          <a:bodyPr/>
          <a:lstStyle/>
          <a:p>
            <a:pPr eaLnBrk="1" hangingPunct="1">
              <a:defRPr/>
            </a:pPr>
            <a:r>
              <a:rPr lang="en-US" i="1" u="sng" dirty="0" smtClean="0">
                <a:solidFill>
                  <a:srgbClr val="FF0000"/>
                </a:solidFill>
                <a:effectLst>
                  <a:outerShdw blurRad="38100" dist="38100" dir="2700000" algn="tl">
                    <a:srgbClr val="000000">
                      <a:alpha val="43137"/>
                    </a:srgbClr>
                  </a:outerShdw>
                </a:effectLst>
              </a:rPr>
              <a:t>For Paramedics In Embryo</a:t>
            </a:r>
          </a:p>
        </p:txBody>
      </p:sp>
      <p:pic>
        <p:nvPicPr>
          <p:cNvPr id="4" name="Picture 3" descr="C:\Documents and Settings\10004633\My Documents\Logos\Emergency Services.jpg"/>
          <p:cNvPicPr/>
          <p:nvPr/>
        </p:nvPicPr>
        <p:blipFill>
          <a:blip r:embed="rId2" cstate="print"/>
          <a:srcRect/>
          <a:stretch>
            <a:fillRect/>
          </a:stretch>
        </p:blipFill>
        <p:spPr bwMode="auto">
          <a:xfrm>
            <a:off x="152400" y="5334000"/>
            <a:ext cx="4724400" cy="1371600"/>
          </a:xfrm>
          <a:prstGeom prst="rect">
            <a:avLst/>
          </a:prstGeom>
          <a:solidFill>
            <a:schemeClr val="tx1"/>
          </a:solid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effectLst>
                  <a:outerShdw blurRad="38100" dist="38100" dir="2700000" algn="tl">
                    <a:srgbClr val="000000">
                      <a:alpha val="43137"/>
                    </a:srgbClr>
                  </a:outerShdw>
                </a:effectLst>
              </a:rPr>
              <a:t>Adult Learners</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US" dirty="0" smtClean="0">
                <a:solidFill>
                  <a:srgbClr val="FFFF00"/>
                </a:solidFill>
                <a:effectLst>
                  <a:outerShdw blurRad="38100" dist="38100" dir="2700000" algn="tl">
                    <a:srgbClr val="000000">
                      <a:alpha val="43137"/>
                    </a:srgbClr>
                  </a:outerShdw>
                </a:effectLst>
              </a:rPr>
              <a:t>Characteristics</a:t>
            </a:r>
          </a:p>
          <a:p>
            <a:pPr lvl="1"/>
            <a:r>
              <a:rPr lang="en-US" dirty="0" smtClean="0">
                <a:solidFill>
                  <a:schemeClr val="bg1"/>
                </a:solidFill>
                <a:effectLst>
                  <a:outerShdw blurRad="38100" dist="38100" dir="2700000" algn="tl">
                    <a:srgbClr val="000000">
                      <a:alpha val="43137"/>
                    </a:srgbClr>
                  </a:outerShdw>
                </a:effectLst>
              </a:rPr>
              <a:t>Self-directed</a:t>
            </a:r>
          </a:p>
          <a:p>
            <a:pPr lvl="1"/>
            <a:r>
              <a:rPr lang="en-US" dirty="0" smtClean="0">
                <a:solidFill>
                  <a:schemeClr val="bg1"/>
                </a:solidFill>
                <a:effectLst>
                  <a:outerShdw blurRad="38100" dist="38100" dir="2700000" algn="tl">
                    <a:srgbClr val="000000">
                      <a:alpha val="43137"/>
                    </a:srgbClr>
                  </a:outerShdw>
                </a:effectLst>
              </a:rPr>
              <a:t>Are motivated by their desires</a:t>
            </a:r>
          </a:p>
          <a:p>
            <a:pPr lvl="1"/>
            <a:r>
              <a:rPr lang="en-US" dirty="0" smtClean="0">
                <a:solidFill>
                  <a:schemeClr val="bg1"/>
                </a:solidFill>
                <a:effectLst>
                  <a:outerShdw blurRad="38100" dist="38100" dir="2700000" algn="tl">
                    <a:srgbClr val="000000">
                      <a:alpha val="43137"/>
                    </a:srgbClr>
                  </a:outerShdw>
                </a:effectLst>
              </a:rPr>
              <a:t>Want to participate in planning and evaluation</a:t>
            </a:r>
          </a:p>
          <a:p>
            <a:pPr lvl="1"/>
            <a:r>
              <a:rPr lang="en-US" dirty="0" smtClean="0">
                <a:solidFill>
                  <a:schemeClr val="bg1"/>
                </a:solidFill>
                <a:effectLst>
                  <a:outerShdw blurRad="38100" dist="38100" dir="2700000" algn="tl">
                    <a:srgbClr val="000000">
                      <a:alpha val="43137"/>
                    </a:srgbClr>
                  </a:outerShdw>
                </a:effectLst>
              </a:rPr>
              <a:t>Relate current experience to previous experiences</a:t>
            </a:r>
          </a:p>
          <a:p>
            <a:pPr lvl="1"/>
            <a:r>
              <a:rPr lang="en-US" dirty="0" smtClean="0">
                <a:solidFill>
                  <a:schemeClr val="bg1"/>
                </a:solidFill>
                <a:effectLst>
                  <a:outerShdw blurRad="38100" dist="38100" dir="2700000" algn="tl">
                    <a:srgbClr val="000000">
                      <a:alpha val="43137"/>
                    </a:srgbClr>
                  </a:outerShdw>
                </a:effectLst>
              </a:rPr>
              <a:t>Want to be heard</a:t>
            </a:r>
          </a:p>
          <a:p>
            <a:pPr lvl="1"/>
            <a:r>
              <a:rPr lang="en-US" dirty="0" smtClean="0">
                <a:solidFill>
                  <a:schemeClr val="bg1"/>
                </a:solidFill>
                <a:effectLst>
                  <a:outerShdw blurRad="38100" dist="38100" dir="2700000" algn="tl">
                    <a:srgbClr val="000000">
                      <a:alpha val="43137"/>
                    </a:srgbClr>
                  </a:outerShdw>
                </a:effectLst>
              </a:rPr>
              <a:t>Want their efforts acknowledged</a:t>
            </a:r>
          </a:p>
          <a:p>
            <a:pPr lvl="1"/>
            <a:r>
              <a:rPr lang="en-US" dirty="0" smtClean="0">
                <a:solidFill>
                  <a:schemeClr val="bg1"/>
                </a:solidFill>
                <a:effectLst>
                  <a:outerShdw blurRad="38100" dist="38100" dir="2700000" algn="tl">
                    <a:srgbClr val="000000">
                      <a:alpha val="43137"/>
                    </a:srgbClr>
                  </a:outerShdw>
                </a:effectLst>
              </a:rPr>
              <a:t>Want to be treated with respect and dignity</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i="1" dirty="0" smtClean="0">
                <a:effectLst>
                  <a:outerShdw blurRad="38100" dist="38100" dir="2700000" algn="tl">
                    <a:srgbClr val="000000">
                      <a:alpha val="43137"/>
                    </a:srgbClr>
                  </a:outerShdw>
                </a:effectLst>
              </a:rPr>
              <a:t>Environment Conducive to Learning</a:t>
            </a:r>
            <a:endParaRPr lang="en-US" sz="4000"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r>
              <a:rPr lang="en-US" dirty="0" smtClean="0">
                <a:effectLst>
                  <a:outerShdw blurRad="38100" dist="38100" dir="2700000" algn="tl">
                    <a:srgbClr val="000000">
                      <a:alpha val="43137"/>
                    </a:srgbClr>
                  </a:outerShdw>
                </a:effectLst>
              </a:rPr>
              <a:t>Display mutual respect</a:t>
            </a:r>
          </a:p>
          <a:p>
            <a:r>
              <a:rPr lang="en-US" dirty="0" smtClean="0">
                <a:effectLst>
                  <a:outerShdw blurRad="38100" dist="38100" dir="2700000" algn="tl">
                    <a:srgbClr val="000000">
                      <a:alpha val="43137"/>
                    </a:srgbClr>
                  </a:outerShdw>
                </a:effectLst>
              </a:rPr>
              <a:t>Collaborate; don’t compete</a:t>
            </a:r>
          </a:p>
          <a:p>
            <a:r>
              <a:rPr lang="en-US" dirty="0" smtClean="0">
                <a:effectLst>
                  <a:outerShdw blurRad="38100" dist="38100" dir="2700000" algn="tl">
                    <a:srgbClr val="000000">
                      <a:alpha val="43137"/>
                    </a:srgbClr>
                  </a:outerShdw>
                </a:effectLst>
              </a:rPr>
              <a:t>Have open, two way communication</a:t>
            </a:r>
          </a:p>
          <a:p>
            <a:r>
              <a:rPr lang="en-US" dirty="0" smtClean="0">
                <a:effectLst>
                  <a:outerShdw blurRad="38100" dist="38100" dir="2700000" algn="tl">
                    <a:srgbClr val="000000">
                      <a:alpha val="43137"/>
                    </a:srgbClr>
                  </a:outerShdw>
                </a:effectLst>
              </a:rPr>
              <a:t>Feedback is encouraged and enhances 	growth</a:t>
            </a:r>
          </a:p>
          <a:p>
            <a:r>
              <a:rPr lang="en-US" dirty="0" smtClean="0">
                <a:effectLst>
                  <a:outerShdw blurRad="38100" dist="38100" dir="2700000" algn="tl">
                    <a:srgbClr val="000000">
                      <a:alpha val="43137"/>
                    </a:srgbClr>
                  </a:outerShdw>
                </a:effectLst>
              </a:rPr>
              <a:t>Feedback needs to be concurrent, 	immediate and shared in a manner void of 	blame or personal attacks</a:t>
            </a:r>
          </a:p>
          <a:p>
            <a:r>
              <a:rPr lang="en-US" dirty="0" smtClean="0">
                <a:effectLst>
                  <a:outerShdw blurRad="38100" dist="38100" dir="2700000" algn="tl">
                    <a:srgbClr val="000000">
                      <a:alpha val="43137"/>
                    </a:srgbClr>
                  </a:outerShdw>
                </a:effectLst>
              </a:rPr>
              <a:t>Feedback should never be provided as a put 	down</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effectLst>
                  <a:outerShdw blurRad="38100" dist="38100" dir="2700000" algn="tl">
                    <a:srgbClr val="000000">
                      <a:alpha val="43137"/>
                    </a:srgbClr>
                  </a:outerShdw>
                </a:effectLst>
              </a:rPr>
              <a:t>Student Development</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eaLnBrk="1" hangingPunct="1"/>
            <a:r>
              <a:rPr lang="en-US" dirty="0" smtClean="0">
                <a:effectLst>
                  <a:outerShdw blurRad="38100" dist="38100" dir="2700000" algn="tl">
                    <a:srgbClr val="000000">
                      <a:alpha val="43137"/>
                    </a:srgbClr>
                  </a:outerShdw>
                </a:effectLst>
              </a:rPr>
              <a:t>Students are in a process of developing entry 	level knowledge, skills and behaviors</a:t>
            </a:r>
          </a:p>
          <a:p>
            <a:pPr eaLnBrk="1" hangingPunct="1"/>
            <a:r>
              <a:rPr lang="en-US" dirty="0" smtClean="0">
                <a:effectLst>
                  <a:outerShdw blurRad="38100" dist="38100" dir="2700000" algn="tl">
                    <a:srgbClr val="000000">
                      <a:alpha val="43137"/>
                    </a:srgbClr>
                  </a:outerShdw>
                </a:effectLst>
              </a:rPr>
              <a:t>Student development is a </a:t>
            </a:r>
            <a:r>
              <a:rPr lang="en-US" i="1" u="sng" dirty="0" smtClean="0">
                <a:solidFill>
                  <a:srgbClr val="FF0000"/>
                </a:solidFill>
                <a:effectLst>
                  <a:outerShdw blurRad="38100" dist="38100" dir="2700000" algn="tl">
                    <a:srgbClr val="000000">
                      <a:alpha val="43137"/>
                    </a:srgbClr>
                  </a:outerShdw>
                </a:effectLst>
              </a:rPr>
              <a:t>gradual phased progression</a:t>
            </a:r>
          </a:p>
          <a:p>
            <a:pPr eaLnBrk="1" hangingPunct="1"/>
            <a:r>
              <a:rPr lang="en-US" dirty="0" smtClean="0">
                <a:effectLst>
                  <a:outerShdw blurRad="38100" dist="38100" dir="2700000" algn="tl">
                    <a:srgbClr val="000000">
                      <a:alpha val="43137"/>
                    </a:srgbClr>
                  </a:outerShdw>
                </a:effectLst>
              </a:rPr>
              <a:t>Orientation and a plan outlining activities and 	expectations for the rotation should be 	reviewed</a:t>
            </a:r>
          </a:p>
          <a:p>
            <a:pPr eaLnBrk="1" hangingPunct="1"/>
            <a:r>
              <a:rPr lang="en-US" dirty="0" smtClean="0">
                <a:effectLst>
                  <a:outerShdw blurRad="38100" dist="38100" dir="2700000" algn="tl">
                    <a:srgbClr val="000000">
                      <a:alpha val="43137"/>
                    </a:srgbClr>
                  </a:outerShdw>
                </a:effectLst>
              </a:rPr>
              <a:t>Students appreciate the opportunities to 	participate in activities and learn from 	observing practices of more experienced 	colleagues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effectLst>
                  <a:outerShdw blurRad="38100" dist="38100" dir="2700000" algn="tl">
                    <a:srgbClr val="000000">
                      <a:alpha val="43137"/>
                    </a:srgbClr>
                  </a:outerShdw>
                </a:effectLst>
              </a:rPr>
              <a:t>Let’s Talk About…</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lgn="ctr">
              <a:buNone/>
            </a:pPr>
            <a:r>
              <a:rPr lang="en-US" sz="4800" dirty="0" smtClean="0">
                <a:solidFill>
                  <a:srgbClr val="C00000"/>
                </a:solidFill>
                <a:effectLst>
                  <a:outerShdw blurRad="38100" dist="38100" dir="2700000" algn="tl">
                    <a:srgbClr val="000000">
                      <a:alpha val="43137"/>
                    </a:srgbClr>
                  </a:outerShdw>
                </a:effectLst>
              </a:rPr>
              <a:t>Patricia Brenner</a:t>
            </a:r>
          </a:p>
          <a:p>
            <a:pPr marL="0" indent="0" algn="ctr">
              <a:buNone/>
            </a:pPr>
            <a:r>
              <a:rPr lang="en-US" sz="4800" dirty="0" smtClean="0">
                <a:solidFill>
                  <a:srgbClr val="C00000"/>
                </a:solidFill>
                <a:effectLst>
                  <a:outerShdw blurRad="38100" dist="38100" dir="2700000" algn="tl">
                    <a:srgbClr val="000000">
                      <a:alpha val="43137"/>
                    </a:srgbClr>
                  </a:outerShdw>
                </a:effectLst>
              </a:rPr>
              <a:t>and </a:t>
            </a:r>
          </a:p>
          <a:p>
            <a:pPr marL="0" indent="0" algn="ctr">
              <a:buNone/>
            </a:pPr>
            <a:r>
              <a:rPr lang="en-US" sz="4800" dirty="0">
                <a:solidFill>
                  <a:srgbClr val="C00000"/>
                </a:solidFill>
                <a:effectLst>
                  <a:outerShdw blurRad="38100" dist="38100" dir="2700000" algn="tl">
                    <a:srgbClr val="000000">
                      <a:alpha val="43137"/>
                    </a:srgbClr>
                  </a:outerShdw>
                </a:effectLst>
              </a:rPr>
              <a:t>Benner’s Theory:</a:t>
            </a:r>
            <a:br>
              <a:rPr lang="en-US" sz="4800" dirty="0">
                <a:solidFill>
                  <a:srgbClr val="C00000"/>
                </a:solidFill>
                <a:effectLst>
                  <a:outerShdw blurRad="38100" dist="38100" dir="2700000" algn="tl">
                    <a:srgbClr val="000000">
                      <a:alpha val="43137"/>
                    </a:srgbClr>
                  </a:outerShdw>
                </a:effectLst>
              </a:rPr>
            </a:br>
            <a:r>
              <a:rPr lang="en-US" sz="4800" dirty="0">
                <a:solidFill>
                  <a:srgbClr val="C00000"/>
                </a:solidFill>
                <a:effectLst>
                  <a:outerShdw blurRad="38100" dist="38100" dir="2700000" algn="tl">
                    <a:srgbClr val="000000">
                      <a:alpha val="43137"/>
                    </a:srgbClr>
                  </a:outerShdw>
                </a:effectLst>
              </a:rPr>
              <a:t> From Novice to Expert </a:t>
            </a:r>
          </a:p>
        </p:txBody>
      </p:sp>
    </p:spTree>
    <p:extLst>
      <p:ext uri="{BB962C8B-B14F-4D97-AF65-F5344CB8AC3E}">
        <p14:creationId xmlns:p14="http://schemas.microsoft.com/office/powerpoint/2010/main" val="31643143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i="1" dirty="0">
                <a:effectLst>
                  <a:outerShdw blurRad="38100" dist="38100" dir="2700000" algn="tl">
                    <a:srgbClr val="000000">
                      <a:alpha val="43137"/>
                    </a:srgbClr>
                  </a:outerShdw>
                </a:effectLst>
              </a:rPr>
              <a:t>Patricia Benner, R.N., </a:t>
            </a:r>
            <a:r>
              <a:rPr lang="en-US" sz="2800" i="1" dirty="0" err="1">
                <a:effectLst>
                  <a:outerShdw blurRad="38100" dist="38100" dir="2700000" algn="tl">
                    <a:srgbClr val="000000">
                      <a:alpha val="43137"/>
                    </a:srgbClr>
                  </a:outerShdw>
                </a:effectLst>
              </a:rPr>
              <a:t>P.h.D</a:t>
            </a:r>
            <a:r>
              <a:rPr lang="en-US" sz="2800" i="1" dirty="0">
                <a:effectLst>
                  <a:outerShdw blurRad="38100" dist="38100" dir="2700000" algn="tl">
                    <a:srgbClr val="000000">
                      <a:alpha val="43137"/>
                    </a:srgbClr>
                  </a:outerShdw>
                </a:effectLst>
              </a:rPr>
              <a:t>., FAAN,F.R.C.N.</a:t>
            </a:r>
          </a:p>
        </p:txBody>
      </p:sp>
      <p:sp>
        <p:nvSpPr>
          <p:cNvPr id="5" name="Content Placeholder 4"/>
          <p:cNvSpPr>
            <a:spLocks noGrp="1"/>
          </p:cNvSpPr>
          <p:nvPr>
            <p:ph sz="half" idx="1"/>
          </p:nvPr>
        </p:nvSpPr>
        <p:spPr/>
        <p:txBody>
          <a:bodyPr>
            <a:normAutofit fontScale="70000" lnSpcReduction="20000"/>
          </a:bodyPr>
          <a:lstStyle/>
          <a:p>
            <a:r>
              <a:rPr lang="en-US" dirty="0"/>
              <a:t>Patricia Benner is a Professor in the Department of Physiological Nursing in the School of Nursing at the University of California, San Francisco. </a:t>
            </a:r>
          </a:p>
          <a:p>
            <a:r>
              <a:rPr lang="en-US" dirty="0"/>
              <a:t>Dr. Benner received her bachelor's degree in nursing from Pasadena College, her master's degree in medical surgical nursing from the University of California, San Francisco, and the Ph.D. from the University of California, Berkeley, in Stress and Coping and Health under the direction of Hubert Dreyfus and Richard Lazarus.</a:t>
            </a:r>
          </a:p>
        </p:txBody>
      </p:sp>
      <p:sp>
        <p:nvSpPr>
          <p:cNvPr id="6" name="Content Placeholder 5"/>
          <p:cNvSpPr>
            <a:spLocks noGrp="1"/>
          </p:cNvSpPr>
          <p:nvPr>
            <p:ph sz="half" idx="2"/>
          </p:nvPr>
        </p:nvSpPr>
        <p:spPr/>
        <p:txBody>
          <a:bodyPr>
            <a:normAutofit fontScale="70000" lnSpcReduction="20000"/>
          </a:bodyPr>
          <a:lstStyle/>
          <a:p>
            <a:r>
              <a:rPr lang="en-US" dirty="0"/>
              <a:t>Knowledge development in a practice discipline </a:t>
            </a:r>
          </a:p>
          <a:p>
            <a:r>
              <a:rPr lang="en-US" dirty="0"/>
              <a:t>consists of extending practical knowledge (know-how) through  theory based scientific investigations and through the clinical experience in the practice of that discipline” (Benner, 1984)</a:t>
            </a:r>
          </a:p>
          <a:p>
            <a:endParaRPr lang="en-US" dirty="0"/>
          </a:p>
        </p:txBody>
      </p:sp>
    </p:spTree>
    <p:extLst>
      <p:ext uri="{BB962C8B-B14F-4D97-AF65-F5344CB8AC3E}">
        <p14:creationId xmlns:p14="http://schemas.microsoft.com/office/powerpoint/2010/main" val="25710936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lgn="ctr"/>
            <a:r>
              <a:rPr lang="en-US" i="1" dirty="0">
                <a:effectLst>
                  <a:outerShdw blurRad="38100" dist="38100" dir="2700000" algn="tl">
                    <a:srgbClr val="000000">
                      <a:alpha val="43137"/>
                    </a:srgbClr>
                  </a:outerShdw>
                </a:effectLst>
              </a:rPr>
              <a:t>Dr. Benner</a:t>
            </a:r>
            <a:r>
              <a:rPr lang="en-US" i="1" dirty="0">
                <a:effectLst>
                  <a:outerShdw blurRad="38100" dist="38100" dir="2700000" algn="tl">
                    <a:srgbClr val="000000">
                      <a:alpha val="43137"/>
                    </a:srgbClr>
                  </a:outerShdw>
                </a:effectLst>
                <a:latin typeface="Times New Roman"/>
              </a:rPr>
              <a:t>’</a:t>
            </a:r>
            <a:r>
              <a:rPr lang="en-US" i="1" dirty="0">
                <a:effectLst>
                  <a:outerShdw blurRad="38100" dist="38100" dir="2700000" algn="tl">
                    <a:srgbClr val="000000">
                      <a:alpha val="43137"/>
                    </a:srgbClr>
                  </a:outerShdw>
                </a:effectLst>
              </a:rPr>
              <a:t>s Theory </a:t>
            </a:r>
          </a:p>
        </p:txBody>
      </p:sp>
      <p:sp>
        <p:nvSpPr>
          <p:cNvPr id="49155" name="Rectangle 3"/>
          <p:cNvSpPr>
            <a:spLocks noGrp="1" noChangeArrowheads="1"/>
          </p:cNvSpPr>
          <p:nvPr>
            <p:ph type="body" sz="half" idx="1"/>
          </p:nvPr>
        </p:nvSpPr>
        <p:spPr/>
        <p:txBody>
          <a:bodyPr>
            <a:normAutofit lnSpcReduction="10000"/>
          </a:bodyPr>
          <a:lstStyle/>
          <a:p>
            <a:pPr>
              <a:lnSpc>
                <a:spcPct val="90000"/>
              </a:lnSpc>
            </a:pPr>
            <a:r>
              <a:rPr lang="en-US" sz="1800" dirty="0"/>
              <a:t>Dr. Benner categorized nursing into 5 levels of capabilities: novice, advanced beginner, competent, proficient, and expert.</a:t>
            </a:r>
          </a:p>
          <a:p>
            <a:pPr>
              <a:lnSpc>
                <a:spcPct val="90000"/>
              </a:lnSpc>
            </a:pPr>
            <a:r>
              <a:rPr lang="en-US" sz="1800" dirty="0"/>
              <a:t> She believed experience in the clinical setting is key to nursing because it allows a nurse to continuously expand their knowledge base and to provide holistic, competent care to the patient.</a:t>
            </a:r>
          </a:p>
          <a:p>
            <a:pPr>
              <a:lnSpc>
                <a:spcPct val="90000"/>
              </a:lnSpc>
            </a:pPr>
            <a:r>
              <a:rPr lang="en-US" sz="2400" dirty="0"/>
              <a:t> </a:t>
            </a:r>
            <a:r>
              <a:rPr lang="en-US" sz="2000" dirty="0"/>
              <a:t>Her research was aimed at discovering if there were distinguishable, characteristic differences in the novice</a:t>
            </a:r>
            <a:r>
              <a:rPr lang="en-US" sz="2000" dirty="0">
                <a:latin typeface="Times New Roman"/>
              </a:rPr>
              <a:t>’</a:t>
            </a:r>
            <a:r>
              <a:rPr lang="en-US" sz="2000" dirty="0"/>
              <a:t>s and expert</a:t>
            </a:r>
            <a:r>
              <a:rPr lang="en-US" sz="2000" dirty="0">
                <a:latin typeface="Times New Roman"/>
              </a:rPr>
              <a:t>’</a:t>
            </a:r>
            <a:r>
              <a:rPr lang="en-US" sz="2000" dirty="0"/>
              <a:t>s descriptions of the same clinical incident. </a:t>
            </a:r>
          </a:p>
        </p:txBody>
      </p:sp>
      <p:pic>
        <p:nvPicPr>
          <p:cNvPr id="6" name="Picture 7" descr="patricia"/>
          <p:cNvPicPr>
            <a:picLocks noGrp="1" noChangeAspect="1" noChangeArrowheads="1"/>
          </p:cNvPicPr>
          <p:nvPr>
            <p:ph sz="half" idx="2"/>
          </p:nvPr>
        </p:nvPicPr>
        <p:blipFill>
          <a:blip r:embed="rId2" cstate="print"/>
          <a:srcRect/>
          <a:stretch>
            <a:fillRect/>
          </a:stretch>
        </p:blipFill>
        <p:spPr>
          <a:xfrm>
            <a:off x="5181600" y="1905000"/>
            <a:ext cx="3124199" cy="4419600"/>
          </a:xfrm>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 calcmode="lin" valueType="num">
                                      <p:cBhvr additive="base">
                                        <p:cTn id="7" dur="500" fill="hold"/>
                                        <p:tgtEl>
                                          <p:spTgt spid="491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15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49155">
                                            <p:txEl>
                                              <p:pRg st="1" end="1"/>
                                            </p:txEl>
                                          </p:spTgt>
                                        </p:tgtEl>
                                        <p:attrNameLst>
                                          <p:attrName>style.visibility</p:attrName>
                                        </p:attrNameLst>
                                      </p:cBhvr>
                                      <p:to>
                                        <p:strVal val="visible"/>
                                      </p:to>
                                    </p:set>
                                    <p:anim calcmode="lin" valueType="num">
                                      <p:cBhvr additive="base">
                                        <p:cTn id="13" dur="500" fill="hold"/>
                                        <p:tgtEl>
                                          <p:spTgt spid="491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155">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49155">
                                            <p:txEl>
                                              <p:pRg st="2" end="2"/>
                                            </p:txEl>
                                          </p:spTgt>
                                        </p:tgtEl>
                                        <p:attrNameLst>
                                          <p:attrName>style.visibility</p:attrName>
                                        </p:attrNameLst>
                                      </p:cBhvr>
                                      <p:to>
                                        <p:strVal val="visible"/>
                                      </p:to>
                                    </p:set>
                                    <p:anim calcmode="lin" valueType="num">
                                      <p:cBhvr additive="base">
                                        <p:cTn id="19" dur="500" fill="hold"/>
                                        <p:tgtEl>
                                          <p:spTgt spid="4915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155">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000" i="1" u="sng" dirty="0" smtClean="0">
                <a:effectLst>
                  <a:outerShdw blurRad="38100" dist="38100" dir="2700000" algn="tl">
                    <a:srgbClr val="000000">
                      <a:alpha val="43137"/>
                    </a:srgbClr>
                  </a:outerShdw>
                </a:effectLst>
              </a:rPr>
              <a:t>Even though she is a NURSE…</a:t>
            </a:r>
            <a:endParaRPr lang="en-US" sz="4000" i="1" u="sng" dirty="0">
              <a:effectLst>
                <a:outerShdw blurRad="38100" dist="38100" dir="2700000" algn="tl">
                  <a:srgbClr val="000000">
                    <a:alpha val="43137"/>
                  </a:srgbClr>
                </a:outerShdw>
              </a:effectLst>
            </a:endParaRPr>
          </a:p>
        </p:txBody>
      </p:sp>
      <p:sp>
        <p:nvSpPr>
          <p:cNvPr id="6" name="Content Placeholder 5"/>
          <p:cNvSpPr>
            <a:spLocks noGrp="1"/>
          </p:cNvSpPr>
          <p:nvPr>
            <p:ph idx="1"/>
          </p:nvPr>
        </p:nvSpPr>
        <p:spPr/>
        <p:txBody>
          <a:bodyPr/>
          <a:lstStyle/>
          <a:p>
            <a:pPr marL="0" indent="0" algn="ctr">
              <a:buNone/>
            </a:pPr>
            <a:r>
              <a:rPr lang="en-US" sz="6000" i="1" dirty="0" smtClean="0">
                <a:solidFill>
                  <a:srgbClr val="C00000"/>
                </a:solidFill>
                <a:effectLst>
                  <a:outerShdw blurRad="38100" dist="38100" dir="2700000" algn="tl">
                    <a:srgbClr val="000000">
                      <a:alpha val="43137"/>
                    </a:srgbClr>
                  </a:outerShdw>
                </a:effectLst>
              </a:rPr>
              <a:t>These concepts totally apply to what Preceptors do when teaching Paramedics!</a:t>
            </a:r>
            <a:endParaRPr lang="en-US" sz="6000" i="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226285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sz="4000" i="1" dirty="0" smtClean="0">
                <a:effectLst>
                  <a:outerShdw blurRad="38100" dist="38100" dir="2700000" algn="tl">
                    <a:srgbClr val="000000">
                      <a:alpha val="43137"/>
                    </a:srgbClr>
                  </a:outerShdw>
                </a:effectLst>
              </a:rPr>
              <a:t>Benner’s Theory:</a:t>
            </a:r>
            <a:br>
              <a:rPr lang="en-US" sz="4000" i="1" dirty="0" smtClean="0">
                <a:effectLst>
                  <a:outerShdw blurRad="38100" dist="38100" dir="2700000" algn="tl">
                    <a:srgbClr val="000000">
                      <a:alpha val="43137"/>
                    </a:srgbClr>
                  </a:outerShdw>
                </a:effectLst>
              </a:rPr>
            </a:br>
            <a:r>
              <a:rPr lang="en-US" sz="4000" i="1" dirty="0" smtClean="0">
                <a:solidFill>
                  <a:srgbClr val="C00000"/>
                </a:solidFill>
                <a:effectLst>
                  <a:outerShdw blurRad="38100" dist="38100" dir="2700000" algn="tl">
                    <a:srgbClr val="000000">
                      <a:alpha val="43137"/>
                    </a:srgbClr>
                  </a:outerShdw>
                </a:effectLst>
              </a:rPr>
              <a:t> From Novice to Expert </a:t>
            </a:r>
            <a:endParaRPr lang="en-US" sz="4000" i="1" dirty="0">
              <a:solidFill>
                <a:srgbClr val="C00000"/>
              </a:solidFill>
              <a:effectLst>
                <a:outerShdw blurRad="38100" dist="38100" dir="2700000" algn="tl">
                  <a:srgbClr val="000000">
                    <a:alpha val="43137"/>
                  </a:srgbClr>
                </a:outerShdw>
              </a:effectLst>
            </a:endParaRPr>
          </a:p>
        </p:txBody>
      </p:sp>
      <p:sp>
        <p:nvSpPr>
          <p:cNvPr id="5" name="Content Placeholder 4"/>
          <p:cNvSpPr>
            <a:spLocks noGrp="1"/>
          </p:cNvSpPr>
          <p:nvPr>
            <p:ph sz="half" idx="1"/>
          </p:nvPr>
        </p:nvSpPr>
        <p:spPr>
          <a:xfrm>
            <a:off x="457200" y="1752601"/>
            <a:ext cx="6629400" cy="4343400"/>
          </a:xfrm>
        </p:spPr>
        <p:txBody>
          <a:bodyPr/>
          <a:lstStyle/>
          <a:p>
            <a:pPr marL="971550" lvl="1" indent="-514350" eaLnBrk="1" hangingPunct="1">
              <a:lnSpc>
                <a:spcPct val="90000"/>
              </a:lnSpc>
              <a:buNone/>
              <a:defRPr/>
            </a:pPr>
            <a:r>
              <a:rPr lang="en-US" sz="3200" dirty="0" smtClean="0">
                <a:solidFill>
                  <a:srgbClr val="99CCFF"/>
                </a:solidFill>
                <a:effectLst>
                  <a:outerShdw blurRad="38100" dist="38100" dir="2700000" algn="tl">
                    <a:srgbClr val="000000">
                      <a:alpha val="43137"/>
                    </a:srgbClr>
                  </a:outerShdw>
                </a:effectLst>
              </a:rPr>
              <a:t>1.  Novice </a:t>
            </a:r>
          </a:p>
          <a:p>
            <a:pPr marL="971550" lvl="1" indent="-514350" eaLnBrk="1" hangingPunct="1">
              <a:lnSpc>
                <a:spcPct val="90000"/>
              </a:lnSpc>
              <a:buNone/>
              <a:defRPr/>
            </a:pPr>
            <a:r>
              <a:rPr lang="en-US" sz="3200" dirty="0" smtClean="0">
                <a:solidFill>
                  <a:srgbClr val="99CCFF"/>
                </a:solidFill>
                <a:effectLst>
                  <a:outerShdw blurRad="38100" dist="38100" dir="2700000" algn="tl">
                    <a:srgbClr val="000000">
                      <a:alpha val="43137"/>
                    </a:srgbClr>
                  </a:outerShdw>
                </a:effectLst>
              </a:rPr>
              <a:t>2.  Advanced Beginner</a:t>
            </a:r>
          </a:p>
          <a:p>
            <a:pPr marL="971550" lvl="1" indent="-514350" eaLnBrk="1" hangingPunct="1">
              <a:lnSpc>
                <a:spcPct val="90000"/>
              </a:lnSpc>
              <a:buNone/>
              <a:defRPr/>
            </a:pPr>
            <a:r>
              <a:rPr lang="en-US" sz="3200" dirty="0" smtClean="0">
                <a:solidFill>
                  <a:srgbClr val="99CCFF"/>
                </a:solidFill>
                <a:effectLst>
                  <a:outerShdw blurRad="38100" dist="38100" dir="2700000" algn="tl">
                    <a:srgbClr val="000000">
                      <a:alpha val="43137"/>
                    </a:srgbClr>
                  </a:outerShdw>
                </a:effectLst>
              </a:rPr>
              <a:t>3.  </a:t>
            </a:r>
            <a:r>
              <a:rPr lang="en-US" sz="3200" dirty="0" smtClean="0">
                <a:solidFill>
                  <a:srgbClr val="FF0000"/>
                </a:solidFill>
                <a:effectLst>
                  <a:outerShdw blurRad="38100" dist="38100" dir="2700000" algn="tl">
                    <a:srgbClr val="000000">
                      <a:alpha val="43137"/>
                    </a:srgbClr>
                  </a:outerShdw>
                </a:effectLst>
              </a:rPr>
              <a:t>Competent*</a:t>
            </a:r>
          </a:p>
          <a:p>
            <a:pPr marL="971550" lvl="1" indent="-514350" eaLnBrk="1" hangingPunct="1">
              <a:lnSpc>
                <a:spcPct val="90000"/>
              </a:lnSpc>
              <a:buNone/>
              <a:defRPr/>
            </a:pPr>
            <a:r>
              <a:rPr lang="en-US" sz="3200" dirty="0" smtClean="0">
                <a:solidFill>
                  <a:srgbClr val="99CCFF"/>
                </a:solidFill>
                <a:effectLst>
                  <a:outerShdw blurRad="38100" dist="38100" dir="2700000" algn="tl">
                    <a:srgbClr val="000000">
                      <a:alpha val="43137"/>
                    </a:srgbClr>
                  </a:outerShdw>
                </a:effectLst>
              </a:rPr>
              <a:t>4.  Proficient</a:t>
            </a:r>
          </a:p>
          <a:p>
            <a:pPr marL="971550" lvl="1" indent="-514350" eaLnBrk="1" hangingPunct="1">
              <a:lnSpc>
                <a:spcPct val="90000"/>
              </a:lnSpc>
              <a:buNone/>
              <a:defRPr/>
            </a:pPr>
            <a:r>
              <a:rPr lang="en-US" sz="3200" dirty="0" smtClean="0">
                <a:solidFill>
                  <a:srgbClr val="99CCFF"/>
                </a:solidFill>
                <a:effectLst>
                  <a:outerShdw blurRad="38100" dist="38100" dir="2700000" algn="tl">
                    <a:srgbClr val="000000">
                      <a:alpha val="43137"/>
                    </a:srgbClr>
                  </a:outerShdw>
                </a:effectLst>
              </a:rPr>
              <a:t>5.  Expert</a:t>
            </a:r>
          </a:p>
          <a:p>
            <a:pPr lvl="1" eaLnBrk="1" hangingPunct="1">
              <a:lnSpc>
                <a:spcPct val="90000"/>
              </a:lnSpc>
              <a:defRPr/>
            </a:pPr>
            <a:endParaRPr lang="en-US" sz="3200" dirty="0" smtClean="0">
              <a:solidFill>
                <a:srgbClr val="99CCFF"/>
              </a:solidFill>
              <a:effectLst>
                <a:outerShdw blurRad="38100" dist="38100" dir="2700000" algn="tl">
                  <a:srgbClr val="000000">
                    <a:alpha val="43137"/>
                  </a:srgbClr>
                </a:outerShdw>
              </a:effectLst>
            </a:endParaRPr>
          </a:p>
          <a:p>
            <a:pPr lvl="1" eaLnBrk="1" hangingPunct="1">
              <a:lnSpc>
                <a:spcPct val="90000"/>
              </a:lnSpc>
              <a:defRPr/>
            </a:pPr>
            <a:r>
              <a:rPr lang="en-US" sz="3200" dirty="0" smtClean="0">
                <a:solidFill>
                  <a:srgbClr val="99CCFF"/>
                </a:solidFill>
                <a:effectLst>
                  <a:outerShdw blurRad="38100" dist="38100" dir="2700000" algn="tl">
                    <a:srgbClr val="000000">
                      <a:alpha val="43137"/>
                    </a:srgbClr>
                  </a:outerShdw>
                </a:effectLst>
              </a:rPr>
              <a:t>* (goal of entry level)</a:t>
            </a:r>
          </a:p>
          <a:p>
            <a:pPr>
              <a:buNone/>
            </a:pPr>
            <a:endParaRPr lang="en-US" dirty="0"/>
          </a:p>
        </p:txBody>
      </p:sp>
      <p:sp>
        <p:nvSpPr>
          <p:cNvPr id="6" name="Content Placeholder 5"/>
          <p:cNvSpPr>
            <a:spLocks noGrp="1"/>
          </p:cNvSpPr>
          <p:nvPr>
            <p:ph sz="half" idx="2"/>
          </p:nvPr>
        </p:nvSpPr>
        <p:spPr>
          <a:xfrm>
            <a:off x="2514600" y="6096000"/>
            <a:ext cx="6400800" cy="563563"/>
          </a:xfrm>
        </p:spPr>
        <p:txBody>
          <a:bodyPr/>
          <a:lstStyle/>
          <a:p>
            <a:pPr marL="342900" lvl="1" indent="-342900">
              <a:buBlip>
                <a:blip r:embed="rId2"/>
              </a:buBlip>
            </a:pPr>
            <a:r>
              <a:rPr lang="en-US" sz="1300" dirty="0" smtClean="0"/>
              <a:t>Benner, P (1982) From Novice to Expert. AJN 82( 3), 402-407</a:t>
            </a:r>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i="1" dirty="0" smtClean="0">
                <a:effectLst>
                  <a:outerShdw blurRad="38100" dist="38100" dir="2700000" algn="tl">
                    <a:srgbClr val="000000">
                      <a:alpha val="43137"/>
                    </a:srgbClr>
                  </a:outerShdw>
                </a:effectLst>
              </a:rPr>
              <a:t>Capability of </a:t>
            </a:r>
            <a:r>
              <a:rPr lang="en-US" i="1" dirty="0" smtClean="0">
                <a:solidFill>
                  <a:srgbClr val="FF0000"/>
                </a:solidFill>
                <a:effectLst>
                  <a:outerShdw blurRad="38100" dist="38100" dir="2700000" algn="tl">
                    <a:srgbClr val="000000">
                      <a:alpha val="43137"/>
                    </a:srgbClr>
                  </a:outerShdw>
                </a:effectLst>
              </a:rPr>
              <a:t>Novice</a:t>
            </a:r>
            <a:r>
              <a:rPr lang="en-US" i="1" dirty="0" smtClean="0">
                <a:effectLst>
                  <a:outerShdw blurRad="38100" dist="38100" dir="2700000" algn="tl">
                    <a:srgbClr val="000000">
                      <a:alpha val="43137"/>
                    </a:srgbClr>
                  </a:outerShdw>
                </a:effectLst>
              </a:rPr>
              <a:t> Student</a:t>
            </a:r>
            <a:endParaRPr lang="en-US" i="1" dirty="0">
              <a:effectLst>
                <a:outerShdw blurRad="38100" dist="38100" dir="2700000" algn="tl">
                  <a:srgbClr val="000000">
                    <a:alpha val="43137"/>
                  </a:srgbClr>
                </a:outerShdw>
              </a:effectLst>
            </a:endParaRPr>
          </a:p>
        </p:txBody>
      </p:sp>
      <p:sp>
        <p:nvSpPr>
          <p:cNvPr id="6" name="Content Placeholder 5"/>
          <p:cNvSpPr>
            <a:spLocks noGrp="1"/>
          </p:cNvSpPr>
          <p:nvPr>
            <p:ph idx="1"/>
          </p:nvPr>
        </p:nvSpPr>
        <p:spPr/>
        <p:txBody>
          <a:bodyPr/>
          <a:lstStyle/>
          <a:p>
            <a:pPr marL="0" lvl="1" eaLnBrk="1" hangingPunct="1">
              <a:buClr>
                <a:schemeClr val="accent1"/>
              </a:buClr>
              <a:buSzPct val="85000"/>
              <a:defRPr/>
            </a:pPr>
            <a:r>
              <a:rPr lang="en-US" sz="3200" dirty="0" smtClean="0">
                <a:solidFill>
                  <a:srgbClr val="99CCFF"/>
                </a:solidFill>
                <a:effectLst>
                  <a:outerShdw blurRad="38100" dist="38100" dir="2700000" algn="tl">
                    <a:srgbClr val="000000">
                      <a:alpha val="43137"/>
                    </a:srgbClr>
                  </a:outerShdw>
                </a:effectLst>
              </a:rPr>
              <a:t>Participate in orientation program(s)</a:t>
            </a:r>
          </a:p>
          <a:p>
            <a:pPr marL="0" lvl="1" eaLnBrk="1" hangingPunct="1">
              <a:buClr>
                <a:schemeClr val="accent1"/>
              </a:buClr>
              <a:buSzPct val="85000"/>
              <a:defRPr/>
            </a:pPr>
            <a:r>
              <a:rPr lang="en-US" sz="3200" dirty="0" smtClean="0">
                <a:solidFill>
                  <a:srgbClr val="99CCFF"/>
                </a:solidFill>
                <a:effectLst>
                  <a:outerShdw blurRad="38100" dist="38100" dir="2700000" algn="tl">
                    <a:srgbClr val="000000">
                      <a:alpha val="43137"/>
                    </a:srgbClr>
                  </a:outerShdw>
                </a:effectLst>
              </a:rPr>
              <a:t>Perform in an observational role</a:t>
            </a:r>
          </a:p>
          <a:p>
            <a:pPr marL="0" lvl="1" eaLnBrk="1" hangingPunct="1">
              <a:buClr>
                <a:schemeClr val="accent1"/>
              </a:buClr>
              <a:buSzPct val="85000"/>
              <a:defRPr/>
            </a:pPr>
            <a:r>
              <a:rPr lang="en-US" sz="3200" dirty="0" smtClean="0">
                <a:solidFill>
                  <a:srgbClr val="99CCFF"/>
                </a:solidFill>
                <a:effectLst>
                  <a:outerShdw blurRad="38100" dist="38100" dir="2700000" algn="tl">
                    <a:srgbClr val="000000">
                      <a:alpha val="43137"/>
                    </a:srgbClr>
                  </a:outerShdw>
                </a:effectLst>
              </a:rPr>
              <a:t>Demonstrate competency of BLS skills 	Possess a general knowledge base</a:t>
            </a:r>
          </a:p>
          <a:p>
            <a:pPr marL="0" lvl="1" eaLnBrk="1" hangingPunct="1">
              <a:buClr>
                <a:schemeClr val="accent1"/>
              </a:buClr>
              <a:buSzPct val="85000"/>
              <a:defRPr/>
            </a:pPr>
            <a:r>
              <a:rPr lang="en-US" sz="3200" dirty="0" smtClean="0">
                <a:solidFill>
                  <a:srgbClr val="99CCFF"/>
                </a:solidFill>
                <a:effectLst>
                  <a:outerShdw blurRad="38100" dist="38100" dir="2700000" algn="tl">
                    <a:srgbClr val="000000">
                      <a:alpha val="43137"/>
                    </a:srgbClr>
                  </a:outerShdw>
                </a:effectLst>
              </a:rPr>
              <a:t>Be able to follow directions</a:t>
            </a:r>
          </a:p>
          <a:p>
            <a:pPr marL="0" lvl="1" eaLnBrk="1" hangingPunct="1">
              <a:buClr>
                <a:schemeClr val="accent1"/>
              </a:buClr>
              <a:buSzPct val="85000"/>
              <a:defRPr/>
            </a:pPr>
            <a:r>
              <a:rPr lang="en-US" sz="3200" dirty="0" smtClean="0">
                <a:solidFill>
                  <a:srgbClr val="99CCFF"/>
                </a:solidFill>
                <a:effectLst>
                  <a:outerShdw blurRad="38100" dist="38100" dir="2700000" algn="tl">
                    <a:srgbClr val="000000">
                      <a:alpha val="43137"/>
                    </a:srgbClr>
                  </a:outerShdw>
                </a:effectLst>
              </a:rPr>
              <a:t>Be dependable</a:t>
            </a:r>
          </a:p>
          <a:p>
            <a:pPr marL="0" lvl="1" eaLnBrk="1" hangingPunct="1">
              <a:buClr>
                <a:schemeClr val="accent1"/>
              </a:buClr>
              <a:buSzPct val="85000"/>
              <a:defRPr/>
            </a:pPr>
            <a:r>
              <a:rPr lang="en-US" sz="3200" dirty="0" smtClean="0">
                <a:solidFill>
                  <a:srgbClr val="99CCFF"/>
                </a:solidFill>
                <a:effectLst>
                  <a:outerShdw blurRad="38100" dist="38100" dir="2700000" algn="tl">
                    <a:srgbClr val="000000">
                      <a:alpha val="43137"/>
                    </a:srgbClr>
                  </a:outerShdw>
                </a:effectLst>
              </a:rPr>
              <a:t>Possess an attitude open to learning</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i="1" dirty="0" smtClean="0">
                <a:effectLst>
                  <a:outerShdw blurRad="38100" dist="38100" dir="2700000" algn="tl">
                    <a:srgbClr val="000000">
                      <a:alpha val="43137"/>
                    </a:srgbClr>
                  </a:outerShdw>
                </a:effectLst>
              </a:rPr>
              <a:t>Capability of </a:t>
            </a:r>
            <a:r>
              <a:rPr lang="en-US" sz="3600" i="1" dirty="0" smtClean="0">
                <a:solidFill>
                  <a:srgbClr val="FF0000"/>
                </a:solidFill>
                <a:effectLst>
                  <a:outerShdw blurRad="38100" dist="38100" dir="2700000" algn="tl">
                    <a:srgbClr val="000000">
                      <a:alpha val="43137"/>
                    </a:srgbClr>
                  </a:outerShdw>
                </a:effectLst>
              </a:rPr>
              <a:t>Advanced Beginner</a:t>
            </a:r>
            <a:endParaRPr lang="en-US" sz="3600" i="1" dirty="0">
              <a:solidFill>
                <a:srgbClr val="FF0000"/>
              </a:solidFill>
            </a:endParaRPr>
          </a:p>
        </p:txBody>
      </p:sp>
      <p:sp>
        <p:nvSpPr>
          <p:cNvPr id="3" name="Content Placeholder 2"/>
          <p:cNvSpPr>
            <a:spLocks noGrp="1"/>
          </p:cNvSpPr>
          <p:nvPr>
            <p:ph idx="1"/>
          </p:nvPr>
        </p:nvSpPr>
        <p:spPr/>
        <p:txBody>
          <a:bodyPr>
            <a:normAutofit/>
          </a:bodyPr>
          <a:lstStyle/>
          <a:p>
            <a:pPr lvl="1" eaLnBrk="1" hangingPunct="1"/>
            <a:r>
              <a:rPr lang="en-US" dirty="0" smtClean="0">
                <a:solidFill>
                  <a:srgbClr val="99CCFF"/>
                </a:solidFill>
                <a:effectLst>
                  <a:outerShdw blurRad="38100" dist="38100" dir="2700000" algn="tl">
                    <a:srgbClr val="000000">
                      <a:alpha val="43137"/>
                    </a:srgbClr>
                  </a:outerShdw>
                </a:effectLst>
              </a:rPr>
              <a:t>Begins to focus on ALS Skills</a:t>
            </a:r>
          </a:p>
          <a:p>
            <a:pPr lvl="1" eaLnBrk="1" hangingPunct="1"/>
            <a:r>
              <a:rPr lang="en-US" dirty="0" smtClean="0">
                <a:solidFill>
                  <a:srgbClr val="99CCFF"/>
                </a:solidFill>
                <a:effectLst>
                  <a:outerShdw blurRad="38100" dist="38100" dir="2700000" algn="tl">
                    <a:srgbClr val="000000">
                      <a:alpha val="43137"/>
                    </a:srgbClr>
                  </a:outerShdw>
                </a:effectLst>
              </a:rPr>
              <a:t>Model behaviors observed</a:t>
            </a:r>
          </a:p>
          <a:p>
            <a:pPr lvl="1" eaLnBrk="1" hangingPunct="1"/>
            <a:r>
              <a:rPr lang="en-US" dirty="0" smtClean="0">
                <a:solidFill>
                  <a:srgbClr val="99CCFF"/>
                </a:solidFill>
                <a:effectLst>
                  <a:outerShdw blurRad="38100" dist="38100" dir="2700000" algn="tl">
                    <a:srgbClr val="000000">
                      <a:alpha val="43137"/>
                    </a:srgbClr>
                  </a:outerShdw>
                </a:effectLst>
              </a:rPr>
              <a:t>Additional responsibilities added if student can demonstrate they can handle more and are approved through the training program and are functioning within their scope of practice</a:t>
            </a:r>
          </a:p>
          <a:p>
            <a:pPr lvl="1" eaLnBrk="1" hangingPunct="1"/>
            <a:endParaRPr lang="en-US" dirty="0" smtClean="0">
              <a:solidFill>
                <a:srgbClr val="99CCFF"/>
              </a:solidFill>
              <a:effectLst>
                <a:outerShdw blurRad="38100" dist="38100" dir="2700000" algn="tl">
                  <a:srgbClr val="000000">
                    <a:alpha val="43137"/>
                  </a:srgbClr>
                </a:outerShdw>
              </a:effectLst>
            </a:endParaRPr>
          </a:p>
          <a:p>
            <a:pPr lvl="1" eaLnBrk="1" hangingPunct="1"/>
            <a:r>
              <a:rPr lang="en-US" dirty="0" smtClean="0">
                <a:solidFill>
                  <a:srgbClr val="99CCFF"/>
                </a:solidFill>
                <a:effectLst>
                  <a:outerShdw blurRad="38100" dist="38100" dir="2700000" algn="tl">
                    <a:srgbClr val="000000">
                      <a:alpha val="43137"/>
                    </a:srgbClr>
                  </a:outerShdw>
                </a:effectLst>
              </a:rPr>
              <a:t>Overall patient management should be the responsibility of the preceptor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i="1" spc="-13" dirty="0" smtClean="0">
                <a:effectLst>
                  <a:outerShdw blurRad="38100" dist="38100" dir="2700000" algn="tl">
                    <a:srgbClr val="000000">
                      <a:alpha val="43137"/>
                    </a:srgbClr>
                  </a:outerShdw>
                </a:effectLst>
                <a:cs typeface="Times New Roman"/>
              </a:rPr>
              <a:t>Paramedic</a:t>
            </a:r>
            <a:r>
              <a:rPr lang="en-US" i="1" spc="-4" dirty="0" smtClean="0">
                <a:effectLst>
                  <a:outerShdw blurRad="38100" dist="38100" dir="2700000" algn="tl">
                    <a:srgbClr val="000000">
                      <a:alpha val="43137"/>
                    </a:srgbClr>
                  </a:outerShdw>
                </a:effectLst>
                <a:cs typeface="Times New Roman"/>
              </a:rPr>
              <a:t> </a:t>
            </a:r>
            <a:r>
              <a:rPr lang="en-US" i="1" spc="-13" dirty="0" smtClean="0">
                <a:effectLst>
                  <a:outerShdw blurRad="38100" dist="38100" dir="2700000" algn="tl">
                    <a:srgbClr val="000000">
                      <a:alpha val="43137"/>
                    </a:srgbClr>
                  </a:outerShdw>
                </a:effectLst>
                <a:cs typeface="Times New Roman"/>
              </a:rPr>
              <a:t>Clinical</a:t>
            </a:r>
            <a:r>
              <a:rPr lang="en-US" i="1" spc="-4" dirty="0" smtClean="0">
                <a:effectLst>
                  <a:outerShdw blurRad="38100" dist="38100" dir="2700000" algn="tl">
                    <a:srgbClr val="000000">
                      <a:alpha val="43137"/>
                    </a:srgbClr>
                  </a:outerShdw>
                </a:effectLst>
                <a:cs typeface="Times New Roman"/>
              </a:rPr>
              <a:t> </a:t>
            </a:r>
            <a:r>
              <a:rPr lang="en-US" i="1" spc="-13" dirty="0" smtClean="0">
                <a:effectLst>
                  <a:outerShdw blurRad="38100" dist="38100" dir="2700000" algn="tl">
                    <a:srgbClr val="000000">
                      <a:alpha val="43137"/>
                    </a:srgbClr>
                  </a:outerShdw>
                </a:effectLst>
                <a:cs typeface="Times New Roman"/>
              </a:rPr>
              <a:t>Preceptor</a:t>
            </a:r>
            <a:endParaRPr lang="en-US" i="1" dirty="0">
              <a:effectLst>
                <a:outerShdw blurRad="38100" dist="38100" dir="2700000" algn="tl">
                  <a:srgbClr val="000000">
                    <a:alpha val="43137"/>
                  </a:srgbClr>
                </a:outerShdw>
              </a:effectLst>
            </a:endParaRPr>
          </a:p>
        </p:txBody>
      </p:sp>
      <p:sp>
        <p:nvSpPr>
          <p:cNvPr id="8" name="Text Placeholder 7"/>
          <p:cNvSpPr>
            <a:spLocks noGrp="1"/>
          </p:cNvSpPr>
          <p:nvPr>
            <p:ph type="body" idx="1"/>
          </p:nvPr>
        </p:nvSpPr>
        <p:spPr/>
        <p:txBody>
          <a:bodyPr>
            <a:normAutofit fontScale="25000" lnSpcReduction="20000"/>
          </a:bodyPr>
          <a:lstStyle/>
          <a:p>
            <a:endParaRPr lang="en-US" i="1" dirty="0" smtClean="0">
              <a:solidFill>
                <a:srgbClr val="FFFFFF"/>
              </a:solidFill>
              <a:cs typeface="Arial"/>
            </a:endParaRPr>
          </a:p>
          <a:p>
            <a:endParaRPr lang="en-US" i="1" dirty="0" smtClean="0">
              <a:solidFill>
                <a:srgbClr val="FFFFFF"/>
              </a:solidFill>
              <a:cs typeface="Arial"/>
            </a:endParaRPr>
          </a:p>
          <a:p>
            <a:r>
              <a:rPr lang="en-US" sz="14400" i="1" dirty="0" smtClean="0">
                <a:solidFill>
                  <a:srgbClr val="FFFFFF"/>
                </a:solidFill>
                <a:effectLst>
                  <a:outerShdw blurRad="38100" dist="38100" dir="2700000" algn="tl">
                    <a:srgbClr val="000000">
                      <a:alpha val="43137"/>
                    </a:srgbClr>
                  </a:outerShdw>
                </a:effectLst>
                <a:cs typeface="Arial"/>
              </a:rPr>
              <a:t>Purpose</a:t>
            </a:r>
            <a:endParaRPr lang="en-US" sz="14400" dirty="0" smtClean="0">
              <a:effectLst>
                <a:outerShdw blurRad="38100" dist="38100" dir="2700000" algn="tl">
                  <a:srgbClr val="000000">
                    <a:alpha val="43137"/>
                  </a:srgbClr>
                </a:outerShdw>
              </a:effectLst>
              <a:cs typeface="Arial"/>
            </a:endParaRPr>
          </a:p>
          <a:p>
            <a:endParaRPr lang="en-US" dirty="0"/>
          </a:p>
        </p:txBody>
      </p:sp>
      <p:sp>
        <p:nvSpPr>
          <p:cNvPr id="9" name="Content Placeholder 8"/>
          <p:cNvSpPr>
            <a:spLocks noGrp="1"/>
          </p:cNvSpPr>
          <p:nvPr>
            <p:ph sz="half" idx="2"/>
          </p:nvPr>
        </p:nvSpPr>
        <p:spPr/>
        <p:txBody>
          <a:bodyPr/>
          <a:lstStyle/>
          <a:p>
            <a:r>
              <a:rPr lang="en-US" i="1" dirty="0" smtClean="0">
                <a:solidFill>
                  <a:srgbClr val="FFFFFF"/>
                </a:solidFill>
                <a:effectLst>
                  <a:outerShdw blurRad="38100" dist="38100" dir="2700000" algn="tl">
                    <a:srgbClr val="000000">
                      <a:alpha val="43137"/>
                    </a:srgbClr>
                  </a:outerShdw>
                </a:effectLst>
                <a:cs typeface="Arial"/>
              </a:rPr>
              <a:t>To</a:t>
            </a:r>
            <a:r>
              <a:rPr lang="en-US" i="1" spc="-4" dirty="0" smtClean="0">
                <a:solidFill>
                  <a:srgbClr val="FFFFFF"/>
                </a:solidFill>
                <a:effectLst>
                  <a:outerShdw blurRad="38100" dist="38100" dir="2700000" algn="tl">
                    <a:srgbClr val="000000">
                      <a:alpha val="43137"/>
                    </a:srgbClr>
                  </a:outerShdw>
                </a:effectLst>
                <a:cs typeface="Arial"/>
              </a:rPr>
              <a:t> </a:t>
            </a:r>
            <a:r>
              <a:rPr lang="en-US" i="1" dirty="0" smtClean="0">
                <a:solidFill>
                  <a:srgbClr val="FFFFFF"/>
                </a:solidFill>
                <a:effectLst>
                  <a:outerShdw blurRad="38100" dist="38100" dir="2700000" algn="tl">
                    <a:srgbClr val="000000">
                      <a:alpha val="43137"/>
                    </a:srgbClr>
                  </a:outerShdw>
                </a:effectLst>
                <a:cs typeface="Arial"/>
              </a:rPr>
              <a:t>prepare</a:t>
            </a:r>
            <a:r>
              <a:rPr lang="en-US" i="1" spc="-4" dirty="0" smtClean="0">
                <a:solidFill>
                  <a:srgbClr val="FFFFFF"/>
                </a:solidFill>
                <a:effectLst>
                  <a:outerShdw blurRad="38100" dist="38100" dir="2700000" algn="tl">
                    <a:srgbClr val="000000">
                      <a:alpha val="43137"/>
                    </a:srgbClr>
                  </a:outerShdw>
                </a:effectLst>
                <a:cs typeface="Arial"/>
              </a:rPr>
              <a:t> </a:t>
            </a:r>
            <a:r>
              <a:rPr lang="en-US" i="1" dirty="0" smtClean="0">
                <a:solidFill>
                  <a:srgbClr val="FFFFFF"/>
                </a:solidFill>
                <a:effectLst>
                  <a:outerShdw blurRad="38100" dist="38100" dir="2700000" algn="tl">
                    <a:srgbClr val="000000">
                      <a:alpha val="43137"/>
                    </a:srgbClr>
                  </a:outerShdw>
                </a:effectLst>
                <a:cs typeface="Arial"/>
              </a:rPr>
              <a:t>the</a:t>
            </a:r>
            <a:r>
              <a:rPr lang="en-US" i="1" spc="-4" dirty="0" smtClean="0">
                <a:solidFill>
                  <a:srgbClr val="FFFFFF"/>
                </a:solidFill>
                <a:effectLst>
                  <a:outerShdw blurRad="38100" dist="38100" dir="2700000" algn="tl">
                    <a:srgbClr val="000000">
                      <a:alpha val="43137"/>
                    </a:srgbClr>
                  </a:outerShdw>
                </a:effectLst>
                <a:cs typeface="Arial"/>
              </a:rPr>
              <a:t> </a:t>
            </a:r>
            <a:r>
              <a:rPr lang="en-US" i="1" dirty="0" smtClean="0">
                <a:solidFill>
                  <a:srgbClr val="FFFFFF"/>
                </a:solidFill>
                <a:effectLst>
                  <a:outerShdw blurRad="38100" dist="38100" dir="2700000" algn="tl">
                    <a:srgbClr val="000000">
                      <a:alpha val="43137"/>
                    </a:srgbClr>
                  </a:outerShdw>
                </a:effectLst>
                <a:cs typeface="Arial"/>
              </a:rPr>
              <a:t>experienced Paramedic</a:t>
            </a:r>
            <a:r>
              <a:rPr lang="en-US" i="1" spc="-4" dirty="0" smtClean="0">
                <a:solidFill>
                  <a:srgbClr val="FFFFFF"/>
                </a:solidFill>
                <a:effectLst>
                  <a:outerShdw blurRad="38100" dist="38100" dir="2700000" algn="tl">
                    <a:srgbClr val="000000">
                      <a:alpha val="43137"/>
                    </a:srgbClr>
                  </a:outerShdw>
                </a:effectLst>
                <a:cs typeface="Arial"/>
              </a:rPr>
              <a:t> </a:t>
            </a:r>
            <a:r>
              <a:rPr lang="en-US" i="1" dirty="0" smtClean="0">
                <a:solidFill>
                  <a:srgbClr val="FFFFFF"/>
                </a:solidFill>
                <a:effectLst>
                  <a:outerShdw blurRad="38100" dist="38100" dir="2700000" algn="tl">
                    <a:srgbClr val="000000">
                      <a:alpha val="43137"/>
                    </a:srgbClr>
                  </a:outerShdw>
                </a:effectLst>
                <a:cs typeface="Arial"/>
              </a:rPr>
              <a:t>for</a:t>
            </a:r>
            <a:r>
              <a:rPr lang="en-US" i="1" spc="-4" dirty="0" smtClean="0">
                <a:solidFill>
                  <a:srgbClr val="FFFFFF"/>
                </a:solidFill>
                <a:effectLst>
                  <a:outerShdw blurRad="38100" dist="38100" dir="2700000" algn="tl">
                    <a:srgbClr val="000000">
                      <a:alpha val="43137"/>
                    </a:srgbClr>
                  </a:outerShdw>
                </a:effectLst>
                <a:cs typeface="Arial"/>
              </a:rPr>
              <a:t> </a:t>
            </a:r>
            <a:r>
              <a:rPr lang="en-US" i="1" dirty="0" smtClean="0">
                <a:solidFill>
                  <a:srgbClr val="FFFFFF"/>
                </a:solidFill>
                <a:effectLst>
                  <a:outerShdw blurRad="38100" dist="38100" dir="2700000" algn="tl">
                    <a:srgbClr val="000000">
                      <a:alpha val="43137"/>
                    </a:srgbClr>
                  </a:outerShdw>
                </a:effectLst>
                <a:cs typeface="Arial"/>
              </a:rPr>
              <a:t>his/her role</a:t>
            </a:r>
            <a:r>
              <a:rPr lang="en-US" i="1" spc="-4" dirty="0" smtClean="0">
                <a:solidFill>
                  <a:srgbClr val="FFFFFF"/>
                </a:solidFill>
                <a:effectLst>
                  <a:outerShdw blurRad="38100" dist="38100" dir="2700000" algn="tl">
                    <a:srgbClr val="000000">
                      <a:alpha val="43137"/>
                    </a:srgbClr>
                  </a:outerShdw>
                </a:effectLst>
                <a:cs typeface="Arial"/>
              </a:rPr>
              <a:t> </a:t>
            </a:r>
            <a:r>
              <a:rPr lang="en-US" i="1" dirty="0" smtClean="0">
                <a:solidFill>
                  <a:srgbClr val="FFFFFF"/>
                </a:solidFill>
                <a:effectLst>
                  <a:outerShdw blurRad="38100" dist="38100" dir="2700000" algn="tl">
                    <a:srgbClr val="000000">
                      <a:alpha val="43137"/>
                    </a:srgbClr>
                  </a:outerShdw>
                </a:effectLst>
                <a:cs typeface="Arial"/>
              </a:rPr>
              <a:t>as</a:t>
            </a:r>
            <a:r>
              <a:rPr lang="en-US" i="1" spc="-4" dirty="0" smtClean="0">
                <a:solidFill>
                  <a:srgbClr val="FFFFFF"/>
                </a:solidFill>
                <a:effectLst>
                  <a:outerShdw blurRad="38100" dist="38100" dir="2700000" algn="tl">
                    <a:srgbClr val="000000">
                      <a:alpha val="43137"/>
                    </a:srgbClr>
                  </a:outerShdw>
                </a:effectLst>
                <a:cs typeface="Arial"/>
              </a:rPr>
              <a:t> </a:t>
            </a:r>
            <a:r>
              <a:rPr lang="en-US" i="1" dirty="0" smtClean="0">
                <a:solidFill>
                  <a:srgbClr val="FFFFFF"/>
                </a:solidFill>
                <a:effectLst>
                  <a:outerShdw blurRad="38100" dist="38100" dir="2700000" algn="tl">
                    <a:srgbClr val="000000">
                      <a:alpha val="43137"/>
                    </a:srgbClr>
                  </a:outerShdw>
                </a:effectLst>
                <a:cs typeface="Arial"/>
              </a:rPr>
              <a:t>a</a:t>
            </a:r>
            <a:r>
              <a:rPr lang="en-US" i="1" spc="-4" dirty="0" smtClean="0">
                <a:solidFill>
                  <a:srgbClr val="FFFFFF"/>
                </a:solidFill>
                <a:effectLst>
                  <a:outerShdw blurRad="38100" dist="38100" dir="2700000" algn="tl">
                    <a:srgbClr val="000000">
                      <a:alpha val="43137"/>
                    </a:srgbClr>
                  </a:outerShdw>
                </a:effectLst>
                <a:cs typeface="Arial"/>
              </a:rPr>
              <a:t> </a:t>
            </a:r>
            <a:r>
              <a:rPr lang="en-US" i="1" dirty="0" smtClean="0">
                <a:solidFill>
                  <a:srgbClr val="FFFFFF"/>
                </a:solidFill>
                <a:effectLst>
                  <a:outerShdw blurRad="38100" dist="38100" dir="2700000" algn="tl">
                    <a:srgbClr val="000000">
                      <a:alpha val="43137"/>
                    </a:srgbClr>
                  </a:outerShdw>
                </a:effectLst>
                <a:cs typeface="Arial"/>
              </a:rPr>
              <a:t>trainer</a:t>
            </a:r>
            <a:r>
              <a:rPr lang="en-US" i="1" spc="-4" dirty="0" smtClean="0">
                <a:solidFill>
                  <a:srgbClr val="FFFFFF"/>
                </a:solidFill>
                <a:effectLst>
                  <a:outerShdw blurRad="38100" dist="38100" dir="2700000" algn="tl">
                    <a:srgbClr val="000000">
                      <a:alpha val="43137"/>
                    </a:srgbClr>
                  </a:outerShdw>
                </a:effectLst>
                <a:cs typeface="Arial"/>
              </a:rPr>
              <a:t> </a:t>
            </a:r>
            <a:r>
              <a:rPr lang="en-US" i="1" dirty="0" smtClean="0">
                <a:solidFill>
                  <a:srgbClr val="FFFFFF"/>
                </a:solidFill>
                <a:effectLst>
                  <a:outerShdw blurRad="38100" dist="38100" dir="2700000" algn="tl">
                    <a:srgbClr val="000000">
                      <a:alpha val="43137"/>
                    </a:srgbClr>
                  </a:outerShdw>
                </a:effectLst>
                <a:cs typeface="Arial"/>
              </a:rPr>
              <a:t>of Paramedic</a:t>
            </a:r>
            <a:r>
              <a:rPr lang="en-US" i="1" spc="-4" dirty="0" smtClean="0">
                <a:solidFill>
                  <a:srgbClr val="FFFFFF"/>
                </a:solidFill>
                <a:effectLst>
                  <a:outerShdw blurRad="38100" dist="38100" dir="2700000" algn="tl">
                    <a:srgbClr val="000000">
                      <a:alpha val="43137"/>
                    </a:srgbClr>
                  </a:outerShdw>
                </a:effectLst>
                <a:cs typeface="Arial"/>
              </a:rPr>
              <a:t> </a:t>
            </a:r>
            <a:r>
              <a:rPr lang="en-US" i="1" dirty="0" smtClean="0">
                <a:solidFill>
                  <a:srgbClr val="FFFFFF"/>
                </a:solidFill>
                <a:effectLst>
                  <a:outerShdw blurRad="38100" dist="38100" dir="2700000" algn="tl">
                    <a:srgbClr val="000000">
                      <a:alpha val="43137"/>
                    </a:srgbClr>
                  </a:outerShdw>
                </a:effectLst>
                <a:cs typeface="Arial"/>
              </a:rPr>
              <a:t>students.</a:t>
            </a:r>
            <a:endParaRPr lang="en-US" dirty="0" smtClean="0">
              <a:effectLst>
                <a:outerShdw blurRad="38100" dist="38100" dir="2700000" algn="tl">
                  <a:srgbClr val="000000">
                    <a:alpha val="43137"/>
                  </a:srgbClr>
                </a:outerShdw>
              </a:effectLst>
              <a:cs typeface="Arial"/>
            </a:endParaRPr>
          </a:p>
          <a:p>
            <a:endParaRPr lang="en-US" dirty="0"/>
          </a:p>
        </p:txBody>
      </p:sp>
      <p:sp>
        <p:nvSpPr>
          <p:cNvPr id="10" name="Text Placeholder 9"/>
          <p:cNvSpPr>
            <a:spLocks noGrp="1"/>
          </p:cNvSpPr>
          <p:nvPr>
            <p:ph type="body" sz="quarter" idx="3"/>
          </p:nvPr>
        </p:nvSpPr>
        <p:spPr/>
        <p:txBody>
          <a:bodyPr/>
          <a:lstStyle/>
          <a:p>
            <a:r>
              <a:rPr lang="en-US" sz="3600" i="1" dirty="0" smtClean="0">
                <a:solidFill>
                  <a:srgbClr val="FFFFFF"/>
                </a:solidFill>
                <a:effectLst>
                  <a:outerShdw blurRad="38100" dist="38100" dir="2700000" algn="tl">
                    <a:srgbClr val="000000">
                      <a:alpha val="43137"/>
                    </a:srgbClr>
                  </a:outerShdw>
                </a:effectLst>
                <a:cs typeface="Arial"/>
              </a:rPr>
              <a:t>To Provide</a:t>
            </a:r>
            <a:endParaRPr lang="en-US" sz="3600" i="1" dirty="0">
              <a:effectLst>
                <a:outerShdw blurRad="38100" dist="38100" dir="2700000" algn="tl">
                  <a:srgbClr val="000000">
                    <a:alpha val="43137"/>
                  </a:srgbClr>
                </a:outerShdw>
              </a:effectLst>
            </a:endParaRPr>
          </a:p>
        </p:txBody>
      </p:sp>
      <p:sp>
        <p:nvSpPr>
          <p:cNvPr id="11" name="Content Placeholder 10"/>
          <p:cNvSpPr>
            <a:spLocks noGrp="1"/>
          </p:cNvSpPr>
          <p:nvPr>
            <p:ph sz="quarter" idx="4"/>
          </p:nvPr>
        </p:nvSpPr>
        <p:spPr/>
        <p:txBody>
          <a:bodyPr/>
          <a:lstStyle/>
          <a:p>
            <a:r>
              <a:rPr lang="en-US" i="1" dirty="0" smtClean="0">
                <a:solidFill>
                  <a:srgbClr val="FFFFFF"/>
                </a:solidFill>
                <a:effectLst>
                  <a:outerShdw blurRad="38100" dist="38100" dir="2700000" algn="tl">
                    <a:srgbClr val="000000">
                      <a:alpha val="43137"/>
                    </a:srgbClr>
                  </a:outerShdw>
                </a:effectLst>
                <a:cs typeface="Arial"/>
              </a:rPr>
              <a:t>A mechanism</a:t>
            </a:r>
            <a:r>
              <a:rPr lang="en-US" i="1" spc="-4" dirty="0" smtClean="0">
                <a:solidFill>
                  <a:srgbClr val="FFFFFF"/>
                </a:solidFill>
                <a:effectLst>
                  <a:outerShdw blurRad="38100" dist="38100" dir="2700000" algn="tl">
                    <a:srgbClr val="000000">
                      <a:alpha val="43137"/>
                    </a:srgbClr>
                  </a:outerShdw>
                </a:effectLst>
                <a:cs typeface="Arial"/>
              </a:rPr>
              <a:t> </a:t>
            </a:r>
            <a:r>
              <a:rPr lang="en-US" i="1" dirty="0" smtClean="0">
                <a:solidFill>
                  <a:srgbClr val="FFFFFF"/>
                </a:solidFill>
                <a:effectLst>
                  <a:outerShdw blurRad="38100" dist="38100" dir="2700000" algn="tl">
                    <a:srgbClr val="000000">
                      <a:alpha val="43137"/>
                    </a:srgbClr>
                  </a:outerShdw>
                </a:effectLst>
                <a:cs typeface="Arial"/>
              </a:rPr>
              <a:t>for identifying EMS students who do not meet minimum performance standards prior to certification.</a:t>
            </a:r>
            <a:endParaRPr lang="en-US" i="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FF0000"/>
                </a:solidFill>
                <a:effectLst>
                  <a:outerShdw blurRad="38100" dist="38100" dir="2700000" algn="tl">
                    <a:srgbClr val="000000">
                      <a:alpha val="43137"/>
                    </a:srgbClr>
                  </a:outerShdw>
                </a:effectLst>
              </a:rPr>
              <a:t>Competency</a:t>
            </a:r>
            <a:r>
              <a:rPr lang="en-US" dirty="0" smtClean="0">
                <a:effectLst>
                  <a:outerShdw blurRad="38100" dist="38100" dir="2700000" algn="tl">
                    <a:srgbClr val="000000">
                      <a:alpha val="43137"/>
                    </a:srgbClr>
                  </a:outerShdw>
                </a:effectLst>
              </a:rPr>
              <a:t> </a:t>
            </a:r>
            <a:r>
              <a:rPr lang="en-US" u="sng" dirty="0" smtClean="0">
                <a:effectLst>
                  <a:outerShdw blurRad="38100" dist="38100" dir="2700000" algn="tl">
                    <a:srgbClr val="000000">
                      <a:alpha val="43137"/>
                    </a:srgbClr>
                  </a:outerShdw>
                </a:effectLst>
              </a:rPr>
              <a:t>(goal of entry level) </a:t>
            </a:r>
            <a:r>
              <a:rPr lang="en-US" dirty="0" smtClean="0">
                <a:effectLst>
                  <a:outerShdw blurRad="38100" dist="38100" dir="2700000" algn="tl">
                    <a:srgbClr val="000000">
                      <a:alpha val="43137"/>
                    </a:srgbClr>
                  </a:outerShdw>
                </a:effectLst>
              </a:rPr>
              <a:t>Proficient Paramedic Student</a:t>
            </a:r>
            <a:endParaRPr lang="en-US" dirty="0"/>
          </a:p>
        </p:txBody>
      </p:sp>
      <p:sp>
        <p:nvSpPr>
          <p:cNvPr id="3" name="Content Placeholder 2"/>
          <p:cNvSpPr>
            <a:spLocks noGrp="1"/>
          </p:cNvSpPr>
          <p:nvPr>
            <p:ph idx="1"/>
          </p:nvPr>
        </p:nvSpPr>
        <p:spPr>
          <a:xfrm>
            <a:off x="457200" y="1752600"/>
            <a:ext cx="8229600" cy="4525963"/>
          </a:xfrm>
        </p:spPr>
        <p:txBody>
          <a:bodyPr/>
          <a:lstStyle/>
          <a:p>
            <a:pPr lvl="1" eaLnBrk="1" hangingPunct="1"/>
            <a:r>
              <a:rPr lang="en-US" sz="2400" dirty="0" smtClean="0">
                <a:solidFill>
                  <a:srgbClr val="99CCFF"/>
                </a:solidFill>
                <a:effectLst>
                  <a:outerShdw blurRad="38100" dist="38100" dir="2700000" algn="tl">
                    <a:srgbClr val="000000">
                      <a:alpha val="43137"/>
                    </a:srgbClr>
                  </a:outerShdw>
                </a:effectLst>
              </a:rPr>
              <a:t>Focuses on overall patient management</a:t>
            </a:r>
          </a:p>
          <a:p>
            <a:pPr lvl="1" eaLnBrk="1" hangingPunct="1"/>
            <a:r>
              <a:rPr lang="en-US" sz="2400" dirty="0" smtClean="0">
                <a:solidFill>
                  <a:srgbClr val="99CCFF"/>
                </a:solidFill>
                <a:effectLst>
                  <a:outerShdw blurRad="38100" dist="38100" dir="2700000" algn="tl">
                    <a:srgbClr val="000000">
                      <a:alpha val="43137"/>
                    </a:srgbClr>
                  </a:outerShdw>
                </a:effectLst>
              </a:rPr>
              <a:t>Demonstrates team leadership skills</a:t>
            </a:r>
          </a:p>
          <a:p>
            <a:pPr lvl="1" eaLnBrk="1" hangingPunct="1"/>
            <a:r>
              <a:rPr lang="en-US" sz="2400" dirty="0" smtClean="0">
                <a:solidFill>
                  <a:srgbClr val="99CCFF"/>
                </a:solidFill>
                <a:effectLst>
                  <a:outerShdw blurRad="38100" dist="38100" dir="2700000" algn="tl">
                    <a:srgbClr val="000000">
                      <a:alpha val="43137"/>
                    </a:srgbClr>
                  </a:outerShdw>
                </a:effectLst>
              </a:rPr>
              <a:t>Demonstrates evaluation completed thoroughly and with accurate assessment</a:t>
            </a:r>
          </a:p>
          <a:p>
            <a:pPr lvl="1" eaLnBrk="1" hangingPunct="1"/>
            <a:r>
              <a:rPr lang="en-US" sz="2400" dirty="0" smtClean="0">
                <a:solidFill>
                  <a:srgbClr val="99CCFF"/>
                </a:solidFill>
                <a:effectLst>
                  <a:outerShdw blurRad="38100" dist="38100" dir="2700000" algn="tl">
                    <a:srgbClr val="000000">
                      <a:alpha val="43137"/>
                    </a:srgbClr>
                  </a:outerShdw>
                </a:effectLst>
              </a:rPr>
              <a:t>Delegates tasks to other team members</a:t>
            </a:r>
          </a:p>
          <a:p>
            <a:pPr lvl="1" eaLnBrk="1" hangingPunct="1"/>
            <a:r>
              <a:rPr lang="en-US" sz="2400" dirty="0" smtClean="0">
                <a:solidFill>
                  <a:srgbClr val="99CCFF"/>
                </a:solidFill>
                <a:effectLst>
                  <a:outerShdw blurRad="38100" dist="38100" dir="2700000" algn="tl">
                    <a:srgbClr val="000000">
                      <a:alpha val="43137"/>
                    </a:srgbClr>
                  </a:outerShdw>
                </a:effectLst>
              </a:rPr>
              <a:t>Capability for accurate treatment, transportation decisions, effective communication</a:t>
            </a:r>
          </a:p>
          <a:p>
            <a:pPr lvl="1" eaLnBrk="1" hangingPunct="1"/>
            <a:r>
              <a:rPr lang="en-US" sz="2400" dirty="0" smtClean="0">
                <a:solidFill>
                  <a:srgbClr val="99CCFF"/>
                </a:solidFill>
                <a:effectLst>
                  <a:outerShdw blurRad="38100" dist="38100" dir="2700000" algn="tl">
                    <a:srgbClr val="000000">
                      <a:alpha val="43137"/>
                    </a:srgbClr>
                  </a:outerShdw>
                </a:effectLst>
              </a:rPr>
              <a:t>Displays confidence, performs with authority</a:t>
            </a:r>
          </a:p>
          <a:p>
            <a:pPr lvl="1" eaLnBrk="1" hangingPunct="1"/>
            <a:r>
              <a:rPr lang="en-US" sz="2400" dirty="0" smtClean="0">
                <a:solidFill>
                  <a:srgbClr val="99CCFF"/>
                </a:solidFill>
                <a:effectLst>
                  <a:outerShdw blurRad="38100" dist="38100" dir="2700000" algn="tl">
                    <a:srgbClr val="000000">
                      <a:alpha val="43137"/>
                    </a:srgbClr>
                  </a:outerShdw>
                </a:effectLst>
              </a:rPr>
              <a:t>Demonstrates flexibility and professionalism</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spc="-13" dirty="0">
                <a:effectLst>
                  <a:outerShdw blurRad="38100" dist="38100" dir="2700000" algn="tl">
                    <a:srgbClr val="000000">
                      <a:alpha val="43137"/>
                    </a:srgbClr>
                  </a:outerShdw>
                </a:effectLst>
                <a:cs typeface="Times New Roman"/>
              </a:rPr>
              <a:t>Duties </a:t>
            </a:r>
            <a:r>
              <a:rPr lang="en-US" i="1" spc="-18" dirty="0">
                <a:effectLst>
                  <a:outerShdw blurRad="38100" dist="38100" dir="2700000" algn="tl">
                    <a:srgbClr val="000000">
                      <a:alpha val="43137"/>
                    </a:srgbClr>
                  </a:outerShdw>
                </a:effectLst>
                <a:cs typeface="Times New Roman"/>
              </a:rPr>
              <a:t>and </a:t>
            </a:r>
            <a:r>
              <a:rPr lang="en-US" i="1" spc="-13" dirty="0">
                <a:effectLst>
                  <a:outerShdw blurRad="38100" dist="38100" dir="2700000" algn="tl">
                    <a:srgbClr val="000000">
                      <a:alpha val="43137"/>
                    </a:srgbClr>
                  </a:outerShdw>
                </a:effectLst>
                <a:cs typeface="Times New Roman"/>
              </a:rPr>
              <a:t>Responsibilities of a Paramedic</a:t>
            </a:r>
            <a:r>
              <a:rPr lang="en-US" i="1" spc="-9" dirty="0">
                <a:effectLst>
                  <a:outerShdw blurRad="38100" dist="38100" dir="2700000" algn="tl">
                    <a:srgbClr val="000000">
                      <a:alpha val="43137"/>
                    </a:srgbClr>
                  </a:outerShdw>
                </a:effectLst>
                <a:cs typeface="Times New Roman"/>
              </a:rPr>
              <a:t> </a:t>
            </a:r>
            <a:r>
              <a:rPr lang="en-US" i="1" spc="-13" dirty="0">
                <a:effectLst>
                  <a:outerShdw blurRad="38100" dist="38100" dir="2700000" algn="tl">
                    <a:srgbClr val="000000">
                      <a:alpha val="43137"/>
                    </a:srgbClr>
                  </a:outerShdw>
                </a:effectLst>
                <a:cs typeface="Times New Roman"/>
              </a:rPr>
              <a:t>Preceptor</a:t>
            </a:r>
            <a:endParaRPr lang="en-US" dirty="0"/>
          </a:p>
        </p:txBody>
      </p:sp>
      <p:sp>
        <p:nvSpPr>
          <p:cNvPr id="3" name="Content Placeholder 2"/>
          <p:cNvSpPr>
            <a:spLocks noGrp="1"/>
          </p:cNvSpPr>
          <p:nvPr>
            <p:ph idx="1"/>
          </p:nvPr>
        </p:nvSpPr>
        <p:spPr/>
        <p:txBody>
          <a:bodyPr/>
          <a:lstStyle/>
          <a:p>
            <a:pPr>
              <a:buNone/>
            </a:pPr>
            <a:r>
              <a:rPr lang="en-US" sz="3600" i="1" dirty="0">
                <a:effectLst>
                  <a:outerShdw blurRad="38100" dist="38100" dir="2700000" algn="tl">
                    <a:srgbClr val="000000">
                      <a:alpha val="43137"/>
                    </a:srgbClr>
                  </a:outerShdw>
                </a:effectLst>
              </a:rPr>
              <a:t>Objectives</a:t>
            </a:r>
            <a:r>
              <a:rPr lang="en-US" dirty="0">
                <a:effectLst>
                  <a:outerShdw blurRad="38100" dist="38100" dir="2700000" algn="tl">
                    <a:srgbClr val="000000">
                      <a:alpha val="43137"/>
                    </a:srgbClr>
                  </a:outerShdw>
                </a:effectLst>
              </a:rPr>
              <a:t> </a:t>
            </a:r>
          </a:p>
          <a:p>
            <a:r>
              <a:rPr lang="en-US" i="1" dirty="0">
                <a:effectLst>
                  <a:outerShdw blurRad="38100" dist="38100" dir="2700000" algn="tl">
                    <a:srgbClr val="000000">
                      <a:alpha val="43137"/>
                    </a:srgbClr>
                  </a:outerShdw>
                </a:effectLst>
              </a:rPr>
              <a:t>List eight responsibilities of a clinical preceptor.</a:t>
            </a:r>
            <a:r>
              <a:rPr lang="en-US" dirty="0">
                <a:effectLst>
                  <a:outerShdw blurRad="38100" dist="38100" dir="2700000" algn="tl">
                    <a:srgbClr val="000000">
                      <a:alpha val="43137"/>
                    </a:srgbClr>
                  </a:outerShdw>
                </a:effectLst>
              </a:rPr>
              <a:t> </a:t>
            </a:r>
          </a:p>
          <a:p>
            <a:r>
              <a:rPr lang="en-US" i="1" dirty="0">
                <a:effectLst>
                  <a:outerShdw blurRad="38100" dist="38100" dir="2700000" algn="tl">
                    <a:srgbClr val="000000">
                      <a:alpha val="43137"/>
                    </a:srgbClr>
                  </a:outerShdw>
                </a:effectLst>
              </a:rPr>
              <a:t>Identify the most important duty of the clinical preceptor.</a:t>
            </a:r>
            <a:r>
              <a:rPr lang="en-US" dirty="0">
                <a:effectLst>
                  <a:outerShdw blurRad="38100" dist="38100" dir="2700000" algn="tl">
                    <a:srgbClr val="000000">
                      <a:alpha val="43137"/>
                    </a:srgbClr>
                  </a:outerShdw>
                </a:effectLst>
              </a:rPr>
              <a:t> </a:t>
            </a:r>
          </a:p>
          <a:p>
            <a:r>
              <a:rPr lang="en-US" i="1" dirty="0">
                <a:effectLst>
                  <a:outerShdw blurRad="38100" dist="38100" dir="2700000" algn="tl">
                    <a:srgbClr val="000000">
                      <a:alpha val="43137"/>
                    </a:srgbClr>
                  </a:outerShdw>
                </a:effectLst>
              </a:rPr>
              <a:t>Identify the five characteristics of an effective preceptor.</a:t>
            </a:r>
            <a:r>
              <a:rPr lang="en-US" dirty="0">
                <a:effectLst>
                  <a:outerShdw blurRad="38100" dist="38100" dir="2700000" algn="tl">
                    <a:srgbClr val="000000">
                      <a:alpha val="43137"/>
                    </a:srgbClr>
                  </a:outerShdw>
                </a:effectLst>
              </a:rPr>
              <a:t> </a:t>
            </a:r>
          </a:p>
          <a:p>
            <a:pPr marL="0" indent="0">
              <a:buNone/>
            </a:pPr>
            <a:endParaRPr lang="en-US" dirty="0"/>
          </a:p>
        </p:txBody>
      </p:sp>
    </p:spTree>
    <p:extLst>
      <p:ext uri="{BB962C8B-B14F-4D97-AF65-F5344CB8AC3E}">
        <p14:creationId xmlns:p14="http://schemas.microsoft.com/office/powerpoint/2010/main" val="19036143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spc="-13" dirty="0">
                <a:effectLst>
                  <a:outerShdw blurRad="38100" dist="38100" dir="2700000" algn="tl">
                    <a:srgbClr val="000000">
                      <a:alpha val="43137"/>
                    </a:srgbClr>
                  </a:outerShdw>
                </a:effectLst>
                <a:cs typeface="Times New Roman"/>
              </a:rPr>
              <a:t>Duties </a:t>
            </a:r>
            <a:r>
              <a:rPr lang="en-US" i="1" spc="-18" dirty="0">
                <a:effectLst>
                  <a:outerShdw blurRad="38100" dist="38100" dir="2700000" algn="tl">
                    <a:srgbClr val="000000">
                      <a:alpha val="43137"/>
                    </a:srgbClr>
                  </a:outerShdw>
                </a:effectLst>
                <a:cs typeface="Times New Roman"/>
              </a:rPr>
              <a:t>and </a:t>
            </a:r>
            <a:r>
              <a:rPr lang="en-US" i="1" spc="-13" dirty="0">
                <a:effectLst>
                  <a:outerShdw blurRad="38100" dist="38100" dir="2700000" algn="tl">
                    <a:srgbClr val="000000">
                      <a:alpha val="43137"/>
                    </a:srgbClr>
                  </a:outerShdw>
                </a:effectLst>
                <a:cs typeface="Times New Roman"/>
              </a:rPr>
              <a:t>Responsibilities of a Paramedic</a:t>
            </a:r>
            <a:r>
              <a:rPr lang="en-US" i="1" spc="-9" dirty="0">
                <a:effectLst>
                  <a:outerShdw blurRad="38100" dist="38100" dir="2700000" algn="tl">
                    <a:srgbClr val="000000">
                      <a:alpha val="43137"/>
                    </a:srgbClr>
                  </a:outerShdw>
                </a:effectLst>
                <a:cs typeface="Times New Roman"/>
              </a:rPr>
              <a:t> </a:t>
            </a:r>
            <a:r>
              <a:rPr lang="en-US" i="1" spc="-13" dirty="0">
                <a:effectLst>
                  <a:outerShdw blurRad="38100" dist="38100" dir="2700000" algn="tl">
                    <a:srgbClr val="000000">
                      <a:alpha val="43137"/>
                    </a:srgbClr>
                  </a:outerShdw>
                </a:effectLst>
                <a:cs typeface="Times New Roman"/>
              </a:rPr>
              <a:t>Preceptor</a:t>
            </a:r>
            <a:endParaRPr lang="en-US" dirty="0"/>
          </a:p>
        </p:txBody>
      </p:sp>
      <p:sp>
        <p:nvSpPr>
          <p:cNvPr id="3" name="Content Placeholder 2"/>
          <p:cNvSpPr>
            <a:spLocks noGrp="1"/>
          </p:cNvSpPr>
          <p:nvPr>
            <p:ph idx="1"/>
          </p:nvPr>
        </p:nvSpPr>
        <p:spPr/>
        <p:txBody>
          <a:bodyPr>
            <a:normAutofit fontScale="77500" lnSpcReduction="20000"/>
          </a:bodyPr>
          <a:lstStyle/>
          <a:p>
            <a:pPr>
              <a:lnSpc>
                <a:spcPct val="120000"/>
              </a:lnSpc>
            </a:pPr>
            <a:endParaRPr lang="en-US" dirty="0" smtClean="0">
              <a:effectLst>
                <a:outerShdw blurRad="38100" dist="38100" dir="2700000" algn="tl">
                  <a:srgbClr val="000000">
                    <a:alpha val="43137"/>
                  </a:srgbClr>
                </a:outerShdw>
              </a:effectLst>
            </a:endParaRPr>
          </a:p>
          <a:p>
            <a:pPr>
              <a:lnSpc>
                <a:spcPct val="120000"/>
              </a:lnSpc>
            </a:pPr>
            <a:r>
              <a:rPr lang="en-US" dirty="0" smtClean="0">
                <a:effectLst>
                  <a:outerShdw blurRad="38100" dist="38100" dir="2700000" algn="tl">
                    <a:srgbClr val="000000">
                      <a:alpha val="43137"/>
                    </a:srgbClr>
                  </a:outerShdw>
                </a:effectLst>
              </a:rPr>
              <a:t>Maintain </a:t>
            </a:r>
            <a:r>
              <a:rPr lang="en-US" dirty="0">
                <a:effectLst>
                  <a:outerShdw blurRad="38100" dist="38100" dir="2700000" algn="tl">
                    <a:srgbClr val="000000">
                      <a:alpha val="43137"/>
                    </a:srgbClr>
                  </a:outerShdw>
                </a:effectLst>
              </a:rPr>
              <a:t>appropriate and adequate patient care during the training experience. </a:t>
            </a:r>
          </a:p>
          <a:p>
            <a:pPr>
              <a:lnSpc>
                <a:spcPct val="120000"/>
              </a:lnSpc>
            </a:pPr>
            <a:r>
              <a:rPr lang="en-US" dirty="0">
                <a:effectLst>
                  <a:outerShdw blurRad="38100" dist="38100" dir="2700000" algn="tl">
                    <a:srgbClr val="000000">
                      <a:alpha val="43137"/>
                    </a:srgbClr>
                  </a:outerShdw>
                </a:effectLst>
              </a:rPr>
              <a:t>Provide a positive role model for the Paramedic student. </a:t>
            </a:r>
          </a:p>
          <a:p>
            <a:pPr>
              <a:lnSpc>
                <a:spcPct val="120000"/>
              </a:lnSpc>
            </a:pPr>
            <a:r>
              <a:rPr lang="en-US" dirty="0">
                <a:effectLst>
                  <a:outerShdw blurRad="38100" dist="38100" dir="2700000" algn="tl">
                    <a:srgbClr val="000000">
                      <a:alpha val="43137"/>
                    </a:srgbClr>
                  </a:outerShdw>
                </a:effectLst>
              </a:rPr>
              <a:t>Maintain a continuity of classroom instruction to the field environment. </a:t>
            </a:r>
          </a:p>
          <a:p>
            <a:pPr>
              <a:lnSpc>
                <a:spcPct val="120000"/>
              </a:lnSpc>
            </a:pPr>
            <a:r>
              <a:rPr lang="en-US" dirty="0">
                <a:effectLst>
                  <a:outerShdw blurRad="38100" dist="38100" dir="2700000" algn="tl">
                    <a:srgbClr val="000000">
                      <a:alpha val="43137"/>
                    </a:srgbClr>
                  </a:outerShdw>
                </a:effectLst>
              </a:rPr>
              <a:t>(Pair core knowledge with the patients they see) </a:t>
            </a:r>
          </a:p>
          <a:p>
            <a:pPr>
              <a:lnSpc>
                <a:spcPct val="120000"/>
              </a:lnSpc>
            </a:pPr>
            <a:r>
              <a:rPr lang="en-US" dirty="0">
                <a:effectLst>
                  <a:outerShdw blurRad="38100" dist="38100" dir="2700000" algn="tl">
                    <a:srgbClr val="000000">
                      <a:alpha val="43137"/>
                    </a:srgbClr>
                  </a:outerShdw>
                </a:effectLst>
              </a:rPr>
              <a:t>Assist the trainee in making the transition from classroom to the field environment. </a:t>
            </a:r>
          </a:p>
          <a:p>
            <a:pPr>
              <a:lnSpc>
                <a:spcPct val="120000"/>
              </a:lnSpc>
            </a:pPr>
            <a:r>
              <a:rPr lang="en-US" dirty="0">
                <a:effectLst>
                  <a:outerShdw blurRad="38100" dist="38100" dir="2700000" algn="tl">
                    <a:srgbClr val="000000">
                      <a:alpha val="43137"/>
                    </a:srgbClr>
                  </a:outerShdw>
                </a:effectLst>
              </a:rPr>
              <a:t>(Make ‘em show what they know) </a:t>
            </a:r>
          </a:p>
        </p:txBody>
      </p:sp>
    </p:spTree>
    <p:extLst>
      <p:ext uri="{BB962C8B-B14F-4D97-AF65-F5344CB8AC3E}">
        <p14:creationId xmlns:p14="http://schemas.microsoft.com/office/powerpoint/2010/main" val="13608624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spc="-13" dirty="0">
                <a:effectLst>
                  <a:outerShdw blurRad="38100" dist="38100" dir="2700000" algn="tl">
                    <a:srgbClr val="000000">
                      <a:alpha val="43137"/>
                    </a:srgbClr>
                  </a:outerShdw>
                </a:effectLst>
                <a:cs typeface="Times New Roman"/>
              </a:rPr>
              <a:t>Duties </a:t>
            </a:r>
            <a:r>
              <a:rPr lang="en-US" i="1" spc="-18" dirty="0">
                <a:effectLst>
                  <a:outerShdw blurRad="38100" dist="38100" dir="2700000" algn="tl">
                    <a:srgbClr val="000000">
                      <a:alpha val="43137"/>
                    </a:srgbClr>
                  </a:outerShdw>
                </a:effectLst>
                <a:cs typeface="Times New Roman"/>
              </a:rPr>
              <a:t>and </a:t>
            </a:r>
            <a:r>
              <a:rPr lang="en-US" i="1" spc="-13" dirty="0">
                <a:effectLst>
                  <a:outerShdw blurRad="38100" dist="38100" dir="2700000" algn="tl">
                    <a:srgbClr val="000000">
                      <a:alpha val="43137"/>
                    </a:srgbClr>
                  </a:outerShdw>
                </a:effectLst>
                <a:cs typeface="Times New Roman"/>
              </a:rPr>
              <a:t>Responsibilities of a Paramedic</a:t>
            </a:r>
            <a:r>
              <a:rPr lang="en-US" i="1" spc="-9" dirty="0">
                <a:effectLst>
                  <a:outerShdw blurRad="38100" dist="38100" dir="2700000" algn="tl">
                    <a:srgbClr val="000000">
                      <a:alpha val="43137"/>
                    </a:srgbClr>
                  </a:outerShdw>
                </a:effectLst>
                <a:cs typeface="Times New Roman"/>
              </a:rPr>
              <a:t> </a:t>
            </a:r>
            <a:r>
              <a:rPr lang="en-US" i="1" spc="-13" dirty="0">
                <a:effectLst>
                  <a:outerShdw blurRad="38100" dist="38100" dir="2700000" algn="tl">
                    <a:srgbClr val="000000">
                      <a:alpha val="43137"/>
                    </a:srgbClr>
                  </a:outerShdw>
                </a:effectLst>
                <a:cs typeface="Times New Roman"/>
              </a:rPr>
              <a:t>Preceptor</a:t>
            </a:r>
            <a:endParaRPr lang="en-US" dirty="0"/>
          </a:p>
        </p:txBody>
      </p:sp>
      <p:sp>
        <p:nvSpPr>
          <p:cNvPr id="3" name="Content Placeholder 2"/>
          <p:cNvSpPr>
            <a:spLocks noGrp="1"/>
          </p:cNvSpPr>
          <p:nvPr>
            <p:ph idx="1"/>
          </p:nvPr>
        </p:nvSpPr>
        <p:spPr/>
        <p:txBody>
          <a:bodyPr/>
          <a:lstStyle/>
          <a:p>
            <a:endParaRPr lang="en-US" dirty="0" smtClean="0">
              <a:effectLst>
                <a:outerShdw blurRad="38100" dist="38100" dir="2700000" algn="tl">
                  <a:srgbClr val="000000">
                    <a:alpha val="43137"/>
                  </a:srgbClr>
                </a:outerShdw>
              </a:effectLst>
            </a:endParaRPr>
          </a:p>
          <a:p>
            <a:r>
              <a:rPr lang="en-US" dirty="0" smtClean="0">
                <a:effectLst>
                  <a:outerShdw blurRad="38100" dist="38100" dir="2700000" algn="tl">
                    <a:srgbClr val="000000">
                      <a:alpha val="43137"/>
                    </a:srgbClr>
                  </a:outerShdw>
                </a:effectLst>
              </a:rPr>
              <a:t>Provide </a:t>
            </a:r>
            <a:r>
              <a:rPr lang="en-US" dirty="0">
                <a:solidFill>
                  <a:srgbClr val="00B050"/>
                </a:solidFill>
                <a:effectLst>
                  <a:outerShdw blurRad="38100" dist="38100" dir="2700000" algn="tl">
                    <a:srgbClr val="000000">
                      <a:alpha val="43137"/>
                    </a:srgbClr>
                  </a:outerShdw>
                </a:effectLst>
              </a:rPr>
              <a:t>FEEDBACK</a:t>
            </a:r>
            <a:r>
              <a:rPr lang="en-US" dirty="0">
                <a:effectLst>
                  <a:outerShdw blurRad="38100" dist="38100" dir="2700000" algn="tl">
                    <a:srgbClr val="000000">
                      <a:alpha val="43137"/>
                    </a:srgbClr>
                  </a:outerShdw>
                </a:effectLst>
              </a:rPr>
              <a:t>... It should be: </a:t>
            </a:r>
          </a:p>
          <a:p>
            <a:pPr lvl="1"/>
            <a:r>
              <a:rPr lang="en-US" dirty="0">
                <a:effectLst>
                  <a:outerShdw blurRad="38100" dist="38100" dir="2700000" algn="tl">
                    <a:srgbClr val="000000">
                      <a:alpha val="43137"/>
                    </a:srgbClr>
                  </a:outerShdw>
                </a:effectLst>
              </a:rPr>
              <a:t>Constructive </a:t>
            </a:r>
          </a:p>
          <a:p>
            <a:pPr lvl="1"/>
            <a:r>
              <a:rPr lang="en-US" dirty="0">
                <a:effectLst>
                  <a:outerShdw blurRad="38100" dist="38100" dir="2700000" algn="tl">
                    <a:srgbClr val="000000">
                      <a:alpha val="43137"/>
                    </a:srgbClr>
                  </a:outerShdw>
                </a:effectLst>
              </a:rPr>
              <a:t>Specific </a:t>
            </a:r>
          </a:p>
          <a:p>
            <a:pPr lvl="1"/>
            <a:r>
              <a:rPr lang="en-US" dirty="0">
                <a:effectLst>
                  <a:outerShdw blurRad="38100" dist="38100" dir="2700000" algn="tl">
                    <a:srgbClr val="000000">
                      <a:alpha val="43137"/>
                    </a:srgbClr>
                  </a:outerShdw>
                </a:effectLst>
              </a:rPr>
              <a:t>Frequent </a:t>
            </a:r>
          </a:p>
          <a:p>
            <a:pPr lvl="1"/>
            <a:r>
              <a:rPr lang="en-US" dirty="0">
                <a:effectLst>
                  <a:outerShdw blurRad="38100" dist="38100" dir="2700000" algn="tl">
                    <a:srgbClr val="000000">
                      <a:alpha val="43137"/>
                    </a:srgbClr>
                  </a:outerShdw>
                </a:effectLst>
              </a:rPr>
              <a:t>Valid </a:t>
            </a:r>
          </a:p>
          <a:p>
            <a:r>
              <a:rPr lang="en-US" dirty="0">
                <a:effectLst>
                  <a:outerShdw blurRad="38100" dist="38100" dir="2700000" algn="tl">
                    <a:srgbClr val="000000">
                      <a:alpha val="43137"/>
                    </a:srgbClr>
                  </a:outerShdw>
                </a:effectLst>
              </a:rPr>
              <a:t>Maintain a </a:t>
            </a:r>
            <a:r>
              <a:rPr lang="en-US" dirty="0">
                <a:solidFill>
                  <a:srgbClr val="FF0000"/>
                </a:solidFill>
                <a:effectLst>
                  <a:outerShdw blurRad="38100" dist="38100" dir="2700000" algn="tl">
                    <a:srgbClr val="000000">
                      <a:alpha val="43137"/>
                    </a:srgbClr>
                  </a:outerShdw>
                </a:effectLst>
              </a:rPr>
              <a:t>PROFESSIONAL</a:t>
            </a:r>
            <a:r>
              <a:rPr lang="en-US" dirty="0">
                <a:effectLst>
                  <a:outerShdw blurRad="38100" dist="38100" dir="2700000" algn="tl">
                    <a:srgbClr val="000000">
                      <a:alpha val="43137"/>
                    </a:srgbClr>
                  </a:outerShdw>
                </a:effectLst>
              </a:rPr>
              <a:t> demeanor. </a:t>
            </a:r>
          </a:p>
          <a:p>
            <a:r>
              <a:rPr lang="en-US" dirty="0">
                <a:effectLst>
                  <a:outerShdw blurRad="38100" dist="38100" dir="2700000" algn="tl">
                    <a:srgbClr val="000000">
                      <a:alpha val="43137"/>
                    </a:srgbClr>
                  </a:outerShdw>
                </a:effectLst>
              </a:rPr>
              <a:t>Lead by example. </a:t>
            </a:r>
          </a:p>
          <a:p>
            <a:pPr marL="0" indent="0">
              <a:buNone/>
            </a:pPr>
            <a:endParaRPr lang="en-US" dirty="0"/>
          </a:p>
        </p:txBody>
      </p:sp>
    </p:spTree>
    <p:extLst>
      <p:ext uri="{BB962C8B-B14F-4D97-AF65-F5344CB8AC3E}">
        <p14:creationId xmlns:p14="http://schemas.microsoft.com/office/powerpoint/2010/main" val="32519113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spc="-13" dirty="0">
                <a:effectLst>
                  <a:outerShdw blurRad="38100" dist="38100" dir="2700000" algn="tl">
                    <a:srgbClr val="000000">
                      <a:alpha val="43137"/>
                    </a:srgbClr>
                  </a:outerShdw>
                </a:effectLst>
                <a:cs typeface="Times New Roman"/>
              </a:rPr>
              <a:t>Duties </a:t>
            </a:r>
            <a:r>
              <a:rPr lang="en-US" i="1" spc="-18" dirty="0">
                <a:effectLst>
                  <a:outerShdw blurRad="38100" dist="38100" dir="2700000" algn="tl">
                    <a:srgbClr val="000000">
                      <a:alpha val="43137"/>
                    </a:srgbClr>
                  </a:outerShdw>
                </a:effectLst>
                <a:cs typeface="Times New Roman"/>
              </a:rPr>
              <a:t>and </a:t>
            </a:r>
            <a:r>
              <a:rPr lang="en-US" i="1" spc="-13" dirty="0">
                <a:effectLst>
                  <a:outerShdw blurRad="38100" dist="38100" dir="2700000" algn="tl">
                    <a:srgbClr val="000000">
                      <a:alpha val="43137"/>
                    </a:srgbClr>
                  </a:outerShdw>
                </a:effectLst>
                <a:cs typeface="Times New Roman"/>
              </a:rPr>
              <a:t>Responsibilities of a Paramedic</a:t>
            </a:r>
            <a:r>
              <a:rPr lang="en-US" i="1" spc="-9" dirty="0">
                <a:effectLst>
                  <a:outerShdw blurRad="38100" dist="38100" dir="2700000" algn="tl">
                    <a:srgbClr val="000000">
                      <a:alpha val="43137"/>
                    </a:srgbClr>
                  </a:outerShdw>
                </a:effectLst>
                <a:cs typeface="Times New Roman"/>
              </a:rPr>
              <a:t> </a:t>
            </a:r>
            <a:r>
              <a:rPr lang="en-US" i="1" spc="-13" dirty="0">
                <a:effectLst>
                  <a:outerShdw blurRad="38100" dist="38100" dir="2700000" algn="tl">
                    <a:srgbClr val="000000">
                      <a:alpha val="43137"/>
                    </a:srgbClr>
                  </a:outerShdw>
                </a:effectLst>
                <a:cs typeface="Times New Roman"/>
              </a:rPr>
              <a:t>Preceptor</a:t>
            </a:r>
            <a:endParaRPr lang="en-US" dirty="0"/>
          </a:p>
        </p:txBody>
      </p:sp>
      <p:sp>
        <p:nvSpPr>
          <p:cNvPr id="3" name="Content Placeholder 2"/>
          <p:cNvSpPr>
            <a:spLocks noGrp="1"/>
          </p:cNvSpPr>
          <p:nvPr>
            <p:ph idx="1"/>
          </p:nvPr>
        </p:nvSpPr>
        <p:spPr/>
        <p:txBody>
          <a:bodyPr>
            <a:normAutofit fontScale="92500" lnSpcReduction="20000"/>
          </a:bodyPr>
          <a:lstStyle/>
          <a:p>
            <a:pPr>
              <a:lnSpc>
                <a:spcPct val="110000"/>
              </a:lnSpc>
            </a:pPr>
            <a:endParaRPr lang="en-US" dirty="0" smtClean="0">
              <a:effectLst>
                <a:outerShdw blurRad="38100" dist="38100" dir="2700000" algn="tl">
                  <a:srgbClr val="000000">
                    <a:alpha val="43137"/>
                  </a:srgbClr>
                </a:outerShdw>
              </a:effectLst>
            </a:endParaRPr>
          </a:p>
          <a:p>
            <a:pPr>
              <a:lnSpc>
                <a:spcPct val="110000"/>
              </a:lnSpc>
            </a:pPr>
            <a:r>
              <a:rPr lang="en-US" dirty="0" smtClean="0">
                <a:effectLst>
                  <a:outerShdw blurRad="38100" dist="38100" dir="2700000" algn="tl">
                    <a:srgbClr val="000000">
                      <a:alpha val="43137"/>
                    </a:srgbClr>
                  </a:outerShdw>
                </a:effectLst>
              </a:rPr>
              <a:t>Each </a:t>
            </a:r>
            <a:r>
              <a:rPr lang="en-US" dirty="0">
                <a:effectLst>
                  <a:outerShdw blurRad="38100" dist="38100" dir="2700000" algn="tl">
                    <a:srgbClr val="000000">
                      <a:alpha val="43137"/>
                    </a:srgbClr>
                  </a:outerShdw>
                </a:effectLst>
              </a:rPr>
              <a:t>call is a new opportunity. Focus on current situation and move past previous mistakes. </a:t>
            </a:r>
          </a:p>
          <a:p>
            <a:pPr>
              <a:lnSpc>
                <a:spcPct val="110000"/>
              </a:lnSpc>
            </a:pPr>
            <a:r>
              <a:rPr lang="en-US" dirty="0">
                <a:effectLst>
                  <a:outerShdw blurRad="38100" dist="38100" dir="2700000" algn="tl">
                    <a:srgbClr val="000000">
                      <a:alpha val="43137"/>
                    </a:srgbClr>
                  </a:outerShdw>
                </a:effectLst>
              </a:rPr>
              <a:t>Guide, monitor and evaluate the student’s performance to assure successful completion and identify those who need remediation. </a:t>
            </a:r>
          </a:p>
          <a:p>
            <a:pPr>
              <a:lnSpc>
                <a:spcPct val="110000"/>
              </a:lnSpc>
            </a:pPr>
            <a:r>
              <a:rPr lang="en-US" dirty="0">
                <a:effectLst>
                  <a:outerShdw blurRad="38100" dist="38100" dir="2700000" algn="tl">
                    <a:srgbClr val="000000">
                      <a:alpha val="43137"/>
                    </a:srgbClr>
                  </a:outerShdw>
                </a:effectLst>
              </a:rPr>
              <a:t>Keep accurate and complete records. </a:t>
            </a:r>
          </a:p>
          <a:p>
            <a:pPr>
              <a:lnSpc>
                <a:spcPct val="110000"/>
              </a:lnSpc>
            </a:pPr>
            <a:r>
              <a:rPr lang="en-US" dirty="0">
                <a:effectLst>
                  <a:outerShdw blurRad="38100" dist="38100" dir="2700000" algn="tl">
                    <a:srgbClr val="000000">
                      <a:alpha val="43137"/>
                    </a:srgbClr>
                  </a:outerShdw>
                </a:effectLst>
              </a:rPr>
              <a:t>(Paperwork will be covered at the end of the presentation.) </a:t>
            </a:r>
          </a:p>
        </p:txBody>
      </p:sp>
    </p:spTree>
    <p:extLst>
      <p:ext uri="{BB962C8B-B14F-4D97-AF65-F5344CB8AC3E}">
        <p14:creationId xmlns:p14="http://schemas.microsoft.com/office/powerpoint/2010/main" val="30403619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i="1" spc="-13" dirty="0">
                <a:solidFill>
                  <a:srgbClr val="92D050"/>
                </a:solidFill>
                <a:effectLst>
                  <a:outerShdw blurRad="38100" dist="38100" dir="2700000" algn="tl">
                    <a:srgbClr val="000000">
                      <a:alpha val="43137"/>
                    </a:srgbClr>
                  </a:outerShdw>
                </a:effectLst>
                <a:cs typeface="Times New Roman"/>
              </a:rPr>
              <a:t>Five</a:t>
            </a:r>
            <a:r>
              <a:rPr lang="en-US" sz="4000" i="1" spc="-4" dirty="0">
                <a:effectLst>
                  <a:outerShdw blurRad="38100" dist="38100" dir="2700000" algn="tl">
                    <a:srgbClr val="000000">
                      <a:alpha val="43137"/>
                    </a:srgbClr>
                  </a:outerShdw>
                </a:effectLst>
                <a:cs typeface="Times New Roman"/>
              </a:rPr>
              <a:t> </a:t>
            </a:r>
            <a:r>
              <a:rPr lang="en-US" sz="4000" i="1" spc="-13" dirty="0">
                <a:effectLst>
                  <a:outerShdw blurRad="38100" dist="38100" dir="2700000" algn="tl">
                    <a:srgbClr val="000000">
                      <a:alpha val="43137"/>
                    </a:srgbClr>
                  </a:outerShdw>
                </a:effectLst>
                <a:cs typeface="Times New Roman"/>
              </a:rPr>
              <a:t>Characteristics</a:t>
            </a:r>
            <a:r>
              <a:rPr lang="en-US" sz="4000" i="1" spc="-4" dirty="0">
                <a:effectLst>
                  <a:outerShdw blurRad="38100" dist="38100" dir="2700000" algn="tl">
                    <a:srgbClr val="000000">
                      <a:alpha val="43137"/>
                    </a:srgbClr>
                  </a:outerShdw>
                </a:effectLst>
                <a:cs typeface="Times New Roman"/>
              </a:rPr>
              <a:t> </a:t>
            </a:r>
            <a:r>
              <a:rPr lang="en-US" sz="4000" i="1" spc="-13" dirty="0">
                <a:effectLst>
                  <a:outerShdw blurRad="38100" dist="38100" dir="2700000" algn="tl">
                    <a:srgbClr val="000000">
                      <a:alpha val="43137"/>
                    </a:srgbClr>
                  </a:outerShdw>
                </a:effectLst>
                <a:cs typeface="Times New Roman"/>
              </a:rPr>
              <a:t>of</a:t>
            </a:r>
            <a:r>
              <a:rPr lang="en-US" sz="4000" i="1" spc="-4" dirty="0">
                <a:effectLst>
                  <a:outerShdw blurRad="38100" dist="38100" dir="2700000" algn="tl">
                    <a:srgbClr val="000000">
                      <a:alpha val="43137"/>
                    </a:srgbClr>
                  </a:outerShdw>
                </a:effectLst>
                <a:cs typeface="Times New Roman"/>
              </a:rPr>
              <a:t> </a:t>
            </a:r>
            <a:r>
              <a:rPr lang="en-US" sz="4000" i="1" spc="-18" dirty="0">
                <a:effectLst>
                  <a:outerShdw blurRad="38100" dist="38100" dir="2700000" algn="tl">
                    <a:srgbClr val="000000">
                      <a:alpha val="43137"/>
                    </a:srgbClr>
                  </a:outerShdw>
                </a:effectLst>
                <a:cs typeface="Times New Roman"/>
              </a:rPr>
              <a:t>an</a:t>
            </a:r>
            <a:r>
              <a:rPr lang="en-US" sz="4000" i="1" spc="-4" dirty="0">
                <a:effectLst>
                  <a:outerShdw blurRad="38100" dist="38100" dir="2700000" algn="tl">
                    <a:srgbClr val="000000">
                      <a:alpha val="43137"/>
                    </a:srgbClr>
                  </a:outerShdw>
                </a:effectLst>
                <a:cs typeface="Times New Roman"/>
              </a:rPr>
              <a:t> </a:t>
            </a:r>
            <a:r>
              <a:rPr lang="en-US" sz="4000" i="1" spc="-13" dirty="0">
                <a:solidFill>
                  <a:srgbClr val="92D050"/>
                </a:solidFill>
                <a:effectLst>
                  <a:outerShdw blurRad="38100" dist="38100" dir="2700000" algn="tl">
                    <a:srgbClr val="000000">
                      <a:alpha val="43137"/>
                    </a:srgbClr>
                  </a:outerShdw>
                </a:effectLst>
                <a:cs typeface="Times New Roman"/>
              </a:rPr>
              <a:t>Effective</a:t>
            </a:r>
            <a:r>
              <a:rPr lang="en-US" sz="4000" i="1" spc="-9" dirty="0">
                <a:effectLst>
                  <a:outerShdw blurRad="38100" dist="38100" dir="2700000" algn="tl">
                    <a:srgbClr val="000000">
                      <a:alpha val="43137"/>
                    </a:srgbClr>
                  </a:outerShdw>
                </a:effectLst>
                <a:cs typeface="Times New Roman"/>
              </a:rPr>
              <a:t> </a:t>
            </a:r>
            <a:r>
              <a:rPr lang="en-US" sz="4000" i="1" spc="-13" dirty="0">
                <a:effectLst>
                  <a:outerShdw blurRad="38100" dist="38100" dir="2700000" algn="tl">
                    <a:srgbClr val="000000">
                      <a:alpha val="43137"/>
                    </a:srgbClr>
                  </a:outerShdw>
                </a:effectLst>
                <a:cs typeface="Times New Roman"/>
              </a:rPr>
              <a:t>Paramedic</a:t>
            </a:r>
            <a:r>
              <a:rPr lang="en-US" sz="4000" i="1" spc="-4" dirty="0">
                <a:effectLst>
                  <a:outerShdw blurRad="38100" dist="38100" dir="2700000" algn="tl">
                    <a:srgbClr val="000000">
                      <a:alpha val="43137"/>
                    </a:srgbClr>
                  </a:outerShdw>
                </a:effectLst>
                <a:cs typeface="Times New Roman"/>
              </a:rPr>
              <a:t> </a:t>
            </a:r>
            <a:r>
              <a:rPr lang="en-US" sz="4000" i="1" spc="-13" dirty="0">
                <a:effectLst>
                  <a:outerShdw blurRad="38100" dist="38100" dir="2700000" algn="tl">
                    <a:srgbClr val="000000">
                      <a:alpha val="43137"/>
                    </a:srgbClr>
                  </a:outerShdw>
                </a:effectLst>
                <a:cs typeface="Times New Roman"/>
              </a:rPr>
              <a:t>Preceptor</a:t>
            </a:r>
            <a:endParaRPr lang="en-US" sz="4000" dirty="0"/>
          </a:p>
        </p:txBody>
      </p:sp>
      <p:sp>
        <p:nvSpPr>
          <p:cNvPr id="3" name="Content Placeholder 2"/>
          <p:cNvSpPr>
            <a:spLocks noGrp="1"/>
          </p:cNvSpPr>
          <p:nvPr>
            <p:ph idx="1"/>
          </p:nvPr>
        </p:nvSpPr>
        <p:spPr/>
        <p:txBody>
          <a:bodyPr/>
          <a:lstStyle/>
          <a:p>
            <a:pPr marL="514350" indent="-514350">
              <a:buFont typeface="+mj-lt"/>
              <a:buAutoNum type="arabicParenR"/>
            </a:pPr>
            <a:endParaRPr lang="en-US" i="1" dirty="0" smtClean="0">
              <a:effectLst>
                <a:outerShdw blurRad="38100" dist="38100" dir="2700000" algn="tl">
                  <a:srgbClr val="000000">
                    <a:alpha val="43137"/>
                  </a:srgbClr>
                </a:outerShdw>
              </a:effectLst>
            </a:endParaRPr>
          </a:p>
          <a:p>
            <a:pPr marL="514350" indent="-514350">
              <a:buFont typeface="+mj-lt"/>
              <a:buAutoNum type="arabicParenR"/>
            </a:pPr>
            <a:r>
              <a:rPr lang="en-US" i="1" dirty="0" smtClean="0">
                <a:solidFill>
                  <a:srgbClr val="99CCFF"/>
                </a:solidFill>
                <a:effectLst>
                  <a:outerShdw blurRad="38100" dist="38100" dir="2700000" algn="tl">
                    <a:srgbClr val="000000">
                      <a:alpha val="43137"/>
                    </a:srgbClr>
                  </a:outerShdw>
                </a:effectLst>
              </a:rPr>
              <a:t>Has </a:t>
            </a:r>
            <a:r>
              <a:rPr lang="en-US" i="1" dirty="0">
                <a:solidFill>
                  <a:srgbClr val="99CCFF"/>
                </a:solidFill>
                <a:effectLst>
                  <a:outerShdw blurRad="38100" dist="38100" dir="2700000" algn="tl">
                    <a:srgbClr val="000000">
                      <a:alpha val="43137"/>
                    </a:srgbClr>
                  </a:outerShdw>
                </a:effectLst>
              </a:rPr>
              <a:t>a strong desire to </a:t>
            </a:r>
            <a:r>
              <a:rPr lang="en-US" i="1" dirty="0">
                <a:solidFill>
                  <a:srgbClr val="FF0000"/>
                </a:solidFill>
                <a:effectLst>
                  <a:outerShdw blurRad="38100" dist="38100" dir="2700000" algn="tl">
                    <a:srgbClr val="000000">
                      <a:alpha val="43137"/>
                    </a:srgbClr>
                  </a:outerShdw>
                </a:effectLst>
              </a:rPr>
              <a:t>EDUCATE</a:t>
            </a:r>
            <a:r>
              <a:rPr lang="en-US" i="1" dirty="0">
                <a:solidFill>
                  <a:srgbClr val="99CCFF"/>
                </a:solidFill>
                <a:effectLst>
                  <a:outerShdw blurRad="38100" dist="38100" dir="2700000" algn="tl">
                    <a:srgbClr val="000000">
                      <a:alpha val="43137"/>
                    </a:srgbClr>
                  </a:outerShdw>
                </a:effectLst>
              </a:rPr>
              <a:t> as well as </a:t>
            </a:r>
            <a:r>
              <a:rPr lang="en-US" i="1" dirty="0">
                <a:solidFill>
                  <a:srgbClr val="FF0000"/>
                </a:solidFill>
                <a:effectLst>
                  <a:outerShdw blurRad="38100" dist="38100" dir="2700000" algn="tl">
                    <a:srgbClr val="000000">
                      <a:alpha val="43137"/>
                    </a:srgbClr>
                  </a:outerShdw>
                </a:effectLst>
              </a:rPr>
              <a:t>TRAIN</a:t>
            </a:r>
            <a:r>
              <a:rPr lang="en-US" dirty="0">
                <a:solidFill>
                  <a:srgbClr val="FF0000"/>
                </a:solidFill>
                <a:effectLst>
                  <a:outerShdw blurRad="38100" dist="38100" dir="2700000" algn="tl">
                    <a:srgbClr val="000000">
                      <a:alpha val="43137"/>
                    </a:srgbClr>
                  </a:outerShdw>
                </a:effectLst>
              </a:rPr>
              <a:t> </a:t>
            </a:r>
          </a:p>
          <a:p>
            <a:pPr marL="514350" indent="-514350">
              <a:buFont typeface="+mj-lt"/>
              <a:buAutoNum type="arabicParenR"/>
            </a:pPr>
            <a:r>
              <a:rPr lang="en-US" i="1" dirty="0">
                <a:solidFill>
                  <a:srgbClr val="99CCFF"/>
                </a:solidFill>
                <a:effectLst>
                  <a:outerShdw blurRad="38100" dist="38100" dir="2700000" algn="tl">
                    <a:srgbClr val="000000">
                      <a:alpha val="43137"/>
                    </a:srgbClr>
                  </a:outerShdw>
                </a:effectLst>
              </a:rPr>
              <a:t>Is technically proficient</a:t>
            </a:r>
            <a:r>
              <a:rPr lang="en-US" dirty="0">
                <a:solidFill>
                  <a:srgbClr val="99CCFF"/>
                </a:solidFill>
                <a:effectLst>
                  <a:outerShdw blurRad="38100" dist="38100" dir="2700000" algn="tl">
                    <a:srgbClr val="000000">
                      <a:alpha val="43137"/>
                    </a:srgbClr>
                  </a:outerShdw>
                </a:effectLst>
              </a:rPr>
              <a:t> </a:t>
            </a:r>
          </a:p>
          <a:p>
            <a:pPr marL="514350" indent="-514350">
              <a:buFont typeface="+mj-lt"/>
              <a:buAutoNum type="arabicParenR"/>
            </a:pPr>
            <a:r>
              <a:rPr lang="en-US" i="1" dirty="0">
                <a:solidFill>
                  <a:srgbClr val="99CCFF"/>
                </a:solidFill>
                <a:effectLst>
                  <a:outerShdw blurRad="38100" dist="38100" dir="2700000" algn="tl">
                    <a:srgbClr val="000000">
                      <a:alpha val="43137"/>
                    </a:srgbClr>
                  </a:outerShdw>
                </a:effectLst>
              </a:rPr>
              <a:t>Has </a:t>
            </a:r>
            <a:r>
              <a:rPr lang="en-US" i="1" dirty="0">
                <a:solidFill>
                  <a:srgbClr val="FF0000"/>
                </a:solidFill>
                <a:effectLst>
                  <a:outerShdw blurRad="38100" dist="38100" dir="2700000" algn="tl">
                    <a:srgbClr val="000000">
                      <a:alpha val="43137"/>
                    </a:srgbClr>
                  </a:outerShdw>
                </a:effectLst>
              </a:rPr>
              <a:t>PATIENCE</a:t>
            </a:r>
            <a:r>
              <a:rPr lang="en-US" dirty="0">
                <a:solidFill>
                  <a:srgbClr val="FF0000"/>
                </a:solidFill>
                <a:effectLst>
                  <a:outerShdw blurRad="38100" dist="38100" dir="2700000" algn="tl">
                    <a:srgbClr val="000000">
                      <a:alpha val="43137"/>
                    </a:srgbClr>
                  </a:outerShdw>
                </a:effectLst>
              </a:rPr>
              <a:t> </a:t>
            </a:r>
          </a:p>
          <a:p>
            <a:pPr marL="514350" indent="-514350">
              <a:buFont typeface="+mj-lt"/>
              <a:buAutoNum type="arabicParenR"/>
            </a:pPr>
            <a:r>
              <a:rPr lang="en-US" i="1" dirty="0">
                <a:solidFill>
                  <a:srgbClr val="99CCFF"/>
                </a:solidFill>
                <a:effectLst>
                  <a:outerShdw blurRad="38100" dist="38100" dir="2700000" algn="tl">
                    <a:srgbClr val="000000">
                      <a:alpha val="43137"/>
                    </a:srgbClr>
                  </a:outerShdw>
                </a:effectLst>
              </a:rPr>
              <a:t>Can inspire motivation and is communicative</a:t>
            </a:r>
            <a:r>
              <a:rPr lang="en-US" dirty="0">
                <a:solidFill>
                  <a:srgbClr val="99CCFF"/>
                </a:solidFill>
                <a:effectLst>
                  <a:outerShdw blurRad="38100" dist="38100" dir="2700000" algn="tl">
                    <a:srgbClr val="000000">
                      <a:alpha val="43137"/>
                    </a:srgbClr>
                  </a:outerShdw>
                </a:effectLst>
              </a:rPr>
              <a:t> </a:t>
            </a:r>
          </a:p>
          <a:p>
            <a:pPr marL="514350" indent="-514350">
              <a:buFont typeface="+mj-lt"/>
              <a:buAutoNum type="arabicParenR"/>
            </a:pPr>
            <a:r>
              <a:rPr lang="en-US" i="1" dirty="0">
                <a:solidFill>
                  <a:srgbClr val="99CCFF"/>
                </a:solidFill>
                <a:effectLst>
                  <a:outerShdw blurRad="38100" dist="38100" dir="2700000" algn="tl">
                    <a:srgbClr val="000000">
                      <a:alpha val="43137"/>
                    </a:srgbClr>
                  </a:outerShdw>
                </a:effectLst>
              </a:rPr>
              <a:t>Has maturity and is respectful</a:t>
            </a:r>
            <a:r>
              <a:rPr lang="en-US" dirty="0">
                <a:solidFill>
                  <a:srgbClr val="99CCFF"/>
                </a:solidFill>
                <a:effectLst>
                  <a:outerShdw blurRad="38100" dist="38100" dir="2700000" algn="tl">
                    <a:srgbClr val="000000">
                      <a:alpha val="43137"/>
                    </a:srgbClr>
                  </a:outerShdw>
                </a:effectLst>
              </a:rPr>
              <a:t> </a:t>
            </a:r>
          </a:p>
          <a:p>
            <a:endParaRPr lang="en-US" dirty="0"/>
          </a:p>
        </p:txBody>
      </p:sp>
    </p:spTree>
    <p:extLst>
      <p:ext uri="{BB962C8B-B14F-4D97-AF65-F5344CB8AC3E}">
        <p14:creationId xmlns:p14="http://schemas.microsoft.com/office/powerpoint/2010/main" val="21184483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i="1" spc="-18" dirty="0" smtClean="0">
                <a:effectLst>
                  <a:outerShdw blurRad="38100" dist="38100" dir="2700000" algn="tl">
                    <a:srgbClr val="000000">
                      <a:alpha val="43137"/>
                    </a:srgbClr>
                  </a:outerShdw>
                </a:effectLst>
                <a:cs typeface="Times New Roman"/>
              </a:rPr>
              <a:t>The</a:t>
            </a:r>
            <a:r>
              <a:rPr lang="en-US" i="1" spc="-4" dirty="0" smtClean="0">
                <a:effectLst>
                  <a:outerShdw blurRad="38100" dist="38100" dir="2700000" algn="tl">
                    <a:srgbClr val="000000">
                      <a:alpha val="43137"/>
                    </a:srgbClr>
                  </a:outerShdw>
                </a:effectLst>
                <a:cs typeface="Times New Roman"/>
              </a:rPr>
              <a:t> </a:t>
            </a:r>
            <a:r>
              <a:rPr lang="en-US" i="1" spc="-18" dirty="0" smtClean="0">
                <a:effectLst>
                  <a:outerShdw blurRad="38100" dist="38100" dir="2700000" algn="tl">
                    <a:srgbClr val="000000">
                      <a:alpha val="43137"/>
                    </a:srgbClr>
                  </a:outerShdw>
                </a:effectLst>
                <a:cs typeface="Times New Roman"/>
              </a:rPr>
              <a:t>Most</a:t>
            </a:r>
            <a:r>
              <a:rPr lang="en-US" i="1" spc="-4" dirty="0" smtClean="0">
                <a:effectLst>
                  <a:outerShdw blurRad="38100" dist="38100" dir="2700000" algn="tl">
                    <a:srgbClr val="000000">
                      <a:alpha val="43137"/>
                    </a:srgbClr>
                  </a:outerShdw>
                </a:effectLst>
                <a:cs typeface="Times New Roman"/>
              </a:rPr>
              <a:t> </a:t>
            </a:r>
            <a:r>
              <a:rPr lang="en-US" i="1" spc="-13" dirty="0" smtClean="0">
                <a:effectLst>
                  <a:outerShdw blurRad="38100" dist="38100" dir="2700000" algn="tl">
                    <a:srgbClr val="000000">
                      <a:alpha val="43137"/>
                    </a:srgbClr>
                  </a:outerShdw>
                </a:effectLst>
                <a:cs typeface="Times New Roman"/>
              </a:rPr>
              <a:t>Important</a:t>
            </a:r>
            <a:r>
              <a:rPr lang="en-US" i="1" spc="-4" dirty="0" smtClean="0">
                <a:effectLst>
                  <a:outerShdw blurRad="38100" dist="38100" dir="2700000" algn="tl">
                    <a:srgbClr val="000000">
                      <a:alpha val="43137"/>
                    </a:srgbClr>
                  </a:outerShdw>
                </a:effectLst>
                <a:cs typeface="Times New Roman"/>
              </a:rPr>
              <a:t> </a:t>
            </a:r>
            <a:r>
              <a:rPr lang="en-US" i="1" spc="-18" dirty="0" smtClean="0">
                <a:effectLst>
                  <a:outerShdw blurRad="38100" dist="38100" dir="2700000" algn="tl">
                    <a:srgbClr val="000000">
                      <a:alpha val="43137"/>
                    </a:srgbClr>
                  </a:outerShdw>
                </a:effectLst>
                <a:cs typeface="Times New Roman"/>
              </a:rPr>
              <a:t>Duty</a:t>
            </a:r>
            <a:r>
              <a:rPr lang="en-US" i="1" spc="-4" dirty="0" smtClean="0">
                <a:effectLst>
                  <a:outerShdw blurRad="38100" dist="38100" dir="2700000" algn="tl">
                    <a:srgbClr val="000000">
                      <a:alpha val="43137"/>
                    </a:srgbClr>
                  </a:outerShdw>
                </a:effectLst>
                <a:cs typeface="Times New Roman"/>
              </a:rPr>
              <a:t> </a:t>
            </a:r>
            <a:r>
              <a:rPr lang="en-US" i="1" spc="-13" dirty="0" smtClean="0">
                <a:effectLst>
                  <a:outerShdw blurRad="38100" dist="38100" dir="2700000" algn="tl">
                    <a:srgbClr val="000000">
                      <a:alpha val="43137"/>
                    </a:srgbClr>
                  </a:outerShdw>
                </a:effectLst>
                <a:cs typeface="Times New Roman"/>
              </a:rPr>
              <a:t>of</a:t>
            </a:r>
            <a:r>
              <a:rPr lang="en-US" i="1" spc="-4" dirty="0" smtClean="0">
                <a:effectLst>
                  <a:outerShdw blurRad="38100" dist="38100" dir="2700000" algn="tl">
                    <a:srgbClr val="000000">
                      <a:alpha val="43137"/>
                    </a:srgbClr>
                  </a:outerShdw>
                </a:effectLst>
                <a:cs typeface="Times New Roman"/>
              </a:rPr>
              <a:t> </a:t>
            </a:r>
            <a:r>
              <a:rPr lang="en-US" i="1" spc="-13" dirty="0" smtClean="0">
                <a:effectLst>
                  <a:outerShdw blurRad="38100" dist="38100" dir="2700000" algn="tl">
                    <a:srgbClr val="000000">
                      <a:alpha val="43137"/>
                    </a:srgbClr>
                  </a:outerShdw>
                </a:effectLst>
                <a:cs typeface="Times New Roman"/>
              </a:rPr>
              <a:t>the</a:t>
            </a:r>
            <a:r>
              <a:rPr lang="en-US" i="1" spc="-4" dirty="0" smtClean="0">
                <a:effectLst>
                  <a:outerShdw blurRad="38100" dist="38100" dir="2700000" algn="tl">
                    <a:srgbClr val="000000">
                      <a:alpha val="43137"/>
                    </a:srgbClr>
                  </a:outerShdw>
                </a:effectLst>
                <a:cs typeface="Times New Roman"/>
              </a:rPr>
              <a:t> </a:t>
            </a:r>
            <a:r>
              <a:rPr lang="en-US" i="1" spc="-13" dirty="0" smtClean="0">
                <a:effectLst>
                  <a:outerShdw blurRad="38100" dist="38100" dir="2700000" algn="tl">
                    <a:srgbClr val="000000">
                      <a:alpha val="43137"/>
                    </a:srgbClr>
                  </a:outerShdw>
                </a:effectLst>
                <a:cs typeface="Times New Roman"/>
              </a:rPr>
              <a:t>Clinical</a:t>
            </a:r>
            <a:r>
              <a:rPr lang="en-US" i="1" spc="-9" dirty="0" smtClean="0">
                <a:effectLst>
                  <a:outerShdw blurRad="38100" dist="38100" dir="2700000" algn="tl">
                    <a:srgbClr val="000000">
                      <a:alpha val="43137"/>
                    </a:srgbClr>
                  </a:outerShdw>
                </a:effectLst>
                <a:cs typeface="Times New Roman"/>
              </a:rPr>
              <a:t> </a:t>
            </a:r>
            <a:r>
              <a:rPr lang="en-US" i="1" spc="-13" dirty="0" smtClean="0">
                <a:effectLst>
                  <a:outerShdw blurRad="38100" dist="38100" dir="2700000" algn="tl">
                    <a:srgbClr val="000000">
                      <a:alpha val="43137"/>
                    </a:srgbClr>
                  </a:outerShdw>
                </a:effectLst>
                <a:cs typeface="Times New Roman"/>
              </a:rPr>
              <a:t>Paramedic</a:t>
            </a:r>
            <a:r>
              <a:rPr lang="en-US" i="1" spc="-4" dirty="0" smtClean="0">
                <a:effectLst>
                  <a:outerShdw blurRad="38100" dist="38100" dir="2700000" algn="tl">
                    <a:srgbClr val="000000">
                      <a:alpha val="43137"/>
                    </a:srgbClr>
                  </a:outerShdw>
                </a:effectLst>
                <a:cs typeface="Times New Roman"/>
              </a:rPr>
              <a:t> </a:t>
            </a:r>
            <a:r>
              <a:rPr lang="en-US" i="1" spc="-13" dirty="0" smtClean="0">
                <a:effectLst>
                  <a:outerShdw blurRad="38100" dist="38100" dir="2700000" algn="tl">
                    <a:srgbClr val="000000">
                      <a:alpha val="43137"/>
                    </a:srgbClr>
                  </a:outerShdw>
                </a:effectLst>
                <a:cs typeface="Times New Roman"/>
              </a:rPr>
              <a:t>Preceptor</a:t>
            </a:r>
            <a:r>
              <a:rPr lang="en-US" dirty="0" smtClean="0">
                <a:latin typeface="Times New Roman"/>
                <a:cs typeface="Times New Roman"/>
              </a:rPr>
              <a:t/>
            </a:r>
            <a:br>
              <a:rPr lang="en-US" dirty="0" smtClean="0">
                <a:latin typeface="Times New Roman"/>
                <a:cs typeface="Times New Roman"/>
              </a:rPr>
            </a:br>
            <a:endParaRPr lang="en-US" dirty="0"/>
          </a:p>
        </p:txBody>
      </p:sp>
      <p:sp>
        <p:nvSpPr>
          <p:cNvPr id="5" name="Content Placeholder 4"/>
          <p:cNvSpPr>
            <a:spLocks noGrp="1"/>
          </p:cNvSpPr>
          <p:nvPr>
            <p:ph sz="half" idx="1"/>
          </p:nvPr>
        </p:nvSpPr>
        <p:spPr/>
        <p:txBody>
          <a:bodyPr/>
          <a:lstStyle/>
          <a:p>
            <a:pPr marL="484372" marR="170955" indent="-257002" algn="ctr">
              <a:buNone/>
            </a:pPr>
            <a:r>
              <a:rPr lang="en-US" sz="4400" i="1" spc="-22" dirty="0" smtClean="0">
                <a:solidFill>
                  <a:srgbClr val="99CCFF"/>
                </a:solidFill>
                <a:effectLst>
                  <a:outerShdw blurRad="38100" dist="38100" dir="2700000" algn="tl">
                    <a:srgbClr val="000000">
                      <a:alpha val="43137"/>
                    </a:srgbClr>
                  </a:outerShdw>
                </a:effectLst>
                <a:cs typeface="Arial"/>
              </a:rPr>
              <a:t>Provide</a:t>
            </a:r>
            <a:r>
              <a:rPr lang="en-US" sz="4400" i="1" spc="4" dirty="0" smtClean="0">
                <a:solidFill>
                  <a:srgbClr val="99CCFF"/>
                </a:solidFill>
                <a:effectLst>
                  <a:outerShdw blurRad="38100" dist="38100" dir="2700000" algn="tl">
                    <a:srgbClr val="000000">
                      <a:alpha val="43137"/>
                    </a:srgbClr>
                  </a:outerShdw>
                </a:effectLst>
                <a:cs typeface="Arial"/>
              </a:rPr>
              <a:t> </a:t>
            </a:r>
            <a:r>
              <a:rPr lang="en-US" sz="4400" i="1" spc="-22" dirty="0" smtClean="0">
                <a:solidFill>
                  <a:srgbClr val="99CCFF"/>
                </a:solidFill>
                <a:effectLst>
                  <a:outerShdw blurRad="38100" dist="38100" dir="2700000" algn="tl">
                    <a:srgbClr val="000000">
                      <a:alpha val="43137"/>
                    </a:srgbClr>
                  </a:outerShdw>
                </a:effectLst>
                <a:cs typeface="Arial"/>
              </a:rPr>
              <a:t>the studen</a:t>
            </a:r>
            <a:r>
              <a:rPr lang="en-US" sz="4400" i="1" spc="-4" dirty="0" smtClean="0">
                <a:solidFill>
                  <a:srgbClr val="99CCFF"/>
                </a:solidFill>
                <a:effectLst>
                  <a:outerShdw blurRad="38100" dist="38100" dir="2700000" algn="tl">
                    <a:srgbClr val="000000">
                      <a:alpha val="43137"/>
                    </a:srgbClr>
                  </a:outerShdw>
                </a:effectLst>
                <a:cs typeface="Arial"/>
              </a:rPr>
              <a:t>t</a:t>
            </a:r>
            <a:r>
              <a:rPr lang="en-US" sz="4400" i="1" spc="-40" dirty="0" smtClean="0">
                <a:solidFill>
                  <a:srgbClr val="99CCFF"/>
                </a:solidFill>
                <a:effectLst>
                  <a:outerShdw blurRad="38100" dist="38100" dir="2700000" algn="tl">
                    <a:srgbClr val="000000">
                      <a:alpha val="43137"/>
                    </a:srgbClr>
                  </a:outerShdw>
                </a:effectLst>
                <a:cs typeface="Arial"/>
              </a:rPr>
              <a:t>…</a:t>
            </a:r>
          </a:p>
          <a:p>
            <a:pPr marL="484372" marR="170955" indent="-257002" algn="ctr">
              <a:buNone/>
            </a:pPr>
            <a:r>
              <a:rPr lang="en-US" sz="4400" i="1" spc="-22" dirty="0" smtClean="0">
                <a:solidFill>
                  <a:srgbClr val="99CCFF"/>
                </a:solidFill>
                <a:effectLst>
                  <a:outerShdw blurRad="38100" dist="38100" dir="2700000" algn="tl">
                    <a:srgbClr val="000000">
                      <a:alpha val="43137"/>
                    </a:srgbClr>
                  </a:outerShdw>
                </a:effectLst>
                <a:cs typeface="Arial"/>
              </a:rPr>
              <a:t>a</a:t>
            </a:r>
            <a:endParaRPr lang="en-US" sz="4400" dirty="0" smtClean="0">
              <a:solidFill>
                <a:srgbClr val="99CCFF"/>
              </a:solidFill>
              <a:effectLst>
                <a:outerShdw blurRad="38100" dist="38100" dir="2700000" algn="tl">
                  <a:srgbClr val="000000">
                    <a:alpha val="43137"/>
                  </a:srgbClr>
                </a:outerShdw>
              </a:effectLst>
              <a:cs typeface="Arial"/>
            </a:endParaRPr>
          </a:p>
          <a:p>
            <a:pPr algn="ctr">
              <a:spcBef>
                <a:spcPts val="938"/>
              </a:spcBef>
              <a:buNone/>
            </a:pPr>
            <a:r>
              <a:rPr lang="en-US" sz="4400" i="1" spc="-27" dirty="0" smtClean="0">
                <a:solidFill>
                  <a:srgbClr val="99CCFF"/>
                </a:solidFill>
                <a:effectLst>
                  <a:outerShdw blurRad="38100" dist="38100" dir="2700000" algn="tl">
                    <a:srgbClr val="000000">
                      <a:alpha val="43137"/>
                    </a:srgbClr>
                  </a:outerShdw>
                </a:effectLst>
                <a:cs typeface="Arial"/>
              </a:rPr>
              <a:t>ROLE</a:t>
            </a:r>
            <a:r>
              <a:rPr lang="en-US" sz="4400" i="1" spc="4" dirty="0" smtClean="0">
                <a:solidFill>
                  <a:srgbClr val="99CCFF"/>
                </a:solidFill>
                <a:effectLst>
                  <a:outerShdw blurRad="38100" dist="38100" dir="2700000" algn="tl">
                    <a:srgbClr val="000000">
                      <a:alpha val="43137"/>
                    </a:srgbClr>
                  </a:outerShdw>
                </a:effectLst>
                <a:cs typeface="Arial"/>
              </a:rPr>
              <a:t> </a:t>
            </a:r>
            <a:r>
              <a:rPr lang="en-US" sz="4400" i="1" spc="-31" dirty="0" smtClean="0">
                <a:solidFill>
                  <a:srgbClr val="99CCFF"/>
                </a:solidFill>
                <a:effectLst>
                  <a:outerShdw blurRad="38100" dist="38100" dir="2700000" algn="tl">
                    <a:srgbClr val="000000">
                      <a:alpha val="43137"/>
                    </a:srgbClr>
                  </a:outerShdw>
                </a:effectLst>
                <a:cs typeface="Arial"/>
              </a:rPr>
              <a:t>MODEL</a:t>
            </a:r>
            <a:endParaRPr lang="en-US" sz="4400" dirty="0" smtClean="0">
              <a:solidFill>
                <a:srgbClr val="99CCFF"/>
              </a:solidFill>
              <a:effectLst>
                <a:outerShdw blurRad="38100" dist="38100" dir="2700000" algn="tl">
                  <a:srgbClr val="000000">
                    <a:alpha val="43137"/>
                  </a:srgbClr>
                </a:outerShdw>
              </a:effectLst>
              <a:cs typeface="Arial"/>
            </a:endParaRPr>
          </a:p>
          <a:p>
            <a:endParaRPr lang="en-US" dirty="0"/>
          </a:p>
        </p:txBody>
      </p:sp>
      <p:sp>
        <p:nvSpPr>
          <p:cNvPr id="6" name="Content Placeholder 5"/>
          <p:cNvSpPr>
            <a:spLocks noGrp="1"/>
          </p:cNvSpPr>
          <p:nvPr>
            <p:ph sz="half" idx="2"/>
          </p:nvPr>
        </p:nvSpPr>
        <p:spPr/>
        <p:txBody>
          <a:bodyPr/>
          <a:lstStyle/>
          <a:p>
            <a:pPr marL="683249" marR="675841" indent="-570" algn="ctr">
              <a:buNone/>
            </a:pPr>
            <a:r>
              <a:rPr lang="en-US" sz="3600" i="1" spc="-4" dirty="0" smtClean="0">
                <a:solidFill>
                  <a:srgbClr val="99CCFF"/>
                </a:solidFill>
                <a:effectLst>
                  <a:outerShdw blurRad="38100" dist="38100" dir="2700000" algn="tl">
                    <a:srgbClr val="000000">
                      <a:alpha val="43137"/>
                    </a:srgbClr>
                  </a:outerShdw>
                </a:effectLst>
                <a:cs typeface="Arial"/>
              </a:rPr>
              <a:t>BE POSITIVE </a:t>
            </a:r>
            <a:r>
              <a:rPr lang="en-US" sz="3600" i="1" dirty="0" smtClean="0">
                <a:solidFill>
                  <a:srgbClr val="99CCFF"/>
                </a:solidFill>
                <a:effectLst>
                  <a:outerShdw blurRad="38100" dist="38100" dir="2700000" algn="tl">
                    <a:srgbClr val="000000">
                      <a:alpha val="43137"/>
                    </a:srgbClr>
                  </a:outerShdw>
                </a:effectLst>
                <a:cs typeface="Arial"/>
              </a:rPr>
              <a:t>AND</a:t>
            </a:r>
            <a:endParaRPr lang="en-US" sz="3600" dirty="0" smtClean="0">
              <a:solidFill>
                <a:srgbClr val="99CCFF"/>
              </a:solidFill>
              <a:effectLst>
                <a:outerShdw blurRad="38100" dist="38100" dir="2700000" algn="tl">
                  <a:srgbClr val="000000">
                    <a:alpha val="43137"/>
                  </a:srgbClr>
                </a:outerShdw>
              </a:effectLst>
              <a:cs typeface="Arial"/>
            </a:endParaRPr>
          </a:p>
          <a:p>
            <a:pPr algn="ctr">
              <a:spcBef>
                <a:spcPts val="781"/>
              </a:spcBef>
              <a:buNone/>
            </a:pPr>
            <a:r>
              <a:rPr lang="en-US" sz="3600" i="1" spc="-4" dirty="0" smtClean="0">
                <a:solidFill>
                  <a:srgbClr val="99CCFF"/>
                </a:solidFill>
                <a:effectLst>
                  <a:outerShdw blurRad="38100" dist="38100" dir="2700000" algn="tl">
                    <a:srgbClr val="000000">
                      <a:alpha val="43137"/>
                    </a:srgbClr>
                  </a:outerShdw>
                </a:effectLst>
                <a:cs typeface="Arial"/>
              </a:rPr>
              <a:t>PROFESSIONAL</a:t>
            </a:r>
            <a:endParaRPr lang="en-US" sz="3600" dirty="0" smtClean="0">
              <a:solidFill>
                <a:srgbClr val="99CCFF"/>
              </a:solidFill>
              <a:effectLst>
                <a:outerShdw blurRad="38100" dist="38100" dir="2700000" algn="tl">
                  <a:srgbClr val="000000">
                    <a:alpha val="43137"/>
                  </a:srgbClr>
                </a:outerShdw>
              </a:effectLst>
              <a:cs typeface="Arial"/>
            </a:endParaRPr>
          </a:p>
          <a:p>
            <a:pPr>
              <a:buNone/>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spc="-13" dirty="0" smtClean="0">
                <a:effectLst>
                  <a:outerShdw blurRad="38100" dist="38100" dir="2700000" algn="tl">
                    <a:srgbClr val="000000">
                      <a:alpha val="43137"/>
                    </a:srgbClr>
                  </a:outerShdw>
                </a:effectLst>
                <a:cs typeface="Arial"/>
              </a:rPr>
              <a:t>***</a:t>
            </a:r>
            <a:r>
              <a:rPr lang="en-US" i="1" spc="-4" dirty="0" smtClean="0">
                <a:effectLst>
                  <a:outerShdw blurRad="38100" dist="38100" dir="2700000" algn="tl">
                    <a:srgbClr val="000000">
                      <a:alpha val="43137"/>
                    </a:srgbClr>
                  </a:outerShdw>
                </a:effectLst>
                <a:cs typeface="Arial"/>
              </a:rPr>
              <a:t> </a:t>
            </a:r>
            <a:r>
              <a:rPr lang="en-US" i="1" spc="-18" dirty="0" smtClean="0">
                <a:effectLst>
                  <a:outerShdw blurRad="38100" dist="38100" dir="2700000" algn="tl">
                    <a:srgbClr val="000000">
                      <a:alpha val="43137"/>
                    </a:srgbClr>
                  </a:outerShdw>
                </a:effectLst>
                <a:cs typeface="Arial"/>
              </a:rPr>
              <a:t>Laws</a:t>
            </a:r>
            <a:r>
              <a:rPr lang="en-US" i="1" spc="-4" dirty="0" smtClean="0">
                <a:effectLst>
                  <a:outerShdw blurRad="38100" dist="38100" dir="2700000" algn="tl">
                    <a:srgbClr val="000000">
                      <a:alpha val="43137"/>
                    </a:srgbClr>
                  </a:outerShdw>
                </a:effectLst>
                <a:cs typeface="Arial"/>
              </a:rPr>
              <a:t> </a:t>
            </a:r>
            <a:r>
              <a:rPr lang="en-US" i="1" spc="-13" dirty="0" smtClean="0">
                <a:effectLst>
                  <a:outerShdw blurRad="38100" dist="38100" dir="2700000" algn="tl">
                    <a:srgbClr val="000000">
                      <a:alpha val="43137"/>
                    </a:srgbClr>
                  </a:outerShdw>
                </a:effectLst>
                <a:cs typeface="Arial"/>
              </a:rPr>
              <a:t>of</a:t>
            </a:r>
            <a:r>
              <a:rPr lang="en-US" i="1" spc="-4" dirty="0" smtClean="0">
                <a:effectLst>
                  <a:outerShdw blurRad="38100" dist="38100" dir="2700000" algn="tl">
                    <a:srgbClr val="000000">
                      <a:alpha val="43137"/>
                    </a:srgbClr>
                  </a:outerShdw>
                </a:effectLst>
                <a:cs typeface="Arial"/>
              </a:rPr>
              <a:t> </a:t>
            </a:r>
            <a:r>
              <a:rPr lang="en-US" i="1" spc="-18" dirty="0" smtClean="0">
                <a:effectLst>
                  <a:outerShdw blurRad="38100" dist="38100" dir="2700000" algn="tl">
                    <a:srgbClr val="000000">
                      <a:alpha val="43137"/>
                    </a:srgbClr>
                  </a:outerShdw>
                </a:effectLst>
                <a:cs typeface="Arial"/>
              </a:rPr>
              <a:t>Learning</a:t>
            </a:r>
            <a:r>
              <a:rPr lang="en-US" i="1" spc="-4" dirty="0" smtClean="0">
                <a:effectLst>
                  <a:outerShdw blurRad="38100" dist="38100" dir="2700000" algn="tl">
                    <a:srgbClr val="000000">
                      <a:alpha val="43137"/>
                    </a:srgbClr>
                  </a:outerShdw>
                </a:effectLst>
                <a:cs typeface="Arial"/>
              </a:rPr>
              <a:t> </a:t>
            </a:r>
            <a:r>
              <a:rPr lang="en-US" i="1" spc="-13" dirty="0" smtClean="0">
                <a:effectLst>
                  <a:outerShdw blurRad="38100" dist="38100" dir="2700000" algn="tl">
                    <a:srgbClr val="000000">
                      <a:alpha val="43137"/>
                    </a:srgbClr>
                  </a:outerShdw>
                </a:effectLst>
                <a:cs typeface="Arial"/>
              </a:rPr>
              <a:t>***</a:t>
            </a:r>
            <a:r>
              <a:rPr lang="en-US" dirty="0" smtClean="0">
                <a:cs typeface="Arial"/>
              </a:rPr>
              <a:t/>
            </a:r>
            <a:br>
              <a:rPr lang="en-US" dirty="0" smtClean="0">
                <a:cs typeface="Arial"/>
              </a:rPr>
            </a:br>
            <a:endParaRPr lang="en-US" dirty="0"/>
          </a:p>
        </p:txBody>
      </p:sp>
      <p:sp>
        <p:nvSpPr>
          <p:cNvPr id="3" name="Content Placeholder 2"/>
          <p:cNvSpPr>
            <a:spLocks noGrp="1"/>
          </p:cNvSpPr>
          <p:nvPr>
            <p:ph idx="1"/>
          </p:nvPr>
        </p:nvSpPr>
        <p:spPr/>
        <p:txBody>
          <a:bodyPr/>
          <a:lstStyle/>
          <a:p>
            <a:r>
              <a:rPr lang="en-US" dirty="0" smtClean="0">
                <a:effectLst>
                  <a:outerShdw blurRad="38100" dist="38100" dir="2700000" algn="tl">
                    <a:srgbClr val="000000">
                      <a:alpha val="43137"/>
                    </a:srgbClr>
                  </a:outerShdw>
                </a:effectLst>
              </a:rPr>
              <a:t>Individuals accept and repeat responses that are pleasant. </a:t>
            </a:r>
          </a:p>
          <a:p>
            <a:r>
              <a:rPr lang="en-US" dirty="0" smtClean="0">
                <a:effectLst>
                  <a:outerShdw blurRad="38100" dist="38100" dir="2700000" algn="tl">
                    <a:srgbClr val="000000">
                      <a:alpha val="43137"/>
                    </a:srgbClr>
                  </a:outerShdw>
                </a:effectLst>
              </a:rPr>
              <a:t>First impressions are lasting. </a:t>
            </a:r>
          </a:p>
          <a:p>
            <a:r>
              <a:rPr lang="en-US" dirty="0" smtClean="0">
                <a:effectLst>
                  <a:outerShdw blurRad="38100" dist="38100" dir="2700000" algn="tl">
                    <a:srgbClr val="000000">
                      <a:alpha val="43137"/>
                    </a:srgbClr>
                  </a:outerShdw>
                </a:effectLst>
              </a:rPr>
              <a:t>Repetition yields habit. </a:t>
            </a:r>
          </a:p>
          <a:p>
            <a:r>
              <a:rPr lang="en-US" dirty="0" smtClean="0">
                <a:effectLst>
                  <a:outerShdw blurRad="38100" dist="38100" dir="2700000" algn="tl">
                    <a:srgbClr val="000000">
                      <a:alpha val="43137"/>
                    </a:srgbClr>
                  </a:outerShdw>
                </a:effectLst>
              </a:rPr>
              <a:t>Skills not practiced are forgotten. </a:t>
            </a:r>
          </a:p>
          <a:p>
            <a:r>
              <a:rPr lang="en-US" dirty="0" smtClean="0">
                <a:effectLst>
                  <a:outerShdw blurRad="38100" dist="38100" dir="2700000" algn="tl">
                    <a:srgbClr val="000000">
                      <a:alpha val="43137"/>
                    </a:srgbClr>
                  </a:outerShdw>
                </a:effectLst>
              </a:rPr>
              <a:t>Dramatic experiences leave lasting impressions. </a:t>
            </a:r>
          </a:p>
          <a:p>
            <a:pPr>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i="1" spc="-18" dirty="0" smtClean="0">
                <a:effectLst>
                  <a:outerShdw blurRad="38100" dist="38100" dir="2700000" algn="tl">
                    <a:srgbClr val="000000">
                      <a:alpha val="43137"/>
                    </a:srgbClr>
                  </a:outerShdw>
                </a:effectLst>
                <a:cs typeface="Arial"/>
              </a:rPr>
              <a:t>Characteristics</a:t>
            </a:r>
            <a:r>
              <a:rPr lang="en-US" sz="4000" i="1" spc="-4" dirty="0" smtClean="0">
                <a:effectLst>
                  <a:outerShdw blurRad="38100" dist="38100" dir="2700000" algn="tl">
                    <a:srgbClr val="000000">
                      <a:alpha val="43137"/>
                    </a:srgbClr>
                  </a:outerShdw>
                </a:effectLst>
                <a:cs typeface="Arial"/>
              </a:rPr>
              <a:t> </a:t>
            </a:r>
            <a:r>
              <a:rPr lang="en-US" sz="4000" i="1" spc="-22" dirty="0" smtClean="0">
                <a:effectLst>
                  <a:outerShdw blurRad="38100" dist="38100" dir="2700000" algn="tl">
                    <a:srgbClr val="000000">
                      <a:alpha val="43137"/>
                    </a:srgbClr>
                  </a:outerShdw>
                </a:effectLst>
                <a:cs typeface="Arial"/>
              </a:rPr>
              <a:t>o</a:t>
            </a:r>
            <a:r>
              <a:rPr lang="en-US" sz="4000" i="1" spc="-9" dirty="0" smtClean="0">
                <a:effectLst>
                  <a:outerShdw blurRad="38100" dist="38100" dir="2700000" algn="tl">
                    <a:srgbClr val="000000">
                      <a:alpha val="43137"/>
                    </a:srgbClr>
                  </a:outerShdw>
                </a:effectLst>
                <a:cs typeface="Arial"/>
              </a:rPr>
              <a:t>f</a:t>
            </a:r>
            <a:r>
              <a:rPr lang="en-US" sz="4000" i="1" spc="-4" dirty="0" smtClean="0">
                <a:effectLst>
                  <a:outerShdw blurRad="38100" dist="38100" dir="2700000" algn="tl">
                    <a:srgbClr val="000000">
                      <a:alpha val="43137"/>
                    </a:srgbClr>
                  </a:outerShdw>
                </a:effectLst>
                <a:cs typeface="Arial"/>
              </a:rPr>
              <a:t> </a:t>
            </a:r>
            <a:r>
              <a:rPr lang="en-US" sz="4000" i="1" spc="-22" dirty="0" smtClean="0">
                <a:effectLst>
                  <a:outerShdw blurRad="38100" dist="38100" dir="2700000" algn="tl">
                    <a:srgbClr val="000000">
                      <a:alpha val="43137"/>
                    </a:srgbClr>
                  </a:outerShdw>
                </a:effectLst>
                <a:cs typeface="Arial"/>
              </a:rPr>
              <a:t>Adul</a:t>
            </a:r>
            <a:r>
              <a:rPr lang="en-US" sz="4000" i="1" spc="-9" dirty="0" smtClean="0">
                <a:effectLst>
                  <a:outerShdw blurRad="38100" dist="38100" dir="2700000" algn="tl">
                    <a:srgbClr val="000000">
                      <a:alpha val="43137"/>
                    </a:srgbClr>
                  </a:outerShdw>
                </a:effectLst>
                <a:cs typeface="Arial"/>
              </a:rPr>
              <a:t>t</a:t>
            </a:r>
            <a:r>
              <a:rPr lang="en-US" sz="4000" i="1" spc="-4" dirty="0" smtClean="0">
                <a:effectLst>
                  <a:outerShdw blurRad="38100" dist="38100" dir="2700000" algn="tl">
                    <a:srgbClr val="000000">
                      <a:alpha val="43137"/>
                    </a:srgbClr>
                  </a:outerShdw>
                </a:effectLst>
                <a:cs typeface="Arial"/>
              </a:rPr>
              <a:t> </a:t>
            </a:r>
            <a:r>
              <a:rPr lang="en-US" sz="4000" i="1" spc="-22" dirty="0" smtClean="0">
                <a:effectLst>
                  <a:outerShdw blurRad="38100" dist="38100" dir="2700000" algn="tl">
                    <a:srgbClr val="000000">
                      <a:alpha val="43137"/>
                    </a:srgbClr>
                  </a:outerShdw>
                </a:effectLst>
                <a:cs typeface="Arial"/>
              </a:rPr>
              <a:t>Learning</a:t>
            </a:r>
            <a:endParaRPr lang="en-US" sz="4000"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nSpc>
                <a:spcPct val="200000"/>
              </a:lnSpc>
            </a:pPr>
            <a:r>
              <a:rPr lang="en-US" dirty="0" smtClean="0">
                <a:effectLst>
                  <a:outerShdw blurRad="38100" dist="38100" dir="2700000" algn="tl">
                    <a:srgbClr val="000000">
                      <a:alpha val="43137"/>
                    </a:srgbClr>
                  </a:outerShdw>
                </a:effectLst>
              </a:rPr>
              <a:t>Self-directed </a:t>
            </a:r>
          </a:p>
          <a:p>
            <a:pPr>
              <a:lnSpc>
                <a:spcPct val="200000"/>
              </a:lnSpc>
            </a:pPr>
            <a:r>
              <a:rPr lang="en-US" dirty="0" smtClean="0">
                <a:effectLst>
                  <a:outerShdw blurRad="38100" dist="38100" dir="2700000" algn="tl">
                    <a:srgbClr val="000000">
                      <a:alpha val="43137"/>
                    </a:srgbClr>
                  </a:outerShdw>
                </a:effectLst>
              </a:rPr>
              <a:t>Participate in planning and evaluation </a:t>
            </a:r>
          </a:p>
          <a:p>
            <a:pPr>
              <a:lnSpc>
                <a:spcPct val="200000"/>
              </a:lnSpc>
            </a:pPr>
            <a:r>
              <a:rPr lang="en-US" dirty="0" smtClean="0">
                <a:effectLst>
                  <a:outerShdw blurRad="38100" dist="38100" dir="2700000" algn="tl">
                    <a:srgbClr val="000000">
                      <a:alpha val="43137"/>
                    </a:srgbClr>
                  </a:outerShdw>
                </a:effectLst>
              </a:rPr>
              <a:t>Related to previous experience </a:t>
            </a:r>
          </a:p>
          <a:p>
            <a:pPr>
              <a:buNone/>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i="1" spc="-22" dirty="0" smtClean="0">
                <a:effectLst>
                  <a:outerShdw blurRad="38100" dist="38100" dir="2700000" algn="tl">
                    <a:srgbClr val="000000">
                      <a:alpha val="43137"/>
                    </a:srgbClr>
                  </a:outerShdw>
                </a:effectLst>
                <a:cs typeface="Arial"/>
              </a:rPr>
              <a:t>Establishmen</a:t>
            </a:r>
            <a:r>
              <a:rPr lang="en-US" sz="4000" i="1" spc="-9" dirty="0" smtClean="0">
                <a:effectLst>
                  <a:outerShdw blurRad="38100" dist="38100" dir="2700000" algn="tl">
                    <a:srgbClr val="000000">
                      <a:alpha val="43137"/>
                    </a:srgbClr>
                  </a:outerShdw>
                </a:effectLst>
                <a:cs typeface="Arial"/>
              </a:rPr>
              <a:t>t</a:t>
            </a:r>
            <a:r>
              <a:rPr lang="en-US" sz="4000" i="1" spc="-4" dirty="0" smtClean="0">
                <a:effectLst>
                  <a:outerShdw blurRad="38100" dist="38100" dir="2700000" algn="tl">
                    <a:srgbClr val="000000">
                      <a:alpha val="43137"/>
                    </a:srgbClr>
                  </a:outerShdw>
                </a:effectLst>
                <a:cs typeface="Arial"/>
              </a:rPr>
              <a:t> </a:t>
            </a:r>
            <a:r>
              <a:rPr lang="en-US" sz="4000" i="1" spc="-22" dirty="0" smtClean="0">
                <a:effectLst>
                  <a:outerShdw blurRad="38100" dist="38100" dir="2700000" algn="tl">
                    <a:srgbClr val="000000">
                      <a:alpha val="43137"/>
                    </a:srgbClr>
                  </a:outerShdw>
                </a:effectLst>
                <a:cs typeface="Arial"/>
              </a:rPr>
              <a:t>o</a:t>
            </a:r>
            <a:r>
              <a:rPr lang="en-US" sz="4000" i="1" spc="-9" dirty="0" smtClean="0">
                <a:effectLst>
                  <a:outerShdw blurRad="38100" dist="38100" dir="2700000" algn="tl">
                    <a:srgbClr val="000000">
                      <a:alpha val="43137"/>
                    </a:srgbClr>
                  </a:outerShdw>
                </a:effectLst>
                <a:cs typeface="Arial"/>
              </a:rPr>
              <a:t>f</a:t>
            </a:r>
            <a:r>
              <a:rPr lang="en-US" sz="4000" i="1" spc="-4" dirty="0" smtClean="0">
                <a:effectLst>
                  <a:outerShdw blurRad="38100" dist="38100" dir="2700000" algn="tl">
                    <a:srgbClr val="000000">
                      <a:alpha val="43137"/>
                    </a:srgbClr>
                  </a:outerShdw>
                </a:effectLst>
                <a:cs typeface="Arial"/>
              </a:rPr>
              <a:t> </a:t>
            </a:r>
            <a:r>
              <a:rPr lang="en-US" sz="4000" i="1" spc="-22" dirty="0" smtClean="0">
                <a:effectLst>
                  <a:outerShdw blurRad="38100" dist="38100" dir="2700000" algn="tl">
                    <a:srgbClr val="000000">
                      <a:alpha val="43137"/>
                    </a:srgbClr>
                  </a:outerShdw>
                </a:effectLst>
                <a:cs typeface="Arial"/>
              </a:rPr>
              <a:t>Environmen</a:t>
            </a:r>
            <a:r>
              <a:rPr lang="en-US" sz="4000" i="1" spc="-9" dirty="0" smtClean="0">
                <a:effectLst>
                  <a:outerShdw blurRad="38100" dist="38100" dir="2700000" algn="tl">
                    <a:srgbClr val="000000">
                      <a:alpha val="43137"/>
                    </a:srgbClr>
                  </a:outerShdw>
                </a:effectLst>
                <a:cs typeface="Arial"/>
              </a:rPr>
              <a:t>t</a:t>
            </a:r>
            <a:r>
              <a:rPr lang="en-US" sz="4000" i="1" spc="-4" dirty="0" smtClean="0">
                <a:effectLst>
                  <a:outerShdw blurRad="38100" dist="38100" dir="2700000" algn="tl">
                    <a:srgbClr val="000000">
                      <a:alpha val="43137"/>
                    </a:srgbClr>
                  </a:outerShdw>
                </a:effectLst>
                <a:cs typeface="Arial"/>
              </a:rPr>
              <a:t> </a:t>
            </a:r>
            <a:r>
              <a:rPr lang="en-US" sz="4000" i="1" spc="-22" dirty="0" smtClean="0">
                <a:effectLst>
                  <a:outerShdw blurRad="38100" dist="38100" dir="2700000" algn="tl">
                    <a:srgbClr val="000000">
                      <a:alpha val="43137"/>
                    </a:srgbClr>
                  </a:outerShdw>
                </a:effectLst>
                <a:cs typeface="Arial"/>
              </a:rPr>
              <a:t>Conduciv</a:t>
            </a:r>
            <a:r>
              <a:rPr lang="en-US" sz="4000" i="1" spc="-18" dirty="0" smtClean="0">
                <a:effectLst>
                  <a:outerShdw blurRad="38100" dist="38100" dir="2700000" algn="tl">
                    <a:srgbClr val="000000">
                      <a:alpha val="43137"/>
                    </a:srgbClr>
                  </a:outerShdw>
                </a:effectLst>
                <a:cs typeface="Arial"/>
              </a:rPr>
              <a:t>e</a:t>
            </a:r>
            <a:r>
              <a:rPr lang="en-US" sz="4000" i="1" spc="-4" dirty="0" smtClean="0">
                <a:effectLst>
                  <a:outerShdw blurRad="38100" dist="38100" dir="2700000" algn="tl">
                    <a:srgbClr val="000000">
                      <a:alpha val="43137"/>
                    </a:srgbClr>
                  </a:outerShdw>
                </a:effectLst>
                <a:cs typeface="Arial"/>
              </a:rPr>
              <a:t> </a:t>
            </a:r>
            <a:r>
              <a:rPr lang="en-US" sz="4000" i="1" spc="-18" dirty="0" smtClean="0">
                <a:effectLst>
                  <a:outerShdw blurRad="38100" dist="38100" dir="2700000" algn="tl">
                    <a:srgbClr val="000000">
                      <a:alpha val="43137"/>
                    </a:srgbClr>
                  </a:outerShdw>
                </a:effectLst>
                <a:cs typeface="Arial"/>
              </a:rPr>
              <a:t>to</a:t>
            </a:r>
            <a:r>
              <a:rPr lang="en-US" sz="4000" i="1" spc="-13" dirty="0" smtClean="0">
                <a:effectLst>
                  <a:outerShdw blurRad="38100" dist="38100" dir="2700000" algn="tl">
                    <a:srgbClr val="000000">
                      <a:alpha val="43137"/>
                    </a:srgbClr>
                  </a:outerShdw>
                </a:effectLst>
                <a:cs typeface="Arial"/>
              </a:rPr>
              <a:t> </a:t>
            </a:r>
            <a:r>
              <a:rPr lang="en-US" sz="4000" i="1" spc="-22" dirty="0" smtClean="0">
                <a:effectLst>
                  <a:outerShdw blurRad="38100" dist="38100" dir="2700000" algn="tl">
                    <a:srgbClr val="000000">
                      <a:alpha val="43137"/>
                    </a:srgbClr>
                  </a:outerShdw>
                </a:effectLst>
                <a:cs typeface="Arial"/>
              </a:rPr>
              <a:t>Learning</a:t>
            </a:r>
            <a:r>
              <a:rPr lang="en-US" dirty="0" smtClean="0">
                <a:cs typeface="Arial"/>
              </a:rPr>
              <a:t/>
            </a:r>
            <a:br>
              <a:rPr lang="en-US" dirty="0" smtClean="0">
                <a:cs typeface="Arial"/>
              </a:rPr>
            </a:br>
            <a:endParaRPr lang="en-US" dirty="0"/>
          </a:p>
        </p:txBody>
      </p:sp>
      <p:sp>
        <p:nvSpPr>
          <p:cNvPr id="3" name="Content Placeholder 2"/>
          <p:cNvSpPr>
            <a:spLocks noGrp="1"/>
          </p:cNvSpPr>
          <p:nvPr>
            <p:ph idx="1"/>
          </p:nvPr>
        </p:nvSpPr>
        <p:spPr/>
        <p:txBody>
          <a:bodyPr/>
          <a:lstStyle/>
          <a:p>
            <a:r>
              <a:rPr lang="en-US" dirty="0" smtClean="0">
                <a:effectLst>
                  <a:outerShdw blurRad="38100" dist="38100" dir="2700000" algn="tl">
                    <a:srgbClr val="000000">
                      <a:alpha val="43137"/>
                    </a:srgbClr>
                  </a:outerShdw>
                </a:effectLst>
              </a:rPr>
              <a:t>Mutual respect </a:t>
            </a:r>
          </a:p>
          <a:p>
            <a:r>
              <a:rPr lang="en-US" dirty="0" smtClean="0">
                <a:effectLst>
                  <a:outerShdw blurRad="38100" dist="38100" dir="2700000" algn="tl">
                    <a:srgbClr val="000000">
                      <a:alpha val="43137"/>
                    </a:srgbClr>
                  </a:outerShdw>
                </a:effectLst>
              </a:rPr>
              <a:t>Collaborate </a:t>
            </a:r>
            <a:r>
              <a:rPr lang="en-US" dirty="0" smtClean="0">
                <a:solidFill>
                  <a:srgbClr val="FF0000"/>
                </a:solidFill>
                <a:effectLst>
                  <a:outerShdw blurRad="38100" dist="38100" dir="2700000" algn="tl">
                    <a:srgbClr val="000000">
                      <a:alpha val="43137"/>
                    </a:srgbClr>
                  </a:outerShdw>
                </a:effectLst>
              </a:rPr>
              <a:t>*DO NOT* </a:t>
            </a:r>
            <a:r>
              <a:rPr lang="en-US" dirty="0" smtClean="0">
                <a:effectLst>
                  <a:outerShdw blurRad="38100" dist="38100" dir="2700000" algn="tl">
                    <a:srgbClr val="000000">
                      <a:alpha val="43137"/>
                    </a:srgbClr>
                  </a:outerShdw>
                </a:effectLst>
              </a:rPr>
              <a:t>Compete </a:t>
            </a:r>
          </a:p>
          <a:p>
            <a:r>
              <a:rPr lang="en-US" dirty="0" smtClean="0">
                <a:effectLst>
                  <a:outerShdw blurRad="38100" dist="38100" dir="2700000" algn="tl">
                    <a:srgbClr val="000000">
                      <a:alpha val="43137"/>
                    </a:srgbClr>
                  </a:outerShdw>
                </a:effectLst>
              </a:rPr>
              <a:t>Open lines of communications between preceptor and student </a:t>
            </a:r>
          </a:p>
          <a:p>
            <a:r>
              <a:rPr lang="en-US" dirty="0" smtClean="0">
                <a:effectLst>
                  <a:outerShdw blurRad="38100" dist="38100" dir="2700000" algn="tl">
                    <a:srgbClr val="000000">
                      <a:alpha val="43137"/>
                    </a:srgbClr>
                  </a:outerShdw>
                </a:effectLst>
              </a:rPr>
              <a:t>Offer feedback… encourages and enhance growth </a:t>
            </a:r>
          </a:p>
          <a:p>
            <a:r>
              <a:rPr lang="en-US" dirty="0" smtClean="0">
                <a:effectLst>
                  <a:outerShdw blurRad="38100" dist="38100" dir="2700000" algn="tl">
                    <a:srgbClr val="000000">
                      <a:alpha val="43137"/>
                    </a:srgbClr>
                  </a:outerShdw>
                </a:effectLst>
              </a:rPr>
              <a:t>Everyone is HUMAN… another </a:t>
            </a:r>
            <a:r>
              <a:rPr lang="en-US" i="1" dirty="0" smtClean="0">
                <a:solidFill>
                  <a:srgbClr val="00B050"/>
                </a:solidFill>
                <a:effectLst>
                  <a:outerShdw blurRad="38100" dist="38100" dir="2700000" algn="tl">
                    <a:srgbClr val="000000">
                      <a:alpha val="43137"/>
                    </a:srgbClr>
                  </a:outerShdw>
                </a:effectLst>
              </a:rPr>
              <a:t>ACRONYM</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i="1" spc="-22" dirty="0" smtClean="0">
                <a:effectLst>
                  <a:outerShdw blurRad="38100" dist="38100" dir="2700000" algn="tl">
                    <a:srgbClr val="000000">
                      <a:alpha val="43137"/>
                    </a:srgbClr>
                  </a:outerShdw>
                </a:effectLst>
                <a:cs typeface="Arial"/>
              </a:rPr>
              <a:t>UVU Paramedi</a:t>
            </a:r>
            <a:r>
              <a:rPr lang="en-US" sz="3600" i="1" spc="-18" dirty="0" smtClean="0">
                <a:effectLst>
                  <a:outerShdw blurRad="38100" dist="38100" dir="2700000" algn="tl">
                    <a:srgbClr val="000000">
                      <a:alpha val="43137"/>
                    </a:srgbClr>
                  </a:outerShdw>
                </a:effectLst>
                <a:cs typeface="Arial"/>
              </a:rPr>
              <a:t>c</a:t>
            </a:r>
            <a:r>
              <a:rPr lang="en-US" sz="3600" i="1" spc="-4" dirty="0" smtClean="0">
                <a:effectLst>
                  <a:outerShdw blurRad="38100" dist="38100" dir="2700000" algn="tl">
                    <a:srgbClr val="000000">
                      <a:alpha val="43137"/>
                    </a:srgbClr>
                  </a:outerShdw>
                </a:effectLst>
                <a:cs typeface="Arial"/>
              </a:rPr>
              <a:t> </a:t>
            </a:r>
            <a:r>
              <a:rPr lang="en-US" sz="3600" i="1" spc="-18" dirty="0" smtClean="0">
                <a:effectLst>
                  <a:outerShdw blurRad="38100" dist="38100" dir="2700000" algn="tl">
                    <a:srgbClr val="000000">
                      <a:alpha val="43137"/>
                    </a:srgbClr>
                  </a:outerShdw>
                </a:effectLst>
                <a:cs typeface="Arial"/>
              </a:rPr>
              <a:t>Clinica</a:t>
            </a:r>
            <a:r>
              <a:rPr lang="en-US" sz="3600" i="1" spc="-9" dirty="0" smtClean="0">
                <a:effectLst>
                  <a:outerShdw blurRad="38100" dist="38100" dir="2700000" algn="tl">
                    <a:srgbClr val="000000">
                      <a:alpha val="43137"/>
                    </a:srgbClr>
                  </a:outerShdw>
                </a:effectLst>
                <a:cs typeface="Arial"/>
              </a:rPr>
              <a:t>l</a:t>
            </a:r>
            <a:r>
              <a:rPr lang="en-US" sz="3600" i="1" spc="-4" dirty="0" smtClean="0">
                <a:effectLst>
                  <a:outerShdw blurRad="38100" dist="38100" dir="2700000" algn="tl">
                    <a:srgbClr val="000000">
                      <a:alpha val="43137"/>
                    </a:srgbClr>
                  </a:outerShdw>
                </a:effectLst>
                <a:cs typeface="Arial"/>
              </a:rPr>
              <a:t> </a:t>
            </a:r>
            <a:r>
              <a:rPr lang="en-US" sz="3600" i="1" spc="-22" dirty="0" smtClean="0">
                <a:effectLst>
                  <a:outerShdw blurRad="38100" dist="38100" dir="2700000" algn="tl">
                    <a:srgbClr val="000000">
                      <a:alpha val="43137"/>
                    </a:srgbClr>
                  </a:outerShdw>
                </a:effectLst>
                <a:cs typeface="Arial"/>
              </a:rPr>
              <a:t>Precepto</a:t>
            </a:r>
            <a:r>
              <a:rPr lang="en-US" sz="3600" i="1" spc="-13" dirty="0" smtClean="0">
                <a:effectLst>
                  <a:outerShdw blurRad="38100" dist="38100" dir="2700000" algn="tl">
                    <a:srgbClr val="000000">
                      <a:alpha val="43137"/>
                    </a:srgbClr>
                  </a:outerShdw>
                </a:effectLst>
                <a:cs typeface="Arial"/>
              </a:rPr>
              <a:t>r</a:t>
            </a:r>
            <a:endParaRPr lang="en-US"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i="1" dirty="0" smtClean="0">
                <a:effectLst>
                  <a:outerShdw blurRad="38100" dist="38100" dir="2700000" algn="tl">
                    <a:srgbClr val="000000">
                      <a:alpha val="43137"/>
                    </a:srgbClr>
                  </a:outerShdw>
                </a:effectLst>
              </a:rPr>
              <a:t>Paramedic Clinical Preceptor </a:t>
            </a:r>
            <a:r>
              <a:rPr lang="en-US" dirty="0" smtClean="0">
                <a:effectLst>
                  <a:outerShdw blurRad="38100" dist="38100" dir="2700000" algn="tl">
                    <a:srgbClr val="000000">
                      <a:alpha val="43137"/>
                    </a:srgbClr>
                  </a:outerShdw>
                </a:effectLst>
              </a:rPr>
              <a:t>- means a Utah certified paramedic with a minimum of two years of emergency medical services experience who meets the standard requirement for paramedic preceptor training as established by the UVU Paramedic Program. </a:t>
            </a:r>
          </a:p>
          <a:p>
            <a:pPr>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BR" i="1" spc="-22" dirty="0" smtClean="0">
                <a:effectLst>
                  <a:outerShdw blurRad="38100" dist="38100" dir="2700000" algn="tl">
                    <a:srgbClr val="000000">
                      <a:alpha val="43137"/>
                    </a:srgbClr>
                  </a:outerShdw>
                </a:effectLst>
                <a:cs typeface="Arial"/>
              </a:rPr>
              <a:t>H U </a:t>
            </a:r>
            <a:r>
              <a:rPr lang="pt-BR" i="1" spc="-27" dirty="0" smtClean="0">
                <a:effectLst>
                  <a:outerShdw blurRad="38100" dist="38100" dir="2700000" algn="tl">
                    <a:srgbClr val="000000">
                      <a:alpha val="43137"/>
                    </a:srgbClr>
                  </a:outerShdw>
                </a:effectLst>
                <a:cs typeface="Arial"/>
              </a:rPr>
              <a:t>M </a:t>
            </a:r>
            <a:r>
              <a:rPr lang="pt-BR" i="1" spc="-22" dirty="0" smtClean="0">
                <a:effectLst>
                  <a:outerShdw blurRad="38100" dist="38100" dir="2700000" algn="tl">
                    <a:srgbClr val="000000">
                      <a:alpha val="43137"/>
                    </a:srgbClr>
                  </a:outerShdw>
                </a:effectLst>
                <a:cs typeface="Arial"/>
              </a:rPr>
              <a:t>A N</a:t>
            </a:r>
            <a:r>
              <a:rPr lang="pt-BR" dirty="0" smtClean="0">
                <a:cs typeface="Arial"/>
              </a:rPr>
              <a:t/>
            </a:r>
            <a:br>
              <a:rPr lang="pt-BR" dirty="0" smtClean="0">
                <a:cs typeface="Arial"/>
              </a:rPr>
            </a:br>
            <a:endParaRPr lang="en-US" dirty="0"/>
          </a:p>
        </p:txBody>
      </p:sp>
      <p:sp>
        <p:nvSpPr>
          <p:cNvPr id="3" name="Content Placeholder 2"/>
          <p:cNvSpPr>
            <a:spLocks noGrp="1"/>
          </p:cNvSpPr>
          <p:nvPr>
            <p:ph idx="1"/>
          </p:nvPr>
        </p:nvSpPr>
        <p:spPr/>
        <p:txBody>
          <a:bodyPr/>
          <a:lstStyle/>
          <a:p>
            <a:pPr>
              <a:buNone/>
            </a:pPr>
            <a:r>
              <a:rPr lang="en-US" dirty="0" smtClean="0"/>
              <a:t>H</a:t>
            </a:r>
            <a:r>
              <a:rPr lang="en-US" dirty="0" smtClean="0">
                <a:effectLst>
                  <a:outerShdw blurRad="38100" dist="38100" dir="2700000" algn="tl">
                    <a:srgbClr val="000000">
                      <a:alpha val="43137"/>
                    </a:srgbClr>
                  </a:outerShdw>
                </a:effectLst>
              </a:rPr>
              <a:t>	=	Hear them out </a:t>
            </a:r>
          </a:p>
          <a:p>
            <a:pPr>
              <a:buNone/>
            </a:pPr>
            <a:r>
              <a:rPr lang="en-US" dirty="0" smtClean="0">
                <a:effectLst>
                  <a:outerShdw blurRad="38100" dist="38100" dir="2700000" algn="tl">
                    <a:srgbClr val="000000">
                      <a:alpha val="43137"/>
                    </a:srgbClr>
                  </a:outerShdw>
                </a:effectLst>
              </a:rPr>
              <a:t>U	=	Understand their feelings </a:t>
            </a:r>
          </a:p>
          <a:p>
            <a:pPr>
              <a:buNone/>
            </a:pPr>
            <a:r>
              <a:rPr lang="en-US" dirty="0" smtClean="0">
                <a:effectLst>
                  <a:outerShdw blurRad="38100" dist="38100" dir="2700000" algn="tl">
                    <a:srgbClr val="000000">
                      <a:alpha val="43137"/>
                    </a:srgbClr>
                  </a:outerShdw>
                </a:effectLst>
              </a:rPr>
              <a:t>M	 =	Motivate their desires </a:t>
            </a:r>
          </a:p>
          <a:p>
            <a:pPr>
              <a:buNone/>
            </a:pPr>
            <a:r>
              <a:rPr lang="en-US" dirty="0" smtClean="0">
                <a:effectLst>
                  <a:outerShdw blurRad="38100" dist="38100" dir="2700000" algn="tl">
                    <a:srgbClr val="000000">
                      <a:alpha val="43137"/>
                    </a:srgbClr>
                  </a:outerShdw>
                </a:effectLst>
              </a:rPr>
              <a:t>A	=	Acknowledge their efforts </a:t>
            </a:r>
          </a:p>
          <a:p>
            <a:pPr>
              <a:buNone/>
            </a:pPr>
            <a:r>
              <a:rPr lang="en-US" dirty="0" smtClean="0">
                <a:effectLst>
                  <a:outerShdw blurRad="38100" dist="38100" dir="2700000" algn="tl">
                    <a:srgbClr val="000000">
                      <a:alpha val="43137"/>
                    </a:srgbClr>
                  </a:outerShdw>
                </a:effectLst>
              </a:rPr>
              <a:t>N	=	</a:t>
            </a:r>
            <a:r>
              <a:rPr lang="en-US" i="1" u="sng" dirty="0" smtClean="0">
                <a:solidFill>
                  <a:srgbClr val="FF0000"/>
                </a:solidFill>
                <a:effectLst>
                  <a:outerShdw blurRad="38100" dist="38100" dir="2700000" algn="tl">
                    <a:srgbClr val="000000">
                      <a:alpha val="43137"/>
                    </a:srgbClr>
                  </a:outerShdw>
                </a:effectLst>
              </a:rPr>
              <a:t>Never</a:t>
            </a:r>
            <a:r>
              <a:rPr lang="en-US" dirty="0" smtClean="0">
                <a:effectLst>
                  <a:outerShdw blurRad="38100" dist="38100" dir="2700000" algn="tl">
                    <a:srgbClr val="000000">
                      <a:alpha val="43137"/>
                    </a:srgbClr>
                  </a:outerShdw>
                </a:effectLst>
              </a:rPr>
              <a:t> put them down, make personal attacks, display harsh or blaming attitudes </a:t>
            </a:r>
          </a:p>
          <a:p>
            <a:pPr>
              <a:buNone/>
            </a:pP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i="1" spc="-22" dirty="0" smtClean="0">
                <a:effectLst>
                  <a:outerShdw blurRad="38100" dist="38100" dir="2700000" algn="tl">
                    <a:srgbClr val="000000">
                      <a:alpha val="43137"/>
                    </a:srgbClr>
                  </a:outerShdw>
                </a:effectLst>
                <a:cs typeface="Arial"/>
              </a:rPr>
              <a:t>Rol</a:t>
            </a:r>
            <a:r>
              <a:rPr lang="en-US" i="1" spc="-18" dirty="0" smtClean="0">
                <a:effectLst>
                  <a:outerShdw blurRad="38100" dist="38100" dir="2700000" algn="tl">
                    <a:srgbClr val="000000">
                      <a:alpha val="43137"/>
                    </a:srgbClr>
                  </a:outerShdw>
                </a:effectLst>
                <a:cs typeface="Arial"/>
              </a:rPr>
              <a:t>e</a:t>
            </a:r>
            <a:r>
              <a:rPr lang="en-US" i="1" spc="-4" dirty="0" smtClean="0">
                <a:effectLst>
                  <a:outerShdw blurRad="38100" dist="38100" dir="2700000" algn="tl">
                    <a:srgbClr val="000000">
                      <a:alpha val="43137"/>
                    </a:srgbClr>
                  </a:outerShdw>
                </a:effectLst>
                <a:cs typeface="Arial"/>
              </a:rPr>
              <a:t> </a:t>
            </a:r>
            <a:r>
              <a:rPr lang="en-US" i="1" spc="-22" dirty="0" smtClean="0">
                <a:effectLst>
                  <a:outerShdw blurRad="38100" dist="38100" dir="2700000" algn="tl">
                    <a:srgbClr val="000000">
                      <a:alpha val="43137"/>
                    </a:srgbClr>
                  </a:outerShdw>
                </a:effectLst>
                <a:cs typeface="Arial"/>
              </a:rPr>
              <a:t>o</a:t>
            </a:r>
            <a:r>
              <a:rPr lang="en-US" i="1" spc="-9" dirty="0" smtClean="0">
                <a:effectLst>
                  <a:outerShdw blurRad="38100" dist="38100" dir="2700000" algn="tl">
                    <a:srgbClr val="000000">
                      <a:alpha val="43137"/>
                    </a:srgbClr>
                  </a:outerShdw>
                </a:effectLst>
                <a:cs typeface="Arial"/>
              </a:rPr>
              <a:t>f</a:t>
            </a:r>
            <a:r>
              <a:rPr lang="en-US" i="1" spc="-4" dirty="0" smtClean="0">
                <a:effectLst>
                  <a:outerShdw blurRad="38100" dist="38100" dir="2700000" algn="tl">
                    <a:srgbClr val="000000">
                      <a:alpha val="43137"/>
                    </a:srgbClr>
                  </a:outerShdw>
                </a:effectLst>
                <a:cs typeface="Arial"/>
              </a:rPr>
              <a:t> </a:t>
            </a:r>
            <a:r>
              <a:rPr lang="en-US" i="1" spc="-18" dirty="0" smtClean="0">
                <a:effectLst>
                  <a:outerShdw blurRad="38100" dist="38100" dir="2700000" algn="tl">
                    <a:srgbClr val="000000">
                      <a:alpha val="43137"/>
                    </a:srgbClr>
                  </a:outerShdw>
                </a:effectLst>
                <a:cs typeface="Arial"/>
              </a:rPr>
              <a:t>the</a:t>
            </a:r>
            <a:r>
              <a:rPr lang="en-US" i="1" spc="-4" dirty="0" smtClean="0">
                <a:effectLst>
                  <a:outerShdw blurRad="38100" dist="38100" dir="2700000" algn="tl">
                    <a:srgbClr val="000000">
                      <a:alpha val="43137"/>
                    </a:srgbClr>
                  </a:outerShdw>
                </a:effectLst>
                <a:cs typeface="Arial"/>
              </a:rPr>
              <a:t> </a:t>
            </a:r>
            <a:r>
              <a:rPr lang="en-US" i="1" spc="-22" dirty="0" smtClean="0">
                <a:effectLst>
                  <a:outerShdw blurRad="38100" dist="38100" dir="2700000" algn="tl">
                    <a:srgbClr val="000000">
                      <a:alpha val="43137"/>
                    </a:srgbClr>
                  </a:outerShdw>
                </a:effectLst>
                <a:cs typeface="Arial"/>
              </a:rPr>
              <a:t>Precepto</a:t>
            </a:r>
            <a:r>
              <a:rPr lang="en-US" i="1" spc="-13" dirty="0" smtClean="0">
                <a:effectLst>
                  <a:outerShdw blurRad="38100" dist="38100" dir="2700000" algn="tl">
                    <a:srgbClr val="000000">
                      <a:alpha val="43137"/>
                    </a:srgbClr>
                  </a:outerShdw>
                </a:effectLst>
                <a:cs typeface="Arial"/>
              </a:rPr>
              <a:t>r</a:t>
            </a:r>
            <a:r>
              <a:rPr lang="en-US" i="1" spc="-4" dirty="0" smtClean="0">
                <a:effectLst>
                  <a:outerShdw blurRad="38100" dist="38100" dir="2700000" algn="tl">
                    <a:srgbClr val="000000">
                      <a:alpha val="43137"/>
                    </a:srgbClr>
                  </a:outerShdw>
                </a:effectLst>
                <a:cs typeface="Arial"/>
              </a:rPr>
              <a:t> </a:t>
            </a:r>
            <a:r>
              <a:rPr lang="en-US" i="1" spc="-13" dirty="0" smtClean="0">
                <a:effectLst>
                  <a:outerShdw blurRad="38100" dist="38100" dir="2700000" algn="tl">
                    <a:srgbClr val="000000">
                      <a:alpha val="43137"/>
                    </a:srgbClr>
                  </a:outerShdw>
                </a:effectLst>
                <a:cs typeface="Arial"/>
              </a:rPr>
              <a:t>i</a:t>
            </a:r>
            <a:r>
              <a:rPr lang="en-US" i="1" spc="-18" dirty="0" smtClean="0">
                <a:effectLst>
                  <a:outerShdw blurRad="38100" dist="38100" dir="2700000" algn="tl">
                    <a:srgbClr val="000000">
                      <a:alpha val="43137"/>
                    </a:srgbClr>
                  </a:outerShdw>
                </a:effectLst>
                <a:cs typeface="Arial"/>
              </a:rPr>
              <a:t>n</a:t>
            </a:r>
            <a:r>
              <a:rPr lang="en-US" i="1" spc="-4" dirty="0" smtClean="0">
                <a:effectLst>
                  <a:outerShdw blurRad="38100" dist="38100" dir="2700000" algn="tl">
                    <a:srgbClr val="000000">
                      <a:alpha val="43137"/>
                    </a:srgbClr>
                  </a:outerShdw>
                </a:effectLst>
                <a:cs typeface="Arial"/>
              </a:rPr>
              <a:t> </a:t>
            </a:r>
            <a:r>
              <a:rPr lang="en-US" i="1" spc="-18" dirty="0" smtClean="0">
                <a:effectLst>
                  <a:outerShdw blurRad="38100" dist="38100" dir="2700000" algn="tl">
                    <a:srgbClr val="000000">
                      <a:alpha val="43137"/>
                    </a:srgbClr>
                  </a:outerShdw>
                </a:effectLst>
                <a:cs typeface="Arial"/>
              </a:rPr>
              <a:t>the</a:t>
            </a:r>
            <a:r>
              <a:rPr lang="en-US" i="1" spc="-4" dirty="0" smtClean="0">
                <a:effectLst>
                  <a:outerShdw blurRad="38100" dist="38100" dir="2700000" algn="tl">
                    <a:srgbClr val="000000">
                      <a:alpha val="43137"/>
                    </a:srgbClr>
                  </a:outerShdw>
                </a:effectLst>
                <a:cs typeface="Arial"/>
              </a:rPr>
              <a:t> </a:t>
            </a:r>
            <a:r>
              <a:rPr lang="en-US" i="1" spc="-22" dirty="0" smtClean="0">
                <a:effectLst>
                  <a:outerShdw blurRad="38100" dist="38100" dir="2700000" algn="tl">
                    <a:srgbClr val="000000">
                      <a:alpha val="43137"/>
                    </a:srgbClr>
                  </a:outerShdw>
                </a:effectLst>
                <a:cs typeface="Arial"/>
              </a:rPr>
              <a:t>Learning</a:t>
            </a:r>
            <a:r>
              <a:rPr lang="en-US" i="1" spc="-13" dirty="0" smtClean="0">
                <a:effectLst>
                  <a:outerShdw blurRad="38100" dist="38100" dir="2700000" algn="tl">
                    <a:srgbClr val="000000">
                      <a:alpha val="43137"/>
                    </a:srgbClr>
                  </a:outerShdw>
                </a:effectLst>
                <a:cs typeface="Arial"/>
              </a:rPr>
              <a:t> </a:t>
            </a:r>
            <a:r>
              <a:rPr lang="en-US" i="1" spc="-22" dirty="0" smtClean="0">
                <a:effectLst>
                  <a:outerShdw blurRad="38100" dist="38100" dir="2700000" algn="tl">
                    <a:srgbClr val="000000">
                      <a:alpha val="43137"/>
                    </a:srgbClr>
                  </a:outerShdw>
                </a:effectLst>
                <a:cs typeface="Arial"/>
              </a:rPr>
              <a:t>Environment</a:t>
            </a:r>
            <a:r>
              <a:rPr lang="en-US" dirty="0" smtClean="0">
                <a:cs typeface="Arial"/>
              </a:rPr>
              <a:t/>
            </a:r>
            <a:br>
              <a:rPr lang="en-US" dirty="0" smtClean="0">
                <a:cs typeface="Arial"/>
              </a:rPr>
            </a:br>
            <a:endParaRPr lang="en-US" dirty="0"/>
          </a:p>
        </p:txBody>
      </p:sp>
      <p:sp>
        <p:nvSpPr>
          <p:cNvPr id="5" name="Content Placeholder 4"/>
          <p:cNvSpPr>
            <a:spLocks noGrp="1"/>
          </p:cNvSpPr>
          <p:nvPr>
            <p:ph sz="half" idx="1"/>
          </p:nvPr>
        </p:nvSpPr>
        <p:spPr/>
        <p:txBody>
          <a:bodyPr/>
          <a:lstStyle/>
          <a:p>
            <a:pPr algn="ctr">
              <a:buNone/>
            </a:pPr>
            <a:r>
              <a:rPr lang="en-US" sz="4000" spc="-4" dirty="0" smtClean="0">
                <a:solidFill>
                  <a:srgbClr val="FFFFFF"/>
                </a:solidFill>
                <a:effectLst>
                  <a:outerShdw blurRad="38100" dist="38100" dir="2700000" algn="tl">
                    <a:srgbClr val="000000">
                      <a:alpha val="43137"/>
                    </a:srgbClr>
                  </a:outerShdw>
                </a:effectLst>
                <a:cs typeface="Arial"/>
              </a:rPr>
              <a:t>… Act</a:t>
            </a:r>
            <a:r>
              <a:rPr lang="en-US" sz="4000" dirty="0" smtClean="0">
                <a:solidFill>
                  <a:srgbClr val="FFFFFF"/>
                </a:solidFill>
                <a:effectLst>
                  <a:outerShdw blurRad="38100" dist="38100" dir="2700000" algn="tl">
                    <a:srgbClr val="000000">
                      <a:alpha val="43137"/>
                    </a:srgbClr>
                  </a:outerShdw>
                </a:effectLst>
                <a:cs typeface="Arial"/>
              </a:rPr>
              <a:t>s </a:t>
            </a:r>
            <a:r>
              <a:rPr lang="en-US" sz="4000" spc="-4" dirty="0" smtClean="0">
                <a:solidFill>
                  <a:srgbClr val="FFFFFF"/>
                </a:solidFill>
                <a:effectLst>
                  <a:outerShdw blurRad="38100" dist="38100" dir="2700000" algn="tl">
                    <a:srgbClr val="000000">
                      <a:alpha val="43137"/>
                    </a:srgbClr>
                  </a:outerShdw>
                </a:effectLst>
                <a:cs typeface="Arial"/>
              </a:rPr>
              <a:t>a</a:t>
            </a:r>
            <a:r>
              <a:rPr lang="en-US" sz="4000" dirty="0" smtClean="0">
                <a:solidFill>
                  <a:srgbClr val="FFFFFF"/>
                </a:solidFill>
                <a:effectLst>
                  <a:outerShdw blurRad="38100" dist="38100" dir="2700000" algn="tl">
                    <a:srgbClr val="000000">
                      <a:alpha val="43137"/>
                    </a:srgbClr>
                  </a:outerShdw>
                </a:effectLst>
                <a:cs typeface="Arial"/>
              </a:rPr>
              <a:t>s a </a:t>
            </a:r>
            <a:r>
              <a:rPr lang="en-US" sz="4000" spc="-4" dirty="0" smtClean="0">
                <a:solidFill>
                  <a:srgbClr val="FFFFFF"/>
                </a:solidFill>
                <a:effectLst>
                  <a:outerShdw blurRad="38100" dist="38100" dir="2700000" algn="tl">
                    <a:srgbClr val="000000">
                      <a:alpha val="43137"/>
                    </a:srgbClr>
                  </a:outerShdw>
                </a:effectLst>
                <a:cs typeface="Arial"/>
              </a:rPr>
              <a:t>facilitato</a:t>
            </a:r>
            <a:r>
              <a:rPr lang="en-US" sz="4000" dirty="0" smtClean="0">
                <a:solidFill>
                  <a:srgbClr val="FFFFFF"/>
                </a:solidFill>
                <a:effectLst>
                  <a:outerShdw blurRad="38100" dist="38100" dir="2700000" algn="tl">
                    <a:srgbClr val="000000">
                      <a:alpha val="43137"/>
                    </a:srgbClr>
                  </a:outerShdw>
                </a:effectLst>
                <a:cs typeface="Arial"/>
              </a:rPr>
              <a:t>r </a:t>
            </a:r>
            <a:r>
              <a:rPr lang="en-US" sz="4000" spc="-4" dirty="0" smtClean="0">
                <a:solidFill>
                  <a:srgbClr val="FFFFFF"/>
                </a:solidFill>
                <a:effectLst>
                  <a:outerShdw blurRad="38100" dist="38100" dir="2700000" algn="tl">
                    <a:srgbClr val="000000">
                      <a:alpha val="43137"/>
                    </a:srgbClr>
                  </a:outerShdw>
                </a:effectLst>
                <a:cs typeface="Arial"/>
              </a:rPr>
              <a:t>of </a:t>
            </a:r>
            <a:r>
              <a:rPr lang="en-US" sz="4000" dirty="0" smtClean="0">
                <a:solidFill>
                  <a:srgbClr val="FFFFFF"/>
                </a:solidFill>
                <a:effectLst>
                  <a:outerShdw blurRad="38100" dist="38100" dir="2700000" algn="tl">
                    <a:srgbClr val="000000">
                      <a:alpha val="43137"/>
                    </a:srgbClr>
                  </a:outerShdw>
                </a:effectLst>
                <a:cs typeface="Arial"/>
              </a:rPr>
              <a:t>learning rather than a controller of learning.</a:t>
            </a:r>
            <a:endParaRPr lang="en-US" sz="4000" dirty="0">
              <a:effectLst>
                <a:outerShdw blurRad="38100" dist="38100" dir="2700000" algn="tl">
                  <a:srgbClr val="000000">
                    <a:alpha val="43137"/>
                  </a:srgbClr>
                </a:outerShdw>
              </a:effectLst>
            </a:endParaRPr>
          </a:p>
        </p:txBody>
      </p:sp>
      <p:sp>
        <p:nvSpPr>
          <p:cNvPr id="6" name="Content Placeholder 5"/>
          <p:cNvSpPr>
            <a:spLocks noGrp="1"/>
          </p:cNvSpPr>
          <p:nvPr>
            <p:ph sz="half" idx="2"/>
          </p:nvPr>
        </p:nvSpPr>
        <p:spPr/>
        <p:txBody>
          <a:bodyPr/>
          <a:lstStyle/>
          <a:p>
            <a:pPr algn="ctr">
              <a:buNone/>
            </a:pPr>
            <a:r>
              <a:rPr lang="en-US" sz="3600" dirty="0" smtClean="0">
                <a:solidFill>
                  <a:srgbClr val="FFFFFF"/>
                </a:solidFill>
                <a:effectLst>
                  <a:outerShdw blurRad="38100" dist="38100" dir="2700000" algn="tl">
                    <a:srgbClr val="000000">
                      <a:alpha val="43137"/>
                    </a:srgbClr>
                  </a:outerShdw>
                </a:effectLst>
                <a:cs typeface="Arial"/>
              </a:rPr>
              <a:t>… Directs</a:t>
            </a:r>
            <a:r>
              <a:rPr lang="en-US" sz="3600" spc="-4" dirty="0" smtClean="0">
                <a:solidFill>
                  <a:srgbClr val="FFFFFF"/>
                </a:solidFill>
                <a:effectLst>
                  <a:outerShdw blurRad="38100" dist="38100" dir="2700000" algn="tl">
                    <a:srgbClr val="000000">
                      <a:alpha val="43137"/>
                    </a:srgbClr>
                  </a:outerShdw>
                </a:effectLst>
                <a:cs typeface="Arial"/>
              </a:rPr>
              <a:t> </a:t>
            </a:r>
            <a:r>
              <a:rPr lang="en-US" sz="3600" dirty="0" smtClean="0">
                <a:solidFill>
                  <a:srgbClr val="FFFFFF"/>
                </a:solidFill>
                <a:effectLst>
                  <a:outerShdw blurRad="38100" dist="38100" dir="2700000" algn="tl">
                    <a:srgbClr val="000000">
                      <a:alpha val="43137"/>
                    </a:srgbClr>
                  </a:outerShdw>
                </a:effectLst>
                <a:cs typeface="Arial"/>
              </a:rPr>
              <a:t>the</a:t>
            </a:r>
            <a:r>
              <a:rPr lang="en-US" sz="3600" spc="-4" dirty="0" smtClean="0">
                <a:solidFill>
                  <a:srgbClr val="FFFFFF"/>
                </a:solidFill>
                <a:effectLst>
                  <a:outerShdw blurRad="38100" dist="38100" dir="2700000" algn="tl">
                    <a:srgbClr val="000000">
                      <a:alpha val="43137"/>
                    </a:srgbClr>
                  </a:outerShdw>
                </a:effectLst>
                <a:cs typeface="Arial"/>
              </a:rPr>
              <a:t> </a:t>
            </a:r>
            <a:r>
              <a:rPr lang="en-US" sz="3600" dirty="0" smtClean="0">
                <a:solidFill>
                  <a:srgbClr val="FFFFFF"/>
                </a:solidFill>
                <a:effectLst>
                  <a:outerShdw blurRad="38100" dist="38100" dir="2700000" algn="tl">
                    <a:srgbClr val="000000">
                      <a:alpha val="43137"/>
                    </a:srgbClr>
                  </a:outerShdw>
                </a:effectLst>
                <a:cs typeface="Arial"/>
              </a:rPr>
              <a:t>process</a:t>
            </a:r>
            <a:r>
              <a:rPr lang="en-US" sz="3600" spc="-4" dirty="0" smtClean="0">
                <a:solidFill>
                  <a:srgbClr val="FFFFFF"/>
                </a:solidFill>
                <a:effectLst>
                  <a:outerShdw blurRad="38100" dist="38100" dir="2700000" algn="tl">
                    <a:srgbClr val="000000">
                      <a:alpha val="43137"/>
                    </a:srgbClr>
                  </a:outerShdw>
                </a:effectLst>
                <a:cs typeface="Arial"/>
              </a:rPr>
              <a:t> </a:t>
            </a:r>
            <a:r>
              <a:rPr lang="en-US" sz="3600" dirty="0" smtClean="0">
                <a:solidFill>
                  <a:srgbClr val="FFFFFF"/>
                </a:solidFill>
                <a:effectLst>
                  <a:outerShdw blurRad="38100" dist="38100" dir="2700000" algn="tl">
                    <a:srgbClr val="000000">
                      <a:alpha val="43137"/>
                    </a:srgbClr>
                  </a:outerShdw>
                </a:effectLst>
                <a:cs typeface="Arial"/>
              </a:rPr>
              <a:t>of learning</a:t>
            </a:r>
            <a:r>
              <a:rPr lang="en-US" sz="3600" spc="4" dirty="0" smtClean="0">
                <a:solidFill>
                  <a:srgbClr val="FFFFFF"/>
                </a:solidFill>
                <a:effectLst>
                  <a:outerShdw blurRad="38100" dist="38100" dir="2700000" algn="tl">
                    <a:srgbClr val="000000">
                      <a:alpha val="43137"/>
                    </a:srgbClr>
                  </a:outerShdw>
                </a:effectLst>
                <a:cs typeface="Arial"/>
              </a:rPr>
              <a:t> </a:t>
            </a:r>
            <a:r>
              <a:rPr lang="en-US" sz="3600" dirty="0" smtClean="0">
                <a:solidFill>
                  <a:srgbClr val="FFFFFF"/>
                </a:solidFill>
                <a:effectLst>
                  <a:outerShdw blurRad="38100" dist="38100" dir="2700000" algn="tl">
                    <a:srgbClr val="000000">
                      <a:alpha val="43137"/>
                    </a:srgbClr>
                  </a:outerShdw>
                </a:effectLst>
                <a:cs typeface="Arial"/>
              </a:rPr>
              <a:t>while</a:t>
            </a:r>
            <a:r>
              <a:rPr lang="en-US" sz="3600" spc="4" dirty="0" smtClean="0">
                <a:solidFill>
                  <a:srgbClr val="FFFFFF"/>
                </a:solidFill>
                <a:effectLst>
                  <a:outerShdw blurRad="38100" dist="38100" dir="2700000" algn="tl">
                    <a:srgbClr val="000000">
                      <a:alpha val="43137"/>
                    </a:srgbClr>
                  </a:outerShdw>
                </a:effectLst>
                <a:cs typeface="Arial"/>
              </a:rPr>
              <a:t> </a:t>
            </a:r>
            <a:r>
              <a:rPr lang="en-US" sz="3600" dirty="0" smtClean="0">
                <a:solidFill>
                  <a:srgbClr val="FFFFFF"/>
                </a:solidFill>
                <a:effectLst>
                  <a:outerShdw blurRad="38100" dist="38100" dir="2700000" algn="tl">
                    <a:srgbClr val="000000">
                      <a:alpha val="43137"/>
                    </a:srgbClr>
                  </a:outerShdw>
                </a:effectLst>
                <a:cs typeface="Arial"/>
              </a:rPr>
              <a:t>the student sets the pace, ask</a:t>
            </a:r>
            <a:r>
              <a:rPr lang="en-US" sz="3600" spc="-4" dirty="0" smtClean="0">
                <a:solidFill>
                  <a:srgbClr val="FFFFFF"/>
                </a:solidFill>
                <a:effectLst>
                  <a:outerShdw blurRad="38100" dist="38100" dir="2700000" algn="tl">
                    <a:srgbClr val="000000">
                      <a:alpha val="43137"/>
                    </a:srgbClr>
                  </a:outerShdw>
                </a:effectLst>
                <a:cs typeface="Arial"/>
              </a:rPr>
              <a:t> </a:t>
            </a:r>
            <a:r>
              <a:rPr lang="en-US" sz="3600" dirty="0" smtClean="0">
                <a:solidFill>
                  <a:srgbClr val="FFFFFF"/>
                </a:solidFill>
                <a:effectLst>
                  <a:outerShdw blurRad="38100" dist="38100" dir="2700000" algn="tl">
                    <a:srgbClr val="000000">
                      <a:alpha val="43137"/>
                    </a:srgbClr>
                  </a:outerShdw>
                </a:effectLst>
                <a:cs typeface="Arial"/>
              </a:rPr>
              <a:t>questions,</a:t>
            </a:r>
            <a:r>
              <a:rPr lang="en-US" sz="3600" spc="-4" dirty="0" smtClean="0">
                <a:solidFill>
                  <a:srgbClr val="FFFFFF"/>
                </a:solidFill>
                <a:effectLst>
                  <a:outerShdw blurRad="38100" dist="38100" dir="2700000" algn="tl">
                    <a:srgbClr val="000000">
                      <a:alpha val="43137"/>
                    </a:srgbClr>
                  </a:outerShdw>
                </a:effectLst>
                <a:cs typeface="Arial"/>
              </a:rPr>
              <a:t> </a:t>
            </a:r>
            <a:r>
              <a:rPr lang="en-US" sz="3600" dirty="0" smtClean="0">
                <a:solidFill>
                  <a:srgbClr val="FFFFFF"/>
                </a:solidFill>
                <a:effectLst>
                  <a:outerShdw blurRad="38100" dist="38100" dir="2700000" algn="tl">
                    <a:srgbClr val="000000">
                      <a:alpha val="43137"/>
                    </a:srgbClr>
                  </a:outerShdw>
                </a:effectLst>
                <a:cs typeface="Arial"/>
              </a:rPr>
              <a:t>and controls the learning.</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effectLst>
                  <a:outerShdw blurRad="38100" dist="38100" dir="2700000" algn="tl">
                    <a:srgbClr val="000000">
                      <a:alpha val="43137"/>
                    </a:srgbClr>
                  </a:outerShdw>
                </a:effectLst>
              </a:rPr>
              <a:t>Providing Feedback</a:t>
            </a:r>
            <a:endParaRPr lang="en-US" i="1" dirty="0"/>
          </a:p>
        </p:txBody>
      </p:sp>
      <p:sp>
        <p:nvSpPr>
          <p:cNvPr id="3" name="Content Placeholder 2"/>
          <p:cNvSpPr>
            <a:spLocks noGrp="1"/>
          </p:cNvSpPr>
          <p:nvPr>
            <p:ph idx="1"/>
          </p:nvPr>
        </p:nvSpPr>
        <p:spPr/>
        <p:txBody>
          <a:bodyPr>
            <a:normAutofit fontScale="92500" lnSpcReduction="20000"/>
          </a:bodyPr>
          <a:lstStyle/>
          <a:p>
            <a:r>
              <a:rPr lang="en-US" dirty="0" smtClean="0">
                <a:effectLst>
                  <a:outerShdw blurRad="38100" dist="38100" dir="2700000" algn="tl">
                    <a:srgbClr val="000000">
                      <a:alpha val="43137"/>
                    </a:srgbClr>
                  </a:outerShdw>
                </a:effectLst>
              </a:rPr>
              <a:t>Start with positive feedback</a:t>
            </a:r>
          </a:p>
          <a:p>
            <a:pPr lvl="1"/>
            <a:r>
              <a:rPr lang="en-US" dirty="0" smtClean="0">
                <a:effectLst>
                  <a:outerShdw blurRad="38100" dist="38100" dir="2700000" algn="tl">
                    <a:srgbClr val="000000">
                      <a:alpha val="43137"/>
                    </a:srgbClr>
                  </a:outerShdw>
                </a:effectLst>
              </a:rPr>
              <a:t>Find </a:t>
            </a:r>
            <a:r>
              <a:rPr lang="en-US" i="1" dirty="0" smtClean="0">
                <a:effectLst>
                  <a:outerShdw blurRad="38100" dist="38100" dir="2700000" algn="tl">
                    <a:srgbClr val="000000">
                      <a:alpha val="43137"/>
                    </a:srgbClr>
                  </a:outerShdw>
                </a:effectLst>
              </a:rPr>
              <a:t>something </a:t>
            </a:r>
            <a:r>
              <a:rPr lang="en-US" dirty="0" smtClean="0">
                <a:effectLst>
                  <a:outerShdw blurRad="38100" dist="38100" dir="2700000" algn="tl">
                    <a:srgbClr val="000000">
                      <a:alpha val="43137"/>
                    </a:srgbClr>
                  </a:outerShdw>
                </a:effectLst>
              </a:rPr>
              <a:t>to say!</a:t>
            </a:r>
          </a:p>
          <a:p>
            <a:pPr lvl="1"/>
            <a:r>
              <a:rPr lang="en-US" dirty="0" smtClean="0">
                <a:effectLst>
                  <a:outerShdw blurRad="38100" dist="38100" dir="2700000" algn="tl">
                    <a:srgbClr val="000000">
                      <a:alpha val="43137"/>
                    </a:srgbClr>
                  </a:outerShdw>
                </a:effectLst>
              </a:rPr>
              <a:t>Reinforces behaviors and encourages repetition</a:t>
            </a:r>
          </a:p>
          <a:p>
            <a:r>
              <a:rPr lang="en-US" dirty="0" smtClean="0">
                <a:effectLst>
                  <a:outerShdw blurRad="38100" dist="38100" dir="2700000" algn="tl">
                    <a:srgbClr val="000000">
                      <a:alpha val="43137"/>
                    </a:srgbClr>
                  </a:outerShdw>
                </a:effectLst>
              </a:rPr>
              <a:t>Needs to be timely</a:t>
            </a:r>
          </a:p>
          <a:p>
            <a:r>
              <a:rPr lang="en-US" dirty="0" smtClean="0">
                <a:effectLst>
                  <a:outerShdw blurRad="38100" dist="38100" dir="2700000" algn="tl">
                    <a:srgbClr val="000000">
                      <a:alpha val="43137"/>
                    </a:srgbClr>
                  </a:outerShdw>
                </a:effectLst>
              </a:rPr>
              <a:t>Needs to be objective</a:t>
            </a:r>
          </a:p>
          <a:p>
            <a:r>
              <a:rPr lang="en-US" dirty="0" smtClean="0">
                <a:effectLst>
                  <a:outerShdw blurRad="38100" dist="38100" dir="2700000" algn="tl">
                    <a:srgbClr val="000000">
                      <a:alpha val="43137"/>
                    </a:srgbClr>
                  </a:outerShdw>
                </a:effectLst>
              </a:rPr>
              <a:t>Needs to be constructive</a:t>
            </a:r>
          </a:p>
          <a:p>
            <a:pPr lvl="1"/>
            <a:r>
              <a:rPr lang="en-US" dirty="0" smtClean="0">
                <a:effectLst>
                  <a:outerShdw blurRad="38100" dist="38100" dir="2700000" algn="tl">
                    <a:srgbClr val="000000">
                      <a:alpha val="43137"/>
                    </a:srgbClr>
                  </a:outerShdw>
                </a:effectLst>
              </a:rPr>
              <a:t>What was done right</a:t>
            </a:r>
          </a:p>
          <a:p>
            <a:pPr lvl="1"/>
            <a:r>
              <a:rPr lang="en-US" dirty="0" smtClean="0">
                <a:effectLst>
                  <a:outerShdw blurRad="38100" dist="38100" dir="2700000" algn="tl">
                    <a:srgbClr val="000000">
                      <a:alpha val="43137"/>
                    </a:srgbClr>
                  </a:outerShdw>
                </a:effectLst>
              </a:rPr>
              <a:t>What opportunities for improvement are evident</a:t>
            </a:r>
          </a:p>
          <a:p>
            <a:r>
              <a:rPr lang="en-US" dirty="0" smtClean="0">
                <a:effectLst>
                  <a:outerShdw blurRad="38100" dist="38100" dir="2700000" algn="tl">
                    <a:srgbClr val="000000">
                      <a:alpha val="43137"/>
                    </a:srgbClr>
                  </a:outerShdw>
                </a:effectLst>
              </a:rPr>
              <a:t>Needs to be documented to provide continuity throughout the learning process</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effectLst>
                  <a:outerShdw blurRad="38100" dist="38100" dir="2700000" algn="tl">
                    <a:srgbClr val="000000">
                      <a:alpha val="43137"/>
                    </a:srgbClr>
                  </a:outerShdw>
                </a:effectLst>
              </a:rPr>
              <a:t>Providing Feedback</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ctr">
              <a:buNone/>
            </a:pPr>
            <a:r>
              <a:rPr lang="en-US" dirty="0" smtClean="0">
                <a:effectLst>
                  <a:outerShdw blurRad="38100" dist="38100" dir="2700000" algn="tl">
                    <a:srgbClr val="000000">
                      <a:alpha val="43137"/>
                    </a:srgbClr>
                  </a:outerShdw>
                </a:effectLst>
              </a:rPr>
              <a:t>should be information that helps people to decide whether their behaviors have had the intended effects.</a:t>
            </a:r>
          </a:p>
          <a:p>
            <a:pPr algn="ctr">
              <a:buNone/>
            </a:pPr>
            <a:r>
              <a:rPr lang="en-US" dirty="0" smtClean="0">
                <a:effectLst>
                  <a:outerShdw blurRad="38100" dist="38100" dir="2700000" algn="tl">
                    <a:srgbClr val="000000">
                      <a:alpha val="43137"/>
                    </a:srgbClr>
                  </a:outerShdw>
                </a:effectLst>
              </a:rPr>
              <a:t>Start with </a:t>
            </a:r>
            <a:r>
              <a:rPr lang="en-US" i="1" dirty="0" smtClean="0">
                <a:solidFill>
                  <a:srgbClr val="99CCFF"/>
                </a:solidFill>
                <a:effectLst>
                  <a:outerShdw blurRad="38100" dist="38100" dir="2700000" algn="tl">
                    <a:srgbClr val="000000">
                      <a:alpha val="43137"/>
                    </a:srgbClr>
                  </a:outerShdw>
                </a:effectLst>
              </a:rPr>
              <a:t>POSITIVE</a:t>
            </a:r>
            <a:r>
              <a:rPr lang="en-US" dirty="0" smtClean="0">
                <a:effectLst>
                  <a:outerShdw blurRad="38100" dist="38100" dir="2700000" algn="tl">
                    <a:srgbClr val="000000">
                      <a:alpha val="43137"/>
                    </a:srgbClr>
                  </a:outerShdw>
                </a:effectLst>
              </a:rPr>
              <a:t> feedback… even if all the student did right was not fall down.</a:t>
            </a:r>
          </a:p>
          <a:p>
            <a:pPr>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spc="-18" dirty="0" smtClean="0">
                <a:solidFill>
                  <a:srgbClr val="99CCFF"/>
                </a:solidFill>
                <a:effectLst>
                  <a:outerShdw blurRad="38100" dist="38100" dir="2700000" algn="tl">
                    <a:srgbClr val="000000">
                      <a:alpha val="43137"/>
                    </a:srgbClr>
                  </a:outerShdw>
                </a:effectLst>
                <a:cs typeface="Arial"/>
              </a:rPr>
              <a:t>Positive</a:t>
            </a:r>
            <a:r>
              <a:rPr lang="en-US" i="1" spc="-4" dirty="0" smtClean="0">
                <a:effectLst>
                  <a:outerShdw blurRad="38100" dist="38100" dir="2700000" algn="tl">
                    <a:srgbClr val="000000">
                      <a:alpha val="43137"/>
                    </a:srgbClr>
                  </a:outerShdw>
                </a:effectLst>
                <a:cs typeface="Arial"/>
              </a:rPr>
              <a:t> </a:t>
            </a:r>
            <a:r>
              <a:rPr lang="en-US" i="1" spc="-22" dirty="0" smtClean="0">
                <a:effectLst>
                  <a:outerShdw blurRad="38100" dist="38100" dir="2700000" algn="tl">
                    <a:srgbClr val="000000">
                      <a:alpha val="43137"/>
                    </a:srgbClr>
                  </a:outerShdw>
                </a:effectLst>
                <a:cs typeface="Arial"/>
              </a:rPr>
              <a:t>Feedback…</a:t>
            </a:r>
            <a:r>
              <a:rPr lang="en-US" dirty="0" smtClean="0">
                <a:cs typeface="Arial"/>
              </a:rPr>
              <a:t/>
            </a:r>
            <a:br>
              <a:rPr lang="en-US" dirty="0" smtClean="0">
                <a:cs typeface="Arial"/>
              </a:rPr>
            </a:br>
            <a:endParaRPr lang="en-US" dirty="0"/>
          </a:p>
        </p:txBody>
      </p:sp>
      <p:sp>
        <p:nvSpPr>
          <p:cNvPr id="3" name="Content Placeholder 2"/>
          <p:cNvSpPr>
            <a:spLocks noGrp="1"/>
          </p:cNvSpPr>
          <p:nvPr>
            <p:ph idx="1"/>
          </p:nvPr>
        </p:nvSpPr>
        <p:spPr/>
        <p:txBody>
          <a:bodyPr/>
          <a:lstStyle/>
          <a:p>
            <a:pPr algn="ctr">
              <a:lnSpc>
                <a:spcPct val="200000"/>
              </a:lnSpc>
            </a:pPr>
            <a:r>
              <a:rPr lang="en-US" i="1" dirty="0" smtClean="0">
                <a:effectLst>
                  <a:outerShdw blurRad="38100" dist="38100" dir="2700000" algn="tl">
                    <a:srgbClr val="000000">
                      <a:alpha val="43137"/>
                    </a:srgbClr>
                  </a:outerShdw>
                </a:effectLst>
              </a:rPr>
              <a:t>Re-enforces BEHAVIORS and ENCOURAGES REPETITION of those</a:t>
            </a:r>
          </a:p>
          <a:p>
            <a:pPr algn="ctr">
              <a:lnSpc>
                <a:spcPct val="200000"/>
              </a:lnSpc>
              <a:buNone/>
            </a:pPr>
            <a:r>
              <a:rPr lang="en-US" i="1" dirty="0" smtClean="0">
                <a:effectLst>
                  <a:outerShdw blurRad="38100" dist="38100" dir="2700000" algn="tl">
                    <a:srgbClr val="000000">
                      <a:alpha val="43137"/>
                    </a:srgbClr>
                  </a:outerShdw>
                </a:effectLst>
              </a:rPr>
              <a:t>behaviors by communicating that they had the intended effects.</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spc="-22" dirty="0" smtClean="0">
                <a:solidFill>
                  <a:srgbClr val="FFC000"/>
                </a:solidFill>
                <a:effectLst>
                  <a:outerShdw blurRad="38100" dist="38100" dir="2700000" algn="tl">
                    <a:srgbClr val="000000">
                      <a:alpha val="43137"/>
                    </a:srgbClr>
                  </a:outerShdw>
                </a:effectLst>
                <a:cs typeface="Arial"/>
              </a:rPr>
              <a:t>Negativ</a:t>
            </a:r>
            <a:r>
              <a:rPr lang="en-US" i="1" spc="-18" dirty="0" smtClean="0">
                <a:solidFill>
                  <a:srgbClr val="FFC000"/>
                </a:solidFill>
                <a:effectLst>
                  <a:outerShdw blurRad="38100" dist="38100" dir="2700000" algn="tl">
                    <a:srgbClr val="000000">
                      <a:alpha val="43137"/>
                    </a:srgbClr>
                  </a:outerShdw>
                </a:effectLst>
                <a:cs typeface="Arial"/>
              </a:rPr>
              <a:t>e</a:t>
            </a:r>
            <a:r>
              <a:rPr lang="en-US" i="1" spc="-4" dirty="0" smtClean="0">
                <a:effectLst>
                  <a:outerShdw blurRad="38100" dist="38100" dir="2700000" algn="tl">
                    <a:srgbClr val="000000">
                      <a:alpha val="43137"/>
                    </a:srgbClr>
                  </a:outerShdw>
                </a:effectLst>
                <a:cs typeface="Arial"/>
              </a:rPr>
              <a:t> </a:t>
            </a:r>
            <a:r>
              <a:rPr lang="en-US" i="1" spc="-22" dirty="0" smtClean="0">
                <a:effectLst>
                  <a:outerShdw blurRad="38100" dist="38100" dir="2700000" algn="tl">
                    <a:srgbClr val="000000">
                      <a:alpha val="43137"/>
                    </a:srgbClr>
                  </a:outerShdw>
                </a:effectLst>
                <a:cs typeface="Arial"/>
              </a:rPr>
              <a:t>Feedbac</a:t>
            </a:r>
            <a:r>
              <a:rPr lang="en-US" i="1" spc="-13" dirty="0" smtClean="0">
                <a:effectLst>
                  <a:outerShdw blurRad="38100" dist="38100" dir="2700000" algn="tl">
                    <a:srgbClr val="000000">
                      <a:alpha val="43137"/>
                    </a:srgbClr>
                  </a:outerShdw>
                </a:effectLst>
                <a:cs typeface="Arial"/>
              </a:rPr>
              <a:t>k…</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ctr">
              <a:lnSpc>
                <a:spcPct val="200000"/>
              </a:lnSpc>
              <a:buNone/>
            </a:pPr>
            <a:r>
              <a:rPr lang="en-US" dirty="0" smtClean="0">
                <a:effectLst>
                  <a:outerShdw blurRad="38100" dist="38100" dir="2700000" algn="tl">
                    <a:srgbClr val="000000">
                      <a:alpha val="43137"/>
                    </a:srgbClr>
                  </a:outerShdw>
                </a:effectLst>
              </a:rPr>
              <a:t>…discourages behaviors by communicating that they did not have the intended effects </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spc="-18" dirty="0" smtClean="0">
                <a:effectLst>
                  <a:outerShdw blurRad="38100" dist="38100" dir="2700000" algn="tl">
                    <a:srgbClr val="000000">
                      <a:alpha val="43137"/>
                    </a:srgbClr>
                  </a:outerShdw>
                </a:effectLst>
                <a:cs typeface="Arial"/>
              </a:rPr>
              <a:t>Principles</a:t>
            </a:r>
            <a:r>
              <a:rPr lang="en-US" i="1" spc="-4" dirty="0" smtClean="0">
                <a:effectLst>
                  <a:outerShdw blurRad="38100" dist="38100" dir="2700000" algn="tl">
                    <a:srgbClr val="000000">
                      <a:alpha val="43137"/>
                    </a:srgbClr>
                  </a:outerShdw>
                </a:effectLst>
                <a:cs typeface="Arial"/>
              </a:rPr>
              <a:t> </a:t>
            </a:r>
            <a:r>
              <a:rPr lang="en-US" i="1" spc="-22" dirty="0" smtClean="0">
                <a:effectLst>
                  <a:outerShdw blurRad="38100" dist="38100" dir="2700000" algn="tl">
                    <a:srgbClr val="000000">
                      <a:alpha val="43137"/>
                    </a:srgbClr>
                  </a:outerShdw>
                </a:effectLst>
                <a:cs typeface="Arial"/>
              </a:rPr>
              <a:t>o</a:t>
            </a:r>
            <a:r>
              <a:rPr lang="en-US" i="1" spc="-9" dirty="0" smtClean="0">
                <a:effectLst>
                  <a:outerShdw blurRad="38100" dist="38100" dir="2700000" algn="tl">
                    <a:srgbClr val="000000">
                      <a:alpha val="43137"/>
                    </a:srgbClr>
                  </a:outerShdw>
                </a:effectLst>
                <a:cs typeface="Arial"/>
              </a:rPr>
              <a:t>f</a:t>
            </a:r>
            <a:r>
              <a:rPr lang="en-US" i="1" dirty="0" smtClean="0">
                <a:effectLst>
                  <a:outerShdw blurRad="38100" dist="38100" dir="2700000" algn="tl">
                    <a:srgbClr val="000000">
                      <a:alpha val="43137"/>
                    </a:srgbClr>
                  </a:outerShdw>
                </a:effectLst>
                <a:cs typeface="Arial"/>
              </a:rPr>
              <a:t> </a:t>
            </a:r>
            <a:r>
              <a:rPr lang="en-US" i="1" spc="-18" dirty="0" smtClean="0">
                <a:effectLst>
                  <a:outerShdw blurRad="38100" dist="38100" dir="2700000" algn="tl">
                    <a:srgbClr val="000000">
                      <a:alpha val="43137"/>
                    </a:srgbClr>
                  </a:outerShdw>
                </a:effectLst>
                <a:cs typeface="Arial"/>
              </a:rPr>
              <a:t>Giving</a:t>
            </a:r>
            <a:r>
              <a:rPr lang="en-US" i="1" dirty="0" smtClean="0">
                <a:effectLst>
                  <a:outerShdw blurRad="38100" dist="38100" dir="2700000" algn="tl">
                    <a:srgbClr val="000000">
                      <a:alpha val="43137"/>
                    </a:srgbClr>
                  </a:outerShdw>
                </a:effectLst>
                <a:cs typeface="Arial"/>
              </a:rPr>
              <a:t> </a:t>
            </a:r>
            <a:r>
              <a:rPr lang="en-US" i="1" spc="-22" dirty="0" smtClean="0">
                <a:effectLst>
                  <a:outerShdw blurRad="38100" dist="38100" dir="2700000" algn="tl">
                    <a:srgbClr val="000000">
                      <a:alpha val="43137"/>
                    </a:srgbClr>
                  </a:outerShdw>
                </a:effectLst>
                <a:cs typeface="Arial"/>
              </a:rPr>
              <a:t>Feedback</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pPr>
              <a:lnSpc>
                <a:spcPct val="120000"/>
              </a:lnSpc>
            </a:pPr>
            <a:r>
              <a:rPr lang="en-US" b="0" i="1" dirty="0" smtClean="0">
                <a:effectLst>
                  <a:outerShdw blurRad="38100" dist="38100" dir="2700000" algn="tl">
                    <a:srgbClr val="000000">
                      <a:alpha val="43137"/>
                    </a:srgbClr>
                  </a:outerShdw>
                </a:effectLst>
              </a:rPr>
              <a:t>Intention </a:t>
            </a:r>
          </a:p>
          <a:p>
            <a:pPr>
              <a:lnSpc>
                <a:spcPct val="120000"/>
              </a:lnSpc>
            </a:pPr>
            <a:r>
              <a:rPr lang="en-US" b="0" i="1" dirty="0" smtClean="0">
                <a:effectLst>
                  <a:outerShdw blurRad="38100" dist="38100" dir="2700000" algn="tl">
                    <a:srgbClr val="000000">
                      <a:alpha val="43137"/>
                    </a:srgbClr>
                  </a:outerShdw>
                </a:effectLst>
              </a:rPr>
              <a:t>Recipient open to feedback </a:t>
            </a:r>
          </a:p>
          <a:p>
            <a:pPr>
              <a:lnSpc>
                <a:spcPct val="120000"/>
              </a:lnSpc>
            </a:pPr>
            <a:r>
              <a:rPr lang="en-US" b="0" i="1" dirty="0" smtClean="0">
                <a:effectLst>
                  <a:outerShdw blurRad="38100" dist="38100" dir="2700000" algn="tl">
                    <a:srgbClr val="000000">
                      <a:alpha val="43137"/>
                    </a:srgbClr>
                  </a:outerShdw>
                </a:effectLst>
              </a:rPr>
              <a:t>Changed behavior </a:t>
            </a:r>
          </a:p>
          <a:p>
            <a:pPr>
              <a:lnSpc>
                <a:spcPct val="120000"/>
              </a:lnSpc>
            </a:pPr>
            <a:r>
              <a:rPr lang="en-US" b="0" i="1" dirty="0" smtClean="0">
                <a:effectLst>
                  <a:outerShdw blurRad="38100" dist="38100" dir="2700000" algn="tl">
                    <a:srgbClr val="000000">
                      <a:alpha val="43137"/>
                    </a:srgbClr>
                  </a:outerShdw>
                </a:effectLst>
              </a:rPr>
              <a:t>Behavior vs. Generalities </a:t>
            </a:r>
          </a:p>
          <a:p>
            <a:pPr>
              <a:lnSpc>
                <a:spcPct val="120000"/>
              </a:lnSpc>
            </a:pPr>
            <a:r>
              <a:rPr lang="en-US" b="0" i="1" dirty="0" smtClean="0">
                <a:effectLst>
                  <a:outerShdw blurRad="38100" dist="38100" dir="2700000" algn="tl">
                    <a:srgbClr val="000000">
                      <a:alpha val="43137"/>
                    </a:srgbClr>
                  </a:outerShdw>
                </a:effectLst>
              </a:rPr>
              <a:t>Describe Behavior </a:t>
            </a:r>
          </a:p>
          <a:p>
            <a:pPr>
              <a:lnSpc>
                <a:spcPct val="120000"/>
              </a:lnSpc>
            </a:pPr>
            <a:r>
              <a:rPr lang="en-US" b="0" i="1" dirty="0" smtClean="0">
                <a:effectLst>
                  <a:outerShdw blurRad="38100" dist="38100" dir="2700000" algn="tl">
                    <a:srgbClr val="000000">
                      <a:alpha val="43137"/>
                    </a:srgbClr>
                  </a:outerShdw>
                </a:effectLst>
              </a:rPr>
              <a:t>Personal Impact </a:t>
            </a:r>
          </a:p>
          <a:p>
            <a:pPr>
              <a:lnSpc>
                <a:spcPct val="120000"/>
              </a:lnSpc>
            </a:pPr>
            <a:r>
              <a:rPr lang="en-US" b="0" i="1" dirty="0" smtClean="0">
                <a:effectLst>
                  <a:outerShdw blurRad="38100" dist="38100" dir="2700000" algn="tl">
                    <a:srgbClr val="000000">
                      <a:alpha val="43137"/>
                    </a:srgbClr>
                  </a:outerShdw>
                </a:effectLst>
              </a:rPr>
              <a:t>Accept responsibility </a:t>
            </a:r>
          </a:p>
          <a:p>
            <a:pPr>
              <a:lnSpc>
                <a:spcPct val="120000"/>
              </a:lnSpc>
            </a:pPr>
            <a:r>
              <a:rPr lang="en-US" b="0" i="1" dirty="0" smtClean="0">
                <a:effectLst>
                  <a:outerShdw blurRad="38100" dist="38100" dir="2700000" algn="tl">
                    <a:srgbClr val="000000">
                      <a:alpha val="43137"/>
                    </a:srgbClr>
                  </a:outerShdw>
                </a:effectLst>
              </a:rPr>
              <a:t>Understanding </a:t>
            </a:r>
          </a:p>
          <a:p>
            <a:pPr>
              <a:lnSpc>
                <a:spcPct val="120000"/>
              </a:lnSpc>
            </a:pPr>
            <a:r>
              <a:rPr lang="en-US" b="0" i="1" dirty="0" smtClean="0">
                <a:effectLst>
                  <a:outerShdw blurRad="38100" dist="38100" dir="2700000" algn="tl">
                    <a:srgbClr val="000000">
                      <a:alpha val="43137"/>
                    </a:srgbClr>
                  </a:outerShdw>
                </a:effectLst>
              </a:rPr>
              <a:t>Encouragement </a:t>
            </a:r>
          </a:p>
          <a:p>
            <a:pPr>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i="1" spc="-18" dirty="0" smtClean="0">
                <a:effectLst>
                  <a:outerShdw blurRad="38100" dist="38100" dir="2700000" algn="tl">
                    <a:srgbClr val="000000">
                      <a:alpha val="43137"/>
                    </a:srgbClr>
                  </a:outerShdw>
                </a:effectLst>
                <a:cs typeface="Arial"/>
              </a:rPr>
              <a:t>Principles</a:t>
            </a:r>
            <a:r>
              <a:rPr lang="en-US" sz="4000" i="1" spc="-4" dirty="0" smtClean="0">
                <a:effectLst>
                  <a:outerShdw blurRad="38100" dist="38100" dir="2700000" algn="tl">
                    <a:srgbClr val="000000">
                      <a:alpha val="43137"/>
                    </a:srgbClr>
                  </a:outerShdw>
                </a:effectLst>
                <a:cs typeface="Arial"/>
              </a:rPr>
              <a:t> </a:t>
            </a:r>
            <a:r>
              <a:rPr lang="en-US" sz="4000" i="1" spc="-22" dirty="0" smtClean="0">
                <a:effectLst>
                  <a:outerShdw blurRad="38100" dist="38100" dir="2700000" algn="tl">
                    <a:srgbClr val="000000">
                      <a:alpha val="43137"/>
                    </a:srgbClr>
                  </a:outerShdw>
                </a:effectLst>
                <a:cs typeface="Arial"/>
              </a:rPr>
              <a:t>o</a:t>
            </a:r>
            <a:r>
              <a:rPr lang="en-US" sz="4000" i="1" spc="-9" dirty="0" smtClean="0">
                <a:effectLst>
                  <a:outerShdw blurRad="38100" dist="38100" dir="2700000" algn="tl">
                    <a:srgbClr val="000000">
                      <a:alpha val="43137"/>
                    </a:srgbClr>
                  </a:outerShdw>
                </a:effectLst>
                <a:cs typeface="Arial"/>
              </a:rPr>
              <a:t>f</a:t>
            </a:r>
            <a:r>
              <a:rPr lang="en-US" sz="4000" i="1" dirty="0" smtClean="0">
                <a:effectLst>
                  <a:outerShdw blurRad="38100" dist="38100" dir="2700000" algn="tl">
                    <a:srgbClr val="000000">
                      <a:alpha val="43137"/>
                    </a:srgbClr>
                  </a:outerShdw>
                </a:effectLst>
                <a:cs typeface="Arial"/>
              </a:rPr>
              <a:t> </a:t>
            </a:r>
            <a:r>
              <a:rPr lang="en-US" sz="4000" i="1" spc="-22" dirty="0" smtClean="0">
                <a:effectLst>
                  <a:outerShdw blurRad="38100" dist="38100" dir="2700000" algn="tl">
                    <a:srgbClr val="000000">
                      <a:alpha val="43137"/>
                    </a:srgbClr>
                  </a:outerShdw>
                </a:effectLst>
                <a:cs typeface="Arial"/>
              </a:rPr>
              <a:t>Receivin</a:t>
            </a:r>
            <a:r>
              <a:rPr lang="en-US" sz="4000" i="1" spc="-18" dirty="0" smtClean="0">
                <a:effectLst>
                  <a:outerShdw blurRad="38100" dist="38100" dir="2700000" algn="tl">
                    <a:srgbClr val="000000">
                      <a:alpha val="43137"/>
                    </a:srgbClr>
                  </a:outerShdw>
                </a:effectLst>
                <a:cs typeface="Arial"/>
              </a:rPr>
              <a:t>g</a:t>
            </a:r>
            <a:r>
              <a:rPr lang="en-US" sz="4000" i="1" dirty="0" smtClean="0">
                <a:effectLst>
                  <a:outerShdw blurRad="38100" dist="38100" dir="2700000" algn="tl">
                    <a:srgbClr val="000000">
                      <a:alpha val="43137"/>
                    </a:srgbClr>
                  </a:outerShdw>
                </a:effectLst>
                <a:cs typeface="Arial"/>
              </a:rPr>
              <a:t> </a:t>
            </a:r>
            <a:r>
              <a:rPr lang="en-US" sz="4000" i="1" spc="-22" dirty="0" smtClean="0">
                <a:effectLst>
                  <a:outerShdw blurRad="38100" dist="38100" dir="2700000" algn="tl">
                    <a:srgbClr val="000000">
                      <a:alpha val="43137"/>
                    </a:srgbClr>
                  </a:outerShdw>
                </a:effectLst>
                <a:cs typeface="Arial"/>
              </a:rPr>
              <a:t>Feedback</a:t>
            </a:r>
            <a:r>
              <a:rPr lang="en-US" dirty="0" smtClean="0">
                <a:cs typeface="Arial"/>
              </a:rPr>
              <a:t/>
            </a:r>
            <a:br>
              <a:rPr lang="en-US" dirty="0" smtClean="0">
                <a:cs typeface="Arial"/>
              </a:rPr>
            </a:br>
            <a:endParaRPr lang="en-US" dirty="0"/>
          </a:p>
        </p:txBody>
      </p:sp>
      <p:sp>
        <p:nvSpPr>
          <p:cNvPr id="3" name="Content Placeholder 2"/>
          <p:cNvSpPr>
            <a:spLocks noGrp="1"/>
          </p:cNvSpPr>
          <p:nvPr>
            <p:ph idx="1"/>
          </p:nvPr>
        </p:nvSpPr>
        <p:spPr/>
        <p:txBody>
          <a:bodyPr/>
          <a:lstStyle/>
          <a:p>
            <a:r>
              <a:rPr lang="en-US" b="0" i="1" dirty="0" smtClean="0">
                <a:effectLst>
                  <a:outerShdw blurRad="38100" dist="38100" dir="2700000" algn="tl">
                    <a:srgbClr val="000000">
                      <a:alpha val="43137"/>
                    </a:srgbClr>
                  </a:outerShdw>
                </a:effectLst>
              </a:rPr>
              <a:t>Be specific in what you ask </a:t>
            </a:r>
          </a:p>
          <a:p>
            <a:r>
              <a:rPr lang="en-US" b="0" i="1" dirty="0" smtClean="0">
                <a:effectLst>
                  <a:outerShdw blurRad="38100" dist="38100" dir="2700000" algn="tl">
                    <a:srgbClr val="000000">
                      <a:alpha val="43137"/>
                    </a:srgbClr>
                  </a:outerShdw>
                </a:effectLst>
              </a:rPr>
              <a:t>Don’t act defensively or rationalize the 	behavior at issue </a:t>
            </a:r>
          </a:p>
          <a:p>
            <a:r>
              <a:rPr lang="en-US" b="0" i="1" dirty="0" smtClean="0">
                <a:effectLst>
                  <a:outerShdw blurRad="38100" dist="38100" dir="2700000" algn="tl">
                    <a:srgbClr val="000000">
                      <a:alpha val="43137"/>
                    </a:srgbClr>
                  </a:outerShdw>
                </a:effectLst>
              </a:rPr>
              <a:t>Summarize your understanding </a:t>
            </a:r>
          </a:p>
          <a:p>
            <a:r>
              <a:rPr lang="en-US" b="0" i="1" dirty="0" smtClean="0">
                <a:effectLst>
                  <a:outerShdw blurRad="38100" dist="38100" dir="2700000" algn="tl">
                    <a:srgbClr val="000000">
                      <a:alpha val="43137"/>
                    </a:srgbClr>
                  </a:outerShdw>
                </a:effectLst>
              </a:rPr>
              <a:t>Share your thoughts and feelings </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i="1" spc="-22" dirty="0" smtClean="0">
                <a:effectLst>
                  <a:outerShdw blurRad="38100" dist="38100" dir="2700000" algn="tl">
                    <a:srgbClr val="000000">
                      <a:alpha val="43137"/>
                    </a:srgbClr>
                  </a:outerShdw>
                </a:effectLst>
                <a:cs typeface="Arial"/>
              </a:rPr>
              <a:t>Communicatio</a:t>
            </a:r>
            <a:r>
              <a:rPr lang="en-US" i="1" spc="-18" dirty="0" smtClean="0">
                <a:effectLst>
                  <a:outerShdw blurRad="38100" dist="38100" dir="2700000" algn="tl">
                    <a:srgbClr val="000000">
                      <a:alpha val="43137"/>
                    </a:srgbClr>
                  </a:outerShdw>
                </a:effectLst>
                <a:cs typeface="Arial"/>
              </a:rPr>
              <a:t>n</a:t>
            </a:r>
            <a:r>
              <a:rPr lang="en-US" i="1" spc="-4" dirty="0" smtClean="0">
                <a:effectLst>
                  <a:outerShdw blurRad="38100" dist="38100" dir="2700000" algn="tl">
                    <a:srgbClr val="000000">
                      <a:alpha val="43137"/>
                    </a:srgbClr>
                  </a:outerShdw>
                </a:effectLst>
                <a:cs typeface="Arial"/>
              </a:rPr>
              <a:t> </a:t>
            </a:r>
            <a:r>
              <a:rPr lang="en-US" i="1" spc="-22" dirty="0" smtClean="0">
                <a:effectLst>
                  <a:outerShdw blurRad="38100" dist="38100" dir="2700000" algn="tl">
                    <a:srgbClr val="000000">
                      <a:alpha val="43137"/>
                    </a:srgbClr>
                  </a:outerShdw>
                </a:effectLst>
                <a:cs typeface="Arial"/>
              </a:rPr>
              <a:t>Stoppers</a:t>
            </a:r>
            <a:endParaRPr lang="en-US" i="1" dirty="0">
              <a:effectLst>
                <a:outerShdw blurRad="38100" dist="38100" dir="2700000" algn="tl">
                  <a:srgbClr val="000000">
                    <a:alpha val="43137"/>
                  </a:srgbClr>
                </a:outerShdw>
              </a:effectLst>
            </a:endParaRPr>
          </a:p>
        </p:txBody>
      </p:sp>
      <p:sp>
        <p:nvSpPr>
          <p:cNvPr id="5" name="Content Placeholder 4"/>
          <p:cNvSpPr>
            <a:spLocks noGrp="1"/>
          </p:cNvSpPr>
          <p:nvPr>
            <p:ph sz="half" idx="1"/>
          </p:nvPr>
        </p:nvSpPr>
        <p:spPr/>
        <p:txBody>
          <a:bodyPr>
            <a:normAutofit fontScale="92500"/>
          </a:bodyPr>
          <a:lstStyle/>
          <a:p>
            <a:pPr>
              <a:lnSpc>
                <a:spcPct val="150000"/>
              </a:lnSpc>
              <a:buFont typeface="Arial" pitchFamily="34" charset="0"/>
              <a:buChar char="•"/>
            </a:pPr>
            <a:r>
              <a:rPr lang="en-US" sz="2400" dirty="0" smtClean="0">
                <a:effectLst>
                  <a:outerShdw blurRad="38100" dist="38100" dir="2700000" algn="tl">
                    <a:srgbClr val="000000">
                      <a:alpha val="43137"/>
                    </a:srgbClr>
                  </a:outerShdw>
                </a:effectLst>
              </a:rPr>
              <a:t>Interrupting </a:t>
            </a:r>
          </a:p>
          <a:p>
            <a:pPr>
              <a:lnSpc>
                <a:spcPct val="150000"/>
              </a:lnSpc>
              <a:buFont typeface="Arial" pitchFamily="34" charset="0"/>
              <a:buChar char="•"/>
            </a:pPr>
            <a:r>
              <a:rPr lang="en-US" sz="2400" dirty="0" smtClean="0">
                <a:effectLst>
                  <a:outerShdw blurRad="38100" dist="38100" dir="2700000" algn="tl">
                    <a:srgbClr val="000000">
                      <a:alpha val="43137"/>
                    </a:srgbClr>
                  </a:outerShdw>
                </a:effectLst>
              </a:rPr>
              <a:t>Ridiculing or blaming </a:t>
            </a:r>
          </a:p>
          <a:p>
            <a:pPr>
              <a:lnSpc>
                <a:spcPct val="150000"/>
              </a:lnSpc>
              <a:buFont typeface="Arial" pitchFamily="34" charset="0"/>
              <a:buChar char="•"/>
            </a:pPr>
            <a:r>
              <a:rPr lang="en-US" sz="2400" dirty="0" smtClean="0">
                <a:effectLst>
                  <a:outerShdw blurRad="38100" dist="38100" dir="2700000" algn="tl">
                    <a:srgbClr val="000000">
                      <a:alpha val="43137"/>
                    </a:srgbClr>
                  </a:outerShdw>
                </a:effectLst>
              </a:rPr>
              <a:t>Ignoring/denying feelings or ideas </a:t>
            </a:r>
          </a:p>
          <a:p>
            <a:pPr>
              <a:lnSpc>
                <a:spcPct val="150000"/>
              </a:lnSpc>
              <a:buFont typeface="Arial" pitchFamily="34" charset="0"/>
              <a:buChar char="•"/>
            </a:pPr>
            <a:r>
              <a:rPr lang="en-US" sz="2400" dirty="0" smtClean="0">
                <a:effectLst>
                  <a:outerShdw blurRad="38100" dist="38100" dir="2700000" algn="tl">
                    <a:srgbClr val="000000">
                      <a:alpha val="43137"/>
                    </a:srgbClr>
                  </a:outerShdw>
                </a:effectLst>
              </a:rPr>
              <a:t>“Mind-Reading” or assuming </a:t>
            </a:r>
          </a:p>
          <a:p>
            <a:pPr>
              <a:lnSpc>
                <a:spcPct val="150000"/>
              </a:lnSpc>
              <a:buFont typeface="Arial" pitchFamily="34" charset="0"/>
              <a:buChar char="•"/>
            </a:pPr>
            <a:r>
              <a:rPr lang="en-US" sz="2400" dirty="0" smtClean="0">
                <a:effectLst>
                  <a:outerShdw blurRad="38100" dist="38100" dir="2700000" algn="tl">
                    <a:srgbClr val="000000">
                      <a:alpha val="43137"/>
                    </a:srgbClr>
                  </a:outerShdw>
                </a:effectLst>
              </a:rPr>
              <a:t>Controlling </a:t>
            </a:r>
          </a:p>
          <a:p>
            <a:pPr>
              <a:lnSpc>
                <a:spcPct val="150000"/>
              </a:lnSpc>
              <a:buFont typeface="Arial" pitchFamily="34" charset="0"/>
              <a:buChar char="•"/>
            </a:pPr>
            <a:r>
              <a:rPr lang="en-US" sz="2400" dirty="0" smtClean="0">
                <a:effectLst>
                  <a:outerShdw blurRad="38100" dist="38100" dir="2700000" algn="tl">
                    <a:srgbClr val="000000">
                      <a:alpha val="43137"/>
                    </a:srgbClr>
                  </a:outerShdw>
                </a:effectLst>
              </a:rPr>
              <a:t>Ordering/commanding </a:t>
            </a:r>
          </a:p>
          <a:p>
            <a:pPr>
              <a:buNone/>
            </a:pPr>
            <a:endParaRPr lang="en-US" dirty="0"/>
          </a:p>
        </p:txBody>
      </p:sp>
      <p:pic>
        <p:nvPicPr>
          <p:cNvPr id="7" name="Content Placeholder 6" descr="images.jpg"/>
          <p:cNvPicPr>
            <a:picLocks noGrp="1" noChangeAspect="1"/>
          </p:cNvPicPr>
          <p:nvPr>
            <p:ph sz="half" idx="2"/>
          </p:nvPr>
        </p:nvPicPr>
        <p:blipFill>
          <a:blip r:embed="rId2" cstate="print"/>
          <a:stretch>
            <a:fillRect/>
          </a:stretch>
        </p:blipFill>
        <p:spPr>
          <a:xfrm>
            <a:off x="4800600" y="2362200"/>
            <a:ext cx="4038599" cy="3276600"/>
          </a:xfrm>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pPr marL="2547795">
              <a:buNone/>
            </a:pPr>
            <a:r>
              <a:rPr lang="en-US" sz="3600" i="1" spc="-18" dirty="0" smtClean="0">
                <a:solidFill>
                  <a:srgbClr val="00B050"/>
                </a:solidFill>
                <a:effectLst>
                  <a:outerShdw blurRad="38100" dist="38100" dir="2700000" algn="tl">
                    <a:srgbClr val="000000">
                      <a:alpha val="43137"/>
                    </a:srgbClr>
                  </a:outerShdw>
                </a:effectLst>
                <a:cs typeface="Arial"/>
              </a:rPr>
              <a:t>Rating</a:t>
            </a:r>
            <a:r>
              <a:rPr lang="en-US" sz="3600" i="1" spc="-4" dirty="0" smtClean="0">
                <a:solidFill>
                  <a:srgbClr val="00B050"/>
                </a:solidFill>
                <a:effectLst>
                  <a:outerShdw blurRad="38100" dist="38100" dir="2700000" algn="tl">
                    <a:srgbClr val="000000">
                      <a:alpha val="43137"/>
                    </a:srgbClr>
                  </a:outerShdw>
                </a:effectLst>
                <a:cs typeface="Arial"/>
              </a:rPr>
              <a:t> </a:t>
            </a:r>
            <a:r>
              <a:rPr lang="en-US" sz="3600" i="1" spc="-18" dirty="0" smtClean="0">
                <a:solidFill>
                  <a:srgbClr val="00B050"/>
                </a:solidFill>
                <a:effectLst>
                  <a:outerShdw blurRad="38100" dist="38100" dir="2700000" algn="tl">
                    <a:srgbClr val="000000">
                      <a:alpha val="43137"/>
                    </a:srgbClr>
                  </a:outerShdw>
                </a:effectLst>
                <a:cs typeface="Arial"/>
              </a:rPr>
              <a:t>Errors</a:t>
            </a:r>
            <a:endParaRPr lang="en-US" sz="3600" i="1" dirty="0" smtClean="0">
              <a:solidFill>
                <a:srgbClr val="00B050"/>
              </a:solidFill>
              <a:effectLst>
                <a:outerShdw blurRad="38100" dist="38100" dir="2700000" algn="tl">
                  <a:srgbClr val="000000">
                    <a:alpha val="43137"/>
                  </a:srgbClr>
                </a:outerShdw>
              </a:effectLst>
              <a:cs typeface="Arial"/>
            </a:endParaRPr>
          </a:p>
          <a:p>
            <a:pPr>
              <a:spcBef>
                <a:spcPts val="4"/>
              </a:spcBef>
              <a:buNone/>
            </a:pPr>
            <a:endParaRPr lang="en-US" sz="3600" dirty="0" smtClean="0">
              <a:latin typeface="Times New Roman"/>
              <a:cs typeface="Times New Roman"/>
            </a:endParaRPr>
          </a:p>
          <a:p>
            <a:pPr marL="319115" marR="263270" indent="-307718">
              <a:buNone/>
            </a:pPr>
            <a:r>
              <a:rPr lang="en-US" spc="-18" dirty="0" smtClean="0">
                <a:solidFill>
                  <a:srgbClr val="FFFFFF"/>
                </a:solidFill>
                <a:cs typeface="Arial"/>
              </a:rPr>
              <a:t>…errors</a:t>
            </a:r>
            <a:r>
              <a:rPr lang="en-US" spc="-4" dirty="0" smtClean="0">
                <a:solidFill>
                  <a:srgbClr val="FFFFFF"/>
                </a:solidFill>
                <a:cs typeface="Arial"/>
              </a:rPr>
              <a:t> </a:t>
            </a:r>
            <a:r>
              <a:rPr lang="en-US" spc="-13" dirty="0" smtClean="0">
                <a:solidFill>
                  <a:srgbClr val="FFFFFF"/>
                </a:solidFill>
                <a:cs typeface="Arial"/>
              </a:rPr>
              <a:t>i</a:t>
            </a:r>
            <a:r>
              <a:rPr lang="en-US" spc="-18" dirty="0" smtClean="0">
                <a:solidFill>
                  <a:srgbClr val="FFFFFF"/>
                </a:solidFill>
                <a:cs typeface="Arial"/>
              </a:rPr>
              <a:t>n</a:t>
            </a:r>
            <a:r>
              <a:rPr lang="en-US" spc="-4" dirty="0" smtClean="0">
                <a:solidFill>
                  <a:srgbClr val="FFFFFF"/>
                </a:solidFill>
                <a:cs typeface="Arial"/>
              </a:rPr>
              <a:t> </a:t>
            </a:r>
            <a:r>
              <a:rPr lang="en-US" spc="-22" dirty="0" smtClean="0">
                <a:solidFill>
                  <a:srgbClr val="FFFFFF"/>
                </a:solidFill>
                <a:cs typeface="Arial"/>
              </a:rPr>
              <a:t>judgment</a:t>
            </a:r>
            <a:r>
              <a:rPr lang="en-US" spc="-4" dirty="0" smtClean="0">
                <a:solidFill>
                  <a:srgbClr val="FFFFFF"/>
                </a:solidFill>
                <a:cs typeface="Arial"/>
              </a:rPr>
              <a:t> </a:t>
            </a:r>
            <a:r>
              <a:rPr lang="en-US" spc="-18" dirty="0" smtClean="0">
                <a:solidFill>
                  <a:srgbClr val="FFFFFF"/>
                </a:solidFill>
                <a:cs typeface="Arial"/>
              </a:rPr>
              <a:t>tha</a:t>
            </a:r>
            <a:r>
              <a:rPr lang="en-US" spc="-9" dirty="0" smtClean="0">
                <a:solidFill>
                  <a:srgbClr val="FFFFFF"/>
                </a:solidFill>
                <a:cs typeface="Arial"/>
              </a:rPr>
              <a:t>t</a:t>
            </a:r>
            <a:r>
              <a:rPr lang="en-US" spc="-4" dirty="0" smtClean="0">
                <a:solidFill>
                  <a:srgbClr val="FFFFFF"/>
                </a:solidFill>
                <a:cs typeface="Arial"/>
              </a:rPr>
              <a:t> </a:t>
            </a:r>
            <a:r>
              <a:rPr lang="en-US" spc="-22" dirty="0" smtClean="0">
                <a:solidFill>
                  <a:srgbClr val="FFFFFF"/>
                </a:solidFill>
                <a:cs typeface="Arial"/>
              </a:rPr>
              <a:t>occu</a:t>
            </a:r>
            <a:r>
              <a:rPr lang="en-US" spc="-13" dirty="0" smtClean="0">
                <a:solidFill>
                  <a:srgbClr val="FFFFFF"/>
                </a:solidFill>
                <a:cs typeface="Arial"/>
              </a:rPr>
              <a:t>r</a:t>
            </a:r>
            <a:r>
              <a:rPr lang="en-US" spc="-4" dirty="0" smtClean="0">
                <a:solidFill>
                  <a:srgbClr val="FFFFFF"/>
                </a:solidFill>
                <a:cs typeface="Arial"/>
              </a:rPr>
              <a:t> </a:t>
            </a:r>
            <a:r>
              <a:rPr lang="en-US" spc="-13" dirty="0" smtClean="0">
                <a:solidFill>
                  <a:srgbClr val="FFFFFF"/>
                </a:solidFill>
                <a:cs typeface="Arial"/>
              </a:rPr>
              <a:t>i</a:t>
            </a:r>
            <a:r>
              <a:rPr lang="en-US" spc="-18" dirty="0" smtClean="0">
                <a:solidFill>
                  <a:srgbClr val="FFFFFF"/>
                </a:solidFill>
                <a:cs typeface="Arial"/>
              </a:rPr>
              <a:t>n</a:t>
            </a:r>
            <a:r>
              <a:rPr lang="en-US" spc="-4" dirty="0" smtClean="0">
                <a:solidFill>
                  <a:srgbClr val="FFFFFF"/>
                </a:solidFill>
                <a:cs typeface="Arial"/>
              </a:rPr>
              <a:t> </a:t>
            </a:r>
            <a:r>
              <a:rPr lang="en-US" spc="-18" dirty="0" smtClean="0">
                <a:solidFill>
                  <a:srgbClr val="FFFFFF"/>
                </a:solidFill>
                <a:cs typeface="Arial"/>
              </a:rPr>
              <a:t>a</a:t>
            </a:r>
            <a:r>
              <a:rPr lang="en-US" spc="-9" dirty="0" smtClean="0">
                <a:solidFill>
                  <a:srgbClr val="FFFFFF"/>
                </a:solidFill>
                <a:cs typeface="Arial"/>
              </a:rPr>
              <a:t> </a:t>
            </a:r>
            <a:r>
              <a:rPr lang="en-US" spc="-18" dirty="0" smtClean="0">
                <a:solidFill>
                  <a:srgbClr val="FFFFFF"/>
                </a:solidFill>
                <a:cs typeface="Arial"/>
              </a:rPr>
              <a:t>systematic</a:t>
            </a:r>
            <a:r>
              <a:rPr lang="en-US" spc="-4" dirty="0" smtClean="0">
                <a:solidFill>
                  <a:srgbClr val="FFFFFF"/>
                </a:solidFill>
                <a:cs typeface="Arial"/>
              </a:rPr>
              <a:t> </a:t>
            </a:r>
            <a:r>
              <a:rPr lang="en-US" spc="-22" dirty="0" smtClean="0">
                <a:solidFill>
                  <a:srgbClr val="FFFFFF"/>
                </a:solidFill>
                <a:cs typeface="Arial"/>
              </a:rPr>
              <a:t>manne</a:t>
            </a:r>
            <a:r>
              <a:rPr lang="en-US" spc="-13" dirty="0" smtClean="0">
                <a:solidFill>
                  <a:srgbClr val="FFFFFF"/>
                </a:solidFill>
                <a:cs typeface="Arial"/>
              </a:rPr>
              <a:t>r</a:t>
            </a:r>
            <a:r>
              <a:rPr lang="en-US" spc="-4" dirty="0" smtClean="0">
                <a:solidFill>
                  <a:srgbClr val="FFFFFF"/>
                </a:solidFill>
                <a:cs typeface="Arial"/>
              </a:rPr>
              <a:t> </a:t>
            </a:r>
            <a:r>
              <a:rPr lang="en-US" spc="-22" dirty="0" smtClean="0">
                <a:solidFill>
                  <a:srgbClr val="FFFFFF"/>
                </a:solidFill>
                <a:cs typeface="Arial"/>
              </a:rPr>
              <a:t>whe</a:t>
            </a:r>
            <a:r>
              <a:rPr lang="en-US" spc="-18" dirty="0" smtClean="0">
                <a:solidFill>
                  <a:srgbClr val="FFFFFF"/>
                </a:solidFill>
                <a:cs typeface="Arial"/>
              </a:rPr>
              <a:t>n</a:t>
            </a:r>
            <a:r>
              <a:rPr lang="en-US" spc="-4" dirty="0" smtClean="0">
                <a:solidFill>
                  <a:srgbClr val="FFFFFF"/>
                </a:solidFill>
                <a:cs typeface="Arial"/>
              </a:rPr>
              <a:t> </a:t>
            </a:r>
            <a:r>
              <a:rPr lang="en-US" spc="-22" dirty="0" smtClean="0">
                <a:solidFill>
                  <a:srgbClr val="FFFFFF"/>
                </a:solidFill>
                <a:cs typeface="Arial"/>
              </a:rPr>
              <a:t>a</a:t>
            </a:r>
            <a:r>
              <a:rPr lang="en-US" spc="-18" dirty="0" smtClean="0">
                <a:solidFill>
                  <a:srgbClr val="FFFFFF"/>
                </a:solidFill>
                <a:cs typeface="Arial"/>
              </a:rPr>
              <a:t>n</a:t>
            </a:r>
            <a:r>
              <a:rPr lang="en-US" spc="-4" dirty="0" smtClean="0">
                <a:solidFill>
                  <a:srgbClr val="FFFFFF"/>
                </a:solidFill>
                <a:cs typeface="Arial"/>
              </a:rPr>
              <a:t> </a:t>
            </a:r>
            <a:r>
              <a:rPr lang="en-US" spc="-18" dirty="0" smtClean="0">
                <a:solidFill>
                  <a:srgbClr val="FFFFFF"/>
                </a:solidFill>
                <a:cs typeface="Arial"/>
              </a:rPr>
              <a:t>individual</a:t>
            </a:r>
            <a:r>
              <a:rPr lang="en-US" spc="-13" dirty="0" smtClean="0">
                <a:solidFill>
                  <a:srgbClr val="FFFFFF"/>
                </a:solidFill>
                <a:cs typeface="Arial"/>
              </a:rPr>
              <a:t> </a:t>
            </a:r>
            <a:r>
              <a:rPr lang="en-US" spc="-22" dirty="0" smtClean="0">
                <a:solidFill>
                  <a:srgbClr val="FFFFFF"/>
                </a:solidFill>
                <a:cs typeface="Arial"/>
              </a:rPr>
              <a:t>observe</a:t>
            </a:r>
            <a:r>
              <a:rPr lang="en-US" spc="-18" dirty="0" smtClean="0">
                <a:solidFill>
                  <a:srgbClr val="FFFFFF"/>
                </a:solidFill>
                <a:cs typeface="Arial"/>
              </a:rPr>
              <a:t>s</a:t>
            </a:r>
            <a:r>
              <a:rPr lang="en-US" spc="-4" dirty="0" smtClean="0">
                <a:solidFill>
                  <a:srgbClr val="FFFFFF"/>
                </a:solidFill>
                <a:cs typeface="Arial"/>
              </a:rPr>
              <a:t> </a:t>
            </a:r>
            <a:r>
              <a:rPr lang="en-US" spc="-22" dirty="0" smtClean="0">
                <a:solidFill>
                  <a:srgbClr val="FFFFFF"/>
                </a:solidFill>
                <a:cs typeface="Arial"/>
              </a:rPr>
              <a:t>an</a:t>
            </a:r>
            <a:r>
              <a:rPr lang="en-US" spc="-18" dirty="0" smtClean="0">
                <a:solidFill>
                  <a:srgbClr val="FFFFFF"/>
                </a:solidFill>
                <a:cs typeface="Arial"/>
              </a:rPr>
              <a:t>d</a:t>
            </a:r>
            <a:r>
              <a:rPr lang="en-US" spc="-4" dirty="0" smtClean="0">
                <a:solidFill>
                  <a:srgbClr val="FFFFFF"/>
                </a:solidFill>
                <a:cs typeface="Arial"/>
              </a:rPr>
              <a:t> </a:t>
            </a:r>
            <a:r>
              <a:rPr lang="en-US" spc="-22" dirty="0" smtClean="0">
                <a:solidFill>
                  <a:srgbClr val="FFFFFF"/>
                </a:solidFill>
                <a:cs typeface="Arial"/>
              </a:rPr>
              <a:t>evaluate</a:t>
            </a:r>
            <a:r>
              <a:rPr lang="en-US" spc="-18" dirty="0" smtClean="0">
                <a:solidFill>
                  <a:srgbClr val="FFFFFF"/>
                </a:solidFill>
                <a:cs typeface="Arial"/>
              </a:rPr>
              <a:t>s</a:t>
            </a:r>
            <a:r>
              <a:rPr lang="en-US" spc="-4" dirty="0" smtClean="0">
                <a:solidFill>
                  <a:srgbClr val="FFFFFF"/>
                </a:solidFill>
                <a:cs typeface="Arial"/>
              </a:rPr>
              <a:t> </a:t>
            </a:r>
            <a:r>
              <a:rPr lang="en-US" spc="-18" dirty="0" smtClean="0">
                <a:solidFill>
                  <a:srgbClr val="FFFFFF"/>
                </a:solidFill>
                <a:cs typeface="Arial"/>
              </a:rPr>
              <a:t>another.</a:t>
            </a:r>
            <a:endParaRPr lang="en-US" dirty="0" smtClean="0">
              <a:cs typeface="Arial"/>
            </a:endParaRPr>
          </a:p>
          <a:p>
            <a:pPr>
              <a:spcBef>
                <a:spcPts val="14"/>
              </a:spcBef>
              <a:buNone/>
            </a:pPr>
            <a:endParaRPr lang="en-US" sz="4400" dirty="0" smtClean="0">
              <a:latin typeface="Times New Roman"/>
              <a:cs typeface="Times New Roman"/>
            </a:endParaRPr>
          </a:p>
          <a:p>
            <a:pPr marL="319115" marR="4559" indent="-307718" algn="ctr">
              <a:buNone/>
            </a:pPr>
            <a:r>
              <a:rPr lang="en-US" sz="4000" b="0" i="1" spc="-27" dirty="0" smtClean="0">
                <a:solidFill>
                  <a:srgbClr val="FFFFFF"/>
                </a:solidFill>
                <a:effectLst>
                  <a:outerShdw blurRad="38100" dist="38100" dir="2700000" algn="tl">
                    <a:srgbClr val="000000">
                      <a:alpha val="43137"/>
                    </a:srgbClr>
                  </a:outerShdw>
                </a:effectLst>
                <a:cs typeface="Arial"/>
              </a:rPr>
              <a:t>Wha</a:t>
            </a:r>
            <a:r>
              <a:rPr lang="en-US" sz="4000" b="0" i="1" spc="-13" dirty="0" smtClean="0">
                <a:solidFill>
                  <a:srgbClr val="FFFFFF"/>
                </a:solidFill>
                <a:effectLst>
                  <a:outerShdw blurRad="38100" dist="38100" dir="2700000" algn="tl">
                    <a:srgbClr val="000000">
                      <a:alpha val="43137"/>
                    </a:srgbClr>
                  </a:outerShdw>
                </a:effectLst>
                <a:cs typeface="Arial"/>
              </a:rPr>
              <a:t>t</a:t>
            </a:r>
            <a:r>
              <a:rPr lang="en-US" sz="4000" b="0" i="1" spc="-4" dirty="0" smtClean="0">
                <a:solidFill>
                  <a:srgbClr val="FFFFFF"/>
                </a:solidFill>
                <a:effectLst>
                  <a:outerShdw blurRad="38100" dist="38100" dir="2700000" algn="tl">
                    <a:srgbClr val="000000">
                      <a:alpha val="43137"/>
                    </a:srgbClr>
                  </a:outerShdw>
                </a:effectLst>
                <a:cs typeface="Arial"/>
              </a:rPr>
              <a:t> </a:t>
            </a:r>
            <a:r>
              <a:rPr lang="en-US" sz="4000" b="0" i="1" spc="-27" dirty="0" smtClean="0">
                <a:solidFill>
                  <a:srgbClr val="FFFFFF"/>
                </a:solidFill>
                <a:effectLst>
                  <a:outerShdw blurRad="38100" dist="38100" dir="2700000" algn="tl">
                    <a:srgbClr val="000000">
                      <a:alpha val="43137"/>
                    </a:srgbClr>
                  </a:outerShdw>
                </a:effectLst>
                <a:cs typeface="Arial"/>
              </a:rPr>
              <a:t>make</a:t>
            </a:r>
            <a:r>
              <a:rPr lang="en-US" sz="4000" b="0" i="1" spc="-18" dirty="0" smtClean="0">
                <a:solidFill>
                  <a:srgbClr val="FFFFFF"/>
                </a:solidFill>
                <a:effectLst>
                  <a:outerShdw blurRad="38100" dist="38100" dir="2700000" algn="tl">
                    <a:srgbClr val="000000">
                      <a:alpha val="43137"/>
                    </a:srgbClr>
                  </a:outerShdw>
                </a:effectLst>
                <a:cs typeface="Arial"/>
              </a:rPr>
              <a:t>s</a:t>
            </a:r>
            <a:r>
              <a:rPr lang="en-US" sz="4000" b="0" i="1" spc="-4" dirty="0" smtClean="0">
                <a:solidFill>
                  <a:srgbClr val="FFFFFF"/>
                </a:solidFill>
                <a:effectLst>
                  <a:outerShdw blurRad="38100" dist="38100" dir="2700000" algn="tl">
                    <a:srgbClr val="000000">
                      <a:alpha val="43137"/>
                    </a:srgbClr>
                  </a:outerShdw>
                </a:effectLst>
                <a:cs typeface="Arial"/>
              </a:rPr>
              <a:t> </a:t>
            </a:r>
            <a:r>
              <a:rPr lang="en-US" sz="4000" b="0" i="1" spc="-22" dirty="0" smtClean="0">
                <a:solidFill>
                  <a:srgbClr val="FFFFFF"/>
                </a:solidFill>
                <a:effectLst>
                  <a:outerShdw blurRad="38100" dist="38100" dir="2700000" algn="tl">
                    <a:srgbClr val="000000">
                      <a:alpha val="43137"/>
                    </a:srgbClr>
                  </a:outerShdw>
                </a:effectLst>
                <a:cs typeface="Arial"/>
              </a:rPr>
              <a:t>thes</a:t>
            </a:r>
            <a:r>
              <a:rPr lang="en-US" sz="4000" b="0" i="1" spc="-18" dirty="0" smtClean="0">
                <a:solidFill>
                  <a:srgbClr val="FFFFFF"/>
                </a:solidFill>
                <a:effectLst>
                  <a:outerShdw blurRad="38100" dist="38100" dir="2700000" algn="tl">
                    <a:srgbClr val="000000">
                      <a:alpha val="43137"/>
                    </a:srgbClr>
                  </a:outerShdw>
                </a:effectLst>
                <a:cs typeface="Arial"/>
              </a:rPr>
              <a:t>e</a:t>
            </a:r>
            <a:r>
              <a:rPr lang="en-US" sz="4000" b="0" i="1" spc="-4" dirty="0" smtClean="0">
                <a:solidFill>
                  <a:srgbClr val="FFFFFF"/>
                </a:solidFill>
                <a:effectLst>
                  <a:outerShdw blurRad="38100" dist="38100" dir="2700000" algn="tl">
                    <a:srgbClr val="000000">
                      <a:alpha val="43137"/>
                    </a:srgbClr>
                  </a:outerShdw>
                </a:effectLst>
                <a:cs typeface="Arial"/>
              </a:rPr>
              <a:t> </a:t>
            </a:r>
            <a:r>
              <a:rPr lang="en-US" sz="4000" b="0" i="1" spc="-18" dirty="0" smtClean="0">
                <a:solidFill>
                  <a:srgbClr val="FFFFFF"/>
                </a:solidFill>
                <a:effectLst>
                  <a:outerShdw blurRad="38100" dist="38100" dir="2700000" algn="tl">
                    <a:srgbClr val="000000">
                      <a:alpha val="43137"/>
                    </a:srgbClr>
                  </a:outerShdw>
                </a:effectLst>
                <a:cs typeface="Arial"/>
              </a:rPr>
              <a:t>errors</a:t>
            </a:r>
            <a:r>
              <a:rPr lang="en-US" sz="4000" b="0" i="1" spc="-4" dirty="0" smtClean="0">
                <a:solidFill>
                  <a:srgbClr val="FFFFFF"/>
                </a:solidFill>
                <a:effectLst>
                  <a:outerShdw blurRad="38100" dist="38100" dir="2700000" algn="tl">
                    <a:srgbClr val="000000">
                      <a:alpha val="43137"/>
                    </a:srgbClr>
                  </a:outerShdw>
                </a:effectLst>
                <a:cs typeface="Arial"/>
              </a:rPr>
              <a:t> </a:t>
            </a:r>
            <a:r>
              <a:rPr lang="en-US" sz="4000" b="0" i="1" spc="-22" dirty="0" smtClean="0">
                <a:solidFill>
                  <a:srgbClr val="FFFFFF"/>
                </a:solidFill>
                <a:effectLst>
                  <a:outerShdw blurRad="38100" dist="38100" dir="2700000" algn="tl">
                    <a:srgbClr val="000000">
                      <a:alpha val="43137"/>
                    </a:srgbClr>
                  </a:outerShdw>
                </a:effectLst>
                <a:cs typeface="Arial"/>
              </a:rPr>
              <a:t>s</a:t>
            </a:r>
            <a:r>
              <a:rPr lang="en-US" sz="4000" b="0" i="1" spc="-18" dirty="0" smtClean="0">
                <a:solidFill>
                  <a:srgbClr val="FFFFFF"/>
                </a:solidFill>
                <a:effectLst>
                  <a:outerShdw blurRad="38100" dist="38100" dir="2700000" algn="tl">
                    <a:srgbClr val="000000">
                      <a:alpha val="43137"/>
                    </a:srgbClr>
                  </a:outerShdw>
                </a:effectLst>
                <a:cs typeface="Arial"/>
              </a:rPr>
              <a:t>o</a:t>
            </a:r>
            <a:r>
              <a:rPr lang="en-US" sz="4000" b="0" i="1" spc="-4" dirty="0" smtClean="0">
                <a:solidFill>
                  <a:srgbClr val="FFFFFF"/>
                </a:solidFill>
                <a:effectLst>
                  <a:outerShdw blurRad="38100" dist="38100" dir="2700000" algn="tl">
                    <a:srgbClr val="000000">
                      <a:alpha val="43137"/>
                    </a:srgbClr>
                  </a:outerShdw>
                </a:effectLst>
                <a:cs typeface="Arial"/>
              </a:rPr>
              <a:t> </a:t>
            </a:r>
            <a:r>
              <a:rPr lang="en-US" sz="4000" b="0" i="1" spc="-18" dirty="0" smtClean="0">
                <a:solidFill>
                  <a:srgbClr val="FFFFFF"/>
                </a:solidFill>
                <a:effectLst>
                  <a:outerShdw blurRad="38100" dist="38100" dir="2700000" algn="tl">
                    <a:srgbClr val="000000">
                      <a:alpha val="43137"/>
                    </a:srgbClr>
                  </a:outerShdw>
                </a:effectLst>
                <a:cs typeface="Arial"/>
              </a:rPr>
              <a:t>difficul</a:t>
            </a:r>
            <a:r>
              <a:rPr lang="en-US" sz="4000" b="0" i="1" spc="-13" dirty="0" smtClean="0">
                <a:solidFill>
                  <a:srgbClr val="FFFFFF"/>
                </a:solidFill>
                <a:effectLst>
                  <a:outerShdw blurRad="38100" dist="38100" dir="2700000" algn="tl">
                    <a:srgbClr val="000000">
                      <a:alpha val="43137"/>
                    </a:srgbClr>
                  </a:outerShdw>
                </a:effectLst>
                <a:cs typeface="Arial"/>
              </a:rPr>
              <a:t>t</a:t>
            </a:r>
            <a:r>
              <a:rPr lang="en-US" sz="4000" b="0" i="1" spc="-4" dirty="0" smtClean="0">
                <a:solidFill>
                  <a:srgbClr val="FFFFFF"/>
                </a:solidFill>
                <a:effectLst>
                  <a:outerShdw blurRad="38100" dist="38100" dir="2700000" algn="tl">
                    <a:srgbClr val="000000">
                      <a:alpha val="43137"/>
                    </a:srgbClr>
                  </a:outerShdw>
                </a:effectLst>
                <a:cs typeface="Arial"/>
              </a:rPr>
              <a:t> </a:t>
            </a:r>
            <a:r>
              <a:rPr lang="en-US" sz="4000" b="0" i="1" spc="-22" dirty="0" smtClean="0">
                <a:solidFill>
                  <a:srgbClr val="FFFFFF"/>
                </a:solidFill>
                <a:effectLst>
                  <a:outerShdw blurRad="38100" dist="38100" dir="2700000" algn="tl">
                    <a:srgbClr val="000000">
                      <a:alpha val="43137"/>
                    </a:srgbClr>
                  </a:outerShdw>
                </a:effectLst>
                <a:cs typeface="Arial"/>
              </a:rPr>
              <a:t>to</a:t>
            </a:r>
            <a:r>
              <a:rPr lang="en-US" sz="4000" b="0" i="1" spc="-13" dirty="0" smtClean="0">
                <a:solidFill>
                  <a:srgbClr val="FFFFFF"/>
                </a:solidFill>
                <a:effectLst>
                  <a:outerShdw blurRad="38100" dist="38100" dir="2700000" algn="tl">
                    <a:srgbClr val="000000">
                      <a:alpha val="43137"/>
                    </a:srgbClr>
                  </a:outerShdw>
                </a:effectLst>
                <a:cs typeface="Arial"/>
              </a:rPr>
              <a:t> </a:t>
            </a:r>
            <a:r>
              <a:rPr lang="en-US" sz="4000" b="0" i="1" spc="-22" dirty="0" smtClean="0">
                <a:solidFill>
                  <a:srgbClr val="FFFFFF"/>
                </a:solidFill>
                <a:effectLst>
                  <a:outerShdw blurRad="38100" dist="38100" dir="2700000" algn="tl">
                    <a:srgbClr val="000000">
                      <a:alpha val="43137"/>
                    </a:srgbClr>
                  </a:outerShdw>
                </a:effectLst>
                <a:cs typeface="Arial"/>
              </a:rPr>
              <a:t>correct?</a:t>
            </a:r>
            <a:endParaRPr lang="en-US" sz="4000" b="0" i="1" dirty="0" smtClean="0">
              <a:effectLst>
                <a:outerShdw blurRad="38100" dist="38100" dir="2700000" algn="tl">
                  <a:srgbClr val="000000">
                    <a:alpha val="43137"/>
                  </a:srgbClr>
                </a:outerShdw>
              </a:effectLst>
              <a:cs typeface="Arial"/>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i="1" spc="-22" dirty="0" smtClean="0">
                <a:effectLst>
                  <a:outerShdw blurRad="38100" dist="38100" dir="2700000" algn="tl">
                    <a:srgbClr val="000000">
                      <a:alpha val="43137"/>
                    </a:srgbClr>
                  </a:outerShdw>
                </a:effectLst>
                <a:cs typeface="Arial"/>
              </a:rPr>
              <a:t>UVU Paramedi</a:t>
            </a:r>
            <a:r>
              <a:rPr lang="en-US" sz="3600" i="1" spc="-18" dirty="0" smtClean="0">
                <a:effectLst>
                  <a:outerShdw blurRad="38100" dist="38100" dir="2700000" algn="tl">
                    <a:srgbClr val="000000">
                      <a:alpha val="43137"/>
                    </a:srgbClr>
                  </a:outerShdw>
                </a:effectLst>
                <a:cs typeface="Arial"/>
              </a:rPr>
              <a:t>c</a:t>
            </a:r>
            <a:r>
              <a:rPr lang="en-US" sz="3600" i="1" spc="-4" dirty="0" smtClean="0">
                <a:effectLst>
                  <a:outerShdw blurRad="38100" dist="38100" dir="2700000" algn="tl">
                    <a:srgbClr val="000000">
                      <a:alpha val="43137"/>
                    </a:srgbClr>
                  </a:outerShdw>
                </a:effectLst>
                <a:cs typeface="Arial"/>
              </a:rPr>
              <a:t> </a:t>
            </a:r>
            <a:r>
              <a:rPr lang="en-US" sz="3600" i="1" spc="-18" dirty="0" smtClean="0">
                <a:effectLst>
                  <a:outerShdw blurRad="38100" dist="38100" dir="2700000" algn="tl">
                    <a:srgbClr val="000000">
                      <a:alpha val="43137"/>
                    </a:srgbClr>
                  </a:outerShdw>
                </a:effectLst>
                <a:cs typeface="Arial"/>
              </a:rPr>
              <a:t>Clinica</a:t>
            </a:r>
            <a:r>
              <a:rPr lang="en-US" sz="3600" i="1" spc="-9" dirty="0" smtClean="0">
                <a:effectLst>
                  <a:outerShdw blurRad="38100" dist="38100" dir="2700000" algn="tl">
                    <a:srgbClr val="000000">
                      <a:alpha val="43137"/>
                    </a:srgbClr>
                  </a:outerShdw>
                </a:effectLst>
                <a:cs typeface="Arial"/>
              </a:rPr>
              <a:t>l</a:t>
            </a:r>
            <a:r>
              <a:rPr lang="en-US" sz="3600" i="1" spc="-4" dirty="0" smtClean="0">
                <a:effectLst>
                  <a:outerShdw blurRad="38100" dist="38100" dir="2700000" algn="tl">
                    <a:srgbClr val="000000">
                      <a:alpha val="43137"/>
                    </a:srgbClr>
                  </a:outerShdw>
                </a:effectLst>
                <a:cs typeface="Arial"/>
              </a:rPr>
              <a:t> </a:t>
            </a:r>
            <a:r>
              <a:rPr lang="en-US" sz="3600" i="1" spc="-22" dirty="0" smtClean="0">
                <a:effectLst>
                  <a:outerShdw blurRad="38100" dist="38100" dir="2700000" algn="tl">
                    <a:srgbClr val="000000">
                      <a:alpha val="43137"/>
                    </a:srgbClr>
                  </a:outerShdw>
                </a:effectLst>
                <a:cs typeface="Arial"/>
              </a:rPr>
              <a:t>Precepto</a:t>
            </a:r>
            <a:r>
              <a:rPr lang="en-US" sz="3600" i="1" spc="-13" dirty="0" smtClean="0">
                <a:effectLst>
                  <a:outerShdw blurRad="38100" dist="38100" dir="2700000" algn="tl">
                    <a:srgbClr val="000000">
                      <a:alpha val="43137"/>
                    </a:srgbClr>
                  </a:outerShdw>
                </a:effectLst>
                <a:cs typeface="Arial"/>
              </a:rPr>
              <a:t>r</a:t>
            </a:r>
            <a:endParaRPr lang="en-US"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effectLst>
                  <a:outerShdw blurRad="38100" dist="38100" dir="2700000" algn="tl">
                    <a:srgbClr val="000000">
                      <a:alpha val="43137"/>
                    </a:srgbClr>
                  </a:outerShdw>
                </a:effectLst>
              </a:rPr>
              <a:t>While in training preparatory to becoming certified, paramedic trainees may perform any of the functions specified under the direct supervision of a duly licensed physician, a registered nurse, or an approved Paramedic Clinical Preceptor.</a:t>
            </a:r>
          </a:p>
          <a:p>
            <a:pPr>
              <a:buNone/>
            </a:pP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marL="334501" algn="ctr">
              <a:buNone/>
            </a:pPr>
            <a:r>
              <a:rPr lang="en-US" sz="4000" i="1" spc="-27" dirty="0" smtClean="0">
                <a:solidFill>
                  <a:srgbClr val="00B050"/>
                </a:solidFill>
                <a:effectLst>
                  <a:outerShdw blurRad="38100" dist="38100" dir="2700000" algn="tl">
                    <a:srgbClr val="000000">
                      <a:alpha val="43137"/>
                    </a:srgbClr>
                  </a:outerShdw>
                </a:effectLst>
                <a:cs typeface="Arial"/>
              </a:rPr>
              <a:t>Mos</a:t>
            </a:r>
            <a:r>
              <a:rPr lang="en-US" sz="4000" i="1" spc="-9" dirty="0" smtClean="0">
                <a:solidFill>
                  <a:srgbClr val="00B050"/>
                </a:solidFill>
                <a:effectLst>
                  <a:outerShdw blurRad="38100" dist="38100" dir="2700000" algn="tl">
                    <a:srgbClr val="000000">
                      <a:alpha val="43137"/>
                    </a:srgbClr>
                  </a:outerShdw>
                </a:effectLst>
                <a:cs typeface="Arial"/>
              </a:rPr>
              <a:t>t</a:t>
            </a:r>
            <a:r>
              <a:rPr lang="en-US" sz="4000" i="1" spc="-4" dirty="0" smtClean="0">
                <a:solidFill>
                  <a:srgbClr val="00B050"/>
                </a:solidFill>
                <a:effectLst>
                  <a:outerShdw blurRad="38100" dist="38100" dir="2700000" algn="tl">
                    <a:srgbClr val="000000">
                      <a:alpha val="43137"/>
                    </a:srgbClr>
                  </a:outerShdw>
                </a:effectLst>
                <a:cs typeface="Arial"/>
              </a:rPr>
              <a:t> </a:t>
            </a:r>
            <a:r>
              <a:rPr lang="en-US" sz="4000" i="1" spc="-27" dirty="0" smtClean="0">
                <a:solidFill>
                  <a:srgbClr val="00B050"/>
                </a:solidFill>
                <a:effectLst>
                  <a:outerShdw blurRad="38100" dist="38100" dir="2700000" algn="tl">
                    <a:srgbClr val="000000">
                      <a:alpha val="43137"/>
                    </a:srgbClr>
                  </a:outerShdw>
                </a:effectLst>
                <a:cs typeface="Arial"/>
              </a:rPr>
              <a:t>Commo</a:t>
            </a:r>
            <a:r>
              <a:rPr lang="en-US" sz="4000" i="1" spc="-18" dirty="0" smtClean="0">
                <a:solidFill>
                  <a:srgbClr val="00B050"/>
                </a:solidFill>
                <a:effectLst>
                  <a:outerShdw blurRad="38100" dist="38100" dir="2700000" algn="tl">
                    <a:srgbClr val="000000">
                      <a:alpha val="43137"/>
                    </a:srgbClr>
                  </a:outerShdw>
                </a:effectLst>
                <a:cs typeface="Arial"/>
              </a:rPr>
              <a:t>n</a:t>
            </a:r>
            <a:r>
              <a:rPr lang="en-US" sz="4000" i="1" spc="-4" dirty="0" smtClean="0">
                <a:solidFill>
                  <a:srgbClr val="00B050"/>
                </a:solidFill>
                <a:effectLst>
                  <a:outerShdw blurRad="38100" dist="38100" dir="2700000" algn="tl">
                    <a:srgbClr val="000000">
                      <a:alpha val="43137"/>
                    </a:srgbClr>
                  </a:outerShdw>
                </a:effectLst>
                <a:cs typeface="Arial"/>
              </a:rPr>
              <a:t> </a:t>
            </a:r>
            <a:r>
              <a:rPr lang="en-US" sz="4000" i="1" spc="-18" dirty="0" smtClean="0">
                <a:solidFill>
                  <a:srgbClr val="00B050"/>
                </a:solidFill>
                <a:effectLst>
                  <a:outerShdw blurRad="38100" dist="38100" dir="2700000" algn="tl">
                    <a:srgbClr val="000000">
                      <a:alpha val="43137"/>
                    </a:srgbClr>
                  </a:outerShdw>
                </a:effectLst>
                <a:cs typeface="Arial"/>
              </a:rPr>
              <a:t>Rating</a:t>
            </a:r>
            <a:r>
              <a:rPr lang="en-US" sz="4000" i="1" spc="-4" dirty="0" smtClean="0">
                <a:solidFill>
                  <a:srgbClr val="00B050"/>
                </a:solidFill>
                <a:effectLst>
                  <a:outerShdw blurRad="38100" dist="38100" dir="2700000" algn="tl">
                    <a:srgbClr val="000000">
                      <a:alpha val="43137"/>
                    </a:srgbClr>
                  </a:outerShdw>
                </a:effectLst>
                <a:cs typeface="Arial"/>
              </a:rPr>
              <a:t> </a:t>
            </a:r>
            <a:r>
              <a:rPr lang="en-US" sz="4000" i="1" spc="-18" dirty="0" smtClean="0">
                <a:solidFill>
                  <a:srgbClr val="00B050"/>
                </a:solidFill>
                <a:effectLst>
                  <a:outerShdw blurRad="38100" dist="38100" dir="2700000" algn="tl">
                    <a:srgbClr val="000000">
                      <a:alpha val="43137"/>
                    </a:srgbClr>
                  </a:outerShdw>
                </a:effectLst>
                <a:cs typeface="Arial"/>
              </a:rPr>
              <a:t>Errors</a:t>
            </a:r>
            <a:endParaRPr lang="en-US" sz="4000" i="1" dirty="0" smtClean="0">
              <a:solidFill>
                <a:srgbClr val="00B050"/>
              </a:solidFill>
              <a:effectLst>
                <a:outerShdw blurRad="38100" dist="38100" dir="2700000" algn="tl">
                  <a:srgbClr val="000000">
                    <a:alpha val="43137"/>
                  </a:srgbClr>
                </a:outerShdw>
              </a:effectLst>
              <a:cs typeface="Arial"/>
            </a:endParaRPr>
          </a:p>
          <a:p>
            <a:pPr algn="ctr">
              <a:spcBef>
                <a:spcPts val="4"/>
              </a:spcBef>
              <a:buNone/>
            </a:pPr>
            <a:endParaRPr lang="en-US" sz="3600" dirty="0" smtClean="0">
              <a:effectLst>
                <a:outerShdw blurRad="38100" dist="38100" dir="2700000" algn="tl">
                  <a:srgbClr val="000000">
                    <a:alpha val="43137"/>
                  </a:srgbClr>
                </a:outerShdw>
              </a:effectLst>
              <a:latin typeface="Times New Roman"/>
              <a:cs typeface="Times New Roman"/>
            </a:endParaRPr>
          </a:p>
          <a:p>
            <a:pPr marL="336211" algn="ctr">
              <a:buNone/>
            </a:pPr>
            <a:r>
              <a:rPr lang="en-US" i="1" spc="-22" dirty="0" smtClean="0">
                <a:solidFill>
                  <a:srgbClr val="FFFFFF"/>
                </a:solidFill>
                <a:effectLst>
                  <a:outerShdw blurRad="38100" dist="38100" dir="2700000" algn="tl">
                    <a:srgbClr val="000000">
                      <a:alpha val="43137"/>
                    </a:srgbClr>
                  </a:outerShdw>
                </a:effectLst>
                <a:cs typeface="Arial"/>
              </a:rPr>
              <a:t>Contras</a:t>
            </a:r>
            <a:r>
              <a:rPr lang="en-US" i="1" spc="-13" dirty="0" smtClean="0">
                <a:solidFill>
                  <a:srgbClr val="FFFFFF"/>
                </a:solidFill>
                <a:effectLst>
                  <a:outerShdw blurRad="38100" dist="38100" dir="2700000" algn="tl">
                    <a:srgbClr val="000000">
                      <a:alpha val="43137"/>
                    </a:srgbClr>
                  </a:outerShdw>
                </a:effectLst>
                <a:cs typeface="Arial"/>
              </a:rPr>
              <a:t>t</a:t>
            </a:r>
            <a:r>
              <a:rPr lang="en-US" i="1" spc="-4" dirty="0" smtClean="0">
                <a:solidFill>
                  <a:srgbClr val="FFFFFF"/>
                </a:solidFill>
                <a:effectLst>
                  <a:outerShdw blurRad="38100" dist="38100" dir="2700000" algn="tl">
                    <a:srgbClr val="000000">
                      <a:alpha val="43137"/>
                    </a:srgbClr>
                  </a:outerShdw>
                </a:effectLst>
                <a:cs typeface="Arial"/>
              </a:rPr>
              <a:t> </a:t>
            </a:r>
            <a:r>
              <a:rPr lang="en-US" i="1" spc="-18" dirty="0" smtClean="0">
                <a:solidFill>
                  <a:srgbClr val="FFFFFF"/>
                </a:solidFill>
                <a:effectLst>
                  <a:outerShdw blurRad="38100" dist="38100" dir="2700000" algn="tl">
                    <a:srgbClr val="000000">
                      <a:alpha val="43137"/>
                    </a:srgbClr>
                  </a:outerShdw>
                </a:effectLst>
                <a:cs typeface="Arial"/>
              </a:rPr>
              <a:t>Effect</a:t>
            </a:r>
            <a:endParaRPr lang="en-US" dirty="0" smtClean="0">
              <a:effectLst>
                <a:outerShdw blurRad="38100" dist="38100" dir="2700000" algn="tl">
                  <a:srgbClr val="000000">
                    <a:alpha val="43137"/>
                  </a:srgbClr>
                </a:outerShdw>
              </a:effectLst>
              <a:cs typeface="Arial"/>
            </a:endParaRPr>
          </a:p>
          <a:p>
            <a:pPr algn="ctr">
              <a:spcBef>
                <a:spcPts val="9"/>
              </a:spcBef>
              <a:buNone/>
            </a:pPr>
            <a:endParaRPr lang="en-US" sz="4400" dirty="0" smtClean="0">
              <a:effectLst>
                <a:outerShdw blurRad="38100" dist="38100" dir="2700000" algn="tl">
                  <a:srgbClr val="000000">
                    <a:alpha val="43137"/>
                  </a:srgbClr>
                </a:outerShdw>
              </a:effectLst>
              <a:latin typeface="Times New Roman"/>
              <a:cs typeface="Times New Roman"/>
            </a:endParaRPr>
          </a:p>
          <a:p>
            <a:pPr marL="319115" marR="4559" indent="-307718" algn="ctr">
              <a:buNone/>
            </a:pPr>
            <a:r>
              <a:rPr lang="en-US" spc="-31" dirty="0" smtClean="0">
                <a:solidFill>
                  <a:srgbClr val="FFFFFF"/>
                </a:solidFill>
                <a:effectLst>
                  <a:outerShdw blurRad="38100" dist="38100" dir="2700000" algn="tl">
                    <a:srgbClr val="000000">
                      <a:alpha val="43137"/>
                    </a:srgbClr>
                  </a:outerShdw>
                </a:effectLst>
                <a:cs typeface="Arial"/>
              </a:rPr>
              <a:t>…</a:t>
            </a:r>
            <a:r>
              <a:rPr lang="en-US" spc="-18" dirty="0" smtClean="0">
                <a:solidFill>
                  <a:srgbClr val="FFFFFF"/>
                </a:solidFill>
                <a:effectLst>
                  <a:outerShdw blurRad="38100" dist="38100" dir="2700000" algn="tl">
                    <a:srgbClr val="000000">
                      <a:alpha val="43137"/>
                    </a:srgbClr>
                  </a:outerShdw>
                </a:effectLst>
                <a:cs typeface="Arial"/>
              </a:rPr>
              <a:t>the</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tendenc</a:t>
            </a:r>
            <a:r>
              <a:rPr lang="en-US" spc="-18" dirty="0" smtClean="0">
                <a:solidFill>
                  <a:srgbClr val="FFFFFF"/>
                </a:solidFill>
                <a:effectLst>
                  <a:outerShdw blurRad="38100" dist="38100" dir="2700000" algn="tl">
                    <a:srgbClr val="000000">
                      <a:alpha val="43137"/>
                    </a:srgbClr>
                  </a:outerShdw>
                </a:effectLst>
                <a:cs typeface="Arial"/>
              </a:rPr>
              <a:t>y</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fo</a:t>
            </a:r>
            <a:r>
              <a:rPr lang="en-US" spc="-13" dirty="0" smtClean="0">
                <a:solidFill>
                  <a:srgbClr val="FFFFFF"/>
                </a:solidFill>
                <a:effectLst>
                  <a:outerShdw blurRad="38100" dist="38100" dir="2700000" algn="tl">
                    <a:srgbClr val="000000">
                      <a:alpha val="43137"/>
                    </a:srgbClr>
                  </a:outerShdw>
                </a:effectLst>
                <a:cs typeface="Arial"/>
              </a:rPr>
              <a:t>r</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a</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rate</a:t>
            </a:r>
            <a:r>
              <a:rPr lang="en-US" spc="-13" dirty="0" smtClean="0">
                <a:solidFill>
                  <a:srgbClr val="FFFFFF"/>
                </a:solidFill>
                <a:effectLst>
                  <a:outerShdw blurRad="38100" dist="38100" dir="2700000" algn="tl">
                    <a:srgbClr val="000000">
                      <a:alpha val="43137"/>
                    </a:srgbClr>
                  </a:outerShdw>
                </a:effectLst>
                <a:cs typeface="Arial"/>
              </a:rPr>
              <a:t>r</a:t>
            </a:r>
            <a:r>
              <a:rPr lang="en-US" spc="-4" dirty="0" smtClean="0">
                <a:solidFill>
                  <a:srgbClr val="FFFFFF"/>
                </a:solidFill>
                <a:effectLst>
                  <a:outerShdw blurRad="38100" dist="38100" dir="2700000" algn="tl">
                    <a:srgbClr val="000000">
                      <a:alpha val="43137"/>
                    </a:srgbClr>
                  </a:outerShdw>
                </a:effectLst>
                <a:cs typeface="Arial"/>
              </a:rPr>
              <a:t> </a:t>
            </a:r>
            <a:r>
              <a:rPr lang="en-US" spc="-13" dirty="0" smtClean="0">
                <a:solidFill>
                  <a:srgbClr val="FFFFFF"/>
                </a:solidFill>
                <a:effectLst>
                  <a:outerShdw blurRad="38100" dist="38100" dir="2700000" algn="tl">
                    <a:srgbClr val="000000">
                      <a:alpha val="43137"/>
                    </a:srgbClr>
                  </a:outerShdw>
                </a:effectLst>
                <a:cs typeface="Arial"/>
              </a:rPr>
              <a:t>t</a:t>
            </a:r>
            <a:r>
              <a:rPr lang="en-US" spc="-18" dirty="0" smtClean="0">
                <a:solidFill>
                  <a:srgbClr val="FFFFFF"/>
                </a:solidFill>
                <a:effectLst>
                  <a:outerShdw blurRad="38100" dist="38100" dir="2700000" algn="tl">
                    <a:srgbClr val="000000">
                      <a:alpha val="43137"/>
                    </a:srgbClr>
                  </a:outerShdw>
                </a:effectLst>
                <a:cs typeface="Arial"/>
              </a:rPr>
              <a:t>o</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evaluate</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a</a:t>
            </a:r>
            <a:r>
              <a:rPr lang="en-US" spc="-9"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perso</a:t>
            </a:r>
            <a:r>
              <a:rPr lang="en-US" spc="-18" dirty="0" smtClean="0">
                <a:solidFill>
                  <a:srgbClr val="FFFFFF"/>
                </a:solidFill>
                <a:effectLst>
                  <a:outerShdw blurRad="38100" dist="38100" dir="2700000" algn="tl">
                    <a:srgbClr val="000000">
                      <a:alpha val="43137"/>
                    </a:srgbClr>
                  </a:outerShdw>
                </a:effectLst>
                <a:cs typeface="Arial"/>
              </a:rPr>
              <a:t>n</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relative</a:t>
            </a:r>
            <a:r>
              <a:rPr lang="en-US" spc="-4" dirty="0" smtClean="0">
                <a:solidFill>
                  <a:srgbClr val="FFFFFF"/>
                </a:solidFill>
                <a:effectLst>
                  <a:outerShdw blurRad="38100" dist="38100" dir="2700000" algn="tl">
                    <a:srgbClr val="000000">
                      <a:alpha val="43137"/>
                    </a:srgbClr>
                  </a:outerShdw>
                </a:effectLst>
                <a:cs typeface="Arial"/>
              </a:rPr>
              <a:t> </a:t>
            </a:r>
            <a:r>
              <a:rPr lang="en-US" spc="-13" dirty="0" smtClean="0">
                <a:solidFill>
                  <a:srgbClr val="FFFFFF"/>
                </a:solidFill>
                <a:effectLst>
                  <a:outerShdw blurRad="38100" dist="38100" dir="2700000" algn="tl">
                    <a:srgbClr val="000000">
                      <a:alpha val="43137"/>
                    </a:srgbClr>
                  </a:outerShdw>
                </a:effectLst>
                <a:cs typeface="Arial"/>
              </a:rPr>
              <a:t>t</a:t>
            </a:r>
            <a:r>
              <a:rPr lang="en-US" spc="-18" dirty="0" smtClean="0">
                <a:solidFill>
                  <a:srgbClr val="FFFFFF"/>
                </a:solidFill>
                <a:effectLst>
                  <a:outerShdw blurRad="38100" dist="38100" dir="2700000" algn="tl">
                    <a:srgbClr val="000000">
                      <a:alpha val="43137"/>
                    </a:srgbClr>
                  </a:outerShdw>
                </a:effectLst>
                <a:cs typeface="Arial"/>
              </a:rPr>
              <a:t>o</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othe</a:t>
            </a:r>
            <a:r>
              <a:rPr lang="en-US" spc="-13" dirty="0" smtClean="0">
                <a:solidFill>
                  <a:srgbClr val="FFFFFF"/>
                </a:solidFill>
                <a:effectLst>
                  <a:outerShdw blurRad="38100" dist="38100" dir="2700000" algn="tl">
                    <a:srgbClr val="000000">
                      <a:alpha val="43137"/>
                    </a:srgbClr>
                  </a:outerShdw>
                </a:effectLst>
                <a:cs typeface="Arial"/>
              </a:rPr>
              <a:t>r</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individuals</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rather</a:t>
            </a:r>
            <a:r>
              <a:rPr lang="en-US" spc="-13"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than</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o</a:t>
            </a:r>
            <a:r>
              <a:rPr lang="en-US" spc="-18" dirty="0" smtClean="0">
                <a:solidFill>
                  <a:srgbClr val="FFFFFF"/>
                </a:solidFill>
                <a:effectLst>
                  <a:outerShdw blurRad="38100" dist="38100" dir="2700000" algn="tl">
                    <a:srgbClr val="000000">
                      <a:alpha val="43137"/>
                    </a:srgbClr>
                  </a:outerShdw>
                </a:effectLst>
                <a:cs typeface="Arial"/>
              </a:rPr>
              <a:t>n</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the</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standard.</a:t>
            </a:r>
            <a:endParaRPr lang="en-US" dirty="0" smtClean="0">
              <a:effectLst>
                <a:outerShdw blurRad="38100" dist="38100" dir="2700000" algn="tl">
                  <a:srgbClr val="000000">
                    <a:alpha val="43137"/>
                  </a:srgbClr>
                </a:outerShdw>
              </a:effectLst>
              <a:cs typeface="Arial"/>
            </a:endParaRPr>
          </a:p>
          <a:p>
            <a:pPr>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marL="475254" algn="ctr">
              <a:buNone/>
            </a:pPr>
            <a:r>
              <a:rPr lang="en-US" sz="4000" i="1" spc="-27" dirty="0" smtClean="0">
                <a:solidFill>
                  <a:srgbClr val="00B050"/>
                </a:solidFill>
                <a:effectLst>
                  <a:outerShdw blurRad="38100" dist="38100" dir="2700000" algn="tl">
                    <a:srgbClr val="000000">
                      <a:alpha val="43137"/>
                    </a:srgbClr>
                  </a:outerShdw>
                </a:effectLst>
                <a:cs typeface="Arial"/>
              </a:rPr>
              <a:t>Mos</a:t>
            </a:r>
            <a:r>
              <a:rPr lang="en-US" sz="4000" i="1" spc="-9" dirty="0" smtClean="0">
                <a:solidFill>
                  <a:srgbClr val="00B050"/>
                </a:solidFill>
                <a:effectLst>
                  <a:outerShdw blurRad="38100" dist="38100" dir="2700000" algn="tl">
                    <a:srgbClr val="000000">
                      <a:alpha val="43137"/>
                    </a:srgbClr>
                  </a:outerShdw>
                </a:effectLst>
                <a:cs typeface="Arial"/>
              </a:rPr>
              <a:t>t</a:t>
            </a:r>
            <a:r>
              <a:rPr lang="en-US" sz="4000" i="1" spc="-4" dirty="0" smtClean="0">
                <a:solidFill>
                  <a:srgbClr val="00B050"/>
                </a:solidFill>
                <a:effectLst>
                  <a:outerShdw blurRad="38100" dist="38100" dir="2700000" algn="tl">
                    <a:srgbClr val="000000">
                      <a:alpha val="43137"/>
                    </a:srgbClr>
                  </a:outerShdw>
                </a:effectLst>
                <a:cs typeface="Arial"/>
              </a:rPr>
              <a:t> </a:t>
            </a:r>
            <a:r>
              <a:rPr lang="en-US" sz="4000" i="1" spc="-27" dirty="0" smtClean="0">
                <a:solidFill>
                  <a:srgbClr val="00B050"/>
                </a:solidFill>
                <a:effectLst>
                  <a:outerShdw blurRad="38100" dist="38100" dir="2700000" algn="tl">
                    <a:srgbClr val="000000">
                      <a:alpha val="43137"/>
                    </a:srgbClr>
                  </a:outerShdw>
                </a:effectLst>
                <a:cs typeface="Arial"/>
              </a:rPr>
              <a:t>Commo</a:t>
            </a:r>
            <a:r>
              <a:rPr lang="en-US" sz="4000" i="1" spc="-18" dirty="0" smtClean="0">
                <a:solidFill>
                  <a:srgbClr val="00B050"/>
                </a:solidFill>
                <a:effectLst>
                  <a:outerShdw blurRad="38100" dist="38100" dir="2700000" algn="tl">
                    <a:srgbClr val="000000">
                      <a:alpha val="43137"/>
                    </a:srgbClr>
                  </a:outerShdw>
                </a:effectLst>
                <a:cs typeface="Arial"/>
              </a:rPr>
              <a:t>n</a:t>
            </a:r>
            <a:r>
              <a:rPr lang="en-US" sz="4000" i="1" spc="-4" dirty="0" smtClean="0">
                <a:solidFill>
                  <a:srgbClr val="00B050"/>
                </a:solidFill>
                <a:effectLst>
                  <a:outerShdw blurRad="38100" dist="38100" dir="2700000" algn="tl">
                    <a:srgbClr val="000000">
                      <a:alpha val="43137"/>
                    </a:srgbClr>
                  </a:outerShdw>
                </a:effectLst>
                <a:cs typeface="Arial"/>
              </a:rPr>
              <a:t> </a:t>
            </a:r>
            <a:r>
              <a:rPr lang="en-US" sz="4000" i="1" spc="-18" dirty="0" smtClean="0">
                <a:solidFill>
                  <a:srgbClr val="00B050"/>
                </a:solidFill>
                <a:effectLst>
                  <a:outerShdw blurRad="38100" dist="38100" dir="2700000" algn="tl">
                    <a:srgbClr val="000000">
                      <a:alpha val="43137"/>
                    </a:srgbClr>
                  </a:outerShdw>
                </a:effectLst>
                <a:cs typeface="Arial"/>
              </a:rPr>
              <a:t>Rating</a:t>
            </a:r>
            <a:r>
              <a:rPr lang="en-US" sz="4000" i="1" spc="-4" dirty="0" smtClean="0">
                <a:solidFill>
                  <a:srgbClr val="00B050"/>
                </a:solidFill>
                <a:effectLst>
                  <a:outerShdw blurRad="38100" dist="38100" dir="2700000" algn="tl">
                    <a:srgbClr val="000000">
                      <a:alpha val="43137"/>
                    </a:srgbClr>
                  </a:outerShdw>
                </a:effectLst>
                <a:cs typeface="Arial"/>
              </a:rPr>
              <a:t> </a:t>
            </a:r>
            <a:r>
              <a:rPr lang="en-US" sz="4000" i="1" spc="-18" dirty="0" smtClean="0">
                <a:solidFill>
                  <a:srgbClr val="00B050"/>
                </a:solidFill>
                <a:effectLst>
                  <a:outerShdw blurRad="38100" dist="38100" dir="2700000" algn="tl">
                    <a:srgbClr val="000000">
                      <a:alpha val="43137"/>
                    </a:srgbClr>
                  </a:outerShdw>
                </a:effectLst>
                <a:cs typeface="Arial"/>
              </a:rPr>
              <a:t>Errors</a:t>
            </a:r>
            <a:endParaRPr lang="en-US" sz="4000" i="1" dirty="0" smtClean="0">
              <a:solidFill>
                <a:srgbClr val="00B050"/>
              </a:solidFill>
              <a:effectLst>
                <a:outerShdw blurRad="38100" dist="38100" dir="2700000" algn="tl">
                  <a:srgbClr val="000000">
                    <a:alpha val="43137"/>
                  </a:srgbClr>
                </a:outerShdw>
              </a:effectLst>
              <a:cs typeface="Arial"/>
            </a:endParaRPr>
          </a:p>
          <a:p>
            <a:pPr algn="ctr">
              <a:spcBef>
                <a:spcPts val="4"/>
              </a:spcBef>
              <a:buNone/>
            </a:pPr>
            <a:endParaRPr lang="en-US" sz="3600" dirty="0" smtClean="0">
              <a:effectLst>
                <a:outerShdw blurRad="38100" dist="38100" dir="2700000" algn="tl">
                  <a:srgbClr val="000000">
                    <a:alpha val="43137"/>
                  </a:srgbClr>
                </a:outerShdw>
              </a:effectLst>
              <a:latin typeface="Times New Roman"/>
              <a:cs typeface="Times New Roman"/>
            </a:endParaRPr>
          </a:p>
          <a:p>
            <a:pPr marL="475254" algn="ctr">
              <a:buNone/>
            </a:pPr>
            <a:r>
              <a:rPr lang="en-US" i="1" spc="-18" dirty="0" smtClean="0">
                <a:solidFill>
                  <a:srgbClr val="FFFFFF"/>
                </a:solidFill>
                <a:effectLst>
                  <a:outerShdw blurRad="38100" dist="38100" dir="2700000" algn="tl">
                    <a:srgbClr val="000000">
                      <a:alpha val="43137"/>
                    </a:srgbClr>
                  </a:outerShdw>
                </a:effectLst>
                <a:cs typeface="Arial"/>
              </a:rPr>
              <a:t>Firs</a:t>
            </a:r>
            <a:r>
              <a:rPr lang="en-US" i="1" spc="-13" dirty="0" smtClean="0">
                <a:solidFill>
                  <a:srgbClr val="FFFFFF"/>
                </a:solidFill>
                <a:effectLst>
                  <a:outerShdw blurRad="38100" dist="38100" dir="2700000" algn="tl">
                    <a:srgbClr val="000000">
                      <a:alpha val="43137"/>
                    </a:srgbClr>
                  </a:outerShdw>
                </a:effectLst>
                <a:cs typeface="Arial"/>
              </a:rPr>
              <a:t>t</a:t>
            </a:r>
            <a:r>
              <a:rPr lang="en-US" i="1" spc="-4" dirty="0" smtClean="0">
                <a:solidFill>
                  <a:srgbClr val="FFFFFF"/>
                </a:solidFill>
                <a:effectLst>
                  <a:outerShdw blurRad="38100" dist="38100" dir="2700000" algn="tl">
                    <a:srgbClr val="000000">
                      <a:alpha val="43137"/>
                    </a:srgbClr>
                  </a:outerShdw>
                </a:effectLst>
                <a:cs typeface="Arial"/>
              </a:rPr>
              <a:t> </a:t>
            </a:r>
            <a:r>
              <a:rPr lang="en-US" i="1" spc="-22" dirty="0" smtClean="0">
                <a:solidFill>
                  <a:srgbClr val="FFFFFF"/>
                </a:solidFill>
                <a:effectLst>
                  <a:outerShdw blurRad="38100" dist="38100" dir="2700000" algn="tl">
                    <a:srgbClr val="000000">
                      <a:alpha val="43137"/>
                    </a:srgbClr>
                  </a:outerShdw>
                </a:effectLst>
                <a:cs typeface="Arial"/>
              </a:rPr>
              <a:t>Impression</a:t>
            </a:r>
            <a:endParaRPr lang="en-US" dirty="0" smtClean="0">
              <a:effectLst>
                <a:outerShdw blurRad="38100" dist="38100" dir="2700000" algn="tl">
                  <a:srgbClr val="000000">
                    <a:alpha val="43137"/>
                  </a:srgbClr>
                </a:outerShdw>
              </a:effectLst>
              <a:cs typeface="Arial"/>
            </a:endParaRPr>
          </a:p>
          <a:p>
            <a:pPr algn="ctr">
              <a:spcBef>
                <a:spcPts val="9"/>
              </a:spcBef>
              <a:buNone/>
            </a:pPr>
            <a:endParaRPr lang="en-US" sz="4400" dirty="0" smtClean="0">
              <a:effectLst>
                <a:outerShdw blurRad="38100" dist="38100" dir="2700000" algn="tl">
                  <a:srgbClr val="000000">
                    <a:alpha val="43137"/>
                  </a:srgbClr>
                </a:outerShdw>
              </a:effectLst>
              <a:latin typeface="Times New Roman"/>
              <a:cs typeface="Times New Roman"/>
            </a:endParaRPr>
          </a:p>
          <a:p>
            <a:pPr marL="319115" marR="4559" indent="-307718" algn="ctr">
              <a:buNone/>
            </a:pPr>
            <a:r>
              <a:rPr lang="en-US" spc="-31" dirty="0" smtClean="0">
                <a:solidFill>
                  <a:srgbClr val="FFFFFF"/>
                </a:solidFill>
                <a:effectLst>
                  <a:outerShdw blurRad="38100" dist="38100" dir="2700000" algn="tl">
                    <a:srgbClr val="000000">
                      <a:alpha val="43137"/>
                    </a:srgbClr>
                  </a:outerShdw>
                </a:effectLst>
                <a:cs typeface="Arial"/>
              </a:rPr>
              <a:t>…</a:t>
            </a:r>
            <a:r>
              <a:rPr lang="en-US" spc="-18" dirty="0" smtClean="0">
                <a:solidFill>
                  <a:srgbClr val="FFFFFF"/>
                </a:solidFill>
                <a:effectLst>
                  <a:outerShdw blurRad="38100" dist="38100" dir="2700000" algn="tl">
                    <a:srgbClr val="000000">
                      <a:alpha val="43137"/>
                    </a:srgbClr>
                  </a:outerShdw>
                </a:effectLst>
                <a:cs typeface="Arial"/>
              </a:rPr>
              <a:t>the</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tendenc</a:t>
            </a:r>
            <a:r>
              <a:rPr lang="en-US" spc="-18" dirty="0" smtClean="0">
                <a:solidFill>
                  <a:srgbClr val="FFFFFF"/>
                </a:solidFill>
                <a:effectLst>
                  <a:outerShdw blurRad="38100" dist="38100" dir="2700000" algn="tl">
                    <a:srgbClr val="000000">
                      <a:alpha val="43137"/>
                    </a:srgbClr>
                  </a:outerShdw>
                </a:effectLst>
                <a:cs typeface="Arial"/>
              </a:rPr>
              <a:t>y</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fo</a:t>
            </a:r>
            <a:r>
              <a:rPr lang="en-US" spc="-13" dirty="0" smtClean="0">
                <a:solidFill>
                  <a:srgbClr val="FFFFFF"/>
                </a:solidFill>
                <a:effectLst>
                  <a:outerShdw blurRad="38100" dist="38100" dir="2700000" algn="tl">
                    <a:srgbClr val="000000">
                      <a:alpha val="43137"/>
                    </a:srgbClr>
                  </a:outerShdw>
                </a:effectLst>
                <a:cs typeface="Arial"/>
              </a:rPr>
              <a:t>r</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a</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rate</a:t>
            </a:r>
            <a:r>
              <a:rPr lang="en-US" spc="-13" dirty="0" smtClean="0">
                <a:solidFill>
                  <a:srgbClr val="FFFFFF"/>
                </a:solidFill>
                <a:effectLst>
                  <a:outerShdw blurRad="38100" dist="38100" dir="2700000" algn="tl">
                    <a:srgbClr val="000000">
                      <a:alpha val="43137"/>
                    </a:srgbClr>
                  </a:outerShdw>
                </a:effectLst>
                <a:cs typeface="Arial"/>
              </a:rPr>
              <a:t>r</a:t>
            </a:r>
            <a:r>
              <a:rPr lang="en-US" spc="-4" dirty="0" smtClean="0">
                <a:solidFill>
                  <a:srgbClr val="FFFFFF"/>
                </a:solidFill>
                <a:effectLst>
                  <a:outerShdw blurRad="38100" dist="38100" dir="2700000" algn="tl">
                    <a:srgbClr val="000000">
                      <a:alpha val="43137"/>
                    </a:srgbClr>
                  </a:outerShdw>
                </a:effectLst>
                <a:cs typeface="Arial"/>
              </a:rPr>
              <a:t> </a:t>
            </a:r>
            <a:r>
              <a:rPr lang="en-US" spc="-13" dirty="0" smtClean="0">
                <a:solidFill>
                  <a:srgbClr val="FFFFFF"/>
                </a:solidFill>
                <a:effectLst>
                  <a:outerShdw blurRad="38100" dist="38100" dir="2700000" algn="tl">
                    <a:srgbClr val="000000">
                      <a:alpha val="43137"/>
                    </a:srgbClr>
                  </a:outerShdw>
                </a:effectLst>
                <a:cs typeface="Arial"/>
              </a:rPr>
              <a:t>t</a:t>
            </a:r>
            <a:r>
              <a:rPr lang="en-US" spc="-18" dirty="0" smtClean="0">
                <a:solidFill>
                  <a:srgbClr val="FFFFFF"/>
                </a:solidFill>
                <a:effectLst>
                  <a:outerShdw blurRad="38100" dist="38100" dir="2700000" algn="tl">
                    <a:srgbClr val="000000">
                      <a:alpha val="43137"/>
                    </a:srgbClr>
                  </a:outerShdw>
                </a:effectLst>
                <a:cs typeface="Arial"/>
              </a:rPr>
              <a:t>o</a:t>
            </a:r>
            <a:r>
              <a:rPr lang="en-US" spc="-4" dirty="0" smtClean="0">
                <a:solidFill>
                  <a:srgbClr val="FFFFFF"/>
                </a:solidFill>
                <a:effectLst>
                  <a:outerShdw blurRad="38100" dist="38100" dir="2700000" algn="tl">
                    <a:srgbClr val="000000">
                      <a:alpha val="43137"/>
                    </a:srgbClr>
                  </a:outerShdw>
                </a:effectLst>
                <a:cs typeface="Arial"/>
              </a:rPr>
              <a:t> </a:t>
            </a:r>
            <a:r>
              <a:rPr lang="en-US" spc="-27" dirty="0" smtClean="0">
                <a:solidFill>
                  <a:srgbClr val="FFFFFF"/>
                </a:solidFill>
                <a:effectLst>
                  <a:outerShdw blurRad="38100" dist="38100" dir="2700000" algn="tl">
                    <a:srgbClr val="000000">
                      <a:alpha val="43137"/>
                    </a:srgbClr>
                  </a:outerShdw>
                </a:effectLst>
                <a:cs typeface="Arial"/>
              </a:rPr>
              <a:t>mak</a:t>
            </a:r>
            <a:r>
              <a:rPr lang="en-US" spc="-18" dirty="0" smtClean="0">
                <a:solidFill>
                  <a:srgbClr val="FFFFFF"/>
                </a:solidFill>
                <a:effectLst>
                  <a:outerShdw blurRad="38100" dist="38100" dir="2700000" algn="tl">
                    <a:srgbClr val="000000">
                      <a:alpha val="43137"/>
                    </a:srgbClr>
                  </a:outerShdw>
                </a:effectLst>
                <a:cs typeface="Arial"/>
              </a:rPr>
              <a:t>e</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a</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first</a:t>
            </a:r>
            <a:r>
              <a:rPr lang="en-US" spc="-13"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favorable</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o</a:t>
            </a:r>
            <a:r>
              <a:rPr lang="en-US" spc="-13" dirty="0" smtClean="0">
                <a:solidFill>
                  <a:srgbClr val="FFFFFF"/>
                </a:solidFill>
                <a:effectLst>
                  <a:outerShdw blurRad="38100" dist="38100" dir="2700000" algn="tl">
                    <a:srgbClr val="000000">
                      <a:alpha val="43137"/>
                    </a:srgbClr>
                  </a:outerShdw>
                </a:effectLst>
                <a:cs typeface="Arial"/>
              </a:rPr>
              <a:t>r</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unfavorable</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judgment</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and</a:t>
            </a:r>
            <a:r>
              <a:rPr lang="en-US" spc="-13"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ignore</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o</a:t>
            </a:r>
            <a:r>
              <a:rPr lang="en-US" spc="-13" dirty="0" smtClean="0">
                <a:solidFill>
                  <a:srgbClr val="FFFFFF"/>
                </a:solidFill>
                <a:effectLst>
                  <a:outerShdw blurRad="38100" dist="38100" dir="2700000" algn="tl">
                    <a:srgbClr val="000000">
                      <a:alpha val="43137"/>
                    </a:srgbClr>
                  </a:outerShdw>
                </a:effectLst>
                <a:cs typeface="Arial"/>
              </a:rPr>
              <a:t>r</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distor</a:t>
            </a:r>
            <a:r>
              <a:rPr lang="en-US" spc="-9" dirty="0" smtClean="0">
                <a:solidFill>
                  <a:srgbClr val="FFFFFF"/>
                </a:solidFill>
                <a:effectLst>
                  <a:outerShdw blurRad="38100" dist="38100" dir="2700000" algn="tl">
                    <a:srgbClr val="000000">
                      <a:alpha val="43137"/>
                    </a:srgbClr>
                  </a:outerShdw>
                </a:effectLst>
                <a:cs typeface="Arial"/>
              </a:rPr>
              <a:t>t</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an</a:t>
            </a:r>
            <a:r>
              <a:rPr lang="en-US" spc="-18" dirty="0" smtClean="0">
                <a:solidFill>
                  <a:srgbClr val="FFFFFF"/>
                </a:solidFill>
                <a:effectLst>
                  <a:outerShdw blurRad="38100" dist="38100" dir="2700000" algn="tl">
                    <a:srgbClr val="000000">
                      <a:alpha val="43137"/>
                    </a:srgbClr>
                  </a:outerShdw>
                </a:effectLst>
                <a:cs typeface="Arial"/>
              </a:rPr>
              <a:t>y</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furthe</a:t>
            </a:r>
            <a:r>
              <a:rPr lang="en-US" spc="-13" dirty="0" smtClean="0">
                <a:solidFill>
                  <a:srgbClr val="FFFFFF"/>
                </a:solidFill>
                <a:effectLst>
                  <a:outerShdw blurRad="38100" dist="38100" dir="2700000" algn="tl">
                    <a:srgbClr val="000000">
                      <a:alpha val="43137"/>
                    </a:srgbClr>
                  </a:outerShdw>
                </a:effectLst>
                <a:cs typeface="Arial"/>
              </a:rPr>
              <a:t>r</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information.</a:t>
            </a:r>
            <a:endParaRPr lang="en-US" dirty="0" smtClean="0">
              <a:effectLst>
                <a:outerShdw blurRad="38100" dist="38100" dir="2700000" algn="tl">
                  <a:srgbClr val="000000">
                    <a:alpha val="43137"/>
                  </a:srgbClr>
                </a:outerShdw>
              </a:effectLst>
              <a:cs typeface="Arial"/>
            </a:endParaRP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0202" algn="ctr">
              <a:buNone/>
            </a:pPr>
            <a:r>
              <a:rPr lang="en-US" sz="4000" i="1" spc="-27" dirty="0" smtClean="0">
                <a:solidFill>
                  <a:srgbClr val="00B050"/>
                </a:solidFill>
                <a:effectLst>
                  <a:outerShdw blurRad="38100" dist="38100" dir="2700000" algn="tl">
                    <a:srgbClr val="000000">
                      <a:alpha val="43137"/>
                    </a:srgbClr>
                  </a:outerShdw>
                </a:effectLst>
                <a:cs typeface="Arial"/>
              </a:rPr>
              <a:t>Mos</a:t>
            </a:r>
            <a:r>
              <a:rPr lang="en-US" sz="4000" i="1" spc="-9" dirty="0" smtClean="0">
                <a:solidFill>
                  <a:srgbClr val="00B050"/>
                </a:solidFill>
                <a:effectLst>
                  <a:outerShdw blurRad="38100" dist="38100" dir="2700000" algn="tl">
                    <a:srgbClr val="000000">
                      <a:alpha val="43137"/>
                    </a:srgbClr>
                  </a:outerShdw>
                </a:effectLst>
                <a:cs typeface="Arial"/>
              </a:rPr>
              <a:t>t</a:t>
            </a:r>
            <a:r>
              <a:rPr lang="en-US" sz="4000" i="1" spc="-4" dirty="0" smtClean="0">
                <a:solidFill>
                  <a:srgbClr val="00B050"/>
                </a:solidFill>
                <a:effectLst>
                  <a:outerShdw blurRad="38100" dist="38100" dir="2700000" algn="tl">
                    <a:srgbClr val="000000">
                      <a:alpha val="43137"/>
                    </a:srgbClr>
                  </a:outerShdw>
                </a:effectLst>
                <a:cs typeface="Arial"/>
              </a:rPr>
              <a:t> </a:t>
            </a:r>
            <a:r>
              <a:rPr lang="en-US" sz="4000" i="1" spc="-27" dirty="0" smtClean="0">
                <a:solidFill>
                  <a:srgbClr val="00B050"/>
                </a:solidFill>
                <a:effectLst>
                  <a:outerShdw blurRad="38100" dist="38100" dir="2700000" algn="tl">
                    <a:srgbClr val="000000">
                      <a:alpha val="43137"/>
                    </a:srgbClr>
                  </a:outerShdw>
                </a:effectLst>
                <a:cs typeface="Arial"/>
              </a:rPr>
              <a:t>Commo</a:t>
            </a:r>
            <a:r>
              <a:rPr lang="en-US" sz="4000" i="1" spc="-18" dirty="0" smtClean="0">
                <a:solidFill>
                  <a:srgbClr val="00B050"/>
                </a:solidFill>
                <a:effectLst>
                  <a:outerShdw blurRad="38100" dist="38100" dir="2700000" algn="tl">
                    <a:srgbClr val="000000">
                      <a:alpha val="43137"/>
                    </a:srgbClr>
                  </a:outerShdw>
                </a:effectLst>
                <a:cs typeface="Arial"/>
              </a:rPr>
              <a:t>n</a:t>
            </a:r>
            <a:r>
              <a:rPr lang="en-US" sz="4000" i="1" spc="-4" dirty="0" smtClean="0">
                <a:solidFill>
                  <a:srgbClr val="00B050"/>
                </a:solidFill>
                <a:effectLst>
                  <a:outerShdw blurRad="38100" dist="38100" dir="2700000" algn="tl">
                    <a:srgbClr val="000000">
                      <a:alpha val="43137"/>
                    </a:srgbClr>
                  </a:outerShdw>
                </a:effectLst>
                <a:cs typeface="Arial"/>
              </a:rPr>
              <a:t> </a:t>
            </a:r>
            <a:r>
              <a:rPr lang="en-US" sz="4000" i="1" spc="-18" dirty="0" smtClean="0">
                <a:solidFill>
                  <a:srgbClr val="00B050"/>
                </a:solidFill>
                <a:effectLst>
                  <a:outerShdw blurRad="38100" dist="38100" dir="2700000" algn="tl">
                    <a:srgbClr val="000000">
                      <a:alpha val="43137"/>
                    </a:srgbClr>
                  </a:outerShdw>
                </a:effectLst>
                <a:cs typeface="Arial"/>
              </a:rPr>
              <a:t>Rating</a:t>
            </a:r>
            <a:r>
              <a:rPr lang="en-US" sz="4000" i="1" spc="-4" dirty="0" smtClean="0">
                <a:solidFill>
                  <a:srgbClr val="00B050"/>
                </a:solidFill>
                <a:effectLst>
                  <a:outerShdw blurRad="38100" dist="38100" dir="2700000" algn="tl">
                    <a:srgbClr val="000000">
                      <a:alpha val="43137"/>
                    </a:srgbClr>
                  </a:outerShdw>
                </a:effectLst>
                <a:cs typeface="Arial"/>
              </a:rPr>
              <a:t> </a:t>
            </a:r>
            <a:r>
              <a:rPr lang="en-US" sz="4000" i="1" spc="-18" dirty="0" smtClean="0">
                <a:solidFill>
                  <a:srgbClr val="00B050"/>
                </a:solidFill>
                <a:effectLst>
                  <a:outerShdw blurRad="38100" dist="38100" dir="2700000" algn="tl">
                    <a:srgbClr val="000000">
                      <a:alpha val="43137"/>
                    </a:srgbClr>
                  </a:outerShdw>
                </a:effectLst>
                <a:cs typeface="Arial"/>
              </a:rPr>
              <a:t>Errors</a:t>
            </a:r>
            <a:endParaRPr lang="en-US" sz="4000" i="1" dirty="0" smtClean="0">
              <a:solidFill>
                <a:srgbClr val="00B050"/>
              </a:solidFill>
              <a:effectLst>
                <a:outerShdw blurRad="38100" dist="38100" dir="2700000" algn="tl">
                  <a:srgbClr val="000000">
                    <a:alpha val="43137"/>
                  </a:srgbClr>
                </a:outerShdw>
              </a:effectLst>
              <a:cs typeface="Arial"/>
            </a:endParaRPr>
          </a:p>
          <a:p>
            <a:pPr algn="ctr">
              <a:spcBef>
                <a:spcPts val="4"/>
              </a:spcBef>
              <a:buNone/>
            </a:pPr>
            <a:endParaRPr lang="en-US" sz="3600" dirty="0" smtClean="0">
              <a:effectLst>
                <a:outerShdw blurRad="38100" dist="38100" dir="2700000" algn="tl">
                  <a:srgbClr val="000000">
                    <a:alpha val="43137"/>
                  </a:srgbClr>
                </a:outerShdw>
              </a:effectLst>
              <a:latin typeface="Times New Roman"/>
              <a:cs typeface="Times New Roman"/>
            </a:endParaRPr>
          </a:p>
          <a:p>
            <a:pPr marL="31342" algn="ctr">
              <a:buNone/>
            </a:pPr>
            <a:r>
              <a:rPr lang="en-US" i="1" spc="-22" dirty="0" smtClean="0">
                <a:solidFill>
                  <a:srgbClr val="FFFFFF"/>
                </a:solidFill>
                <a:effectLst>
                  <a:outerShdw blurRad="38100" dist="38100" dir="2700000" algn="tl">
                    <a:srgbClr val="000000">
                      <a:alpha val="43137"/>
                    </a:srgbClr>
                  </a:outerShdw>
                </a:effectLst>
                <a:cs typeface="Arial"/>
              </a:rPr>
              <a:t>Hal</a:t>
            </a:r>
            <a:r>
              <a:rPr lang="en-US" i="1" spc="-18" dirty="0" smtClean="0">
                <a:solidFill>
                  <a:srgbClr val="FFFFFF"/>
                </a:solidFill>
                <a:effectLst>
                  <a:outerShdw blurRad="38100" dist="38100" dir="2700000" algn="tl">
                    <a:srgbClr val="000000">
                      <a:alpha val="43137"/>
                    </a:srgbClr>
                  </a:outerShdw>
                </a:effectLst>
                <a:cs typeface="Arial"/>
              </a:rPr>
              <a:t>o</a:t>
            </a:r>
            <a:r>
              <a:rPr lang="en-US" i="1" spc="-4" dirty="0" smtClean="0">
                <a:solidFill>
                  <a:srgbClr val="FFFFFF"/>
                </a:solidFill>
                <a:effectLst>
                  <a:outerShdw blurRad="38100" dist="38100" dir="2700000" algn="tl">
                    <a:srgbClr val="000000">
                      <a:alpha val="43137"/>
                    </a:srgbClr>
                  </a:outerShdw>
                </a:effectLst>
                <a:cs typeface="Arial"/>
              </a:rPr>
              <a:t> </a:t>
            </a:r>
            <a:r>
              <a:rPr lang="en-US" i="1" spc="-18" dirty="0" smtClean="0">
                <a:solidFill>
                  <a:srgbClr val="FFFFFF"/>
                </a:solidFill>
                <a:effectLst>
                  <a:outerShdw blurRad="38100" dist="38100" dir="2700000" algn="tl">
                    <a:srgbClr val="000000">
                      <a:alpha val="43137"/>
                    </a:srgbClr>
                  </a:outerShdw>
                </a:effectLst>
                <a:cs typeface="Arial"/>
              </a:rPr>
              <a:t>Effect</a:t>
            </a:r>
            <a:endParaRPr lang="en-US" dirty="0" smtClean="0">
              <a:effectLst>
                <a:outerShdw blurRad="38100" dist="38100" dir="2700000" algn="tl">
                  <a:srgbClr val="000000">
                    <a:alpha val="43137"/>
                  </a:srgbClr>
                </a:outerShdw>
              </a:effectLst>
              <a:cs typeface="Arial"/>
            </a:endParaRPr>
          </a:p>
          <a:p>
            <a:pPr algn="ctr">
              <a:spcBef>
                <a:spcPts val="9"/>
              </a:spcBef>
              <a:buNone/>
            </a:pPr>
            <a:endParaRPr lang="en-US" sz="4400" dirty="0" smtClean="0">
              <a:effectLst>
                <a:outerShdw blurRad="38100" dist="38100" dir="2700000" algn="tl">
                  <a:srgbClr val="000000">
                    <a:alpha val="43137"/>
                  </a:srgbClr>
                </a:outerShdw>
              </a:effectLst>
              <a:latin typeface="Times New Roman"/>
              <a:cs typeface="Times New Roman"/>
            </a:endParaRPr>
          </a:p>
          <a:p>
            <a:pPr marL="319115" marR="4559" indent="-307718" algn="ctr">
              <a:buNone/>
            </a:pPr>
            <a:r>
              <a:rPr lang="en-US" spc="-31" dirty="0" smtClean="0">
                <a:solidFill>
                  <a:srgbClr val="FFFFFF"/>
                </a:solidFill>
                <a:effectLst>
                  <a:outerShdw blurRad="38100" dist="38100" dir="2700000" algn="tl">
                    <a:srgbClr val="000000">
                      <a:alpha val="43137"/>
                    </a:srgbClr>
                  </a:outerShdw>
                </a:effectLst>
                <a:cs typeface="Arial"/>
              </a:rPr>
              <a:t>…</a:t>
            </a:r>
            <a:r>
              <a:rPr lang="en-US" spc="-22" dirty="0" smtClean="0">
                <a:solidFill>
                  <a:srgbClr val="FFFFFF"/>
                </a:solidFill>
                <a:effectLst>
                  <a:outerShdw blurRad="38100" dist="38100" dir="2700000" algn="tl">
                    <a:srgbClr val="000000">
                      <a:alpha val="43137"/>
                    </a:srgbClr>
                  </a:outerShdw>
                </a:effectLst>
                <a:cs typeface="Arial"/>
              </a:rPr>
              <a:t>imprope</a:t>
            </a:r>
            <a:r>
              <a:rPr lang="en-US" spc="-13" dirty="0" smtClean="0">
                <a:solidFill>
                  <a:srgbClr val="FFFFFF"/>
                </a:solidFill>
                <a:effectLst>
                  <a:outerShdw blurRad="38100" dist="38100" dir="2700000" algn="tl">
                    <a:srgbClr val="000000">
                      <a:alpha val="43137"/>
                    </a:srgbClr>
                  </a:outerShdw>
                </a:effectLst>
                <a:cs typeface="Arial"/>
              </a:rPr>
              <a:t>r</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vagu</a:t>
            </a:r>
            <a:r>
              <a:rPr lang="en-US" spc="-18" dirty="0" smtClean="0">
                <a:solidFill>
                  <a:srgbClr val="FFFFFF"/>
                </a:solidFill>
                <a:effectLst>
                  <a:outerShdw blurRad="38100" dist="38100" dir="2700000" algn="tl">
                    <a:srgbClr val="000000">
                      <a:alpha val="43137"/>
                    </a:srgbClr>
                  </a:outerShdw>
                </a:effectLst>
                <a:cs typeface="Arial"/>
              </a:rPr>
              <a:t>e</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judgments</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fro</a:t>
            </a:r>
            <a:r>
              <a:rPr lang="en-US" spc="-27" dirty="0" smtClean="0">
                <a:solidFill>
                  <a:srgbClr val="FFFFFF"/>
                </a:solidFill>
                <a:effectLst>
                  <a:outerShdw blurRad="38100" dist="38100" dir="2700000" algn="tl">
                    <a:srgbClr val="000000">
                      <a:alpha val="43137"/>
                    </a:srgbClr>
                  </a:outerShdw>
                </a:effectLst>
                <a:cs typeface="Arial"/>
              </a:rPr>
              <a:t>m</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on</a:t>
            </a:r>
            <a:r>
              <a:rPr lang="en-US" spc="-18" dirty="0" smtClean="0">
                <a:solidFill>
                  <a:srgbClr val="FFFFFF"/>
                </a:solidFill>
                <a:effectLst>
                  <a:outerShdw blurRad="38100" dist="38100" dir="2700000" algn="tl">
                    <a:srgbClr val="000000">
                      <a:alpha val="43137"/>
                    </a:srgbClr>
                  </a:outerShdw>
                </a:effectLst>
                <a:cs typeface="Arial"/>
              </a:rPr>
              <a:t>e</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part</a:t>
            </a:r>
            <a:r>
              <a:rPr lang="en-US" spc="-13"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o</a:t>
            </a:r>
            <a:r>
              <a:rPr lang="en-US" spc="-9" dirty="0" smtClean="0">
                <a:solidFill>
                  <a:srgbClr val="FFFFFF"/>
                </a:solidFill>
                <a:effectLst>
                  <a:outerShdw blurRad="38100" dist="38100" dir="2700000" algn="tl">
                    <a:srgbClr val="000000">
                      <a:alpha val="43137"/>
                    </a:srgbClr>
                  </a:outerShdw>
                </a:effectLst>
                <a:cs typeface="Arial"/>
              </a:rPr>
              <a:t>f</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the</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job</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performanc</a:t>
            </a:r>
            <a:r>
              <a:rPr lang="en-US" spc="-18" dirty="0" smtClean="0">
                <a:solidFill>
                  <a:srgbClr val="FFFFFF"/>
                </a:solidFill>
                <a:effectLst>
                  <a:outerShdw blurRad="38100" dist="38100" dir="2700000" algn="tl">
                    <a:srgbClr val="000000">
                      <a:alpha val="43137"/>
                    </a:srgbClr>
                  </a:outerShdw>
                </a:effectLst>
                <a:cs typeface="Arial"/>
              </a:rPr>
              <a:t>e</a:t>
            </a:r>
            <a:r>
              <a:rPr lang="en-US" spc="-4" dirty="0" smtClean="0">
                <a:solidFill>
                  <a:srgbClr val="FFFFFF"/>
                </a:solidFill>
                <a:effectLst>
                  <a:outerShdw blurRad="38100" dist="38100" dir="2700000" algn="tl">
                    <a:srgbClr val="000000">
                      <a:alpha val="43137"/>
                    </a:srgbClr>
                  </a:outerShdw>
                </a:effectLst>
                <a:cs typeface="Arial"/>
              </a:rPr>
              <a:t> </a:t>
            </a:r>
            <a:r>
              <a:rPr lang="en-US" spc="-13" dirty="0" smtClean="0">
                <a:solidFill>
                  <a:srgbClr val="FFFFFF"/>
                </a:solidFill>
                <a:effectLst>
                  <a:outerShdw blurRad="38100" dist="38100" dir="2700000" algn="tl">
                    <a:srgbClr val="000000">
                      <a:alpha val="43137"/>
                    </a:srgbClr>
                  </a:outerShdw>
                </a:effectLst>
                <a:cs typeface="Arial"/>
              </a:rPr>
              <a:t>t</a:t>
            </a:r>
            <a:r>
              <a:rPr lang="en-US" spc="-18" dirty="0" smtClean="0">
                <a:solidFill>
                  <a:srgbClr val="FFFFFF"/>
                </a:solidFill>
                <a:effectLst>
                  <a:outerShdw blurRad="38100" dist="38100" dir="2700000" algn="tl">
                    <a:srgbClr val="000000">
                      <a:alpha val="43137"/>
                    </a:srgbClr>
                  </a:outerShdw>
                </a:effectLst>
                <a:cs typeface="Arial"/>
              </a:rPr>
              <a:t>o</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al</a:t>
            </a:r>
            <a:r>
              <a:rPr lang="en-US" spc="-9" dirty="0" smtClean="0">
                <a:solidFill>
                  <a:srgbClr val="FFFFFF"/>
                </a:solidFill>
                <a:effectLst>
                  <a:outerShdw blurRad="38100" dist="38100" dir="2700000" algn="tl">
                    <a:srgbClr val="000000">
                      <a:alpha val="43137"/>
                    </a:srgbClr>
                  </a:outerShdw>
                </a:effectLst>
                <a:cs typeface="Arial"/>
              </a:rPr>
              <a:t>l</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othe</a:t>
            </a:r>
            <a:r>
              <a:rPr lang="en-US" spc="-13" dirty="0" smtClean="0">
                <a:solidFill>
                  <a:srgbClr val="FFFFFF"/>
                </a:solidFill>
                <a:effectLst>
                  <a:outerShdw blurRad="38100" dist="38100" dir="2700000" algn="tl">
                    <a:srgbClr val="000000">
                      <a:alpha val="43137"/>
                    </a:srgbClr>
                  </a:outerShdw>
                </a:effectLst>
                <a:cs typeface="Arial"/>
              </a:rPr>
              <a:t>r</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area</a:t>
            </a:r>
            <a:r>
              <a:rPr lang="en-US" spc="-18" dirty="0" smtClean="0">
                <a:solidFill>
                  <a:srgbClr val="FFFFFF"/>
                </a:solidFill>
                <a:effectLst>
                  <a:outerShdw blurRad="38100" dist="38100" dir="2700000" algn="tl">
                    <a:srgbClr val="000000">
                      <a:alpha val="43137"/>
                    </a:srgbClr>
                  </a:outerShdw>
                </a:effectLst>
                <a:cs typeface="Arial"/>
              </a:rPr>
              <a:t>s</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or</a:t>
            </a:r>
            <a:r>
              <a:rPr lang="en-US" spc="-13"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parts</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o</a:t>
            </a:r>
            <a:r>
              <a:rPr lang="en-US" spc="-9" dirty="0" smtClean="0">
                <a:solidFill>
                  <a:srgbClr val="FFFFFF"/>
                </a:solidFill>
                <a:effectLst>
                  <a:outerShdw blurRad="38100" dist="38100" dir="2700000" algn="tl">
                    <a:srgbClr val="000000">
                      <a:alpha val="43137"/>
                    </a:srgbClr>
                  </a:outerShdw>
                </a:effectLst>
                <a:cs typeface="Arial"/>
              </a:rPr>
              <a:t>f</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the</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job.</a:t>
            </a:r>
            <a:endParaRPr lang="en-US" dirty="0" smtClean="0">
              <a:effectLst>
                <a:outerShdw blurRad="38100" dist="38100" dir="2700000" algn="tl">
                  <a:srgbClr val="000000">
                    <a:alpha val="43137"/>
                  </a:srgbClr>
                </a:outerShdw>
              </a:effectLst>
              <a:cs typeface="Arial"/>
            </a:endParaRP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spc="-27" dirty="0" smtClean="0">
                <a:effectLst>
                  <a:outerShdw blurRad="38100" dist="38100" dir="2700000" algn="tl">
                    <a:srgbClr val="000000">
                      <a:alpha val="43137"/>
                    </a:srgbClr>
                  </a:outerShdw>
                </a:effectLst>
                <a:cs typeface="Arial"/>
              </a:rPr>
              <a:t>Mos</a:t>
            </a:r>
            <a:r>
              <a:rPr lang="en-US" i="1" spc="-9" dirty="0" smtClean="0">
                <a:effectLst>
                  <a:outerShdw blurRad="38100" dist="38100" dir="2700000" algn="tl">
                    <a:srgbClr val="000000">
                      <a:alpha val="43137"/>
                    </a:srgbClr>
                  </a:outerShdw>
                </a:effectLst>
                <a:cs typeface="Arial"/>
              </a:rPr>
              <a:t>t</a:t>
            </a:r>
            <a:r>
              <a:rPr lang="en-US" i="1" spc="-4" dirty="0" smtClean="0">
                <a:effectLst>
                  <a:outerShdw blurRad="38100" dist="38100" dir="2700000" algn="tl">
                    <a:srgbClr val="000000">
                      <a:alpha val="43137"/>
                    </a:srgbClr>
                  </a:outerShdw>
                </a:effectLst>
                <a:cs typeface="Arial"/>
              </a:rPr>
              <a:t> </a:t>
            </a:r>
            <a:r>
              <a:rPr lang="en-US" i="1" spc="-27" dirty="0" smtClean="0">
                <a:effectLst>
                  <a:outerShdw blurRad="38100" dist="38100" dir="2700000" algn="tl">
                    <a:srgbClr val="000000">
                      <a:alpha val="43137"/>
                    </a:srgbClr>
                  </a:outerShdw>
                </a:effectLst>
                <a:cs typeface="Arial"/>
              </a:rPr>
              <a:t>Commo</a:t>
            </a:r>
            <a:r>
              <a:rPr lang="en-US" i="1" spc="-18" dirty="0" smtClean="0">
                <a:effectLst>
                  <a:outerShdw blurRad="38100" dist="38100" dir="2700000" algn="tl">
                    <a:srgbClr val="000000">
                      <a:alpha val="43137"/>
                    </a:srgbClr>
                  </a:outerShdw>
                </a:effectLst>
                <a:cs typeface="Arial"/>
              </a:rPr>
              <a:t>n</a:t>
            </a:r>
            <a:r>
              <a:rPr lang="en-US" i="1" spc="-4" dirty="0" smtClean="0">
                <a:effectLst>
                  <a:outerShdw blurRad="38100" dist="38100" dir="2700000" algn="tl">
                    <a:srgbClr val="000000">
                      <a:alpha val="43137"/>
                    </a:srgbClr>
                  </a:outerShdw>
                </a:effectLst>
                <a:cs typeface="Arial"/>
              </a:rPr>
              <a:t> </a:t>
            </a:r>
            <a:r>
              <a:rPr lang="en-US" i="1" spc="-18" dirty="0" smtClean="0">
                <a:effectLst>
                  <a:outerShdw blurRad="38100" dist="38100" dir="2700000" algn="tl">
                    <a:srgbClr val="000000">
                      <a:alpha val="43137"/>
                    </a:srgbClr>
                  </a:outerShdw>
                </a:effectLst>
                <a:cs typeface="Arial"/>
              </a:rPr>
              <a:t>Rating</a:t>
            </a:r>
            <a:r>
              <a:rPr lang="en-US" i="1" spc="-4" dirty="0" smtClean="0">
                <a:effectLst>
                  <a:outerShdw blurRad="38100" dist="38100" dir="2700000" algn="tl">
                    <a:srgbClr val="000000">
                      <a:alpha val="43137"/>
                    </a:srgbClr>
                  </a:outerShdw>
                </a:effectLst>
                <a:cs typeface="Arial"/>
              </a:rPr>
              <a:t> </a:t>
            </a:r>
            <a:r>
              <a:rPr lang="en-US" i="1" spc="-18" dirty="0" smtClean="0">
                <a:effectLst>
                  <a:outerShdw blurRad="38100" dist="38100" dir="2700000" algn="tl">
                    <a:srgbClr val="000000">
                      <a:alpha val="43137"/>
                    </a:srgbClr>
                  </a:outerShdw>
                </a:effectLst>
                <a:cs typeface="Arial"/>
              </a:rPr>
              <a:t>Errors</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1546569" algn="ctr">
              <a:buNone/>
            </a:pPr>
            <a:endParaRPr lang="en-US" i="1" spc="-18" dirty="0" smtClean="0">
              <a:solidFill>
                <a:srgbClr val="FFFFFF"/>
              </a:solidFill>
              <a:effectLst>
                <a:outerShdw blurRad="38100" dist="38100" dir="2700000" algn="tl">
                  <a:srgbClr val="000000">
                    <a:alpha val="43137"/>
                  </a:srgbClr>
                </a:outerShdw>
              </a:effectLst>
              <a:cs typeface="Arial"/>
            </a:endParaRPr>
          </a:p>
          <a:p>
            <a:pPr marL="1546569" algn="ctr">
              <a:buNone/>
            </a:pPr>
            <a:r>
              <a:rPr lang="en-US" i="1" spc="-18" dirty="0" smtClean="0">
                <a:solidFill>
                  <a:srgbClr val="FFFFFF"/>
                </a:solidFill>
                <a:effectLst>
                  <a:outerShdw blurRad="38100" dist="38100" dir="2700000" algn="tl">
                    <a:srgbClr val="000000">
                      <a:alpha val="43137"/>
                    </a:srgbClr>
                  </a:outerShdw>
                </a:effectLst>
                <a:cs typeface="Arial"/>
              </a:rPr>
              <a:t>Similar</a:t>
            </a:r>
            <a:r>
              <a:rPr lang="en-US" i="1" spc="4" dirty="0" smtClean="0">
                <a:solidFill>
                  <a:srgbClr val="FFFFFF"/>
                </a:solidFill>
                <a:effectLst>
                  <a:outerShdw blurRad="38100" dist="38100" dir="2700000" algn="tl">
                    <a:srgbClr val="000000">
                      <a:alpha val="43137"/>
                    </a:srgbClr>
                  </a:outerShdw>
                </a:effectLst>
                <a:cs typeface="Arial"/>
              </a:rPr>
              <a:t> </a:t>
            </a:r>
            <a:r>
              <a:rPr lang="en-US" i="1" spc="-13" dirty="0" smtClean="0">
                <a:solidFill>
                  <a:srgbClr val="FFFFFF"/>
                </a:solidFill>
                <a:effectLst>
                  <a:outerShdw blurRad="38100" dist="38100" dir="2700000" algn="tl">
                    <a:srgbClr val="000000">
                      <a:alpha val="43137"/>
                    </a:srgbClr>
                  </a:outerShdw>
                </a:effectLst>
                <a:cs typeface="Arial"/>
              </a:rPr>
              <a:t>-</a:t>
            </a:r>
            <a:r>
              <a:rPr lang="en-US" i="1" spc="-4" dirty="0" smtClean="0">
                <a:solidFill>
                  <a:srgbClr val="FFFFFF"/>
                </a:solidFill>
                <a:effectLst>
                  <a:outerShdw blurRad="38100" dist="38100" dir="2700000" algn="tl">
                    <a:srgbClr val="000000">
                      <a:alpha val="43137"/>
                    </a:srgbClr>
                  </a:outerShdw>
                </a:effectLst>
                <a:cs typeface="Arial"/>
              </a:rPr>
              <a:t> </a:t>
            </a:r>
            <a:r>
              <a:rPr lang="en-US" i="1" spc="-22" dirty="0" smtClean="0">
                <a:solidFill>
                  <a:srgbClr val="FFFFFF"/>
                </a:solidFill>
                <a:effectLst>
                  <a:outerShdw blurRad="38100" dist="38100" dir="2700000" algn="tl">
                    <a:srgbClr val="000000">
                      <a:alpha val="43137"/>
                    </a:srgbClr>
                  </a:outerShdw>
                </a:effectLst>
                <a:cs typeface="Arial"/>
              </a:rPr>
              <a:t>T</a:t>
            </a:r>
            <a:r>
              <a:rPr lang="en-US" i="1" spc="-18" dirty="0" smtClean="0">
                <a:solidFill>
                  <a:srgbClr val="FFFFFF"/>
                </a:solidFill>
                <a:effectLst>
                  <a:outerShdw blurRad="38100" dist="38100" dir="2700000" algn="tl">
                    <a:srgbClr val="000000">
                      <a:alpha val="43137"/>
                    </a:srgbClr>
                  </a:outerShdw>
                </a:effectLst>
                <a:cs typeface="Arial"/>
              </a:rPr>
              <a:t>o</a:t>
            </a:r>
            <a:r>
              <a:rPr lang="en-US" i="1" spc="-4" dirty="0" smtClean="0">
                <a:solidFill>
                  <a:srgbClr val="FFFFFF"/>
                </a:solidFill>
                <a:effectLst>
                  <a:outerShdw blurRad="38100" dist="38100" dir="2700000" algn="tl">
                    <a:srgbClr val="000000">
                      <a:alpha val="43137"/>
                    </a:srgbClr>
                  </a:outerShdw>
                </a:effectLst>
                <a:cs typeface="Arial"/>
              </a:rPr>
              <a:t> </a:t>
            </a:r>
            <a:r>
              <a:rPr lang="en-US" i="1" spc="-13" dirty="0" smtClean="0">
                <a:solidFill>
                  <a:srgbClr val="FFFFFF"/>
                </a:solidFill>
                <a:effectLst>
                  <a:outerShdw blurRad="38100" dist="38100" dir="2700000" algn="tl">
                    <a:srgbClr val="000000">
                      <a:alpha val="43137"/>
                    </a:srgbClr>
                  </a:outerShdw>
                </a:effectLst>
                <a:cs typeface="Arial"/>
              </a:rPr>
              <a:t>-</a:t>
            </a:r>
            <a:r>
              <a:rPr lang="en-US" i="1" spc="-4" dirty="0" smtClean="0">
                <a:solidFill>
                  <a:srgbClr val="FFFFFF"/>
                </a:solidFill>
                <a:effectLst>
                  <a:outerShdw blurRad="38100" dist="38100" dir="2700000" algn="tl">
                    <a:srgbClr val="000000">
                      <a:alpha val="43137"/>
                    </a:srgbClr>
                  </a:outerShdw>
                </a:effectLst>
                <a:cs typeface="Arial"/>
              </a:rPr>
              <a:t> </a:t>
            </a:r>
            <a:r>
              <a:rPr lang="en-US" i="1" spc="-31" dirty="0" smtClean="0">
                <a:solidFill>
                  <a:srgbClr val="FFFFFF"/>
                </a:solidFill>
                <a:effectLst>
                  <a:outerShdw blurRad="38100" dist="38100" dir="2700000" algn="tl">
                    <a:srgbClr val="000000">
                      <a:alpha val="43137"/>
                    </a:srgbClr>
                  </a:outerShdw>
                </a:effectLst>
                <a:cs typeface="Arial"/>
              </a:rPr>
              <a:t>M</a:t>
            </a:r>
            <a:r>
              <a:rPr lang="en-US" i="1" spc="-18" dirty="0" smtClean="0">
                <a:solidFill>
                  <a:srgbClr val="FFFFFF"/>
                </a:solidFill>
                <a:effectLst>
                  <a:outerShdw blurRad="38100" dist="38100" dir="2700000" algn="tl">
                    <a:srgbClr val="000000">
                      <a:alpha val="43137"/>
                    </a:srgbClr>
                  </a:outerShdw>
                </a:effectLst>
                <a:cs typeface="Arial"/>
              </a:rPr>
              <a:t>e</a:t>
            </a:r>
            <a:r>
              <a:rPr lang="en-US" i="1" spc="-4" dirty="0" smtClean="0">
                <a:solidFill>
                  <a:srgbClr val="FFFFFF"/>
                </a:solidFill>
                <a:effectLst>
                  <a:outerShdw blurRad="38100" dist="38100" dir="2700000" algn="tl">
                    <a:srgbClr val="000000">
                      <a:alpha val="43137"/>
                    </a:srgbClr>
                  </a:outerShdw>
                </a:effectLst>
                <a:cs typeface="Arial"/>
              </a:rPr>
              <a:t> </a:t>
            </a:r>
            <a:r>
              <a:rPr lang="en-US" i="1" spc="-13" dirty="0" smtClean="0">
                <a:solidFill>
                  <a:srgbClr val="FFFFFF"/>
                </a:solidFill>
                <a:effectLst>
                  <a:outerShdw blurRad="38100" dist="38100" dir="2700000" algn="tl">
                    <a:srgbClr val="000000">
                      <a:alpha val="43137"/>
                    </a:srgbClr>
                  </a:outerShdw>
                </a:effectLst>
                <a:cs typeface="Arial"/>
              </a:rPr>
              <a:t>-</a:t>
            </a:r>
            <a:r>
              <a:rPr lang="en-US" i="1" spc="-4" dirty="0" smtClean="0">
                <a:solidFill>
                  <a:srgbClr val="FFFFFF"/>
                </a:solidFill>
                <a:effectLst>
                  <a:outerShdw blurRad="38100" dist="38100" dir="2700000" algn="tl">
                    <a:srgbClr val="000000">
                      <a:alpha val="43137"/>
                    </a:srgbClr>
                  </a:outerShdw>
                </a:effectLst>
                <a:cs typeface="Arial"/>
              </a:rPr>
              <a:t> </a:t>
            </a:r>
            <a:r>
              <a:rPr lang="en-US" i="1" spc="-18" dirty="0" smtClean="0">
                <a:solidFill>
                  <a:srgbClr val="FFFFFF"/>
                </a:solidFill>
                <a:effectLst>
                  <a:outerShdw blurRad="38100" dist="38100" dir="2700000" algn="tl">
                    <a:srgbClr val="000000">
                      <a:alpha val="43137"/>
                    </a:srgbClr>
                  </a:outerShdw>
                </a:effectLst>
                <a:cs typeface="Arial"/>
              </a:rPr>
              <a:t>Effect</a:t>
            </a:r>
            <a:endParaRPr lang="en-US" dirty="0" smtClean="0">
              <a:effectLst>
                <a:outerShdw blurRad="38100" dist="38100" dir="2700000" algn="tl">
                  <a:srgbClr val="000000">
                    <a:alpha val="43137"/>
                  </a:srgbClr>
                </a:outerShdw>
              </a:effectLst>
              <a:cs typeface="Arial"/>
            </a:endParaRPr>
          </a:p>
          <a:p>
            <a:pPr algn="ctr">
              <a:spcBef>
                <a:spcPts val="9"/>
              </a:spcBef>
              <a:buNone/>
            </a:pPr>
            <a:endParaRPr lang="en-US" sz="4400" dirty="0" smtClean="0">
              <a:effectLst>
                <a:outerShdw blurRad="38100" dist="38100" dir="2700000" algn="tl">
                  <a:srgbClr val="000000">
                    <a:alpha val="43137"/>
                  </a:srgbClr>
                </a:outerShdw>
              </a:effectLst>
              <a:latin typeface="Times New Roman"/>
              <a:cs typeface="Times New Roman"/>
            </a:endParaRPr>
          </a:p>
          <a:p>
            <a:pPr marL="319115" marR="4559" indent="-307718" algn="ctr">
              <a:buNone/>
            </a:pPr>
            <a:r>
              <a:rPr lang="en-US" spc="-31" dirty="0" smtClean="0">
                <a:solidFill>
                  <a:srgbClr val="FFFFFF"/>
                </a:solidFill>
                <a:effectLst>
                  <a:outerShdw blurRad="38100" dist="38100" dir="2700000" algn="tl">
                    <a:srgbClr val="000000">
                      <a:alpha val="43137"/>
                    </a:srgbClr>
                  </a:outerShdw>
                </a:effectLst>
                <a:cs typeface="Arial"/>
              </a:rPr>
              <a:t>…</a:t>
            </a:r>
            <a:r>
              <a:rPr lang="en-US" spc="-22" dirty="0" smtClean="0">
                <a:solidFill>
                  <a:srgbClr val="FFFFFF"/>
                </a:solidFill>
                <a:effectLst>
                  <a:outerShdw blurRad="38100" dist="38100" dir="2700000" algn="tl">
                    <a:srgbClr val="000000">
                      <a:alpha val="43137"/>
                    </a:srgbClr>
                  </a:outerShdw>
                </a:effectLst>
                <a:cs typeface="Arial"/>
              </a:rPr>
              <a:t>tendenc</a:t>
            </a:r>
            <a:r>
              <a:rPr lang="en-US" spc="-18" dirty="0" smtClean="0">
                <a:solidFill>
                  <a:srgbClr val="FFFFFF"/>
                </a:solidFill>
                <a:effectLst>
                  <a:outerShdw blurRad="38100" dist="38100" dir="2700000" algn="tl">
                    <a:srgbClr val="000000">
                      <a:alpha val="43137"/>
                    </a:srgbClr>
                  </a:outerShdw>
                </a:effectLst>
                <a:cs typeface="Arial"/>
              </a:rPr>
              <a:t>y</a:t>
            </a:r>
            <a:r>
              <a:rPr lang="en-US" spc="-4" dirty="0" smtClean="0">
                <a:solidFill>
                  <a:srgbClr val="FFFFFF"/>
                </a:solidFill>
                <a:effectLst>
                  <a:outerShdw blurRad="38100" dist="38100" dir="2700000" algn="tl">
                    <a:srgbClr val="000000">
                      <a:alpha val="43137"/>
                    </a:srgbClr>
                  </a:outerShdw>
                </a:effectLst>
                <a:cs typeface="Arial"/>
              </a:rPr>
              <a:t> </a:t>
            </a:r>
            <a:r>
              <a:rPr lang="en-US" spc="-13" dirty="0" smtClean="0">
                <a:solidFill>
                  <a:srgbClr val="FFFFFF"/>
                </a:solidFill>
                <a:effectLst>
                  <a:outerShdw blurRad="38100" dist="38100" dir="2700000" algn="tl">
                    <a:srgbClr val="000000">
                      <a:alpha val="43137"/>
                    </a:srgbClr>
                  </a:outerShdw>
                </a:effectLst>
                <a:cs typeface="Arial"/>
              </a:rPr>
              <a:t>t</a:t>
            </a:r>
            <a:r>
              <a:rPr lang="en-US" spc="-18" dirty="0" smtClean="0">
                <a:solidFill>
                  <a:srgbClr val="FFFFFF"/>
                </a:solidFill>
                <a:effectLst>
                  <a:outerShdw blurRad="38100" dist="38100" dir="2700000" algn="tl">
                    <a:srgbClr val="000000">
                      <a:alpha val="43137"/>
                    </a:srgbClr>
                  </a:outerShdw>
                </a:effectLst>
                <a:cs typeface="Arial"/>
              </a:rPr>
              <a:t>o</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judg</a:t>
            </a:r>
            <a:r>
              <a:rPr lang="en-US" spc="-18" dirty="0" smtClean="0">
                <a:solidFill>
                  <a:srgbClr val="FFFFFF"/>
                </a:solidFill>
                <a:effectLst>
                  <a:outerShdw blurRad="38100" dist="38100" dir="2700000" algn="tl">
                    <a:srgbClr val="000000">
                      <a:alpha val="43137"/>
                    </a:srgbClr>
                  </a:outerShdw>
                </a:effectLst>
                <a:cs typeface="Arial"/>
              </a:rPr>
              <a:t>e</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mor</a:t>
            </a:r>
            <a:r>
              <a:rPr lang="en-US" spc="-18" dirty="0" smtClean="0">
                <a:solidFill>
                  <a:srgbClr val="FFFFFF"/>
                </a:solidFill>
                <a:effectLst>
                  <a:outerShdw blurRad="38100" dist="38100" dir="2700000" algn="tl">
                    <a:srgbClr val="000000">
                      <a:alpha val="43137"/>
                    </a:srgbClr>
                  </a:outerShdw>
                </a:effectLst>
                <a:cs typeface="Arial"/>
              </a:rPr>
              <a:t>e</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favorably</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those</a:t>
            </a:r>
            <a:r>
              <a:rPr lang="en-US" spc="-13"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who</a:t>
            </a:r>
            <a:r>
              <a:rPr lang="en-US" spc="-27" dirty="0" smtClean="0">
                <a:solidFill>
                  <a:srgbClr val="FFFFFF"/>
                </a:solidFill>
                <a:effectLst>
                  <a:outerShdw blurRad="38100" dist="38100" dir="2700000" algn="tl">
                    <a:srgbClr val="000000">
                      <a:alpha val="43137"/>
                    </a:srgbClr>
                  </a:outerShdw>
                </a:effectLst>
                <a:cs typeface="Arial"/>
              </a:rPr>
              <a:t>m</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the</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rate</a:t>
            </a:r>
            <a:r>
              <a:rPr lang="en-US" spc="-13" dirty="0" smtClean="0">
                <a:solidFill>
                  <a:srgbClr val="FFFFFF"/>
                </a:solidFill>
                <a:effectLst>
                  <a:outerShdw blurRad="38100" dist="38100" dir="2700000" algn="tl">
                    <a:srgbClr val="000000">
                      <a:alpha val="43137"/>
                    </a:srgbClr>
                  </a:outerShdw>
                </a:effectLst>
                <a:cs typeface="Arial"/>
              </a:rPr>
              <a:t>r</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see</a:t>
            </a:r>
            <a:r>
              <a:rPr lang="en-US" spc="-18" dirty="0" smtClean="0">
                <a:solidFill>
                  <a:srgbClr val="FFFFFF"/>
                </a:solidFill>
                <a:effectLst>
                  <a:outerShdw blurRad="38100" dist="38100" dir="2700000" algn="tl">
                    <a:srgbClr val="000000">
                      <a:alpha val="43137"/>
                    </a:srgbClr>
                  </a:outerShdw>
                </a:effectLst>
                <a:cs typeface="Arial"/>
              </a:rPr>
              <a:t>s</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simila</a:t>
            </a:r>
            <a:r>
              <a:rPr lang="en-US" spc="-13" dirty="0" smtClean="0">
                <a:solidFill>
                  <a:srgbClr val="FFFFFF"/>
                </a:solidFill>
                <a:effectLst>
                  <a:outerShdw blurRad="38100" dist="38100" dir="2700000" algn="tl">
                    <a:srgbClr val="000000">
                      <a:alpha val="43137"/>
                    </a:srgbClr>
                  </a:outerShdw>
                </a:effectLst>
                <a:cs typeface="Arial"/>
              </a:rPr>
              <a:t>r</a:t>
            </a:r>
            <a:r>
              <a:rPr lang="en-US" spc="-4" dirty="0" smtClean="0">
                <a:solidFill>
                  <a:srgbClr val="FFFFFF"/>
                </a:solidFill>
                <a:effectLst>
                  <a:outerShdw blurRad="38100" dist="38100" dir="2700000" algn="tl">
                    <a:srgbClr val="000000">
                      <a:alpha val="43137"/>
                    </a:srgbClr>
                  </a:outerShdw>
                </a:effectLst>
                <a:cs typeface="Arial"/>
              </a:rPr>
              <a:t> </a:t>
            </a:r>
            <a:r>
              <a:rPr lang="en-US" spc="-13" dirty="0" smtClean="0">
                <a:solidFill>
                  <a:srgbClr val="FFFFFF"/>
                </a:solidFill>
                <a:effectLst>
                  <a:outerShdw blurRad="38100" dist="38100" dir="2700000" algn="tl">
                    <a:srgbClr val="000000">
                      <a:alpha val="43137"/>
                    </a:srgbClr>
                  </a:outerShdw>
                </a:effectLst>
                <a:cs typeface="Arial"/>
              </a:rPr>
              <a:t>t</a:t>
            </a:r>
            <a:r>
              <a:rPr lang="en-US" spc="-18" dirty="0" smtClean="0">
                <a:solidFill>
                  <a:srgbClr val="FFFFFF"/>
                </a:solidFill>
                <a:effectLst>
                  <a:outerShdw blurRad="38100" dist="38100" dir="2700000" algn="tl">
                    <a:srgbClr val="000000">
                      <a:alpha val="43137"/>
                    </a:srgbClr>
                  </a:outerShdw>
                </a:effectLst>
                <a:cs typeface="Arial"/>
              </a:rPr>
              <a:t>o</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themselves</a:t>
            </a:r>
            <a:r>
              <a:rPr lang="en-US" spc="-22" dirty="0" smtClean="0">
                <a:solidFill>
                  <a:srgbClr val="FFFFFF"/>
                </a:solidFill>
                <a:cs typeface="Arial"/>
              </a:rPr>
              <a:t>.</a:t>
            </a:r>
            <a:endParaRPr lang="en-US" dirty="0">
              <a:cs typeface="Aria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spc="-27" dirty="0" smtClean="0">
                <a:effectLst>
                  <a:outerShdw blurRad="38100" dist="38100" dir="2700000" algn="tl">
                    <a:srgbClr val="000000">
                      <a:alpha val="43137"/>
                    </a:srgbClr>
                  </a:outerShdw>
                </a:effectLst>
                <a:cs typeface="Arial"/>
              </a:rPr>
              <a:t>Mos</a:t>
            </a:r>
            <a:r>
              <a:rPr lang="en-US" i="1" spc="-9" dirty="0" smtClean="0">
                <a:effectLst>
                  <a:outerShdw blurRad="38100" dist="38100" dir="2700000" algn="tl">
                    <a:srgbClr val="000000">
                      <a:alpha val="43137"/>
                    </a:srgbClr>
                  </a:outerShdw>
                </a:effectLst>
                <a:cs typeface="Arial"/>
              </a:rPr>
              <a:t>t</a:t>
            </a:r>
            <a:r>
              <a:rPr lang="en-US" i="1" spc="-4" dirty="0" smtClean="0">
                <a:effectLst>
                  <a:outerShdw blurRad="38100" dist="38100" dir="2700000" algn="tl">
                    <a:srgbClr val="000000">
                      <a:alpha val="43137"/>
                    </a:srgbClr>
                  </a:outerShdw>
                </a:effectLst>
                <a:cs typeface="Arial"/>
              </a:rPr>
              <a:t> </a:t>
            </a:r>
            <a:r>
              <a:rPr lang="en-US" i="1" spc="-27" dirty="0" smtClean="0">
                <a:effectLst>
                  <a:outerShdw blurRad="38100" dist="38100" dir="2700000" algn="tl">
                    <a:srgbClr val="000000">
                      <a:alpha val="43137"/>
                    </a:srgbClr>
                  </a:outerShdw>
                </a:effectLst>
                <a:cs typeface="Arial"/>
              </a:rPr>
              <a:t>Commo</a:t>
            </a:r>
            <a:r>
              <a:rPr lang="en-US" i="1" spc="-18" dirty="0" smtClean="0">
                <a:effectLst>
                  <a:outerShdw blurRad="38100" dist="38100" dir="2700000" algn="tl">
                    <a:srgbClr val="000000">
                      <a:alpha val="43137"/>
                    </a:srgbClr>
                  </a:outerShdw>
                </a:effectLst>
                <a:cs typeface="Arial"/>
              </a:rPr>
              <a:t>n</a:t>
            </a:r>
            <a:r>
              <a:rPr lang="en-US" i="1" spc="-4" dirty="0" smtClean="0">
                <a:effectLst>
                  <a:outerShdw blurRad="38100" dist="38100" dir="2700000" algn="tl">
                    <a:srgbClr val="000000">
                      <a:alpha val="43137"/>
                    </a:srgbClr>
                  </a:outerShdw>
                </a:effectLst>
                <a:cs typeface="Arial"/>
              </a:rPr>
              <a:t> </a:t>
            </a:r>
            <a:r>
              <a:rPr lang="en-US" i="1" spc="-18" dirty="0" smtClean="0">
                <a:effectLst>
                  <a:outerShdw blurRad="38100" dist="38100" dir="2700000" algn="tl">
                    <a:srgbClr val="000000">
                      <a:alpha val="43137"/>
                    </a:srgbClr>
                  </a:outerShdw>
                </a:effectLst>
                <a:cs typeface="Arial"/>
              </a:rPr>
              <a:t>Rating</a:t>
            </a:r>
            <a:r>
              <a:rPr lang="en-US" i="1" spc="-4" dirty="0" smtClean="0">
                <a:effectLst>
                  <a:outerShdw blurRad="38100" dist="38100" dir="2700000" algn="tl">
                    <a:srgbClr val="000000">
                      <a:alpha val="43137"/>
                    </a:srgbClr>
                  </a:outerShdw>
                </a:effectLst>
                <a:cs typeface="Arial"/>
              </a:rPr>
              <a:t> </a:t>
            </a:r>
            <a:r>
              <a:rPr lang="en-US" i="1" spc="-18" dirty="0" smtClean="0">
                <a:effectLst>
                  <a:outerShdw blurRad="38100" dist="38100" dir="2700000" algn="tl">
                    <a:srgbClr val="000000">
                      <a:alpha val="43137"/>
                    </a:srgbClr>
                  </a:outerShdw>
                </a:effectLst>
                <a:cs typeface="Arial"/>
              </a:rPr>
              <a:t>Errors</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2093625" algn="ctr">
              <a:buNone/>
            </a:pPr>
            <a:endParaRPr lang="en-US" dirty="0" smtClean="0">
              <a:effectLst>
                <a:outerShdw blurRad="38100" dist="38100" dir="2700000" algn="tl">
                  <a:srgbClr val="000000">
                    <a:alpha val="43137"/>
                  </a:srgbClr>
                </a:outerShdw>
              </a:effectLst>
              <a:cs typeface="Arial"/>
            </a:endParaRPr>
          </a:p>
          <a:p>
            <a:pPr algn="ctr">
              <a:spcBef>
                <a:spcPts val="9"/>
              </a:spcBef>
              <a:buNone/>
            </a:pPr>
            <a:r>
              <a:rPr lang="en-US" sz="4400" i="1" spc="-22" dirty="0" smtClean="0">
                <a:solidFill>
                  <a:srgbClr val="FFFFFF"/>
                </a:solidFill>
                <a:effectLst>
                  <a:outerShdw blurRad="38100" dist="38100" dir="2700000" algn="tl">
                    <a:srgbClr val="000000">
                      <a:alpha val="43137"/>
                    </a:srgbClr>
                  </a:outerShdw>
                </a:effectLst>
                <a:cs typeface="Arial"/>
              </a:rPr>
              <a:t>Centra</a:t>
            </a:r>
            <a:r>
              <a:rPr lang="en-US" sz="4400" i="1" spc="-9" dirty="0" smtClean="0">
                <a:solidFill>
                  <a:srgbClr val="FFFFFF"/>
                </a:solidFill>
                <a:effectLst>
                  <a:outerShdw blurRad="38100" dist="38100" dir="2700000" algn="tl">
                    <a:srgbClr val="000000">
                      <a:alpha val="43137"/>
                    </a:srgbClr>
                  </a:outerShdw>
                </a:effectLst>
                <a:cs typeface="Arial"/>
              </a:rPr>
              <a:t>l</a:t>
            </a:r>
            <a:r>
              <a:rPr lang="en-US" sz="4400" i="1" dirty="0" smtClean="0">
                <a:solidFill>
                  <a:srgbClr val="FFFFFF"/>
                </a:solidFill>
                <a:effectLst>
                  <a:outerShdw blurRad="38100" dist="38100" dir="2700000" algn="tl">
                    <a:srgbClr val="000000">
                      <a:alpha val="43137"/>
                    </a:srgbClr>
                  </a:outerShdw>
                </a:effectLst>
                <a:cs typeface="Arial"/>
              </a:rPr>
              <a:t> </a:t>
            </a:r>
            <a:r>
              <a:rPr lang="en-US" sz="4400" i="1" spc="-22" dirty="0" smtClean="0">
                <a:solidFill>
                  <a:srgbClr val="FFFFFF"/>
                </a:solidFill>
                <a:effectLst>
                  <a:outerShdw blurRad="38100" dist="38100" dir="2700000" algn="tl">
                    <a:srgbClr val="000000">
                      <a:alpha val="43137"/>
                    </a:srgbClr>
                  </a:outerShdw>
                </a:effectLst>
                <a:cs typeface="Arial"/>
              </a:rPr>
              <a:t>Tendency</a:t>
            </a:r>
            <a:endParaRPr lang="en-US" sz="4400" dirty="0" smtClean="0">
              <a:effectLst>
                <a:outerShdw blurRad="38100" dist="38100" dir="2700000" algn="tl">
                  <a:srgbClr val="000000">
                    <a:alpha val="43137"/>
                  </a:srgbClr>
                </a:outerShdw>
              </a:effectLst>
              <a:cs typeface="Arial"/>
            </a:endParaRPr>
          </a:p>
          <a:p>
            <a:pPr algn="ctr">
              <a:spcBef>
                <a:spcPts val="9"/>
              </a:spcBef>
              <a:buNone/>
            </a:pPr>
            <a:endParaRPr lang="en-US" sz="4400" dirty="0" smtClean="0">
              <a:effectLst>
                <a:outerShdw blurRad="38100" dist="38100" dir="2700000" algn="tl">
                  <a:srgbClr val="000000">
                    <a:alpha val="43137"/>
                  </a:srgbClr>
                </a:outerShdw>
              </a:effectLst>
              <a:latin typeface="Times New Roman"/>
              <a:cs typeface="Times New Roman"/>
            </a:endParaRPr>
          </a:p>
          <a:p>
            <a:pPr marL="319115" marR="4559" indent="-307718" algn="ctr">
              <a:buNone/>
            </a:pPr>
            <a:r>
              <a:rPr lang="en-US" spc="-18" dirty="0" smtClean="0">
                <a:solidFill>
                  <a:srgbClr val="FFFFFF"/>
                </a:solidFill>
                <a:effectLst>
                  <a:outerShdw blurRad="38100" dist="38100" dir="2700000" algn="tl">
                    <a:srgbClr val="000000">
                      <a:alpha val="43137"/>
                    </a:srgbClr>
                  </a:outerShdw>
                </a:effectLst>
                <a:cs typeface="Arial"/>
              </a:rPr>
              <a:t>…this</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occur</a:t>
            </a:r>
            <a:r>
              <a:rPr lang="en-US" spc="-18" dirty="0" smtClean="0">
                <a:solidFill>
                  <a:srgbClr val="FFFFFF"/>
                </a:solidFill>
                <a:effectLst>
                  <a:outerShdw blurRad="38100" dist="38100" dir="2700000" algn="tl">
                    <a:srgbClr val="000000">
                      <a:alpha val="43137"/>
                    </a:srgbClr>
                  </a:outerShdw>
                </a:effectLst>
                <a:cs typeface="Arial"/>
              </a:rPr>
              <a:t>s</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whe</a:t>
            </a:r>
            <a:r>
              <a:rPr lang="en-US" spc="-18" dirty="0" smtClean="0">
                <a:solidFill>
                  <a:srgbClr val="FFFFFF"/>
                </a:solidFill>
                <a:effectLst>
                  <a:outerShdw blurRad="38100" dist="38100" dir="2700000" algn="tl">
                    <a:srgbClr val="000000">
                      <a:alpha val="43137"/>
                    </a:srgbClr>
                  </a:outerShdw>
                </a:effectLst>
                <a:cs typeface="Arial"/>
              </a:rPr>
              <a:t>n</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peopl</a:t>
            </a:r>
            <a:r>
              <a:rPr lang="en-US" spc="-18" dirty="0" smtClean="0">
                <a:solidFill>
                  <a:srgbClr val="FFFFFF"/>
                </a:solidFill>
                <a:effectLst>
                  <a:outerShdw blurRad="38100" dist="38100" dir="2700000" algn="tl">
                    <a:srgbClr val="000000">
                      <a:alpha val="43137"/>
                    </a:srgbClr>
                  </a:outerShdw>
                </a:effectLst>
                <a:cs typeface="Arial"/>
              </a:rPr>
              <a:t>e</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wan</a:t>
            </a:r>
            <a:r>
              <a:rPr lang="en-US" spc="-9" dirty="0" smtClean="0">
                <a:solidFill>
                  <a:srgbClr val="FFFFFF"/>
                </a:solidFill>
                <a:effectLst>
                  <a:outerShdw blurRad="38100" dist="38100" dir="2700000" algn="tl">
                    <a:srgbClr val="000000">
                      <a:alpha val="43137"/>
                    </a:srgbClr>
                  </a:outerShdw>
                </a:effectLst>
                <a:cs typeface="Arial"/>
              </a:rPr>
              <a:t>t</a:t>
            </a:r>
            <a:r>
              <a:rPr lang="en-US" spc="-4" dirty="0" smtClean="0">
                <a:solidFill>
                  <a:srgbClr val="FFFFFF"/>
                </a:solidFill>
                <a:effectLst>
                  <a:outerShdw blurRad="38100" dist="38100" dir="2700000" algn="tl">
                    <a:srgbClr val="000000">
                      <a:alpha val="43137"/>
                    </a:srgbClr>
                  </a:outerShdw>
                </a:effectLst>
                <a:cs typeface="Arial"/>
              </a:rPr>
              <a:t> </a:t>
            </a:r>
            <a:r>
              <a:rPr lang="en-US" spc="-13" dirty="0" smtClean="0">
                <a:solidFill>
                  <a:srgbClr val="FFFFFF"/>
                </a:solidFill>
                <a:effectLst>
                  <a:outerShdw blurRad="38100" dist="38100" dir="2700000" algn="tl">
                    <a:srgbClr val="000000">
                      <a:alpha val="43137"/>
                    </a:srgbClr>
                  </a:outerShdw>
                </a:effectLst>
                <a:cs typeface="Arial"/>
              </a:rPr>
              <a:t>t</a:t>
            </a:r>
            <a:r>
              <a:rPr lang="en-US" spc="-18" dirty="0" smtClean="0">
                <a:solidFill>
                  <a:srgbClr val="FFFFFF"/>
                </a:solidFill>
                <a:effectLst>
                  <a:outerShdw blurRad="38100" dist="38100" dir="2700000" algn="tl">
                    <a:srgbClr val="000000">
                      <a:alpha val="43137"/>
                    </a:srgbClr>
                  </a:outerShdw>
                </a:effectLst>
                <a:cs typeface="Arial"/>
              </a:rPr>
              <a:t>o</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“jus</a:t>
            </a:r>
            <a:r>
              <a:rPr lang="en-US" spc="-9" dirty="0" smtClean="0">
                <a:solidFill>
                  <a:srgbClr val="FFFFFF"/>
                </a:solidFill>
                <a:effectLst>
                  <a:outerShdw blurRad="38100" dist="38100" dir="2700000" algn="tl">
                    <a:srgbClr val="000000">
                      <a:alpha val="43137"/>
                    </a:srgbClr>
                  </a:outerShdw>
                </a:effectLst>
                <a:cs typeface="Arial"/>
              </a:rPr>
              <a:t>t </a:t>
            </a:r>
            <a:r>
              <a:rPr lang="en-US" spc="-18" dirty="0" smtClean="0">
                <a:solidFill>
                  <a:srgbClr val="FFFFFF"/>
                </a:solidFill>
                <a:effectLst>
                  <a:outerShdw blurRad="38100" dist="38100" dir="2700000" algn="tl">
                    <a:srgbClr val="000000">
                      <a:alpha val="43137"/>
                    </a:srgbClr>
                  </a:outerShdw>
                </a:effectLst>
                <a:cs typeface="Arial"/>
              </a:rPr>
              <a:t>play</a:t>
            </a:r>
            <a:r>
              <a:rPr lang="en-US" spc="-13" dirty="0" smtClean="0">
                <a:solidFill>
                  <a:srgbClr val="FFFFFF"/>
                </a:solidFill>
                <a:effectLst>
                  <a:outerShdw blurRad="38100" dist="38100" dir="2700000" algn="tl">
                    <a:srgbClr val="000000">
                      <a:alpha val="43137"/>
                    </a:srgbClr>
                  </a:outerShdw>
                </a:effectLst>
                <a:cs typeface="Arial"/>
              </a:rPr>
              <a:t> i</a:t>
            </a:r>
            <a:r>
              <a:rPr lang="en-US" spc="-9" dirty="0" smtClean="0">
                <a:solidFill>
                  <a:srgbClr val="FFFFFF"/>
                </a:solidFill>
                <a:effectLst>
                  <a:outerShdw blurRad="38100" dist="38100" dir="2700000" algn="tl">
                    <a:srgbClr val="000000">
                      <a:alpha val="43137"/>
                    </a:srgbClr>
                  </a:outerShdw>
                </a:effectLst>
                <a:cs typeface="Arial"/>
              </a:rPr>
              <a:t>t</a:t>
            </a:r>
            <a:r>
              <a:rPr lang="en-US" spc="-4" dirty="0" smtClean="0">
                <a:solidFill>
                  <a:srgbClr val="FFFFFF"/>
                </a:solidFill>
                <a:effectLst>
                  <a:outerShdw blurRad="38100" dist="38100" dir="2700000" algn="tl">
                    <a:srgbClr val="000000">
                      <a:alpha val="43137"/>
                    </a:srgbClr>
                  </a:outerShdw>
                </a:effectLst>
                <a:cs typeface="Arial"/>
              </a:rPr>
              <a:t> </a:t>
            </a:r>
            <a:r>
              <a:rPr lang="en-US" spc="-18" dirty="0" smtClean="0">
                <a:solidFill>
                  <a:srgbClr val="FFFFFF"/>
                </a:solidFill>
                <a:effectLst>
                  <a:outerShdw blurRad="38100" dist="38100" dir="2700000" algn="tl">
                    <a:srgbClr val="000000">
                      <a:alpha val="43137"/>
                    </a:srgbClr>
                  </a:outerShdw>
                </a:effectLst>
                <a:cs typeface="Arial"/>
              </a:rPr>
              <a:t>safe” …</a:t>
            </a:r>
            <a:r>
              <a:rPr lang="en-US" spc="-22" dirty="0" smtClean="0">
                <a:solidFill>
                  <a:srgbClr val="FFFFFF"/>
                </a:solidFill>
                <a:effectLst>
                  <a:outerShdw blurRad="38100" dist="38100" dir="2700000" algn="tl">
                    <a:srgbClr val="000000">
                      <a:alpha val="43137"/>
                    </a:srgbClr>
                  </a:outerShdw>
                </a:effectLst>
                <a:cs typeface="Arial"/>
              </a:rPr>
              <a:t>everyon</a:t>
            </a:r>
            <a:r>
              <a:rPr lang="en-US" spc="-18" dirty="0" smtClean="0">
                <a:solidFill>
                  <a:srgbClr val="FFFFFF"/>
                </a:solidFill>
                <a:effectLst>
                  <a:outerShdw blurRad="38100" dist="38100" dir="2700000" algn="tl">
                    <a:srgbClr val="000000">
                      <a:alpha val="43137"/>
                    </a:srgbClr>
                  </a:outerShdw>
                </a:effectLst>
                <a:cs typeface="Arial"/>
              </a:rPr>
              <a:t>e</a:t>
            </a:r>
            <a:r>
              <a:rPr lang="en-US"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“meet</a:t>
            </a:r>
            <a:r>
              <a:rPr lang="en-US" spc="-18" dirty="0" smtClean="0">
                <a:solidFill>
                  <a:srgbClr val="FFFFFF"/>
                </a:solidFill>
                <a:effectLst>
                  <a:outerShdw blurRad="38100" dist="38100" dir="2700000" algn="tl">
                    <a:srgbClr val="000000">
                      <a:alpha val="43137"/>
                    </a:srgbClr>
                  </a:outerShdw>
                </a:effectLst>
                <a:cs typeface="Arial"/>
              </a:rPr>
              <a:t>s</a:t>
            </a:r>
            <a:r>
              <a:rPr lang="en-US" spc="-4" dirty="0" smtClean="0">
                <a:solidFill>
                  <a:srgbClr val="FFFFFF"/>
                </a:solidFill>
                <a:effectLst>
                  <a:outerShdw blurRad="38100" dist="38100" dir="2700000" algn="tl">
                    <a:srgbClr val="000000">
                      <a:alpha val="43137"/>
                    </a:srgbClr>
                  </a:outerShdw>
                </a:effectLst>
                <a:cs typeface="Arial"/>
              </a:rPr>
              <a:t> </a:t>
            </a:r>
            <a:r>
              <a:rPr lang="en-US" spc="-22" dirty="0" smtClean="0">
                <a:solidFill>
                  <a:srgbClr val="FFFFFF"/>
                </a:solidFill>
                <a:effectLst>
                  <a:outerShdw blurRad="38100" dist="38100" dir="2700000" algn="tl">
                    <a:srgbClr val="000000">
                      <a:alpha val="43137"/>
                    </a:srgbClr>
                  </a:outerShdw>
                </a:effectLst>
                <a:cs typeface="Arial"/>
              </a:rPr>
              <a:t>standard</a:t>
            </a:r>
            <a:r>
              <a:rPr lang="en-US" spc="-13" dirty="0" smtClean="0">
                <a:solidFill>
                  <a:srgbClr val="FFFFFF"/>
                </a:solidFill>
                <a:effectLst>
                  <a:outerShdw blurRad="38100" dist="38100" dir="2700000" algn="tl">
                    <a:srgbClr val="000000">
                      <a:alpha val="43137"/>
                    </a:srgbClr>
                  </a:outerShdw>
                </a:effectLst>
                <a:cs typeface="Arial"/>
              </a:rPr>
              <a:t>s”</a:t>
            </a:r>
            <a:endParaRPr lang="en-US" dirty="0" smtClean="0">
              <a:effectLst>
                <a:outerShdw blurRad="38100" dist="38100" dir="2700000" algn="tl">
                  <a:srgbClr val="000000">
                    <a:alpha val="43137"/>
                  </a:srgbClr>
                </a:outerShdw>
              </a:effectLst>
              <a:cs typeface="Arial"/>
            </a:endParaRP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spc="-27" dirty="0" smtClean="0">
                <a:effectLst>
                  <a:outerShdw blurRad="38100" dist="38100" dir="2700000" algn="tl">
                    <a:srgbClr val="000000">
                      <a:alpha val="43137"/>
                    </a:srgbClr>
                  </a:outerShdw>
                </a:effectLst>
                <a:cs typeface="Arial"/>
              </a:rPr>
              <a:t>Mos</a:t>
            </a:r>
            <a:r>
              <a:rPr lang="en-US" i="1" spc="-9" dirty="0" smtClean="0">
                <a:effectLst>
                  <a:outerShdw blurRad="38100" dist="38100" dir="2700000" algn="tl">
                    <a:srgbClr val="000000">
                      <a:alpha val="43137"/>
                    </a:srgbClr>
                  </a:outerShdw>
                </a:effectLst>
                <a:cs typeface="Arial"/>
              </a:rPr>
              <a:t>t</a:t>
            </a:r>
            <a:r>
              <a:rPr lang="en-US" i="1" spc="-4" dirty="0" smtClean="0">
                <a:effectLst>
                  <a:outerShdw blurRad="38100" dist="38100" dir="2700000" algn="tl">
                    <a:srgbClr val="000000">
                      <a:alpha val="43137"/>
                    </a:srgbClr>
                  </a:outerShdw>
                </a:effectLst>
                <a:cs typeface="Arial"/>
              </a:rPr>
              <a:t> </a:t>
            </a:r>
            <a:r>
              <a:rPr lang="en-US" i="1" spc="-27" dirty="0" smtClean="0">
                <a:effectLst>
                  <a:outerShdw blurRad="38100" dist="38100" dir="2700000" algn="tl">
                    <a:srgbClr val="000000">
                      <a:alpha val="43137"/>
                    </a:srgbClr>
                  </a:outerShdw>
                </a:effectLst>
                <a:cs typeface="Arial"/>
              </a:rPr>
              <a:t>Commo</a:t>
            </a:r>
            <a:r>
              <a:rPr lang="en-US" i="1" spc="-18" dirty="0" smtClean="0">
                <a:effectLst>
                  <a:outerShdw blurRad="38100" dist="38100" dir="2700000" algn="tl">
                    <a:srgbClr val="000000">
                      <a:alpha val="43137"/>
                    </a:srgbClr>
                  </a:outerShdw>
                </a:effectLst>
                <a:cs typeface="Arial"/>
              </a:rPr>
              <a:t>n</a:t>
            </a:r>
            <a:r>
              <a:rPr lang="en-US" i="1" spc="-4" dirty="0" smtClean="0">
                <a:effectLst>
                  <a:outerShdw blurRad="38100" dist="38100" dir="2700000" algn="tl">
                    <a:srgbClr val="000000">
                      <a:alpha val="43137"/>
                    </a:srgbClr>
                  </a:outerShdw>
                </a:effectLst>
                <a:cs typeface="Arial"/>
              </a:rPr>
              <a:t> </a:t>
            </a:r>
            <a:r>
              <a:rPr lang="en-US" i="1" spc="-18" dirty="0" smtClean="0">
                <a:effectLst>
                  <a:outerShdw blurRad="38100" dist="38100" dir="2700000" algn="tl">
                    <a:srgbClr val="000000">
                      <a:alpha val="43137"/>
                    </a:srgbClr>
                  </a:outerShdw>
                </a:effectLst>
                <a:cs typeface="Arial"/>
              </a:rPr>
              <a:t>Rating</a:t>
            </a:r>
            <a:r>
              <a:rPr lang="en-US" i="1" spc="-4" dirty="0" smtClean="0">
                <a:effectLst>
                  <a:outerShdw blurRad="38100" dist="38100" dir="2700000" algn="tl">
                    <a:srgbClr val="000000">
                      <a:alpha val="43137"/>
                    </a:srgbClr>
                  </a:outerShdw>
                </a:effectLst>
                <a:cs typeface="Arial"/>
              </a:rPr>
              <a:t> </a:t>
            </a:r>
            <a:r>
              <a:rPr lang="en-US" i="1" spc="-18" dirty="0" smtClean="0">
                <a:effectLst>
                  <a:outerShdw blurRad="38100" dist="38100" dir="2700000" algn="tl">
                    <a:srgbClr val="000000">
                      <a:alpha val="43137"/>
                    </a:srgbClr>
                  </a:outerShdw>
                </a:effectLst>
                <a:cs typeface="Arial"/>
              </a:rPr>
              <a:t>Errors</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97444" algn="ctr">
              <a:buNone/>
            </a:pPr>
            <a:r>
              <a:rPr lang="en-US" sz="3600" i="1" spc="-22" dirty="0" smtClean="0">
                <a:solidFill>
                  <a:srgbClr val="FFC000"/>
                </a:solidFill>
                <a:effectLst>
                  <a:outerShdw blurRad="38100" dist="38100" dir="2700000" algn="tl">
                    <a:srgbClr val="000000">
                      <a:alpha val="43137"/>
                    </a:srgbClr>
                  </a:outerShdw>
                </a:effectLst>
                <a:cs typeface="Arial"/>
              </a:rPr>
              <a:t>Negativ</a:t>
            </a:r>
            <a:r>
              <a:rPr lang="en-US" sz="3600" i="1" spc="-18" dirty="0" smtClean="0">
                <a:solidFill>
                  <a:srgbClr val="FFC000"/>
                </a:solidFill>
                <a:effectLst>
                  <a:outerShdw blurRad="38100" dist="38100" dir="2700000" algn="tl">
                    <a:srgbClr val="000000">
                      <a:alpha val="43137"/>
                    </a:srgbClr>
                  </a:outerShdw>
                </a:effectLst>
                <a:cs typeface="Arial"/>
              </a:rPr>
              <a:t>e</a:t>
            </a:r>
            <a:r>
              <a:rPr lang="en-US" sz="3600" i="1" spc="-4" dirty="0" smtClean="0">
                <a:solidFill>
                  <a:srgbClr val="FFFFFF"/>
                </a:solidFill>
                <a:effectLst>
                  <a:outerShdw blurRad="38100" dist="38100" dir="2700000" algn="tl">
                    <a:srgbClr val="000000">
                      <a:alpha val="43137"/>
                    </a:srgbClr>
                  </a:outerShdw>
                </a:effectLst>
                <a:cs typeface="Arial"/>
              </a:rPr>
              <a:t> </a:t>
            </a:r>
            <a:r>
              <a:rPr lang="en-US" sz="3600" i="1" spc="-22" dirty="0" smtClean="0">
                <a:solidFill>
                  <a:srgbClr val="FFFFFF"/>
                </a:solidFill>
                <a:effectLst>
                  <a:outerShdw blurRad="38100" dist="38100" dir="2700000" algn="tl">
                    <a:srgbClr val="000000">
                      <a:alpha val="43137"/>
                    </a:srgbClr>
                  </a:outerShdw>
                </a:effectLst>
                <a:cs typeface="Arial"/>
              </a:rPr>
              <a:t>an</a:t>
            </a:r>
            <a:r>
              <a:rPr lang="en-US" sz="3600" i="1" spc="-18" dirty="0" smtClean="0">
                <a:solidFill>
                  <a:srgbClr val="FFFFFF"/>
                </a:solidFill>
                <a:effectLst>
                  <a:outerShdw blurRad="38100" dist="38100" dir="2700000" algn="tl">
                    <a:srgbClr val="000000">
                      <a:alpha val="43137"/>
                    </a:srgbClr>
                  </a:outerShdw>
                </a:effectLst>
                <a:cs typeface="Arial"/>
              </a:rPr>
              <a:t>d</a:t>
            </a:r>
            <a:r>
              <a:rPr lang="en-US" sz="3600" i="1" spc="-4" dirty="0" smtClean="0">
                <a:solidFill>
                  <a:srgbClr val="FFFFFF"/>
                </a:solidFill>
                <a:effectLst>
                  <a:outerShdw blurRad="38100" dist="38100" dir="2700000" algn="tl">
                    <a:srgbClr val="000000">
                      <a:alpha val="43137"/>
                    </a:srgbClr>
                  </a:outerShdw>
                </a:effectLst>
                <a:cs typeface="Arial"/>
              </a:rPr>
              <a:t> </a:t>
            </a:r>
            <a:r>
              <a:rPr lang="en-US" sz="3600" i="1" spc="-18" dirty="0" smtClean="0">
                <a:solidFill>
                  <a:srgbClr val="99CCFF"/>
                </a:solidFill>
                <a:effectLst>
                  <a:outerShdw blurRad="38100" dist="38100" dir="2700000" algn="tl">
                    <a:srgbClr val="000000">
                      <a:alpha val="43137"/>
                    </a:srgbClr>
                  </a:outerShdw>
                </a:effectLst>
                <a:cs typeface="Arial"/>
              </a:rPr>
              <a:t>Positive</a:t>
            </a:r>
            <a:r>
              <a:rPr lang="en-US" sz="3600" i="1" spc="-4" dirty="0" smtClean="0">
                <a:solidFill>
                  <a:srgbClr val="FFFFFF"/>
                </a:solidFill>
                <a:effectLst>
                  <a:outerShdw blurRad="38100" dist="38100" dir="2700000" algn="tl">
                    <a:srgbClr val="000000">
                      <a:alpha val="43137"/>
                    </a:srgbClr>
                  </a:outerShdw>
                </a:effectLst>
                <a:cs typeface="Arial"/>
              </a:rPr>
              <a:t> </a:t>
            </a:r>
            <a:r>
              <a:rPr lang="en-US" sz="3600" i="1" spc="-22" dirty="0" smtClean="0">
                <a:solidFill>
                  <a:srgbClr val="FFFFFF"/>
                </a:solidFill>
                <a:effectLst>
                  <a:outerShdw blurRad="38100" dist="38100" dir="2700000" algn="tl">
                    <a:srgbClr val="000000">
                      <a:alpha val="43137"/>
                    </a:srgbClr>
                  </a:outerShdw>
                </a:effectLst>
                <a:cs typeface="Arial"/>
              </a:rPr>
              <a:t>Leniency</a:t>
            </a:r>
          </a:p>
          <a:p>
            <a:pPr marL="97444" algn="ctr">
              <a:buNone/>
            </a:pPr>
            <a:endParaRPr lang="en-US" sz="2800" dirty="0" smtClean="0">
              <a:effectLst>
                <a:outerShdw blurRad="38100" dist="38100" dir="2700000" algn="tl">
                  <a:srgbClr val="000000">
                    <a:alpha val="43137"/>
                  </a:srgbClr>
                </a:outerShdw>
              </a:effectLst>
              <a:cs typeface="Arial"/>
            </a:endParaRPr>
          </a:p>
          <a:p>
            <a:pPr marL="319115" marR="4559" indent="-307718" algn="ctr">
              <a:spcBef>
                <a:spcPts val="682"/>
              </a:spcBef>
              <a:buNone/>
            </a:pPr>
            <a:r>
              <a:rPr lang="en-US" sz="2800" spc="-22" dirty="0" smtClean="0">
                <a:solidFill>
                  <a:srgbClr val="FFFFFF"/>
                </a:solidFill>
                <a:effectLst>
                  <a:outerShdw blurRad="38100" dist="38100" dir="2700000" algn="tl">
                    <a:srgbClr val="000000">
                      <a:alpha val="43137"/>
                    </a:srgbClr>
                  </a:outerShdw>
                </a:effectLst>
                <a:cs typeface="Arial"/>
              </a:rPr>
              <a:t>Thes</a:t>
            </a:r>
            <a:r>
              <a:rPr lang="en-US" sz="2800" spc="-18" dirty="0" smtClean="0">
                <a:solidFill>
                  <a:srgbClr val="FFFFFF"/>
                </a:solidFill>
                <a:effectLst>
                  <a:outerShdw blurRad="38100" dist="38100" dir="2700000" algn="tl">
                    <a:srgbClr val="000000">
                      <a:alpha val="43137"/>
                    </a:srgbClr>
                  </a:outerShdw>
                </a:effectLst>
                <a:cs typeface="Arial"/>
              </a:rPr>
              <a:t>e</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18" dirty="0" smtClean="0">
                <a:solidFill>
                  <a:srgbClr val="FFFFFF"/>
                </a:solidFill>
                <a:effectLst>
                  <a:outerShdw blurRad="38100" dist="38100" dir="2700000" algn="tl">
                    <a:srgbClr val="000000">
                      <a:alpha val="43137"/>
                    </a:srgbClr>
                  </a:outerShdw>
                </a:effectLst>
                <a:cs typeface="Arial"/>
              </a:rPr>
              <a:t>errors</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18" dirty="0" smtClean="0">
                <a:solidFill>
                  <a:srgbClr val="FFFFFF"/>
                </a:solidFill>
                <a:effectLst>
                  <a:outerShdw blurRad="38100" dist="38100" dir="2700000" algn="tl">
                    <a:srgbClr val="000000">
                      <a:alpha val="43137"/>
                    </a:srgbClr>
                  </a:outerShdw>
                </a:effectLst>
                <a:cs typeface="Arial"/>
              </a:rPr>
              <a:t>are</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22" dirty="0" smtClean="0">
                <a:solidFill>
                  <a:srgbClr val="FFFFFF"/>
                </a:solidFill>
                <a:effectLst>
                  <a:outerShdw blurRad="38100" dist="38100" dir="2700000" algn="tl">
                    <a:srgbClr val="000000">
                      <a:alpha val="43137"/>
                    </a:srgbClr>
                  </a:outerShdw>
                </a:effectLst>
                <a:cs typeface="Arial"/>
              </a:rPr>
              <a:t>committe</a:t>
            </a:r>
            <a:r>
              <a:rPr lang="en-US" sz="2800" spc="-18" dirty="0" smtClean="0">
                <a:solidFill>
                  <a:srgbClr val="FFFFFF"/>
                </a:solidFill>
                <a:effectLst>
                  <a:outerShdw blurRad="38100" dist="38100" dir="2700000" algn="tl">
                    <a:srgbClr val="000000">
                      <a:alpha val="43137"/>
                    </a:srgbClr>
                  </a:outerShdw>
                </a:effectLst>
                <a:cs typeface="Arial"/>
              </a:rPr>
              <a:t>d</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22" dirty="0" smtClean="0">
                <a:solidFill>
                  <a:srgbClr val="FFFFFF"/>
                </a:solidFill>
                <a:effectLst>
                  <a:outerShdw blurRad="38100" dist="38100" dir="2700000" algn="tl">
                    <a:srgbClr val="000000">
                      <a:alpha val="43137"/>
                    </a:srgbClr>
                  </a:outerShdw>
                </a:effectLst>
                <a:cs typeface="Arial"/>
              </a:rPr>
              <a:t>b</a:t>
            </a:r>
            <a:r>
              <a:rPr lang="en-US" sz="2800" spc="-18" dirty="0" smtClean="0">
                <a:solidFill>
                  <a:srgbClr val="FFFFFF"/>
                </a:solidFill>
                <a:effectLst>
                  <a:outerShdw blurRad="38100" dist="38100" dir="2700000" algn="tl">
                    <a:srgbClr val="000000">
                      <a:alpha val="43137"/>
                    </a:srgbClr>
                  </a:outerShdw>
                </a:effectLst>
                <a:cs typeface="Arial"/>
              </a:rPr>
              <a:t>y</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18" dirty="0" smtClean="0">
                <a:solidFill>
                  <a:srgbClr val="FFFFFF"/>
                </a:solidFill>
                <a:effectLst>
                  <a:outerShdw blurRad="38100" dist="38100" dir="2700000" algn="tl">
                    <a:srgbClr val="000000">
                      <a:alpha val="43137"/>
                    </a:srgbClr>
                  </a:outerShdw>
                </a:effectLst>
                <a:cs typeface="Arial"/>
              </a:rPr>
              <a:t>a</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18" dirty="0" smtClean="0">
                <a:solidFill>
                  <a:srgbClr val="FFFFFF"/>
                </a:solidFill>
                <a:effectLst>
                  <a:outerShdw blurRad="38100" dist="38100" dir="2700000" algn="tl">
                    <a:srgbClr val="000000">
                      <a:alpha val="43137"/>
                    </a:srgbClr>
                  </a:outerShdw>
                </a:effectLst>
                <a:cs typeface="Arial"/>
              </a:rPr>
              <a:t>rate</a:t>
            </a:r>
            <a:r>
              <a:rPr lang="en-US" sz="2800" spc="-13" dirty="0" smtClean="0">
                <a:solidFill>
                  <a:srgbClr val="FFFFFF"/>
                </a:solidFill>
                <a:effectLst>
                  <a:outerShdw blurRad="38100" dist="38100" dir="2700000" algn="tl">
                    <a:srgbClr val="000000">
                      <a:alpha val="43137"/>
                    </a:srgbClr>
                  </a:outerShdw>
                </a:effectLst>
                <a:cs typeface="Arial"/>
              </a:rPr>
              <a:t>r</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22" dirty="0" smtClean="0">
                <a:solidFill>
                  <a:srgbClr val="FFFFFF"/>
                </a:solidFill>
                <a:effectLst>
                  <a:outerShdw blurRad="38100" dist="38100" dir="2700000" algn="tl">
                    <a:srgbClr val="000000">
                      <a:alpha val="43137"/>
                    </a:srgbClr>
                  </a:outerShdw>
                </a:effectLst>
                <a:cs typeface="Arial"/>
              </a:rPr>
              <a:t>who</a:t>
            </a:r>
            <a:r>
              <a:rPr lang="en-US" sz="2800" spc="-13" dirty="0" smtClean="0">
                <a:solidFill>
                  <a:srgbClr val="FFFFFF"/>
                </a:solidFill>
                <a:effectLst>
                  <a:outerShdw blurRad="38100" dist="38100" dir="2700000" algn="tl">
                    <a:srgbClr val="000000">
                      <a:alpha val="43137"/>
                    </a:srgbClr>
                  </a:outerShdw>
                </a:effectLst>
                <a:cs typeface="Arial"/>
              </a:rPr>
              <a:t> i</a:t>
            </a:r>
            <a:r>
              <a:rPr lang="en-US" sz="2800" spc="-18" dirty="0" smtClean="0">
                <a:solidFill>
                  <a:srgbClr val="FFFFFF"/>
                </a:solidFill>
                <a:effectLst>
                  <a:outerShdw blurRad="38100" dist="38100" dir="2700000" algn="tl">
                    <a:srgbClr val="000000">
                      <a:alpha val="43137"/>
                    </a:srgbClr>
                  </a:outerShdw>
                </a:effectLst>
                <a:cs typeface="Arial"/>
              </a:rPr>
              <a:t>s</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18" dirty="0" smtClean="0">
                <a:solidFill>
                  <a:srgbClr val="FFFFFF"/>
                </a:solidFill>
                <a:effectLst>
                  <a:outerShdw blurRad="38100" dist="38100" dir="2700000" algn="tl">
                    <a:srgbClr val="000000">
                      <a:alpha val="43137"/>
                    </a:srgbClr>
                  </a:outerShdw>
                </a:effectLst>
                <a:cs typeface="Arial"/>
              </a:rPr>
              <a:t>eithe</a:t>
            </a:r>
            <a:r>
              <a:rPr lang="en-US" sz="2800" spc="-13" dirty="0" smtClean="0">
                <a:solidFill>
                  <a:srgbClr val="FFFFFF"/>
                </a:solidFill>
                <a:effectLst>
                  <a:outerShdw blurRad="38100" dist="38100" dir="2700000" algn="tl">
                    <a:srgbClr val="000000">
                      <a:alpha val="43137"/>
                    </a:srgbClr>
                  </a:outerShdw>
                </a:effectLst>
                <a:cs typeface="Arial"/>
              </a:rPr>
              <a:t>r</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18" dirty="0" smtClean="0">
                <a:solidFill>
                  <a:srgbClr val="FFFFFF"/>
                </a:solidFill>
                <a:effectLst>
                  <a:outerShdw blurRad="38100" dist="38100" dir="2700000" algn="tl">
                    <a:srgbClr val="000000">
                      <a:alpha val="43137"/>
                    </a:srgbClr>
                  </a:outerShdw>
                </a:effectLst>
                <a:cs typeface="Arial"/>
              </a:rPr>
              <a:t>too</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22" dirty="0" smtClean="0">
                <a:solidFill>
                  <a:srgbClr val="FFFFFF"/>
                </a:solidFill>
                <a:effectLst>
                  <a:outerShdw blurRad="38100" dist="38100" dir="2700000" algn="tl">
                    <a:srgbClr val="000000">
                      <a:alpha val="43137"/>
                    </a:srgbClr>
                  </a:outerShdw>
                </a:effectLst>
                <a:cs typeface="Arial"/>
              </a:rPr>
              <a:t>har</a:t>
            </a:r>
            <a:r>
              <a:rPr lang="en-US" sz="2800" spc="-18" dirty="0" smtClean="0">
                <a:solidFill>
                  <a:srgbClr val="FFFFFF"/>
                </a:solidFill>
                <a:effectLst>
                  <a:outerShdw blurRad="38100" dist="38100" dir="2700000" algn="tl">
                    <a:srgbClr val="000000">
                      <a:alpha val="43137"/>
                    </a:srgbClr>
                  </a:outerShdw>
                </a:effectLst>
                <a:cs typeface="Arial"/>
              </a:rPr>
              <a:t>d</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22" dirty="0" smtClean="0">
                <a:solidFill>
                  <a:srgbClr val="FFFFFF"/>
                </a:solidFill>
                <a:effectLst>
                  <a:outerShdw blurRad="38100" dist="38100" dir="2700000" algn="tl">
                    <a:srgbClr val="000000">
                      <a:alpha val="43137"/>
                    </a:srgbClr>
                  </a:outerShdw>
                </a:effectLst>
                <a:cs typeface="Arial"/>
              </a:rPr>
              <a:t>o</a:t>
            </a:r>
            <a:r>
              <a:rPr lang="en-US" sz="2800" spc="-13" dirty="0" smtClean="0">
                <a:solidFill>
                  <a:srgbClr val="FFFFFF"/>
                </a:solidFill>
                <a:effectLst>
                  <a:outerShdw blurRad="38100" dist="38100" dir="2700000" algn="tl">
                    <a:srgbClr val="000000">
                      <a:alpha val="43137"/>
                    </a:srgbClr>
                  </a:outerShdw>
                </a:effectLst>
                <a:cs typeface="Arial"/>
              </a:rPr>
              <a:t>r</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18" dirty="0" smtClean="0">
                <a:solidFill>
                  <a:srgbClr val="FFFFFF"/>
                </a:solidFill>
                <a:effectLst>
                  <a:outerShdw blurRad="38100" dist="38100" dir="2700000" algn="tl">
                    <a:srgbClr val="000000">
                      <a:alpha val="43137"/>
                    </a:srgbClr>
                  </a:outerShdw>
                </a:effectLst>
                <a:cs typeface="Arial"/>
              </a:rPr>
              <a:t>too</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22" dirty="0" smtClean="0">
                <a:solidFill>
                  <a:srgbClr val="FFFFFF"/>
                </a:solidFill>
                <a:effectLst>
                  <a:outerShdw blurRad="38100" dist="38100" dir="2700000" algn="tl">
                    <a:srgbClr val="000000">
                      <a:alpha val="43137"/>
                    </a:srgbClr>
                  </a:outerShdw>
                </a:effectLst>
                <a:cs typeface="Arial"/>
              </a:rPr>
              <a:t>eas</a:t>
            </a:r>
            <a:r>
              <a:rPr lang="en-US" sz="2800" spc="-18" dirty="0" smtClean="0">
                <a:solidFill>
                  <a:srgbClr val="FFFFFF"/>
                </a:solidFill>
                <a:effectLst>
                  <a:outerShdw blurRad="38100" dist="38100" dir="2700000" algn="tl">
                    <a:srgbClr val="000000">
                      <a:alpha val="43137"/>
                    </a:srgbClr>
                  </a:outerShdw>
                </a:effectLst>
                <a:cs typeface="Arial"/>
              </a:rPr>
              <a:t>y</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13" dirty="0" smtClean="0">
                <a:solidFill>
                  <a:srgbClr val="FFFFFF"/>
                </a:solidFill>
                <a:effectLst>
                  <a:outerShdw blurRad="38100" dist="38100" dir="2700000" algn="tl">
                    <a:srgbClr val="000000">
                      <a:alpha val="43137"/>
                    </a:srgbClr>
                  </a:outerShdw>
                </a:effectLst>
                <a:cs typeface="Arial"/>
              </a:rPr>
              <a:t>i</a:t>
            </a:r>
            <a:r>
              <a:rPr lang="en-US" sz="2800" spc="-18" dirty="0" smtClean="0">
                <a:solidFill>
                  <a:srgbClr val="FFFFFF"/>
                </a:solidFill>
                <a:effectLst>
                  <a:outerShdw blurRad="38100" dist="38100" dir="2700000" algn="tl">
                    <a:srgbClr val="000000">
                      <a:alpha val="43137"/>
                    </a:srgbClr>
                  </a:outerShdw>
                </a:effectLst>
                <a:cs typeface="Arial"/>
              </a:rPr>
              <a:t>n</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18" dirty="0" smtClean="0">
                <a:solidFill>
                  <a:srgbClr val="FFFFFF"/>
                </a:solidFill>
                <a:effectLst>
                  <a:outerShdw blurRad="38100" dist="38100" dir="2700000" algn="tl">
                    <a:srgbClr val="000000">
                      <a:alpha val="43137"/>
                    </a:srgbClr>
                  </a:outerShdw>
                </a:effectLst>
                <a:cs typeface="Arial"/>
              </a:rPr>
              <a:t>rating</a:t>
            </a:r>
            <a:r>
              <a:rPr lang="en-US" sz="2800" spc="-13" dirty="0" smtClean="0">
                <a:solidFill>
                  <a:srgbClr val="FFFFFF"/>
                </a:solidFill>
                <a:effectLst>
                  <a:outerShdw blurRad="38100" dist="38100" dir="2700000" algn="tl">
                    <a:srgbClr val="000000">
                      <a:alpha val="43137"/>
                    </a:srgbClr>
                  </a:outerShdw>
                </a:effectLst>
                <a:cs typeface="Arial"/>
              </a:rPr>
              <a:t> </a:t>
            </a:r>
            <a:r>
              <a:rPr lang="en-US" sz="2800" spc="-18" dirty="0" smtClean="0">
                <a:solidFill>
                  <a:srgbClr val="FFFFFF"/>
                </a:solidFill>
                <a:effectLst>
                  <a:outerShdw blurRad="38100" dist="38100" dir="2700000" algn="tl">
                    <a:srgbClr val="000000">
                      <a:alpha val="43137"/>
                    </a:srgbClr>
                  </a:outerShdw>
                </a:effectLst>
                <a:cs typeface="Arial"/>
              </a:rPr>
              <a:t>students.</a:t>
            </a:r>
          </a:p>
          <a:p>
            <a:pPr marL="319115" marR="4559" indent="-307718" algn="ctr">
              <a:spcBef>
                <a:spcPts val="682"/>
              </a:spcBef>
              <a:buNone/>
            </a:pPr>
            <a:endParaRPr lang="en-US" sz="2800" dirty="0" smtClean="0">
              <a:effectLst>
                <a:outerShdw blurRad="38100" dist="38100" dir="2700000" algn="tl">
                  <a:srgbClr val="000000">
                    <a:alpha val="43137"/>
                  </a:srgbClr>
                </a:outerShdw>
              </a:effectLst>
              <a:cs typeface="Arial"/>
            </a:endParaRPr>
          </a:p>
          <a:p>
            <a:pPr marL="319115" marR="502037" indent="-307718" algn="ctr">
              <a:spcBef>
                <a:spcPts val="682"/>
              </a:spcBef>
              <a:buNone/>
            </a:pPr>
            <a:r>
              <a:rPr lang="en-US" sz="2800" spc="-18" dirty="0" smtClean="0">
                <a:solidFill>
                  <a:srgbClr val="99CCFF"/>
                </a:solidFill>
                <a:effectLst>
                  <a:outerShdw blurRad="38100" dist="38100" dir="2700000" algn="tl">
                    <a:srgbClr val="000000">
                      <a:alpha val="43137"/>
                    </a:srgbClr>
                  </a:outerShdw>
                </a:effectLst>
                <a:cs typeface="Arial"/>
              </a:rPr>
              <a:t>Positive</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18" dirty="0" smtClean="0">
                <a:solidFill>
                  <a:srgbClr val="FFFFFF"/>
                </a:solidFill>
                <a:effectLst>
                  <a:outerShdw blurRad="38100" dist="38100" dir="2700000" algn="tl">
                    <a:srgbClr val="000000">
                      <a:alpha val="43137"/>
                    </a:srgbClr>
                  </a:outerShdw>
                </a:effectLst>
                <a:cs typeface="Arial"/>
              </a:rPr>
              <a:t>leniency</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27" dirty="0" smtClean="0">
                <a:solidFill>
                  <a:srgbClr val="FFFFFF"/>
                </a:solidFill>
                <a:effectLst>
                  <a:outerShdw blurRad="38100" dist="38100" dir="2700000" algn="tl">
                    <a:srgbClr val="000000">
                      <a:alpha val="43137"/>
                    </a:srgbClr>
                  </a:outerShdw>
                </a:effectLst>
                <a:cs typeface="Arial"/>
              </a:rPr>
              <a:t>ma</a:t>
            </a:r>
            <a:r>
              <a:rPr lang="en-US" sz="2800" spc="-18" dirty="0" smtClean="0">
                <a:solidFill>
                  <a:srgbClr val="FFFFFF"/>
                </a:solidFill>
                <a:effectLst>
                  <a:outerShdw blurRad="38100" dist="38100" dir="2700000" algn="tl">
                    <a:srgbClr val="000000">
                      <a:alpha val="43137"/>
                    </a:srgbClr>
                  </a:outerShdw>
                </a:effectLst>
                <a:cs typeface="Arial"/>
              </a:rPr>
              <a:t>y</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18" dirty="0" smtClean="0">
                <a:solidFill>
                  <a:srgbClr val="FFFFFF"/>
                </a:solidFill>
                <a:effectLst>
                  <a:outerShdw blurRad="38100" dist="38100" dir="2700000" algn="tl">
                    <a:srgbClr val="000000">
                      <a:alpha val="43137"/>
                    </a:srgbClr>
                  </a:outerShdw>
                </a:effectLst>
                <a:cs typeface="Arial"/>
              </a:rPr>
              <a:t>raise</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22" dirty="0" smtClean="0">
                <a:solidFill>
                  <a:srgbClr val="FFFFFF"/>
                </a:solidFill>
                <a:effectLst>
                  <a:outerShdw blurRad="38100" dist="38100" dir="2700000" algn="tl">
                    <a:srgbClr val="000000">
                      <a:alpha val="43137"/>
                    </a:srgbClr>
                  </a:outerShdw>
                </a:effectLst>
                <a:cs typeface="Arial"/>
              </a:rPr>
              <a:t>unfounded</a:t>
            </a:r>
            <a:r>
              <a:rPr lang="en-US" sz="2800" spc="-13" dirty="0" smtClean="0">
                <a:solidFill>
                  <a:srgbClr val="FFFFFF"/>
                </a:solidFill>
                <a:effectLst>
                  <a:outerShdw blurRad="38100" dist="38100" dir="2700000" algn="tl">
                    <a:srgbClr val="000000">
                      <a:alpha val="43137"/>
                    </a:srgbClr>
                  </a:outerShdw>
                </a:effectLst>
                <a:cs typeface="Arial"/>
              </a:rPr>
              <a:t> </a:t>
            </a:r>
            <a:r>
              <a:rPr lang="en-US" sz="2800" spc="-18" dirty="0" smtClean="0">
                <a:solidFill>
                  <a:srgbClr val="FFFFFF"/>
                </a:solidFill>
                <a:effectLst>
                  <a:outerShdw blurRad="38100" dist="38100" dir="2700000" algn="tl">
                    <a:srgbClr val="000000">
                      <a:alpha val="43137"/>
                    </a:srgbClr>
                  </a:outerShdw>
                </a:effectLst>
                <a:cs typeface="Arial"/>
              </a:rPr>
              <a:t>expectation</a:t>
            </a:r>
            <a:r>
              <a:rPr lang="en-US" sz="2800" spc="-13" dirty="0" smtClean="0">
                <a:solidFill>
                  <a:srgbClr val="FFFFFF"/>
                </a:solidFill>
                <a:effectLst>
                  <a:outerShdw blurRad="38100" dist="38100" dir="2700000" algn="tl">
                    <a:srgbClr val="000000">
                      <a:alpha val="43137"/>
                    </a:srgbClr>
                  </a:outerShdw>
                </a:effectLst>
                <a:cs typeface="Arial"/>
              </a:rPr>
              <a:t>s… </a:t>
            </a:r>
            <a:r>
              <a:rPr lang="en-US" sz="2800" spc="-18" dirty="0" smtClean="0">
                <a:solidFill>
                  <a:srgbClr val="FFFFFF"/>
                </a:solidFill>
                <a:effectLst>
                  <a:outerShdw blurRad="38100" dist="38100" dir="2700000" algn="tl">
                    <a:srgbClr val="000000">
                      <a:alpha val="43137"/>
                    </a:srgbClr>
                  </a:outerShdw>
                </a:effectLst>
                <a:cs typeface="Arial"/>
              </a:rPr>
              <a:t>while</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22" dirty="0" smtClean="0">
                <a:solidFill>
                  <a:srgbClr val="FFC000"/>
                </a:solidFill>
                <a:effectLst>
                  <a:outerShdw blurRad="38100" dist="38100" dir="2700000" algn="tl">
                    <a:srgbClr val="000000">
                      <a:alpha val="43137"/>
                    </a:srgbClr>
                  </a:outerShdw>
                </a:effectLst>
                <a:cs typeface="Arial"/>
              </a:rPr>
              <a:t>Negativ</a:t>
            </a:r>
            <a:r>
              <a:rPr lang="en-US" sz="2800" spc="-18" dirty="0" smtClean="0">
                <a:solidFill>
                  <a:srgbClr val="FFC000"/>
                </a:solidFill>
                <a:effectLst>
                  <a:outerShdw blurRad="38100" dist="38100" dir="2700000" algn="tl">
                    <a:srgbClr val="000000">
                      <a:alpha val="43137"/>
                    </a:srgbClr>
                  </a:outerShdw>
                </a:effectLst>
                <a:cs typeface="Arial"/>
              </a:rPr>
              <a:t>e</a:t>
            </a:r>
            <a:r>
              <a:rPr lang="en-US" sz="2800" spc="-4" dirty="0" smtClean="0">
                <a:solidFill>
                  <a:srgbClr val="FFC000"/>
                </a:solidFill>
                <a:effectLst>
                  <a:outerShdw blurRad="38100" dist="38100" dir="2700000" algn="tl">
                    <a:srgbClr val="000000">
                      <a:alpha val="43137"/>
                    </a:srgbClr>
                  </a:outerShdw>
                </a:effectLst>
                <a:cs typeface="Arial"/>
              </a:rPr>
              <a:t> </a:t>
            </a:r>
            <a:r>
              <a:rPr lang="en-US" sz="2800" spc="-18" dirty="0" smtClean="0">
                <a:solidFill>
                  <a:srgbClr val="FFFFFF"/>
                </a:solidFill>
                <a:effectLst>
                  <a:outerShdw blurRad="38100" dist="38100" dir="2700000" algn="tl">
                    <a:srgbClr val="000000">
                      <a:alpha val="43137"/>
                    </a:srgbClr>
                  </a:outerShdw>
                </a:effectLst>
                <a:cs typeface="Arial"/>
              </a:rPr>
              <a:t>leniency</a:t>
            </a:r>
            <a:r>
              <a:rPr lang="en-US" sz="2800" spc="-13" dirty="0" smtClean="0">
                <a:solidFill>
                  <a:srgbClr val="FFFFFF"/>
                </a:solidFill>
                <a:effectLst>
                  <a:outerShdw blurRad="38100" dist="38100" dir="2700000" algn="tl">
                    <a:srgbClr val="000000">
                      <a:alpha val="43137"/>
                    </a:srgbClr>
                  </a:outerShdw>
                </a:effectLst>
                <a:cs typeface="Arial"/>
              </a:rPr>
              <a:t> </a:t>
            </a:r>
            <a:r>
              <a:rPr lang="en-US" sz="2800" spc="-27" dirty="0" smtClean="0">
                <a:solidFill>
                  <a:srgbClr val="FFFFFF"/>
                </a:solidFill>
                <a:effectLst>
                  <a:outerShdw blurRad="38100" dist="38100" dir="2700000" algn="tl">
                    <a:srgbClr val="000000">
                      <a:alpha val="43137"/>
                    </a:srgbClr>
                  </a:outerShdw>
                </a:effectLst>
                <a:cs typeface="Arial"/>
              </a:rPr>
              <a:t>ma</a:t>
            </a:r>
            <a:r>
              <a:rPr lang="en-US" sz="2800" spc="-18" dirty="0" smtClean="0">
                <a:solidFill>
                  <a:srgbClr val="FFFFFF"/>
                </a:solidFill>
                <a:effectLst>
                  <a:outerShdw blurRad="38100" dist="38100" dir="2700000" algn="tl">
                    <a:srgbClr val="000000">
                      <a:alpha val="43137"/>
                    </a:srgbClr>
                  </a:outerShdw>
                </a:effectLst>
                <a:cs typeface="Arial"/>
              </a:rPr>
              <a:t>y</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22" dirty="0" smtClean="0">
                <a:solidFill>
                  <a:srgbClr val="FFFFFF"/>
                </a:solidFill>
                <a:effectLst>
                  <a:outerShdw blurRad="38100" dist="38100" dir="2700000" algn="tl">
                    <a:srgbClr val="000000">
                      <a:alpha val="43137"/>
                    </a:srgbClr>
                  </a:outerShdw>
                </a:effectLst>
                <a:cs typeface="Arial"/>
              </a:rPr>
              <a:t>caus</a:t>
            </a:r>
            <a:r>
              <a:rPr lang="en-US" sz="2800" spc="-18" dirty="0" smtClean="0">
                <a:solidFill>
                  <a:srgbClr val="FFFFFF"/>
                </a:solidFill>
                <a:effectLst>
                  <a:outerShdw blurRad="38100" dist="38100" dir="2700000" algn="tl">
                    <a:srgbClr val="000000">
                      <a:alpha val="43137"/>
                    </a:srgbClr>
                  </a:outerShdw>
                </a:effectLst>
                <a:cs typeface="Arial"/>
              </a:rPr>
              <a:t>e</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18" dirty="0" smtClean="0">
                <a:solidFill>
                  <a:srgbClr val="FFFFFF"/>
                </a:solidFill>
                <a:effectLst>
                  <a:outerShdw blurRad="38100" dist="38100" dir="2700000" algn="tl">
                    <a:srgbClr val="000000">
                      <a:alpha val="43137"/>
                    </a:srgbClr>
                  </a:outerShdw>
                </a:effectLst>
                <a:cs typeface="Arial"/>
              </a:rPr>
              <a:t>the</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18" dirty="0" smtClean="0">
                <a:solidFill>
                  <a:srgbClr val="FFFFFF"/>
                </a:solidFill>
                <a:effectLst>
                  <a:outerShdw blurRad="38100" dist="38100" dir="2700000" algn="tl">
                    <a:srgbClr val="000000">
                      <a:alpha val="43137"/>
                    </a:srgbClr>
                  </a:outerShdw>
                </a:effectLst>
                <a:cs typeface="Arial"/>
              </a:rPr>
              <a:t>feeling</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22" dirty="0" smtClean="0">
                <a:solidFill>
                  <a:srgbClr val="FFFFFF"/>
                </a:solidFill>
                <a:effectLst>
                  <a:outerShdw blurRad="38100" dist="38100" dir="2700000" algn="tl">
                    <a:srgbClr val="000000">
                      <a:alpha val="43137"/>
                    </a:srgbClr>
                  </a:outerShdw>
                </a:effectLst>
                <a:cs typeface="Arial"/>
              </a:rPr>
              <a:t>o</a:t>
            </a:r>
            <a:r>
              <a:rPr lang="en-US" sz="2800" spc="-9" dirty="0" smtClean="0">
                <a:solidFill>
                  <a:srgbClr val="FFFFFF"/>
                </a:solidFill>
                <a:effectLst>
                  <a:outerShdw blurRad="38100" dist="38100" dir="2700000" algn="tl">
                    <a:srgbClr val="000000">
                      <a:alpha val="43137"/>
                    </a:srgbClr>
                  </a:outerShdw>
                </a:effectLst>
                <a:cs typeface="Arial"/>
              </a:rPr>
              <a:t>f</a:t>
            </a:r>
            <a:r>
              <a:rPr lang="en-US" sz="2800" spc="-4" dirty="0" smtClean="0">
                <a:solidFill>
                  <a:srgbClr val="FFFFFF"/>
                </a:solidFill>
                <a:effectLst>
                  <a:outerShdw blurRad="38100" dist="38100" dir="2700000" algn="tl">
                    <a:srgbClr val="000000">
                      <a:alpha val="43137"/>
                    </a:srgbClr>
                  </a:outerShdw>
                </a:effectLst>
                <a:cs typeface="Arial"/>
              </a:rPr>
              <a:t> </a:t>
            </a:r>
            <a:r>
              <a:rPr lang="en-US" sz="2800" spc="-22" dirty="0" smtClean="0">
                <a:solidFill>
                  <a:srgbClr val="FFFFFF"/>
                </a:solidFill>
                <a:effectLst>
                  <a:outerShdw blurRad="38100" dist="38100" dir="2700000" algn="tl">
                    <a:srgbClr val="000000">
                      <a:alpha val="43137"/>
                    </a:srgbClr>
                  </a:outerShdw>
                </a:effectLst>
                <a:cs typeface="Arial"/>
              </a:rPr>
              <a:t>inadequacy.</a:t>
            </a:r>
            <a:endParaRPr lang="en-US" sz="2800" dirty="0" smtClean="0">
              <a:effectLst>
                <a:outerShdw blurRad="38100" dist="38100" dir="2700000" algn="tl">
                  <a:srgbClr val="000000">
                    <a:alpha val="43137"/>
                  </a:srgbClr>
                </a:outerShdw>
              </a:effectLst>
              <a:cs typeface="Arial"/>
            </a:endParaRP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00200"/>
            <a:ext cx="8229600" cy="4525963"/>
          </a:xfrm>
        </p:spPr>
        <p:txBody>
          <a:bodyPr/>
          <a:lstStyle/>
          <a:p>
            <a:pPr algn="ctr">
              <a:buNone/>
            </a:pPr>
            <a:r>
              <a:rPr lang="en-US" sz="4000" i="1" dirty="0" smtClean="0">
                <a:solidFill>
                  <a:srgbClr val="00B050"/>
                </a:solidFill>
                <a:effectLst>
                  <a:outerShdw blurRad="38100" dist="38100" dir="2700000" algn="tl">
                    <a:srgbClr val="000000">
                      <a:alpha val="43137"/>
                    </a:srgbClr>
                  </a:outerShdw>
                </a:effectLst>
              </a:rPr>
              <a:t>Trouble-Shooting Performance Problems</a:t>
            </a:r>
          </a:p>
          <a:p>
            <a:pPr>
              <a:buNone/>
            </a:pPr>
            <a:endParaRPr lang="en-US" dirty="0" smtClean="0">
              <a:effectLst>
                <a:outerShdw blurRad="38100" dist="38100" dir="2700000" algn="tl">
                  <a:srgbClr val="000000">
                    <a:alpha val="43137"/>
                  </a:srgbClr>
                </a:outerShdw>
              </a:effectLst>
            </a:endParaRPr>
          </a:p>
          <a:p>
            <a:pPr marL="514350" lvl="0" indent="-514350">
              <a:buFont typeface="+mj-lt"/>
              <a:buAutoNum type="arabicPeriod"/>
            </a:pPr>
            <a:r>
              <a:rPr lang="en-US" i="1" dirty="0" smtClean="0">
                <a:effectLst>
                  <a:outerShdw blurRad="38100" dist="38100" dir="2700000" algn="tl">
                    <a:srgbClr val="000000">
                      <a:alpha val="43137"/>
                    </a:srgbClr>
                  </a:outerShdw>
                </a:effectLst>
              </a:rPr>
              <a:t>Is there a problem?</a:t>
            </a:r>
            <a:endParaRPr lang="en-US" dirty="0" smtClean="0">
              <a:effectLst>
                <a:outerShdw blurRad="38100" dist="38100" dir="2700000" algn="tl">
                  <a:srgbClr val="000000">
                    <a:alpha val="43137"/>
                  </a:srgbClr>
                </a:outerShdw>
              </a:effectLst>
            </a:endParaRPr>
          </a:p>
          <a:p>
            <a:pPr marL="514350" lvl="0" indent="-514350">
              <a:buFont typeface="+mj-lt"/>
              <a:buAutoNum type="arabicPeriod"/>
            </a:pPr>
            <a:r>
              <a:rPr lang="en-US" i="1" dirty="0" smtClean="0">
                <a:effectLst>
                  <a:outerShdw blurRad="38100" dist="38100" dir="2700000" algn="tl">
                    <a:srgbClr val="000000">
                      <a:alpha val="43137"/>
                    </a:srgbClr>
                  </a:outerShdw>
                </a:effectLst>
              </a:rPr>
              <a:t>What is the problem?</a:t>
            </a:r>
            <a:endParaRPr lang="en-US" dirty="0" smtClean="0">
              <a:effectLst>
                <a:outerShdw blurRad="38100" dist="38100" dir="2700000" algn="tl">
                  <a:srgbClr val="000000">
                    <a:alpha val="43137"/>
                  </a:srgbClr>
                </a:outerShdw>
              </a:effectLst>
            </a:endParaRPr>
          </a:p>
          <a:p>
            <a:pPr marL="514350" lvl="0" indent="-514350">
              <a:buFont typeface="+mj-lt"/>
              <a:buAutoNum type="arabicPeriod"/>
            </a:pPr>
            <a:r>
              <a:rPr lang="en-US" i="1" dirty="0" smtClean="0">
                <a:effectLst>
                  <a:outerShdw blurRad="38100" dist="38100" dir="2700000" algn="tl">
                    <a:srgbClr val="000000">
                      <a:alpha val="43137"/>
                    </a:srgbClr>
                  </a:outerShdw>
                </a:effectLst>
              </a:rPr>
              <a:t>Is the problem important?</a:t>
            </a:r>
            <a:endParaRPr lang="en-US" dirty="0" smtClean="0">
              <a:effectLst>
                <a:outerShdw blurRad="38100" dist="38100" dir="2700000" algn="tl">
                  <a:srgbClr val="000000">
                    <a:alpha val="43137"/>
                  </a:srgbClr>
                </a:outerShdw>
              </a:effectLst>
            </a:endParaRPr>
          </a:p>
          <a:p>
            <a:pPr marL="514350" lvl="0" indent="-514350">
              <a:buFont typeface="+mj-lt"/>
              <a:buAutoNum type="arabicPeriod"/>
            </a:pPr>
            <a:r>
              <a:rPr lang="en-US" i="1" dirty="0" smtClean="0">
                <a:effectLst>
                  <a:outerShdw blurRad="38100" dist="38100" dir="2700000" algn="tl">
                    <a:srgbClr val="000000">
                      <a:alpha val="43137"/>
                    </a:srgbClr>
                  </a:outerShdw>
                </a:effectLst>
              </a:rPr>
              <a:t>Where has the system broken down?</a:t>
            </a:r>
            <a:endParaRPr lang="en-US" dirty="0" smtClean="0">
              <a:effectLst>
                <a:outerShdw blurRad="38100" dist="38100" dir="2700000" algn="tl">
                  <a:srgbClr val="000000">
                    <a:alpha val="43137"/>
                  </a:srgbClr>
                </a:outerShdw>
              </a:effectLst>
            </a:endParaRP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spc="-18" dirty="0" smtClean="0">
                <a:effectLst>
                  <a:outerShdw blurRad="38100" dist="38100" dir="2700000" algn="tl">
                    <a:srgbClr val="000000">
                      <a:alpha val="43137"/>
                    </a:srgbClr>
                  </a:outerShdw>
                </a:effectLst>
                <a:cs typeface="Arial"/>
              </a:rPr>
              <a:t>Clinical </a:t>
            </a:r>
            <a:r>
              <a:rPr lang="en-US" i="1" spc="-22" dirty="0" smtClean="0">
                <a:effectLst>
                  <a:outerShdw blurRad="38100" dist="38100" dir="2700000" algn="tl">
                    <a:srgbClr val="000000">
                      <a:alpha val="43137"/>
                    </a:srgbClr>
                  </a:outerShdw>
                </a:effectLst>
                <a:cs typeface="Arial"/>
              </a:rPr>
              <a:t>Paperwork</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62500" lnSpcReduction="20000"/>
          </a:bodyPr>
          <a:lstStyle/>
          <a:p>
            <a:pPr>
              <a:lnSpc>
                <a:spcPct val="120000"/>
              </a:lnSpc>
            </a:pPr>
            <a:r>
              <a:rPr lang="en-US" dirty="0" smtClean="0">
                <a:effectLst>
                  <a:outerShdw blurRad="38100" dist="38100" dir="2700000" algn="tl">
                    <a:srgbClr val="000000">
                      <a:alpha val="43137"/>
                    </a:srgbClr>
                  </a:outerShdw>
                </a:effectLst>
              </a:rPr>
              <a:t>As you well know, documentation is a critical part of EMS. As part of the certification process, the Regional Training Coordinators will review the documentation weekly to keep informed of the student progress prior to course completion to ensure that all state requirements have been met.</a:t>
            </a:r>
          </a:p>
          <a:p>
            <a:pPr>
              <a:lnSpc>
                <a:spcPct val="120000"/>
              </a:lnSpc>
              <a:buNone/>
            </a:pPr>
            <a:r>
              <a:rPr lang="en-US" dirty="0" smtClean="0">
                <a:effectLst>
                  <a:outerShdw blurRad="38100" dist="38100" dir="2700000" algn="tl">
                    <a:srgbClr val="000000">
                      <a:alpha val="43137"/>
                    </a:srgbClr>
                  </a:outerShdw>
                </a:effectLst>
              </a:rPr>
              <a:t> </a:t>
            </a:r>
          </a:p>
          <a:p>
            <a:pPr>
              <a:lnSpc>
                <a:spcPct val="120000"/>
              </a:lnSpc>
            </a:pPr>
            <a:r>
              <a:rPr lang="en-US" dirty="0" smtClean="0">
                <a:effectLst>
                  <a:outerShdw blurRad="38100" dist="38100" dir="2700000" algn="tl">
                    <a:srgbClr val="000000">
                      <a:alpha val="43137"/>
                    </a:srgbClr>
                  </a:outerShdw>
                </a:effectLst>
              </a:rPr>
              <a:t>UVU students will bring the “clinical bluebook” with them every shift they ride. In this “clinical bluebook” will be several forms that you, as preceptors, will need to complete for them. They will also be on line for your convenience.</a:t>
            </a:r>
          </a:p>
          <a:p>
            <a:pPr>
              <a:lnSpc>
                <a:spcPct val="120000"/>
              </a:lnSpc>
            </a:pPr>
            <a:endParaRPr lang="en-US" dirty="0" smtClean="0">
              <a:effectLst>
                <a:outerShdw blurRad="38100" dist="38100" dir="2700000" algn="tl">
                  <a:srgbClr val="000000">
                    <a:alpha val="43137"/>
                  </a:srgbClr>
                </a:outerShdw>
              </a:effectLst>
            </a:endParaRPr>
          </a:p>
          <a:p>
            <a:pPr>
              <a:lnSpc>
                <a:spcPct val="120000"/>
              </a:lnSpc>
            </a:pPr>
            <a:r>
              <a:rPr lang="en-US" dirty="0" smtClean="0">
                <a:effectLst>
                  <a:outerShdw blurRad="38100" dist="38100" dir="2700000" algn="tl">
                    <a:srgbClr val="000000">
                      <a:alpha val="43137"/>
                    </a:srgbClr>
                  </a:outerShdw>
                </a:effectLst>
              </a:rPr>
              <a:t>The following slides will show you each piece of documentation required. </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spc="-18" dirty="0" smtClean="0">
                <a:effectLst>
                  <a:outerShdw blurRad="38100" dist="38100" dir="2700000" algn="tl">
                    <a:srgbClr val="000000">
                      <a:alpha val="43137"/>
                    </a:srgbClr>
                  </a:outerShdw>
                </a:effectLst>
                <a:cs typeface="Arial"/>
              </a:rPr>
              <a:t>Clinical </a:t>
            </a:r>
            <a:r>
              <a:rPr lang="en-US" i="1" spc="-22" dirty="0" smtClean="0">
                <a:effectLst>
                  <a:outerShdw blurRad="38100" dist="38100" dir="2700000" algn="tl">
                    <a:srgbClr val="000000">
                      <a:alpha val="43137"/>
                    </a:srgbClr>
                  </a:outerShdw>
                </a:effectLst>
                <a:cs typeface="Arial"/>
              </a:rPr>
              <a:t>Paperwork</a:t>
            </a:r>
            <a:endParaRPr lang="en-US" i="1" dirty="0"/>
          </a:p>
        </p:txBody>
      </p:sp>
      <p:sp>
        <p:nvSpPr>
          <p:cNvPr id="3" name="Content Placeholder 2"/>
          <p:cNvSpPr>
            <a:spLocks noGrp="1"/>
          </p:cNvSpPr>
          <p:nvPr>
            <p:ph idx="1"/>
          </p:nvPr>
        </p:nvSpPr>
        <p:spPr/>
        <p:txBody>
          <a:bodyPr/>
          <a:lstStyle/>
          <a:p>
            <a:r>
              <a:rPr lang="en-US" dirty="0" smtClean="0"/>
              <a:t>https://www.uvu.edu/esa/academics/paramedic.html</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FF0000"/>
                </a:solidFill>
                <a:effectLst>
                  <a:outerShdw blurRad="38100" dist="38100" dir="2700000" algn="tl">
                    <a:srgbClr val="000000">
                      <a:alpha val="43137"/>
                    </a:srgbClr>
                  </a:outerShdw>
                </a:effectLst>
              </a:rPr>
              <a:t>Thank You!!!</a:t>
            </a:r>
            <a:endParaRPr lang="en-US"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62500" lnSpcReduction="20000"/>
          </a:bodyPr>
          <a:lstStyle/>
          <a:p>
            <a:r>
              <a:rPr lang="en-US" dirty="0" smtClean="0">
                <a:effectLst>
                  <a:outerShdw blurRad="38100" dist="38100" dir="2700000" algn="tl">
                    <a:srgbClr val="000000">
                      <a:alpha val="43137"/>
                    </a:srgbClr>
                  </a:outerShdw>
                </a:effectLst>
              </a:rPr>
              <a:t>Once you have completed the program, please email me at </a:t>
            </a:r>
            <a:r>
              <a:rPr lang="en-US" u="sng" dirty="0">
                <a:hlinkClick r:id="rId2"/>
              </a:rPr>
              <a:t>sallred@uvu.edu</a:t>
            </a:r>
            <a:endParaRPr lang="en-US" dirty="0"/>
          </a:p>
          <a:p>
            <a:r>
              <a:rPr lang="en-US" dirty="0" smtClean="0">
                <a:effectLst>
                  <a:outerShdw blurRad="38100" dist="38100" dir="2700000" algn="tl">
                    <a:srgbClr val="000000">
                      <a:alpha val="43137"/>
                    </a:srgbClr>
                  </a:outerShdw>
                </a:effectLst>
              </a:rPr>
              <a:t>with the following information: </a:t>
            </a:r>
          </a:p>
          <a:p>
            <a:pPr lvl="0">
              <a:buFont typeface="Arial" pitchFamily="34" charset="0"/>
              <a:buChar char="•"/>
            </a:pPr>
            <a:r>
              <a:rPr lang="en-US" dirty="0" smtClean="0">
                <a:effectLst>
                  <a:outerShdw blurRad="38100" dist="38100" dir="2700000" algn="tl">
                    <a:srgbClr val="000000">
                      <a:alpha val="43137"/>
                    </a:srgbClr>
                  </a:outerShdw>
                </a:effectLst>
              </a:rPr>
              <a:t>Name </a:t>
            </a:r>
          </a:p>
          <a:p>
            <a:pPr lvl="0">
              <a:buFont typeface="Arial" pitchFamily="34" charset="0"/>
              <a:buChar char="•"/>
            </a:pPr>
            <a:r>
              <a:rPr lang="en-US" dirty="0" smtClean="0">
                <a:effectLst>
                  <a:outerShdw blurRad="38100" dist="38100" dir="2700000" algn="tl">
                    <a:srgbClr val="000000">
                      <a:alpha val="43137"/>
                    </a:srgbClr>
                  </a:outerShdw>
                </a:effectLst>
              </a:rPr>
              <a:t>Mailing address </a:t>
            </a:r>
          </a:p>
          <a:p>
            <a:pPr lvl="0">
              <a:buFont typeface="Arial" pitchFamily="34" charset="0"/>
              <a:buChar char="•"/>
            </a:pPr>
            <a:r>
              <a:rPr lang="en-US" dirty="0" smtClean="0">
                <a:effectLst>
                  <a:outerShdw blurRad="38100" dist="38100" dir="2700000" algn="tl">
                    <a:srgbClr val="000000">
                      <a:alpha val="43137"/>
                    </a:srgbClr>
                  </a:outerShdw>
                </a:effectLst>
              </a:rPr>
              <a:t>Original date of certification </a:t>
            </a:r>
          </a:p>
          <a:p>
            <a:pPr lvl="0">
              <a:buFont typeface="Arial" pitchFamily="34" charset="0"/>
              <a:buChar char="•"/>
            </a:pPr>
            <a:r>
              <a:rPr lang="en-US" dirty="0" smtClean="0">
                <a:effectLst>
                  <a:outerShdw blurRad="38100" dist="38100" dir="2700000" algn="tl">
                    <a:srgbClr val="000000">
                      <a:alpha val="43137"/>
                    </a:srgbClr>
                  </a:outerShdw>
                </a:effectLst>
              </a:rPr>
              <a:t>Utah EMT or Paramedic number </a:t>
            </a:r>
          </a:p>
          <a:p>
            <a:pPr lvl="0">
              <a:buFont typeface="Arial" pitchFamily="34" charset="0"/>
              <a:buChar char="•"/>
            </a:pPr>
            <a:r>
              <a:rPr lang="en-US" dirty="0" smtClean="0">
                <a:effectLst>
                  <a:outerShdw blurRad="38100" dist="38100" dir="2700000" algn="tl">
                    <a:srgbClr val="000000">
                      <a:alpha val="43137"/>
                    </a:srgbClr>
                  </a:outerShdw>
                </a:effectLst>
              </a:rPr>
              <a:t>List of current certifications (ACLS, PHTLS, PALS, etc) </a:t>
            </a:r>
          </a:p>
          <a:p>
            <a:pPr lvl="1"/>
            <a:r>
              <a:rPr lang="en-US" dirty="0" smtClean="0">
                <a:effectLst>
                  <a:outerShdw blurRad="38100" dist="38100" dir="2700000" algn="tl">
                    <a:srgbClr val="000000">
                      <a:alpha val="43137"/>
                    </a:srgbClr>
                  </a:outerShdw>
                </a:effectLst>
              </a:rPr>
              <a:t>You may submit a resume instead if you like </a:t>
            </a:r>
          </a:p>
          <a:p>
            <a:r>
              <a:rPr lang="en-US" dirty="0" smtClean="0">
                <a:effectLst>
                  <a:outerShdw blurRad="38100" dist="38100" dir="2700000" algn="tl">
                    <a:srgbClr val="000000">
                      <a:alpha val="43137"/>
                    </a:srgbClr>
                  </a:outerShdw>
                </a:effectLst>
              </a:rPr>
              <a:t>I will forward a program summary form for you to complete and email back to me. </a:t>
            </a:r>
          </a:p>
          <a:p>
            <a:r>
              <a:rPr lang="en-US" dirty="0" smtClean="0">
                <a:effectLst>
                  <a:outerShdw blurRad="38100" dist="38100" dir="2700000" algn="tl">
                    <a:srgbClr val="000000">
                      <a:alpha val="43137"/>
                    </a:srgbClr>
                  </a:outerShdw>
                </a:effectLst>
              </a:rPr>
              <a:t>Once that is completed, then I will mail you a copy of the Clinical Preceptor Training Record Form for your records. </a:t>
            </a:r>
          </a:p>
          <a:p>
            <a:r>
              <a:rPr lang="en-US" dirty="0" smtClean="0">
                <a:effectLst>
                  <a:outerShdw blurRad="38100" dist="38100" dir="2700000" algn="tl">
                    <a:srgbClr val="000000">
                      <a:alpha val="43137"/>
                    </a:srgbClr>
                  </a:outerShdw>
                </a:effectLst>
              </a:rPr>
              <a:t>I will let you know the status of that as soon as I know it. </a:t>
            </a:r>
          </a:p>
          <a:p>
            <a:r>
              <a:rPr lang="en-US" i="1" dirty="0" smtClean="0">
                <a:solidFill>
                  <a:srgbClr val="FF0000"/>
                </a:solidFill>
                <a:effectLst>
                  <a:outerShdw blurRad="38100" dist="38100" dir="2700000" algn="tl">
                    <a:srgbClr val="000000">
                      <a:alpha val="43137"/>
                    </a:srgbClr>
                  </a:outerShdw>
                </a:effectLst>
              </a:rPr>
              <a:t>WE REALLY APPRECIATE ALL YOU DO!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i="1" dirty="0" smtClean="0">
                <a:effectLst>
                  <a:outerShdw blurRad="38100" dist="38100" dir="2700000" algn="tl">
                    <a:srgbClr val="000000">
                      <a:alpha val="43137"/>
                    </a:srgbClr>
                  </a:outerShdw>
                </a:effectLst>
              </a:rPr>
              <a:t>Success of the </a:t>
            </a:r>
            <a:r>
              <a:rPr lang="en-US" sz="4000" i="1" dirty="0" err="1" smtClean="0">
                <a:effectLst>
                  <a:outerShdw blurRad="38100" dist="38100" dir="2700000" algn="tl">
                    <a:srgbClr val="000000">
                      <a:alpha val="43137"/>
                    </a:srgbClr>
                  </a:outerShdw>
                </a:effectLst>
              </a:rPr>
              <a:t>Preceptorship</a:t>
            </a:r>
            <a:endParaRPr lang="en-US" sz="4000"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eaLnBrk="1" hangingPunct="1">
              <a:defRPr/>
            </a:pPr>
            <a:r>
              <a:rPr lang="en-US" b="0" dirty="0" smtClean="0">
                <a:effectLst>
                  <a:outerShdw blurRad="38100" dist="38100" dir="2700000" algn="tl">
                    <a:srgbClr val="000000">
                      <a:alpha val="43137"/>
                    </a:srgbClr>
                  </a:outerShdw>
                </a:effectLst>
              </a:rPr>
              <a:t>Success of a </a:t>
            </a:r>
            <a:r>
              <a:rPr lang="en-US" b="0" dirty="0" err="1" smtClean="0">
                <a:effectLst>
                  <a:outerShdw blurRad="38100" dist="38100" dir="2700000" algn="tl">
                    <a:srgbClr val="000000">
                      <a:alpha val="43137"/>
                    </a:srgbClr>
                  </a:outerShdw>
                </a:effectLst>
              </a:rPr>
              <a:t>preceptorship</a:t>
            </a:r>
            <a:r>
              <a:rPr lang="en-US" b="0" dirty="0" smtClean="0">
                <a:effectLst>
                  <a:outerShdw blurRad="38100" dist="38100" dir="2700000" algn="tl">
                    <a:srgbClr val="000000">
                      <a:alpha val="43137"/>
                    </a:srgbClr>
                  </a:outerShdw>
                </a:effectLst>
              </a:rPr>
              <a:t> is determined by the relationship between the student and the preceptor.</a:t>
            </a:r>
          </a:p>
          <a:p>
            <a:pPr eaLnBrk="1" hangingPunct="1">
              <a:defRPr/>
            </a:pPr>
            <a:endParaRPr lang="en-US" b="0" dirty="0" smtClean="0">
              <a:effectLst>
                <a:outerShdw blurRad="38100" dist="38100" dir="2700000" algn="tl">
                  <a:srgbClr val="000000">
                    <a:alpha val="43137"/>
                  </a:srgbClr>
                </a:outerShdw>
              </a:effectLst>
            </a:endParaRPr>
          </a:p>
          <a:p>
            <a:pPr eaLnBrk="1" hangingPunct="1">
              <a:defRPr/>
            </a:pPr>
            <a:r>
              <a:rPr lang="en-US" b="0" dirty="0" smtClean="0">
                <a:effectLst>
                  <a:outerShdw blurRad="38100" dist="38100" dir="2700000" algn="tl">
                    <a:srgbClr val="000000">
                      <a:alpha val="43137"/>
                    </a:srgbClr>
                  </a:outerShdw>
                </a:effectLst>
              </a:rPr>
              <a:t>Students look to preceptors for answers and guidance. </a:t>
            </a:r>
          </a:p>
          <a:p>
            <a:pPr eaLnBrk="1" hangingPunct="1">
              <a:defRPr/>
            </a:pPr>
            <a:endParaRPr lang="en-US" b="0" dirty="0" smtClean="0">
              <a:effectLst>
                <a:outerShdw blurRad="38100" dist="38100" dir="2700000" algn="tl">
                  <a:srgbClr val="000000">
                    <a:alpha val="43137"/>
                  </a:srgbClr>
                </a:outerShdw>
              </a:effectLst>
            </a:endParaRPr>
          </a:p>
          <a:p>
            <a:pPr eaLnBrk="1" hangingPunct="1">
              <a:defRPr/>
            </a:pPr>
            <a:r>
              <a:rPr lang="en-US" b="0" dirty="0" smtClean="0">
                <a:effectLst>
                  <a:outerShdw blurRad="38100" dist="38100" dir="2700000" algn="tl">
                    <a:srgbClr val="000000">
                      <a:alpha val="43137"/>
                    </a:srgbClr>
                  </a:outerShdw>
                </a:effectLst>
              </a:rPr>
              <a:t>Preceptors are an extension of the classroom.</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DF2138EC-2D05-4FA8-8287-FA74B3CE4B57}" type="slidenum">
              <a:rPr lang="en-US"/>
              <a:pPr>
                <a:defRPr/>
              </a:pPr>
              <a:t>50</a:t>
            </a:fld>
            <a:endParaRPr lang="en-US" dirty="0"/>
          </a:p>
        </p:txBody>
      </p:sp>
      <p:sp>
        <p:nvSpPr>
          <p:cNvPr id="33794" name="Title 1"/>
          <p:cNvSpPr>
            <a:spLocks noGrp="1"/>
          </p:cNvSpPr>
          <p:nvPr>
            <p:ph type="title"/>
          </p:nvPr>
        </p:nvSpPr>
        <p:spPr/>
        <p:txBody>
          <a:bodyPr/>
          <a:lstStyle/>
          <a:p>
            <a:pPr eaLnBrk="1" hangingPunct="1"/>
            <a:r>
              <a:rPr lang="en-US" i="1" dirty="0" smtClean="0">
                <a:solidFill>
                  <a:srgbClr val="FF0000"/>
                </a:solidFill>
                <a:effectLst>
                  <a:outerShdw blurRad="38100" dist="38100" dir="2700000" algn="tl">
                    <a:srgbClr val="000000">
                      <a:alpha val="43137"/>
                    </a:srgbClr>
                  </a:outerShdw>
                </a:effectLst>
              </a:rPr>
              <a:t>Proctors make a difference!</a:t>
            </a:r>
          </a:p>
        </p:txBody>
      </p:sp>
      <p:sp>
        <p:nvSpPr>
          <p:cNvPr id="33795" name="Content Placeholder 2"/>
          <p:cNvSpPr>
            <a:spLocks noGrp="1"/>
          </p:cNvSpPr>
          <p:nvPr>
            <p:ph sz="quarter" idx="1"/>
          </p:nvPr>
        </p:nvSpPr>
        <p:spPr>
          <a:xfrm>
            <a:off x="304800" y="2590800"/>
            <a:ext cx="8504238" cy="3352800"/>
          </a:xfrm>
        </p:spPr>
        <p:txBody>
          <a:bodyPr/>
          <a:lstStyle/>
          <a:p>
            <a:pPr algn="ctr" eaLnBrk="1" hangingPunct="1">
              <a:buFont typeface="Wingdings 2" pitchFamily="18" charset="2"/>
              <a:buNone/>
            </a:pPr>
            <a:r>
              <a:rPr lang="en-US" sz="3600" i="1" smtClean="0">
                <a:solidFill>
                  <a:srgbClr val="00B0F0"/>
                </a:solidFill>
                <a:effectLst>
                  <a:outerShdw blurRad="38100" dist="38100" dir="2700000" algn="tl">
                    <a:srgbClr val="000000">
                      <a:alpha val="43137"/>
                    </a:srgbClr>
                  </a:outerShdw>
                </a:effectLst>
              </a:rPr>
              <a:t>Thank You</a:t>
            </a:r>
            <a:r>
              <a:rPr lang="en-US" sz="3600" i="1" dirty="0" smtClean="0">
                <a:solidFill>
                  <a:srgbClr val="00B0F0"/>
                </a:solidFill>
                <a:effectLst>
                  <a:outerShdw blurRad="38100" dist="38100" dir="2700000" algn="tl">
                    <a:srgbClr val="000000">
                      <a:alpha val="43137"/>
                    </a:srgbClr>
                  </a:outerShdw>
                </a:effectLst>
              </a:rPr>
              <a:t>!</a:t>
            </a:r>
          </a:p>
          <a:p>
            <a:pPr algn="ctr" eaLnBrk="1" hangingPunct="1">
              <a:buFont typeface="Wingdings 2" pitchFamily="18" charset="2"/>
              <a:buNone/>
            </a:pPr>
            <a:r>
              <a:rPr lang="en-US" sz="2800" i="1" dirty="0" smtClean="0">
                <a:solidFill>
                  <a:srgbClr val="92D050"/>
                </a:solidFill>
                <a:effectLst>
                  <a:outerShdw blurRad="38100" dist="38100" dir="2700000" algn="tl">
                    <a:srgbClr val="000000">
                      <a:alpha val="43137"/>
                    </a:srgbClr>
                  </a:outerShdw>
                </a:effectLst>
              </a:rPr>
              <a:t>UVU Paramedic Program</a:t>
            </a:r>
          </a:p>
          <a:p>
            <a:pPr algn="ctr" eaLnBrk="1" hangingPunct="1">
              <a:buFont typeface="Wingdings 2" pitchFamily="18" charset="2"/>
              <a:buNone/>
            </a:pPr>
            <a:endParaRPr lang="en-US" sz="2800" dirty="0" smtClean="0"/>
          </a:p>
          <a:p>
            <a:pPr algn="ctr" eaLnBrk="1" hangingPunct="1">
              <a:buFont typeface="Wingdings 2" pitchFamily="18" charset="2"/>
              <a:buNone/>
            </a:pPr>
            <a:endParaRPr lang="en-US" sz="3600" dirty="0" smtClean="0"/>
          </a:p>
          <a:p>
            <a:pPr algn="ctr" eaLnBrk="1" hangingPunct="1">
              <a:buFont typeface="Wingdings 2" pitchFamily="18" charset="2"/>
              <a:buNone/>
            </a:pPr>
            <a:endParaRPr lang="en-US" sz="3600" dirty="0" smtClean="0"/>
          </a:p>
          <a:p>
            <a:pPr eaLnBrk="1" hangingPunct="1"/>
            <a:endParaRPr lang="en-US" dirty="0" smtClean="0"/>
          </a:p>
          <a:p>
            <a:pPr eaLnBrk="1" hangingPunct="1"/>
            <a:endParaRPr lang="en-US" dirty="0" smtClean="0"/>
          </a:p>
          <a:p>
            <a:pPr eaLnBrk="1" hangingPunct="1">
              <a:buFont typeface="Wingdings 2" pitchFamily="18" charset="2"/>
              <a:buNone/>
            </a:pPr>
            <a:endParaRPr lang="en-US" dirty="0" smtClean="0"/>
          </a:p>
          <a:p>
            <a:pPr eaLnBrk="1" hangingPunct="1"/>
            <a:endParaRPr lang="en-US" dirty="0" smtClean="0"/>
          </a:p>
          <a:p>
            <a:pPr eaLnBrk="1" hangingPunct="1"/>
            <a:endParaRPr lang="en-US" dirty="0" smtClean="0"/>
          </a:p>
        </p:txBody>
      </p:sp>
      <p:pic>
        <p:nvPicPr>
          <p:cNvPr id="6" name="Picture 5" descr="C:\Documents and Settings\10004633\My Documents\Logos\Emergency Services.jpg"/>
          <p:cNvPicPr/>
          <p:nvPr/>
        </p:nvPicPr>
        <p:blipFill>
          <a:blip r:embed="rId2" cstate="print"/>
          <a:srcRect/>
          <a:stretch>
            <a:fillRect/>
          </a:stretch>
        </p:blipFill>
        <p:spPr bwMode="auto">
          <a:xfrm>
            <a:off x="152400" y="5334000"/>
            <a:ext cx="4724400" cy="1371600"/>
          </a:xfrm>
          <a:prstGeom prst="rect">
            <a:avLst/>
          </a:prstGeom>
          <a:solidFill>
            <a:schemeClr val="tx1"/>
          </a:solid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effectLst>
                  <a:outerShdw blurRad="38100" dist="38100" dir="2700000" algn="tl">
                    <a:srgbClr val="000000">
                      <a:alpha val="43137"/>
                    </a:srgbClr>
                  </a:outerShdw>
                </a:effectLst>
              </a:rPr>
              <a:t>Role of a Preceptor</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lvl="1" eaLnBrk="1" hangingPunct="1"/>
            <a:r>
              <a:rPr lang="en-US" sz="2000" dirty="0" smtClean="0">
                <a:effectLst>
                  <a:outerShdw blurRad="38100" dist="38100" dir="2700000" algn="tl">
                    <a:srgbClr val="000000">
                      <a:alpha val="43137"/>
                    </a:srgbClr>
                  </a:outerShdw>
                </a:effectLst>
              </a:rPr>
              <a:t>Support students to make them feel they are safe and valued</a:t>
            </a:r>
          </a:p>
          <a:p>
            <a:pPr lvl="1" eaLnBrk="1" hangingPunct="1"/>
            <a:r>
              <a:rPr lang="en-US" sz="2000" dirty="0" smtClean="0">
                <a:effectLst>
                  <a:outerShdw blurRad="38100" dist="38100" dir="2700000" algn="tl">
                    <a:srgbClr val="000000">
                      <a:alpha val="43137"/>
                    </a:srgbClr>
                  </a:outerShdw>
                </a:effectLst>
              </a:rPr>
              <a:t>Demonstrate by example how competent staff perform their job</a:t>
            </a:r>
          </a:p>
          <a:p>
            <a:pPr lvl="1" eaLnBrk="1" hangingPunct="1"/>
            <a:r>
              <a:rPr lang="en-US" sz="2000" dirty="0" smtClean="0">
                <a:effectLst>
                  <a:outerShdw blurRad="38100" dist="38100" dir="2700000" algn="tl">
                    <a:srgbClr val="000000">
                      <a:alpha val="43137"/>
                    </a:srgbClr>
                  </a:outerShdw>
                </a:effectLst>
              </a:rPr>
              <a:t>Know and appreciate the student’s  knowledge level</a:t>
            </a:r>
          </a:p>
          <a:p>
            <a:pPr lvl="2" eaLnBrk="1" hangingPunct="1"/>
            <a:r>
              <a:rPr lang="en-US" sz="1600" dirty="0" smtClean="0">
                <a:effectLst>
                  <a:outerShdw blurRad="38100" dist="38100" dir="2700000" algn="tl">
                    <a:srgbClr val="000000">
                      <a:alpha val="43137"/>
                    </a:srgbClr>
                  </a:outerShdw>
                </a:effectLst>
              </a:rPr>
              <a:t>Remember what it was like to be a student yourself</a:t>
            </a:r>
          </a:p>
          <a:p>
            <a:pPr lvl="1" eaLnBrk="1" hangingPunct="1"/>
            <a:r>
              <a:rPr lang="en-US" sz="2000" dirty="0" smtClean="0">
                <a:solidFill>
                  <a:schemeClr val="bg1"/>
                </a:solidFill>
                <a:effectLst>
                  <a:outerShdw blurRad="38100" dist="38100" dir="2700000" algn="tl">
                    <a:srgbClr val="000000">
                      <a:alpha val="43137"/>
                    </a:srgbClr>
                  </a:outerShdw>
                </a:effectLst>
              </a:rPr>
              <a:t>Facilitate learning rather than controlling it</a:t>
            </a:r>
          </a:p>
          <a:p>
            <a:pPr lvl="2" eaLnBrk="1" hangingPunct="1"/>
            <a:r>
              <a:rPr lang="en-US" sz="1600" dirty="0" smtClean="0">
                <a:effectLst>
                  <a:outerShdw blurRad="38100" dist="38100" dir="2700000" algn="tl">
                    <a:srgbClr val="000000">
                      <a:alpha val="43137"/>
                    </a:srgbClr>
                  </a:outerShdw>
                </a:effectLst>
              </a:rPr>
              <a:t>Preceptor directs the process of learning</a:t>
            </a:r>
          </a:p>
          <a:p>
            <a:pPr lvl="2" eaLnBrk="1" hangingPunct="1"/>
            <a:r>
              <a:rPr lang="en-US" sz="1600" dirty="0" smtClean="0">
                <a:effectLst>
                  <a:outerShdw blurRad="38100" dist="38100" dir="2700000" algn="tl">
                    <a:srgbClr val="000000">
                      <a:alpha val="43137"/>
                    </a:srgbClr>
                  </a:outerShdw>
                </a:effectLst>
              </a:rPr>
              <a:t>Student sets the pace of learning</a:t>
            </a:r>
          </a:p>
          <a:p>
            <a:pPr lvl="1" eaLnBrk="1" hangingPunct="1"/>
            <a:r>
              <a:rPr lang="en-US" sz="2000" dirty="0" smtClean="0">
                <a:solidFill>
                  <a:schemeClr val="bg1"/>
                </a:solidFill>
                <a:effectLst>
                  <a:outerShdw blurRad="38100" dist="38100" dir="2700000" algn="tl">
                    <a:srgbClr val="000000">
                      <a:alpha val="43137"/>
                    </a:srgbClr>
                  </a:outerShdw>
                </a:effectLst>
              </a:rPr>
              <a:t>Direct, coach, support, and delegate</a:t>
            </a:r>
          </a:p>
          <a:p>
            <a:pPr lvl="1" eaLnBrk="1" hangingPunct="1"/>
            <a:r>
              <a:rPr lang="en-US" sz="2000" dirty="0" smtClean="0">
                <a:solidFill>
                  <a:schemeClr val="bg1"/>
                </a:solidFill>
                <a:effectLst>
                  <a:outerShdw blurRad="38100" dist="38100" dir="2700000" algn="tl">
                    <a:srgbClr val="000000">
                      <a:alpha val="43137"/>
                    </a:srgbClr>
                  </a:outerShdw>
                </a:effectLst>
              </a:rPr>
              <a:t>Be willing to provide constructive and regular feedback on student’s performance</a:t>
            </a:r>
          </a:p>
          <a:p>
            <a:pPr lvl="1" eaLnBrk="1" hangingPunct="1"/>
            <a:r>
              <a:rPr lang="en-US" sz="2000" dirty="0" smtClean="0">
                <a:solidFill>
                  <a:schemeClr val="bg1"/>
                </a:solidFill>
                <a:effectLst>
                  <a:outerShdw blurRad="38100" dist="38100" dir="2700000" algn="tl">
                    <a:srgbClr val="000000">
                      <a:alpha val="43137"/>
                    </a:srgbClr>
                  </a:outerShdw>
                </a:effectLst>
              </a:rPr>
              <a:t>Be responsible for the student for the entire shift the student is scheduled</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effectLst>
                  <a:outerShdw blurRad="38100" dist="38100" dir="2700000" algn="tl">
                    <a:srgbClr val="000000">
                      <a:alpha val="43137"/>
                    </a:srgbClr>
                  </a:outerShdw>
                </a:effectLst>
              </a:rPr>
              <a:t>Preceptor Bill of Rights</a:t>
            </a:r>
            <a:endParaRPr lang="en-US" i="1" dirty="0"/>
          </a:p>
        </p:txBody>
      </p:sp>
      <p:sp>
        <p:nvSpPr>
          <p:cNvPr id="3" name="Content Placeholder 2"/>
          <p:cNvSpPr>
            <a:spLocks noGrp="1"/>
          </p:cNvSpPr>
          <p:nvPr>
            <p:ph idx="1"/>
          </p:nvPr>
        </p:nvSpPr>
        <p:spPr/>
        <p:txBody>
          <a:bodyPr>
            <a:normAutofit fontScale="85000" lnSpcReduction="20000"/>
          </a:bodyPr>
          <a:lstStyle/>
          <a:p>
            <a:pPr eaLnBrk="1" hangingPunct="1"/>
            <a:r>
              <a:rPr lang="en-US" dirty="0" smtClean="0">
                <a:solidFill>
                  <a:srgbClr val="FFFF00"/>
                </a:solidFill>
                <a:effectLst>
                  <a:outerShdw blurRad="38100" dist="38100" dir="2700000" algn="tl">
                    <a:srgbClr val="000000">
                      <a:alpha val="43137"/>
                    </a:srgbClr>
                  </a:outerShdw>
                </a:effectLst>
              </a:rPr>
              <a:t>All preceptors have the RIGHT to:</a:t>
            </a:r>
          </a:p>
          <a:p>
            <a:pPr eaLnBrk="1" hangingPunct="1">
              <a:buFont typeface="Arial" panose="020B0604020202020204" pitchFamily="34" charset="0"/>
              <a:buChar char="•"/>
            </a:pPr>
            <a:endParaRPr lang="en-US" dirty="0" smtClean="0">
              <a:effectLst>
                <a:outerShdw blurRad="38100" dist="38100" dir="2700000" algn="tl">
                  <a:srgbClr val="000000">
                    <a:alpha val="43137"/>
                  </a:srgbClr>
                </a:outerShdw>
              </a:effectLst>
            </a:endParaRPr>
          </a:p>
          <a:p>
            <a:pPr eaLnBrk="1" hangingPunct="1">
              <a:buFont typeface="Arial" panose="020B0604020202020204" pitchFamily="34" charset="0"/>
              <a:buChar char="•"/>
            </a:pPr>
            <a:r>
              <a:rPr lang="en-US" dirty="0" smtClean="0">
                <a:effectLst>
                  <a:outerShdw blurRad="38100" dist="38100" dir="2700000" algn="tl">
                    <a:srgbClr val="000000">
                      <a:alpha val="43137"/>
                    </a:srgbClr>
                  </a:outerShdw>
                </a:effectLst>
              </a:rPr>
              <a:t>Be treated with dignity and respect</a:t>
            </a:r>
          </a:p>
          <a:p>
            <a:pPr eaLnBrk="1" hangingPunct="1">
              <a:buFont typeface="Arial" panose="020B0604020202020204" pitchFamily="34" charset="0"/>
              <a:buChar char="•"/>
            </a:pPr>
            <a:r>
              <a:rPr lang="en-US" dirty="0" smtClean="0">
                <a:effectLst>
                  <a:outerShdw blurRad="38100" dist="38100" dir="2700000" algn="tl">
                    <a:srgbClr val="000000">
                      <a:alpha val="43137"/>
                    </a:srgbClr>
                  </a:outerShdw>
                </a:effectLst>
              </a:rPr>
              <a:t>Be free from intimidation or harassment</a:t>
            </a:r>
          </a:p>
          <a:p>
            <a:pPr eaLnBrk="1" hangingPunct="1">
              <a:buFont typeface="Arial" panose="020B0604020202020204" pitchFamily="34" charset="0"/>
              <a:buChar char="•"/>
            </a:pPr>
            <a:r>
              <a:rPr lang="en-US" dirty="0" smtClean="0">
                <a:effectLst>
                  <a:outerShdw blurRad="38100" dist="38100" dir="2700000" algn="tl">
                    <a:srgbClr val="000000">
                      <a:alpha val="43137"/>
                    </a:srgbClr>
                  </a:outerShdw>
                </a:effectLst>
              </a:rPr>
              <a:t>Expect their students to discuss and/or       	demonstrate core knowledge</a:t>
            </a:r>
          </a:p>
          <a:p>
            <a:pPr eaLnBrk="1" hangingPunct="1">
              <a:buFont typeface="Arial" panose="020B0604020202020204" pitchFamily="34" charset="0"/>
              <a:buChar char="•"/>
            </a:pPr>
            <a:r>
              <a:rPr lang="en-US" dirty="0" smtClean="0">
                <a:effectLst>
                  <a:outerShdw blurRad="38100" dist="38100" dir="2700000" algn="tl">
                    <a:srgbClr val="000000">
                      <a:alpha val="43137"/>
                    </a:srgbClr>
                  </a:outerShdw>
                </a:effectLst>
              </a:rPr>
              <a:t>Expect their student will be eager to learn</a:t>
            </a:r>
          </a:p>
          <a:p>
            <a:pPr eaLnBrk="1" hangingPunct="1">
              <a:buFont typeface="Arial" panose="020B0604020202020204" pitchFamily="34" charset="0"/>
              <a:buChar char="•"/>
            </a:pPr>
            <a:r>
              <a:rPr lang="en-US" dirty="0" smtClean="0">
                <a:effectLst>
                  <a:outerShdw blurRad="38100" dist="38100" dir="2700000" algn="tl">
                    <a:srgbClr val="000000">
                      <a:alpha val="43137"/>
                    </a:srgbClr>
                  </a:outerShdw>
                </a:effectLst>
              </a:rPr>
              <a:t>Expect their student will initiate questions</a:t>
            </a:r>
          </a:p>
          <a:p>
            <a:pPr eaLnBrk="1" hangingPunct="1">
              <a:buFont typeface="Arial" panose="020B0604020202020204" pitchFamily="34" charset="0"/>
              <a:buChar char="•"/>
            </a:pPr>
            <a:r>
              <a:rPr lang="en-US" dirty="0" smtClean="0">
                <a:effectLst>
                  <a:outerShdw blurRad="38100" dist="38100" dir="2700000" algn="tl">
                    <a:srgbClr val="000000">
                      <a:alpha val="43137"/>
                    </a:srgbClr>
                  </a:outerShdw>
                </a:effectLst>
              </a:rPr>
              <a:t>Be creative in student instruction</a:t>
            </a:r>
          </a:p>
          <a:p>
            <a:pPr eaLnBrk="1" hangingPunct="1">
              <a:buFont typeface="Arial" panose="020B0604020202020204" pitchFamily="34" charset="0"/>
              <a:buChar char="•"/>
            </a:pPr>
            <a:r>
              <a:rPr lang="en-US" dirty="0" smtClean="0">
                <a:effectLst>
                  <a:outerShdw blurRad="38100" dist="38100" dir="2700000" algn="tl">
                    <a:srgbClr val="000000">
                      <a:alpha val="43137"/>
                    </a:srgbClr>
                  </a:outerShdw>
                </a:effectLst>
              </a:rPr>
              <a:t>Report student deficiencies they perceive</a:t>
            </a:r>
          </a:p>
          <a:p>
            <a:pPr eaLnBrk="1" hangingPunct="1">
              <a:buFont typeface="Arial" panose="020B0604020202020204" pitchFamily="34" charset="0"/>
              <a:buChar char="•"/>
            </a:pPr>
            <a:r>
              <a:rPr lang="en-US" dirty="0" smtClean="0">
                <a:effectLst>
                  <a:outerShdw blurRad="38100" dist="38100" dir="2700000" algn="tl">
                    <a:srgbClr val="000000">
                      <a:alpha val="43137"/>
                    </a:srgbClr>
                  </a:outerShdw>
                </a:effectLst>
              </a:rPr>
              <a:t>Be free from the threat or act of retribution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effectLst>
                  <a:outerShdw blurRad="38100" dist="38100" dir="2700000" algn="tl">
                    <a:srgbClr val="000000">
                      <a:alpha val="43137"/>
                    </a:srgbClr>
                  </a:outerShdw>
                </a:effectLst>
              </a:rPr>
              <a:t>Student Bill of Rights</a:t>
            </a:r>
            <a:endParaRPr lang="en-US" i="1" dirty="0"/>
          </a:p>
        </p:txBody>
      </p:sp>
      <p:sp>
        <p:nvSpPr>
          <p:cNvPr id="3" name="Content Placeholder 2"/>
          <p:cNvSpPr>
            <a:spLocks noGrp="1"/>
          </p:cNvSpPr>
          <p:nvPr>
            <p:ph idx="1"/>
          </p:nvPr>
        </p:nvSpPr>
        <p:spPr/>
        <p:txBody>
          <a:bodyPr>
            <a:normAutofit fontScale="92500" lnSpcReduction="10000"/>
          </a:bodyPr>
          <a:lstStyle/>
          <a:p>
            <a:pPr eaLnBrk="1" hangingPunct="1"/>
            <a:r>
              <a:rPr lang="en-US" sz="2400" dirty="0" smtClean="0">
                <a:solidFill>
                  <a:srgbClr val="FFFF00"/>
                </a:solidFill>
                <a:effectLst>
                  <a:outerShdw blurRad="38100" dist="38100" dir="2700000" algn="tl">
                    <a:srgbClr val="000000">
                      <a:alpha val="43137"/>
                    </a:srgbClr>
                  </a:outerShdw>
                </a:effectLst>
              </a:rPr>
              <a:t>All students have the RIGHT to:</a:t>
            </a:r>
          </a:p>
          <a:p>
            <a:pPr eaLnBrk="1" hangingPunct="1">
              <a:buFont typeface="Wingdings 2" pitchFamily="18" charset="2"/>
              <a:buNone/>
            </a:pPr>
            <a:endParaRPr lang="en-US" sz="2400" dirty="0" smtClean="0">
              <a:solidFill>
                <a:srgbClr val="99CCFF"/>
              </a:solidFill>
              <a:effectLst>
                <a:outerShdw blurRad="38100" dist="38100" dir="2700000" algn="tl">
                  <a:srgbClr val="000000">
                    <a:alpha val="43137"/>
                  </a:srgbClr>
                </a:outerShdw>
              </a:effectLst>
            </a:endParaRPr>
          </a:p>
          <a:p>
            <a:pPr lvl="1" eaLnBrk="1" hangingPunct="1">
              <a:buFont typeface="Arial" panose="020B0604020202020204" pitchFamily="34" charset="0"/>
              <a:buChar char="•"/>
            </a:pPr>
            <a:r>
              <a:rPr lang="en-US" sz="2400" dirty="0" smtClean="0">
                <a:solidFill>
                  <a:schemeClr val="bg1"/>
                </a:solidFill>
                <a:effectLst>
                  <a:outerShdw blurRad="38100" dist="38100" dir="2700000" algn="tl">
                    <a:srgbClr val="000000">
                      <a:alpha val="43137"/>
                    </a:srgbClr>
                  </a:outerShdw>
                </a:effectLst>
              </a:rPr>
              <a:t>Be treated with dignity and respect</a:t>
            </a:r>
          </a:p>
          <a:p>
            <a:pPr lvl="1" eaLnBrk="1" hangingPunct="1">
              <a:buFont typeface="Arial" panose="020B0604020202020204" pitchFamily="34" charset="0"/>
              <a:buChar char="•"/>
            </a:pPr>
            <a:r>
              <a:rPr lang="en-US" sz="2400" dirty="0" smtClean="0">
                <a:solidFill>
                  <a:schemeClr val="bg1"/>
                </a:solidFill>
                <a:effectLst>
                  <a:outerShdw blurRad="38100" dist="38100" dir="2700000" algn="tl">
                    <a:srgbClr val="000000">
                      <a:alpha val="43137"/>
                    </a:srgbClr>
                  </a:outerShdw>
                </a:effectLst>
              </a:rPr>
              <a:t>Be free from intimidation or harassment</a:t>
            </a:r>
          </a:p>
          <a:p>
            <a:pPr lvl="1" eaLnBrk="1" hangingPunct="1">
              <a:buFont typeface="Arial" panose="020B0604020202020204" pitchFamily="34" charset="0"/>
              <a:buChar char="•"/>
            </a:pPr>
            <a:r>
              <a:rPr lang="en-US" sz="2400" dirty="0" smtClean="0">
                <a:solidFill>
                  <a:schemeClr val="bg1"/>
                </a:solidFill>
                <a:effectLst>
                  <a:outerShdw blurRad="38100" dist="38100" dir="2700000" algn="tl">
                    <a:srgbClr val="000000">
                      <a:alpha val="43137"/>
                    </a:srgbClr>
                  </a:outerShdw>
                </a:effectLst>
              </a:rPr>
              <a:t>Make mistakes; have a preceptor who is able to correct and/or intervene</a:t>
            </a:r>
          </a:p>
          <a:p>
            <a:pPr lvl="1" eaLnBrk="1" hangingPunct="1">
              <a:buFont typeface="Arial" panose="020B0604020202020204" pitchFamily="34" charset="0"/>
              <a:buChar char="•"/>
            </a:pPr>
            <a:r>
              <a:rPr lang="en-US" sz="2400" dirty="0" smtClean="0">
                <a:solidFill>
                  <a:schemeClr val="bg1"/>
                </a:solidFill>
                <a:effectLst>
                  <a:outerShdw blurRad="38100" dist="38100" dir="2700000" algn="tl">
                    <a:srgbClr val="000000">
                      <a:alpha val="43137"/>
                    </a:srgbClr>
                  </a:outerShdw>
                </a:effectLst>
              </a:rPr>
              <a:t>Expect their preceptor wants to teach</a:t>
            </a:r>
          </a:p>
          <a:p>
            <a:pPr lvl="1" eaLnBrk="1" hangingPunct="1">
              <a:buFont typeface="Arial" panose="020B0604020202020204" pitchFamily="34" charset="0"/>
              <a:buChar char="•"/>
            </a:pPr>
            <a:r>
              <a:rPr lang="en-US" sz="2400" dirty="0" smtClean="0">
                <a:solidFill>
                  <a:schemeClr val="bg1"/>
                </a:solidFill>
                <a:effectLst>
                  <a:outerShdw blurRad="38100" dist="38100" dir="2700000" algn="tl">
                    <a:srgbClr val="000000">
                      <a:alpha val="43137"/>
                    </a:srgbClr>
                  </a:outerShdw>
                </a:effectLst>
              </a:rPr>
              <a:t>Expect fair and impartial evaluations</a:t>
            </a:r>
          </a:p>
          <a:p>
            <a:pPr lvl="1" eaLnBrk="1" hangingPunct="1">
              <a:buFont typeface="Arial" panose="020B0604020202020204" pitchFamily="34" charset="0"/>
              <a:buChar char="•"/>
            </a:pPr>
            <a:r>
              <a:rPr lang="en-US" sz="2400" dirty="0" smtClean="0">
                <a:solidFill>
                  <a:schemeClr val="bg1"/>
                </a:solidFill>
                <a:effectLst>
                  <a:outerShdw blurRad="38100" dist="38100" dir="2700000" algn="tl">
                    <a:srgbClr val="000000">
                      <a:alpha val="43137"/>
                    </a:srgbClr>
                  </a:outerShdw>
                </a:effectLst>
              </a:rPr>
              <a:t>Expect fair and reasonable answers to questions</a:t>
            </a:r>
          </a:p>
          <a:p>
            <a:pPr lvl="1" eaLnBrk="1" hangingPunct="1">
              <a:buFont typeface="Arial" panose="020B0604020202020204" pitchFamily="34" charset="0"/>
              <a:buChar char="•"/>
            </a:pPr>
            <a:r>
              <a:rPr lang="en-US" sz="2400" dirty="0" smtClean="0">
                <a:solidFill>
                  <a:schemeClr val="bg1"/>
                </a:solidFill>
                <a:effectLst>
                  <a:outerShdw blurRad="38100" dist="38100" dir="2700000" algn="tl">
                    <a:srgbClr val="000000">
                      <a:alpha val="43137"/>
                    </a:srgbClr>
                  </a:outerShdw>
                </a:effectLst>
              </a:rPr>
              <a:t>Not be subjected to inappropriate situations</a:t>
            </a:r>
          </a:p>
          <a:p>
            <a:pPr lvl="1" eaLnBrk="1" hangingPunct="1">
              <a:buFont typeface="Arial" panose="020B0604020202020204" pitchFamily="34" charset="0"/>
              <a:buChar char="•"/>
            </a:pPr>
            <a:r>
              <a:rPr lang="en-US" sz="2400" dirty="0" smtClean="0">
                <a:solidFill>
                  <a:schemeClr val="bg1"/>
                </a:solidFill>
                <a:effectLst>
                  <a:outerShdw blurRad="38100" dist="38100" dir="2700000" algn="tl">
                    <a:srgbClr val="000000">
                      <a:alpha val="43137"/>
                    </a:srgbClr>
                  </a:outerShdw>
                </a:effectLst>
              </a:rPr>
              <a:t>Report situations to appropriate supervisor without threat of retribution or retaliation</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effectLst>
                  <a:outerShdw blurRad="38100" dist="38100" dir="2700000" algn="tl">
                    <a:srgbClr val="000000">
                      <a:alpha val="43137"/>
                    </a:srgbClr>
                  </a:outerShdw>
                </a:effectLst>
              </a:rPr>
              <a:t>Laws of Learning</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effectLst>
                  <a:outerShdw blurRad="38100" dist="38100" dir="2700000" algn="tl">
                    <a:srgbClr val="000000">
                      <a:alpha val="43137"/>
                    </a:srgbClr>
                  </a:outerShdw>
                </a:effectLst>
              </a:rPr>
              <a:t>Individuals  accept and repeat 	responses that are pleasant</a:t>
            </a:r>
          </a:p>
          <a:p>
            <a:r>
              <a:rPr lang="en-US" dirty="0" smtClean="0">
                <a:effectLst>
                  <a:outerShdw blurRad="38100" dist="38100" dir="2700000" algn="tl">
                    <a:srgbClr val="000000">
                      <a:alpha val="43137"/>
                    </a:srgbClr>
                  </a:outerShdw>
                </a:effectLst>
              </a:rPr>
              <a:t>First impressions are lasting</a:t>
            </a:r>
          </a:p>
          <a:p>
            <a:r>
              <a:rPr lang="en-US" dirty="0" smtClean="0">
                <a:effectLst>
                  <a:outerShdw blurRad="38100" dist="38100" dir="2700000" algn="tl">
                    <a:srgbClr val="000000">
                      <a:alpha val="43137"/>
                    </a:srgbClr>
                  </a:outerShdw>
                </a:effectLst>
              </a:rPr>
              <a:t>Repetition yields habit</a:t>
            </a:r>
          </a:p>
          <a:p>
            <a:r>
              <a:rPr lang="en-US" dirty="0" smtClean="0">
                <a:effectLst>
                  <a:outerShdw blurRad="38100" dist="38100" dir="2700000" algn="tl">
                    <a:srgbClr val="000000">
                      <a:alpha val="43137"/>
                    </a:srgbClr>
                  </a:outerShdw>
                </a:effectLst>
              </a:rPr>
              <a:t>Skills not practiced are forgotten</a:t>
            </a:r>
          </a:p>
          <a:p>
            <a:r>
              <a:rPr lang="en-US" dirty="0" smtClean="0">
                <a:effectLst>
                  <a:outerShdw blurRad="38100" dist="38100" dir="2700000" algn="tl">
                    <a:srgbClr val="000000">
                      <a:alpha val="43137"/>
                    </a:srgbClr>
                  </a:outerShdw>
                </a:effectLst>
              </a:rPr>
              <a:t>Dramatic experiences leave lasting 	impressions</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2736</TotalTime>
  <Words>1878</Words>
  <Application>Microsoft Office PowerPoint</Application>
  <PresentationFormat>On-screen Show (4:3)</PresentationFormat>
  <Paragraphs>303</Paragraphs>
  <Slides>50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Arial</vt:lpstr>
      <vt:lpstr>Calibri</vt:lpstr>
      <vt:lpstr>Times New Roman</vt:lpstr>
      <vt:lpstr>Wingdings 2</vt:lpstr>
      <vt:lpstr>Default Design</vt:lpstr>
      <vt:lpstr>Paramedic Clinical Preceptor Program</vt:lpstr>
      <vt:lpstr>Paramedic Clinical Preceptor</vt:lpstr>
      <vt:lpstr>UVU Paramedic Clinical Preceptor</vt:lpstr>
      <vt:lpstr>UVU Paramedic Clinical Preceptor</vt:lpstr>
      <vt:lpstr>Success of the Preceptorship</vt:lpstr>
      <vt:lpstr>Role of a Preceptor</vt:lpstr>
      <vt:lpstr>Preceptor Bill of Rights</vt:lpstr>
      <vt:lpstr>Student Bill of Rights</vt:lpstr>
      <vt:lpstr>Laws of Learning</vt:lpstr>
      <vt:lpstr>Adult Learners</vt:lpstr>
      <vt:lpstr>Environment Conducive to Learning</vt:lpstr>
      <vt:lpstr>Student Development</vt:lpstr>
      <vt:lpstr>Let’s Talk About…</vt:lpstr>
      <vt:lpstr>Patricia Benner, R.N., P.h.D., FAAN,F.R.C.N.</vt:lpstr>
      <vt:lpstr>Dr. Benner’s Theory </vt:lpstr>
      <vt:lpstr>Even though she is a NURSE…</vt:lpstr>
      <vt:lpstr>Benner’s Theory:  From Novice to Expert </vt:lpstr>
      <vt:lpstr>Capability of Novice Student</vt:lpstr>
      <vt:lpstr>Capability of Advanced Beginner</vt:lpstr>
      <vt:lpstr>Competency (goal of entry level) Proficient Paramedic Student</vt:lpstr>
      <vt:lpstr>Duties and Responsibilities of a Paramedic Preceptor</vt:lpstr>
      <vt:lpstr>Duties and Responsibilities of a Paramedic Preceptor</vt:lpstr>
      <vt:lpstr>Duties and Responsibilities of a Paramedic Preceptor</vt:lpstr>
      <vt:lpstr>Duties and Responsibilities of a Paramedic Preceptor</vt:lpstr>
      <vt:lpstr>Five Characteristics of an Effective Paramedic Preceptor</vt:lpstr>
      <vt:lpstr>The Most Important Duty of the Clinical Paramedic Preceptor </vt:lpstr>
      <vt:lpstr>*** Laws of Learning *** </vt:lpstr>
      <vt:lpstr>Characteristics of Adult Learning</vt:lpstr>
      <vt:lpstr>Establishment of Environment Conducive to Learning </vt:lpstr>
      <vt:lpstr>H U M A N </vt:lpstr>
      <vt:lpstr>Role of the Preceptor in the Learning Environment </vt:lpstr>
      <vt:lpstr>Providing Feedback</vt:lpstr>
      <vt:lpstr>Providing Feedback</vt:lpstr>
      <vt:lpstr>Positive Feedback… </vt:lpstr>
      <vt:lpstr>Negative Feedback…</vt:lpstr>
      <vt:lpstr>Principles of Giving Feedback</vt:lpstr>
      <vt:lpstr>Principles of Receiving Feedback </vt:lpstr>
      <vt:lpstr>Communication Stoppers</vt:lpstr>
      <vt:lpstr>PowerPoint Presentation</vt:lpstr>
      <vt:lpstr>PowerPoint Presentation</vt:lpstr>
      <vt:lpstr>PowerPoint Presentation</vt:lpstr>
      <vt:lpstr>PowerPoint Presentation</vt:lpstr>
      <vt:lpstr>Most Common Rating Errors</vt:lpstr>
      <vt:lpstr>Most Common Rating Errors</vt:lpstr>
      <vt:lpstr>Most Common Rating Errors</vt:lpstr>
      <vt:lpstr>PowerPoint Presentation</vt:lpstr>
      <vt:lpstr>Clinical Paperwork</vt:lpstr>
      <vt:lpstr>Clinical Paperwork</vt:lpstr>
      <vt:lpstr>Thank You!!!</vt:lpstr>
      <vt:lpstr>Proctors make a difference!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Paramedic Clinical Preceptor Program</dc:title>
  <dc:creator>Kurt W. Berge</dc:creator>
  <cp:lastModifiedBy>Charlene Mills</cp:lastModifiedBy>
  <cp:revision>1</cp:revision>
  <dcterms:created xsi:type="dcterms:W3CDTF">2004-09-17T22:23:26Z</dcterms:created>
  <dcterms:modified xsi:type="dcterms:W3CDTF">2015-09-09T20:00:03Z</dcterms:modified>
</cp:coreProperties>
</file>