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6" r:id="rId2"/>
    <p:sldId id="257" r:id="rId3"/>
    <p:sldId id="258" r:id="rId4"/>
    <p:sldId id="261"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7"/>
  </p:normalViewPr>
  <p:slideViewPr>
    <p:cSldViewPr snapToGrid="0" snapToObjects="1">
      <p:cViewPr varScale="1">
        <p:scale>
          <a:sx n="77" d="100"/>
          <a:sy n="77" d="100"/>
        </p:scale>
        <p:origin x="244" y="64"/>
      </p:cViewPr>
      <p:guideLst/>
    </p:cSldViewPr>
  </p:slideViewPr>
  <p:notesTextViewPr>
    <p:cViewPr>
      <p:scale>
        <a:sx n="1" d="1"/>
        <a:sy n="1" d="1"/>
      </p:scale>
      <p:origin x="0" y="-68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3C863-DB15-4CFE-BAAE-9FB134532750}"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8C10D-55D9-4ED8-8AB5-B84758B91DFB}" type="slidenum">
              <a:rPr lang="en-US" smtClean="0"/>
              <a:t>‹#›</a:t>
            </a:fld>
            <a:endParaRPr lang="en-US"/>
          </a:p>
        </p:txBody>
      </p:sp>
    </p:spTree>
    <p:extLst>
      <p:ext uri="{BB962C8B-B14F-4D97-AF65-F5344CB8AC3E}">
        <p14:creationId xmlns:p14="http://schemas.microsoft.com/office/powerpoint/2010/main" val="34994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1. Helping students understand why they’re in college,</a:t>
            </a:r>
            <a:r>
              <a:rPr lang="en-US" baseline="0" dirty="0" smtClean="0"/>
              <a:t> the opportunities available to them at the university, bringing in the co-curricular aspects of a university education (organized engagement for student development, wellness, and student life)—this is what makes it worth coming to college. Project-based courses engage students in issues they care about and seeing problems within that issue that they want to explore. This way all of the co-curricular aspects of the university can be introduced within a context so that students can utilize some of the resources or talk to some of the people while they are trying to solve the problem they’re addressing in their project. </a:t>
            </a:r>
            <a:endParaRPr lang="en-US" dirty="0" smtClean="0"/>
          </a:p>
          <a:p>
            <a:pPr marL="0" indent="0">
              <a:buNone/>
            </a:pPr>
            <a:r>
              <a:rPr lang="en-US" dirty="0" smtClean="0"/>
              <a:t>2. There should</a:t>
            </a:r>
            <a:r>
              <a:rPr lang="en-US" baseline="0" dirty="0" smtClean="0"/>
              <a:t> be a collaboration between different faculty, between faculty and student affairs, with support offices and advisors, etc. Everyone whose offices/programs relate to the course should be part of its development and implementation. Different people from different departments and offices should teach the course. Territoriality cannot come into play. </a:t>
            </a:r>
          </a:p>
          <a:p>
            <a:pPr marL="0" indent="0">
              <a:buNone/>
            </a:pPr>
            <a:r>
              <a:rPr lang="en-US" baseline="0" dirty="0" smtClean="0"/>
              <a:t>3. In the same ways we assess our own effectiveness in whatever work we do, we need to continually assess GE. Even if we revise it or change it, that doesn’t mean we don’t have to think about it again. There is always new research, new approaches that we could incorporate. We don’t want it to stagnate. </a:t>
            </a:r>
          </a:p>
        </p:txBody>
      </p:sp>
      <p:sp>
        <p:nvSpPr>
          <p:cNvPr id="4" name="Slide Number Placeholder 3"/>
          <p:cNvSpPr>
            <a:spLocks noGrp="1"/>
          </p:cNvSpPr>
          <p:nvPr>
            <p:ph type="sldNum" sz="quarter" idx="10"/>
          </p:nvPr>
        </p:nvSpPr>
        <p:spPr/>
        <p:txBody>
          <a:bodyPr/>
          <a:lstStyle/>
          <a:p>
            <a:fld id="{DE68C10D-55D9-4ED8-8AB5-B84758B91DFB}" type="slidenum">
              <a:rPr lang="en-US" smtClean="0"/>
              <a:t>2</a:t>
            </a:fld>
            <a:endParaRPr lang="en-US"/>
          </a:p>
        </p:txBody>
      </p:sp>
    </p:spTree>
    <p:extLst>
      <p:ext uri="{BB962C8B-B14F-4D97-AF65-F5344CB8AC3E}">
        <p14:creationId xmlns:p14="http://schemas.microsoft.com/office/powerpoint/2010/main" val="734354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We want to dream big, and that requires for us to hold off</a:t>
            </a:r>
            <a:r>
              <a:rPr lang="en-US" baseline="0" dirty="0" smtClean="0"/>
              <a:t> on determining exactly how we are going to accomplish our new vision. This committee is a think-tank brought together to see if we can come up with a different way our students could progress through their college educations. Let’s start thinking of what our Re-envisioned Undergraduate education might look like. We need to come up with a new framework for OUR students. Who are OUR students? Why are they here? What do they need? How can we make sure OUR students get what they need?</a:t>
            </a:r>
          </a:p>
          <a:p>
            <a:r>
              <a:rPr lang="en-US" baseline="0" dirty="0" smtClean="0"/>
              <a:t>5. After developing a general vision for what we want the undergrad experience to look like, we need to pause the process and develop a clear and consistent narrative about what we are thinking, why we are developing that approach, holding different dialogues across campus so that everyone can give their input at different stages. Then we test out our narrative, start sharing it far and wide, and develop the structure that will allow us to accomplish what we claim in that narrative. People need to buy into the approach, at least a majority of UVU employees, for it to actually improve students’ </a:t>
            </a:r>
            <a:r>
              <a:rPr lang="en-US" baseline="0" smtClean="0"/>
              <a:t>undergrad experiences. </a:t>
            </a:r>
            <a:endParaRPr lang="en-US" dirty="0"/>
          </a:p>
        </p:txBody>
      </p:sp>
      <p:sp>
        <p:nvSpPr>
          <p:cNvPr id="4" name="Slide Number Placeholder 3"/>
          <p:cNvSpPr>
            <a:spLocks noGrp="1"/>
          </p:cNvSpPr>
          <p:nvPr>
            <p:ph type="sldNum" sz="quarter" idx="10"/>
          </p:nvPr>
        </p:nvSpPr>
        <p:spPr/>
        <p:txBody>
          <a:bodyPr/>
          <a:lstStyle/>
          <a:p>
            <a:fld id="{DE68C10D-55D9-4ED8-8AB5-B84758B91DFB}" type="slidenum">
              <a:rPr lang="en-US" smtClean="0"/>
              <a:t>3</a:t>
            </a:fld>
            <a:endParaRPr lang="en-US"/>
          </a:p>
        </p:txBody>
      </p:sp>
    </p:spTree>
    <p:extLst>
      <p:ext uri="{BB962C8B-B14F-4D97-AF65-F5344CB8AC3E}">
        <p14:creationId xmlns:p14="http://schemas.microsoft.com/office/powerpoint/2010/main" val="1499965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2/28/2018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2/28/2018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rk.cuny.edu/academics/academic-affairs/general-education-reform/general-education-reform" TargetMode="External"/><Relationship Id="rId2" Type="http://schemas.openxmlformats.org/officeDocument/2006/relationships/hyperlink" Target="http://american.edu/provost/undergrad/core/index.cfm" TargetMode="External"/><Relationship Id="rId1" Type="http://schemas.openxmlformats.org/officeDocument/2006/relationships/slideLayout" Target="../slideLayouts/slideLayout2.xml"/><Relationship Id="rId5" Type="http://schemas.openxmlformats.org/officeDocument/2006/relationships/hyperlink" Target="http://tncc.edu/programs/general-education-certificate" TargetMode="External"/><Relationship Id="rId4" Type="http://schemas.openxmlformats.org/officeDocument/2006/relationships/hyperlink" Target="http://www.cpcc.edu/criticalcore/critical-core-competencies?searchterm=general+educat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75CA-8642-E74B-943A-EAAC9481EE67}"/>
              </a:ext>
            </a:extLst>
          </p:cNvPr>
          <p:cNvSpPr>
            <a:spLocks noGrp="1"/>
          </p:cNvSpPr>
          <p:nvPr>
            <p:ph type="ctrTitle"/>
          </p:nvPr>
        </p:nvSpPr>
        <p:spPr/>
        <p:txBody>
          <a:bodyPr/>
          <a:lstStyle/>
          <a:p>
            <a:r>
              <a:rPr lang="en-US" dirty="0"/>
              <a:t>AAC&amp;U Conference Report</a:t>
            </a:r>
          </a:p>
        </p:txBody>
      </p:sp>
      <p:sp>
        <p:nvSpPr>
          <p:cNvPr id="3" name="Subtitle 2">
            <a:extLst>
              <a:ext uri="{FF2B5EF4-FFF2-40B4-BE49-F238E27FC236}">
                <a16:creationId xmlns:a16="http://schemas.microsoft.com/office/drawing/2014/main" id="{FCDB12DE-2751-ED49-A0E6-EBA5A87020FE}"/>
              </a:ext>
            </a:extLst>
          </p:cNvPr>
          <p:cNvSpPr>
            <a:spLocks noGrp="1"/>
          </p:cNvSpPr>
          <p:nvPr>
            <p:ph type="subTitle" idx="1"/>
          </p:nvPr>
        </p:nvSpPr>
        <p:spPr/>
        <p:txBody>
          <a:bodyPr/>
          <a:lstStyle/>
          <a:p>
            <a:r>
              <a:rPr lang="en-US" dirty="0"/>
              <a:t>February 15-17, 2017</a:t>
            </a:r>
          </a:p>
          <a:p>
            <a:r>
              <a:rPr lang="en-US" dirty="0"/>
              <a:t>Philadelphia, PA</a:t>
            </a:r>
          </a:p>
        </p:txBody>
      </p:sp>
    </p:spTree>
    <p:extLst>
      <p:ext uri="{BB962C8B-B14F-4D97-AF65-F5344CB8AC3E}">
        <p14:creationId xmlns:p14="http://schemas.microsoft.com/office/powerpoint/2010/main" val="4023313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8714-BD5C-EC4E-B161-F80EF0F30068}"/>
              </a:ext>
            </a:extLst>
          </p:cNvPr>
          <p:cNvSpPr>
            <a:spLocks noGrp="1"/>
          </p:cNvSpPr>
          <p:nvPr>
            <p:ph type="title"/>
          </p:nvPr>
        </p:nvSpPr>
        <p:spPr/>
        <p:txBody>
          <a:bodyPr/>
          <a:lstStyle/>
          <a:p>
            <a:r>
              <a:rPr lang="en-US" dirty="0"/>
              <a:t>Main Messages</a:t>
            </a:r>
          </a:p>
        </p:txBody>
      </p:sp>
      <p:sp>
        <p:nvSpPr>
          <p:cNvPr id="3" name="Content Placeholder 2">
            <a:extLst>
              <a:ext uri="{FF2B5EF4-FFF2-40B4-BE49-F238E27FC236}">
                <a16:creationId xmlns:a16="http://schemas.microsoft.com/office/drawing/2014/main" id="{7D1442ED-AB2D-B44E-B10D-B19AF8F689B3}"/>
              </a:ext>
            </a:extLst>
          </p:cNvPr>
          <p:cNvSpPr>
            <a:spLocks noGrp="1"/>
          </p:cNvSpPr>
          <p:nvPr>
            <p:ph idx="1"/>
          </p:nvPr>
        </p:nvSpPr>
        <p:spPr/>
        <p:txBody>
          <a:bodyPr>
            <a:normAutofit fontScale="92500"/>
          </a:bodyPr>
          <a:lstStyle/>
          <a:p>
            <a:r>
              <a:rPr lang="en-US" dirty="0"/>
              <a:t>1. All institutions that presented a successful framework for re-envisioning their general education program included some element of a “freshman seminar” course for credit. The most beneficial seemed to be interdisciplinary, project-based courses.</a:t>
            </a:r>
          </a:p>
          <a:p>
            <a:r>
              <a:rPr lang="en-US" dirty="0"/>
              <a:t>2. GE is cross disciplinary and as such one area/</a:t>
            </a:r>
            <a:r>
              <a:rPr lang="en-US" dirty="0" err="1"/>
              <a:t>dept</a:t>
            </a:r>
            <a:r>
              <a:rPr lang="en-US" dirty="0"/>
              <a:t>/discipline should not have lead ownership over GE courses. This includes faculty working in interdisciplinary teams for course development.</a:t>
            </a:r>
          </a:p>
          <a:p>
            <a:r>
              <a:rPr lang="en-US" dirty="0"/>
              <a:t>3. Creating a schedule for periodic review and continuous assessment of general education is critical.</a:t>
            </a:r>
          </a:p>
          <a:p>
            <a:endParaRPr lang="en-US" dirty="0"/>
          </a:p>
        </p:txBody>
      </p:sp>
    </p:spTree>
    <p:extLst>
      <p:ext uri="{BB962C8B-B14F-4D97-AF65-F5344CB8AC3E}">
        <p14:creationId xmlns:p14="http://schemas.microsoft.com/office/powerpoint/2010/main" val="2641538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96540-05F3-9447-BF10-36EDED3144C1}"/>
              </a:ext>
            </a:extLst>
          </p:cNvPr>
          <p:cNvSpPr>
            <a:spLocks noGrp="1"/>
          </p:cNvSpPr>
          <p:nvPr>
            <p:ph type="title"/>
          </p:nvPr>
        </p:nvSpPr>
        <p:spPr/>
        <p:txBody>
          <a:bodyPr/>
          <a:lstStyle/>
          <a:p>
            <a:r>
              <a:rPr lang="en-US" dirty="0"/>
              <a:t>Main Message Cont.</a:t>
            </a:r>
          </a:p>
        </p:txBody>
      </p:sp>
      <p:sp>
        <p:nvSpPr>
          <p:cNvPr id="3" name="Content Placeholder 2">
            <a:extLst>
              <a:ext uri="{FF2B5EF4-FFF2-40B4-BE49-F238E27FC236}">
                <a16:creationId xmlns:a16="http://schemas.microsoft.com/office/drawing/2014/main" id="{CF236D12-63E2-F846-9628-62550D59B7D4}"/>
              </a:ext>
            </a:extLst>
          </p:cNvPr>
          <p:cNvSpPr>
            <a:spLocks noGrp="1"/>
          </p:cNvSpPr>
          <p:nvPr>
            <p:ph idx="1"/>
          </p:nvPr>
        </p:nvSpPr>
        <p:spPr/>
        <p:txBody>
          <a:bodyPr>
            <a:normAutofit fontScale="92500" lnSpcReduction="10000"/>
          </a:bodyPr>
          <a:lstStyle/>
          <a:p>
            <a:r>
              <a:rPr lang="en-US" dirty="0"/>
              <a:t>4. The timeline that we gathered from most presentations averages 4-6 years from conception to full implementation. As we shared our timeline with others at the conference many thought our goal was too ambitious thinking we wanted a full implementation in that timeframe. We share the concern that six months to implementation is not feasible for the change we are hoping to accomplish. However, the goal is not implementation rather creating a framework to facilitate discussion with specific parameters tied to our learning outcomes.</a:t>
            </a:r>
          </a:p>
          <a:p>
            <a:r>
              <a:rPr lang="en-US" dirty="0"/>
              <a:t>5. The crucial first stage of the reform process for most schools included dialogue across their campuses. A university-wide narrative about the value of GE and transparency from the committee is important.</a:t>
            </a:r>
          </a:p>
        </p:txBody>
      </p:sp>
    </p:spTree>
    <p:extLst>
      <p:ext uri="{BB962C8B-B14F-4D97-AF65-F5344CB8AC3E}">
        <p14:creationId xmlns:p14="http://schemas.microsoft.com/office/powerpoint/2010/main" val="2905676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DB156-060D-E949-A888-48E277737432}"/>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31A59AB3-8F4D-0049-A9F5-DE3A7F460FDB}"/>
              </a:ext>
            </a:extLst>
          </p:cNvPr>
          <p:cNvSpPr>
            <a:spLocks noGrp="1"/>
          </p:cNvSpPr>
          <p:nvPr>
            <p:ph idx="1"/>
          </p:nvPr>
        </p:nvSpPr>
        <p:spPr/>
        <p:txBody>
          <a:bodyPr/>
          <a:lstStyle/>
          <a:p>
            <a:r>
              <a:rPr lang="en-US" dirty="0"/>
              <a:t>Average 4-6 years from conception to full implementation</a:t>
            </a:r>
          </a:p>
          <a:p>
            <a:r>
              <a:rPr lang="en-US" dirty="0"/>
              <a:t>Most started with a small pilot program to work out the kinks before institution-wide implementation</a:t>
            </a:r>
          </a:p>
          <a:p>
            <a:r>
              <a:rPr lang="en-US" dirty="0"/>
              <a:t>Fall implementation with an option for those already enrolled to chose to finish the former program or to opt into the new program</a:t>
            </a:r>
          </a:p>
        </p:txBody>
      </p:sp>
    </p:spTree>
    <p:extLst>
      <p:ext uri="{BB962C8B-B14F-4D97-AF65-F5344CB8AC3E}">
        <p14:creationId xmlns:p14="http://schemas.microsoft.com/office/powerpoint/2010/main" val="2779458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8A6E-0E0A-3D4E-A6BD-26698FF24E2A}"/>
              </a:ext>
            </a:extLst>
          </p:cNvPr>
          <p:cNvSpPr>
            <a:spLocks noGrp="1"/>
          </p:cNvSpPr>
          <p:nvPr>
            <p:ph type="title"/>
          </p:nvPr>
        </p:nvSpPr>
        <p:spPr/>
        <p:txBody>
          <a:bodyPr/>
          <a:lstStyle/>
          <a:p>
            <a:r>
              <a:rPr lang="en-US" dirty="0"/>
              <a:t>Successful Programs</a:t>
            </a:r>
          </a:p>
        </p:txBody>
      </p:sp>
      <p:sp>
        <p:nvSpPr>
          <p:cNvPr id="3" name="Content Placeholder 2">
            <a:extLst>
              <a:ext uri="{FF2B5EF4-FFF2-40B4-BE49-F238E27FC236}">
                <a16:creationId xmlns:a16="http://schemas.microsoft.com/office/drawing/2014/main" id="{C591C795-CB12-554A-9215-EFC5943CDA40}"/>
              </a:ext>
            </a:extLst>
          </p:cNvPr>
          <p:cNvSpPr>
            <a:spLocks noGrp="1"/>
          </p:cNvSpPr>
          <p:nvPr>
            <p:ph idx="1"/>
          </p:nvPr>
        </p:nvSpPr>
        <p:spPr/>
        <p:txBody>
          <a:bodyPr>
            <a:normAutofit fontScale="92500"/>
          </a:bodyPr>
          <a:lstStyle/>
          <a:p>
            <a:r>
              <a:rPr lang="en-US" dirty="0"/>
              <a:t>American University: </a:t>
            </a:r>
            <a:r>
              <a:rPr lang="en-US" u="sng" dirty="0">
                <a:hlinkClick r:id="rId2"/>
              </a:rPr>
              <a:t>http://american.edu/provost/undergrad/core/index.cfm</a:t>
            </a:r>
            <a:endParaRPr lang="en-US" dirty="0"/>
          </a:p>
          <a:p>
            <a:r>
              <a:rPr lang="en-US" dirty="0"/>
              <a:t>CUNY System – York College: </a:t>
            </a:r>
            <a:r>
              <a:rPr lang="en-US" u="sng" dirty="0">
                <a:hlinkClick r:id="rId3"/>
              </a:rPr>
              <a:t>https://www.york.cuny.edu/academics/academic-affairs/general-education-reform/general-education-reform</a:t>
            </a:r>
            <a:endParaRPr lang="en-US" dirty="0"/>
          </a:p>
          <a:p>
            <a:r>
              <a:rPr lang="en-US" dirty="0"/>
              <a:t>Central Piedmont Community College: </a:t>
            </a:r>
            <a:r>
              <a:rPr lang="en-US" u="sng" dirty="0">
                <a:hlinkClick r:id="rId4"/>
              </a:rPr>
              <a:t>http://www.cpcc.edu/criticalcore/critical-core-competencies?searchterm=general+education</a:t>
            </a:r>
            <a:endParaRPr lang="en-US" dirty="0"/>
          </a:p>
          <a:p>
            <a:r>
              <a:rPr lang="en-US" dirty="0"/>
              <a:t>Thomas Nelson Community College: </a:t>
            </a:r>
            <a:r>
              <a:rPr lang="en-US" u="sng" dirty="0">
                <a:hlinkClick r:id="rId5"/>
              </a:rPr>
              <a:t>http://tncc.edu/programs/general-education-certificate</a:t>
            </a:r>
            <a:endParaRPr lang="en-US" dirty="0"/>
          </a:p>
        </p:txBody>
      </p:sp>
    </p:spTree>
    <p:extLst>
      <p:ext uri="{BB962C8B-B14F-4D97-AF65-F5344CB8AC3E}">
        <p14:creationId xmlns:p14="http://schemas.microsoft.com/office/powerpoint/2010/main" val="858538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7DE5D-FDA3-6044-B8A0-2332FBECB358}"/>
              </a:ext>
            </a:extLst>
          </p:cNvPr>
          <p:cNvSpPr>
            <a:spLocks noGrp="1"/>
          </p:cNvSpPr>
          <p:nvPr>
            <p:ph type="title"/>
          </p:nvPr>
        </p:nvSpPr>
        <p:spPr/>
        <p:txBody>
          <a:bodyPr/>
          <a:lstStyle/>
          <a:p>
            <a:r>
              <a:rPr lang="en-US" dirty="0"/>
              <a:t>Student Perspective</a:t>
            </a:r>
          </a:p>
        </p:txBody>
      </p:sp>
      <p:sp>
        <p:nvSpPr>
          <p:cNvPr id="3" name="Content Placeholder 2">
            <a:extLst>
              <a:ext uri="{FF2B5EF4-FFF2-40B4-BE49-F238E27FC236}">
                <a16:creationId xmlns:a16="http://schemas.microsoft.com/office/drawing/2014/main" id="{8E4CE2DD-D11C-8341-953E-806E21B89C20}"/>
              </a:ext>
            </a:extLst>
          </p:cNvPr>
          <p:cNvSpPr>
            <a:spLocks noGrp="1"/>
          </p:cNvSpPr>
          <p:nvPr>
            <p:ph idx="1"/>
          </p:nvPr>
        </p:nvSpPr>
        <p:spPr/>
        <p:txBody>
          <a:bodyPr/>
          <a:lstStyle/>
          <a:p>
            <a:r>
              <a:rPr lang="en-US" dirty="0"/>
              <a:t>Chelsie</a:t>
            </a:r>
          </a:p>
          <a:p>
            <a:r>
              <a:rPr lang="en-US" dirty="0"/>
              <a:t>Taylor</a:t>
            </a:r>
          </a:p>
        </p:txBody>
      </p:sp>
    </p:spTree>
    <p:extLst>
      <p:ext uri="{BB962C8B-B14F-4D97-AF65-F5344CB8AC3E}">
        <p14:creationId xmlns:p14="http://schemas.microsoft.com/office/powerpoint/2010/main" val="34778668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47</TotalTime>
  <Words>754</Words>
  <Application>Microsoft Office PowerPoint</Application>
  <PresentationFormat>Widescreen</PresentationFormat>
  <Paragraphs>29</Paragraphs>
  <Slides>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Garamond</vt:lpstr>
      <vt:lpstr>Organic</vt:lpstr>
      <vt:lpstr>AAC&amp;U Conference Report</vt:lpstr>
      <vt:lpstr>Main Messages</vt:lpstr>
      <vt:lpstr>Main Message Cont.</vt:lpstr>
      <vt:lpstr>Timeline</vt:lpstr>
      <vt:lpstr>Successful Programs</vt:lpstr>
      <vt:lpstr>Student Perspective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AAC&amp;U Conference Report</dc:title>
  <dc:creator>Microsoft Office User</dc:creator>
  <cp:lastModifiedBy>Elena Garcia</cp:lastModifiedBy>
  <cp:revision>5</cp:revision>
  <dcterms:created xsi:type="dcterms:W3CDTF">2018-02-26T20:12:35Z</dcterms:created>
  <dcterms:modified xsi:type="dcterms:W3CDTF">2018-02-28T21:07:12Z</dcterms:modified>
</cp:coreProperties>
</file>