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7" r:id="rId3"/>
    <p:sldId id="276" r:id="rId4"/>
    <p:sldId id="275" r:id="rId5"/>
    <p:sldId id="268" r:id="rId6"/>
    <p:sldId id="274" r:id="rId7"/>
    <p:sldId id="271" r:id="rId8"/>
    <p:sldId id="270" r:id="rId9"/>
    <p:sldId id="272" r:id="rId10"/>
    <p:sldId id="273" r:id="rId11"/>
    <p:sldId id="287" r:id="rId12"/>
    <p:sldId id="277" r:id="rId13"/>
    <p:sldId id="278" r:id="rId14"/>
    <p:sldId id="279" r:id="rId15"/>
    <p:sldId id="280" r:id="rId16"/>
    <p:sldId id="281" r:id="rId17"/>
    <p:sldId id="282" r:id="rId18"/>
    <p:sldId id="283" r:id="rId19"/>
    <p:sldId id="284" r:id="rId20"/>
    <p:sldId id="28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78" d="100"/>
          <a:sy n="78" d="100"/>
        </p:scale>
        <p:origin x="186"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1.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16213089117808"/>
          <c:y val="7.9442184001143459E-2"/>
          <c:w val="0.69138485125973337"/>
          <c:h val="0.82175310877126118"/>
        </c:manualLayout>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17-4ED3-AEE1-DFD35599FA5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717-4ED3-AEE1-DFD35599FA51}"/>
              </c:ext>
            </c:extLst>
          </c:dPt>
          <c:dLbls>
            <c:dLbl>
              <c:idx val="0"/>
              <c:layout>
                <c:manualLayout>
                  <c:x val="-0.25554498977248097"/>
                  <c:y val="-8.1673039419139587E-2"/>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717-4ED3-AEE1-DFD35599FA51}"/>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In a "Top 30" course</c:v>
                </c:pt>
                <c:pt idx="1">
                  <c:v>Not in a "Top 30" course</c:v>
                </c:pt>
              </c:strCache>
            </c:strRef>
          </c:cat>
          <c:val>
            <c:numRef>
              <c:f>Sheet1!$B$2:$B$3</c:f>
              <c:numCache>
                <c:formatCode>General</c:formatCode>
                <c:ptCount val="2"/>
                <c:pt idx="0">
                  <c:v>21383</c:v>
                </c:pt>
                <c:pt idx="1">
                  <c:v>15899</c:v>
                </c:pt>
              </c:numCache>
            </c:numRef>
          </c:val>
          <c:extLst>
            <c:ext xmlns:c16="http://schemas.microsoft.com/office/drawing/2014/chart" uri="{C3380CC4-5D6E-409C-BE32-E72D297353CC}">
              <c16:uniqueId val="{00000004-B717-4ED3-AEE1-DFD35599FA5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9C5-45CB-8CB1-B0D6C82737B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9C5-45CB-8CB1-B0D6C82737B4}"/>
              </c:ext>
            </c:extLst>
          </c:dPt>
          <c:dLbls>
            <c:dLbl>
              <c:idx val="0"/>
              <c:layout>
                <c:manualLayout>
                  <c:x val="-0.23789845687773223"/>
                  <c:y val="0.2164748128684609"/>
                </c:manualLayout>
              </c:layout>
              <c:showLegendKey val="0"/>
              <c:showVal val="1"/>
              <c:showCatName val="1"/>
              <c:showSerName val="0"/>
              <c:showPercent val="1"/>
              <c:showBubbleSize val="0"/>
              <c:extLst>
                <c:ext xmlns:c15="http://schemas.microsoft.com/office/drawing/2012/chart" uri="{CE6537A1-D6FC-4f65-9D91-7224C49458BB}">
                  <c15:layout>
                    <c:manualLayout>
                      <c:w val="0.22591612138911732"/>
                      <c:h val="0.32834728076743291"/>
                    </c:manualLayout>
                  </c15:layout>
                </c:ext>
                <c:ext xmlns:c16="http://schemas.microsoft.com/office/drawing/2014/chart" uri="{C3380CC4-5D6E-409C-BE32-E72D297353CC}">
                  <c16:uniqueId val="{00000001-B9C5-45CB-8CB1-B0D6C82737B4}"/>
                </c:ext>
              </c:extLst>
            </c:dLbl>
            <c:dLbl>
              <c:idx val="1"/>
              <c:layout>
                <c:manualLayout>
                  <c:x val="0.2458963759643345"/>
                  <c:y val="-0.3141114296338276"/>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9C5-45CB-8CB1-B0D6C82737B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Top 30 courses</c:v>
                </c:pt>
                <c:pt idx="1">
                  <c:v>Other courses</c:v>
                </c:pt>
              </c:strCache>
            </c:strRef>
          </c:cat>
          <c:val>
            <c:numRef>
              <c:f>Sheet1!$B$2:$B$3</c:f>
              <c:numCache>
                <c:formatCode>General</c:formatCode>
                <c:ptCount val="2"/>
                <c:pt idx="0">
                  <c:v>42752</c:v>
                </c:pt>
                <c:pt idx="1">
                  <c:v>87638</c:v>
                </c:pt>
              </c:numCache>
            </c:numRef>
          </c:val>
          <c:extLst>
            <c:ext xmlns:c16="http://schemas.microsoft.com/office/drawing/2014/chart" uri="{C3380CC4-5D6E-409C-BE32-E72D297353CC}">
              <c16:uniqueId val="{00000004-B9C5-45CB-8CB1-B0D6C82737B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Column1</c:v>
                </c:pt>
              </c:strCache>
            </c:strRef>
          </c:tx>
          <c:spPr>
            <a:ln w="38100">
              <a:solidFill>
                <a:srgbClr val="00B050"/>
              </a:solidFill>
            </a:ln>
          </c:spPr>
          <c:marker>
            <c:symbol val="none"/>
          </c:marker>
          <c:dLbls>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Sheet1!$A$2:$A$14</c:f>
              <c:numCache>
                <c:formatCode>General</c:formatCode>
                <c:ptCount val="13"/>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numCache>
            </c:numRef>
          </c:cat>
          <c:val>
            <c:numRef>
              <c:f>Sheet1!$B$2:$B$14</c:f>
              <c:numCache>
                <c:formatCode>0.0%</c:formatCode>
                <c:ptCount val="13"/>
                <c:pt idx="0">
                  <c:v>0.45800000000000002</c:v>
                </c:pt>
                <c:pt idx="1">
                  <c:v>0.49399999999999999</c:v>
                </c:pt>
                <c:pt idx="2">
                  <c:v>0.53600000000000003</c:v>
                </c:pt>
                <c:pt idx="3">
                  <c:v>0.51270000000000004</c:v>
                </c:pt>
                <c:pt idx="4">
                  <c:v>0.49099999999999999</c:v>
                </c:pt>
                <c:pt idx="5">
                  <c:v>0.48699999999999999</c:v>
                </c:pt>
                <c:pt idx="6">
                  <c:v>0.49399999999999999</c:v>
                </c:pt>
                <c:pt idx="7">
                  <c:v>0.498</c:v>
                </c:pt>
                <c:pt idx="8">
                  <c:v>0.52</c:v>
                </c:pt>
                <c:pt idx="9">
                  <c:v>0.51500000000000001</c:v>
                </c:pt>
                <c:pt idx="10">
                  <c:v>0.54600000000000004</c:v>
                </c:pt>
                <c:pt idx="11">
                  <c:v>0.55900000000000005</c:v>
                </c:pt>
                <c:pt idx="12">
                  <c:v>0.56699999999999995</c:v>
                </c:pt>
              </c:numCache>
            </c:numRef>
          </c:val>
          <c:smooth val="0"/>
          <c:extLst>
            <c:ext xmlns:c16="http://schemas.microsoft.com/office/drawing/2014/chart" uri="{C3380CC4-5D6E-409C-BE32-E72D297353CC}">
              <c16:uniqueId val="{00000000-D52D-4254-992E-D5E3CDEEB38B}"/>
            </c:ext>
          </c:extLst>
        </c:ser>
        <c:dLbls>
          <c:showLegendKey val="0"/>
          <c:showVal val="0"/>
          <c:showCatName val="0"/>
          <c:showSerName val="0"/>
          <c:showPercent val="0"/>
          <c:showBubbleSize val="0"/>
        </c:dLbls>
        <c:smooth val="0"/>
        <c:axId val="-1756974704"/>
        <c:axId val="-1756961104"/>
      </c:lineChart>
      <c:catAx>
        <c:axId val="-1756974704"/>
        <c:scaling>
          <c:orientation val="minMax"/>
        </c:scaling>
        <c:delete val="0"/>
        <c:axPos val="b"/>
        <c:numFmt formatCode="General" sourceLinked="1"/>
        <c:majorTickMark val="out"/>
        <c:minorTickMark val="none"/>
        <c:tickLblPos val="nextTo"/>
        <c:txPr>
          <a:bodyPr/>
          <a:lstStyle/>
          <a:p>
            <a:pPr>
              <a:defRPr sz="1400"/>
            </a:pPr>
            <a:endParaRPr lang="en-US"/>
          </a:p>
        </c:txPr>
        <c:crossAx val="-1756961104"/>
        <c:crosses val="autoZero"/>
        <c:auto val="1"/>
        <c:lblAlgn val="ctr"/>
        <c:lblOffset val="100"/>
        <c:noMultiLvlLbl val="0"/>
      </c:catAx>
      <c:valAx>
        <c:axId val="-1756961104"/>
        <c:scaling>
          <c:orientation val="minMax"/>
          <c:max val="0.60000000000000009"/>
          <c:min val="0.4"/>
        </c:scaling>
        <c:delete val="0"/>
        <c:axPos val="l"/>
        <c:majorGridlines>
          <c:spPr>
            <a:ln>
              <a:noFill/>
            </a:ln>
          </c:spPr>
        </c:majorGridlines>
        <c:numFmt formatCode="0%" sourceLinked="0"/>
        <c:majorTickMark val="out"/>
        <c:minorTickMark val="none"/>
        <c:tickLblPos val="nextTo"/>
        <c:txPr>
          <a:bodyPr/>
          <a:lstStyle/>
          <a:p>
            <a:pPr>
              <a:defRPr sz="1400"/>
            </a:pPr>
            <a:endParaRPr lang="en-US"/>
          </a:p>
        </c:txPr>
        <c:crossAx val="-17569747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1503012401258E-2"/>
          <c:y val="1.1112560817991531E-2"/>
          <c:w val="0.90884986360442677"/>
          <c:h val="0.93080947330874564"/>
        </c:manualLayout>
      </c:layout>
      <c:scatterChart>
        <c:scatterStyle val="lineMarker"/>
        <c:varyColors val="0"/>
        <c:ser>
          <c:idx val="0"/>
          <c:order val="0"/>
          <c:tx>
            <c:strRef>
              <c:f>Sheet1!$C$1</c:f>
              <c:strCache>
                <c:ptCount val="1"/>
                <c:pt idx="0">
                  <c:v>Total</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9.3959082946403386E-2"/>
                  <c:y val="6.0696518839578094E-3"/>
                </c:manualLayout>
              </c:layout>
              <c:tx>
                <c:rich>
                  <a:bodyPr/>
                  <a:lstStyle/>
                  <a:p>
                    <a:fld id="{FDC5425B-874E-4623-8DDD-B647B1B03D63}" type="CELLRANGE">
                      <a:rPr lang="en-US"/>
                      <a:pPr/>
                      <a:t>[CELLRANGE]</a:t>
                    </a:fld>
                    <a:endParaRPr lang="en-US" baseline="0"/>
                  </a:p>
                  <a:p>
                    <a:fld id="{C1E9CCAF-E143-4FB6-8185-1D22382EB58C}" type="XVALUE">
                      <a:rPr lang="en-US"/>
                      <a:pPr/>
                      <a:t>[X VALUE]</a:t>
                    </a:fld>
                    <a:endParaRPr lang="en-US" baseline="0"/>
                  </a:p>
                  <a:p>
                    <a:fld id="{D7AE53E9-63BC-410D-BCB1-48DD036116B2}"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0-042F-4D90-AA99-0ACD91347D26}"/>
                </c:ext>
              </c:extLst>
            </c:dLbl>
            <c:dLbl>
              <c:idx val="1"/>
              <c:layout>
                <c:manualLayout>
                  <c:x val="2.9362213420750984E-2"/>
                  <c:y val="4.4510780482357307E-2"/>
                </c:manualLayout>
              </c:layout>
              <c:tx>
                <c:rich>
                  <a:bodyPr/>
                  <a:lstStyle/>
                  <a:p>
                    <a:fld id="{E38C27DA-4057-46BA-9AEA-98780EE3E733}" type="CELLRANGE">
                      <a:rPr lang="en-US"/>
                      <a:pPr/>
                      <a:t>[CELLRANGE]</a:t>
                    </a:fld>
                    <a:endParaRPr lang="en-US" baseline="0"/>
                  </a:p>
                  <a:p>
                    <a:fld id="{BA1A7372-6997-47FC-AADE-7C76EE40F5C7}" type="XVALUE">
                      <a:rPr lang="en-US"/>
                      <a:pPr/>
                      <a:t>[X VALUE]</a:t>
                    </a:fld>
                    <a:endParaRPr lang="en-US" baseline="0"/>
                  </a:p>
                  <a:p>
                    <a:fld id="{262C6CDD-C996-4192-87C7-CF1F5E56DBE8}"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1-042F-4D90-AA99-0ACD91347D26}"/>
                </c:ext>
              </c:extLst>
            </c:dLbl>
            <c:dLbl>
              <c:idx val="2"/>
              <c:tx>
                <c:rich>
                  <a:bodyPr/>
                  <a:lstStyle/>
                  <a:p>
                    <a:fld id="{1C24397D-BD0D-441E-A678-D0E7C533A1BC}" type="CELLRANGE">
                      <a:rPr lang="en-US"/>
                      <a:pPr/>
                      <a:t>[CELLRANGE]</a:t>
                    </a:fld>
                    <a:endParaRPr lang="en-US" baseline="0"/>
                  </a:p>
                  <a:p>
                    <a:fld id="{DF59B666-2FD1-4D0A-8F1B-81C7ECC4DE9B}" type="XVALUE">
                      <a:rPr lang="en-US"/>
                      <a:pPr/>
                      <a:t>[X VALUE]</a:t>
                    </a:fld>
                    <a:endParaRPr lang="en-US" baseline="0"/>
                  </a:p>
                  <a:p>
                    <a:fld id="{948DBD3F-5591-45BB-B5D5-1A110C13CFBB}"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2-042F-4D90-AA99-0ACD91347D26}"/>
                </c:ext>
              </c:extLst>
            </c:dLbl>
            <c:dLbl>
              <c:idx val="3"/>
              <c:tx>
                <c:rich>
                  <a:bodyPr/>
                  <a:lstStyle/>
                  <a:p>
                    <a:fld id="{67B6F0D5-56B1-41B8-83F1-08626DD0AE2E}" type="CELLRANGE">
                      <a:rPr lang="en-US"/>
                      <a:pPr/>
                      <a:t>[CELLRANGE]</a:t>
                    </a:fld>
                    <a:endParaRPr lang="en-US" baseline="0"/>
                  </a:p>
                  <a:p>
                    <a:fld id="{C778126A-E6BE-4F9E-8124-A4CD0751CF12}" type="XVALUE">
                      <a:rPr lang="en-US"/>
                      <a:pPr/>
                      <a:t>[X VALUE]</a:t>
                    </a:fld>
                    <a:endParaRPr lang="en-US" baseline="0"/>
                  </a:p>
                  <a:p>
                    <a:fld id="{891D8BD8-2F74-4364-A98C-B3A38680CFF4}"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3-042F-4D90-AA99-0ACD91347D26}"/>
                </c:ext>
              </c:extLst>
            </c:dLbl>
            <c:dLbl>
              <c:idx val="4"/>
              <c:tx>
                <c:rich>
                  <a:bodyPr/>
                  <a:lstStyle/>
                  <a:p>
                    <a:fld id="{200C1B87-2441-43C7-8A0D-7F82326080C9}" type="CELLRANGE">
                      <a:rPr lang="en-US"/>
                      <a:pPr/>
                      <a:t>[CELLRANGE]</a:t>
                    </a:fld>
                    <a:endParaRPr lang="en-US" baseline="0"/>
                  </a:p>
                  <a:p>
                    <a:fld id="{07150EE8-D1B5-4AFE-B33E-96B9505D1B2D}" type="XVALUE">
                      <a:rPr lang="en-US"/>
                      <a:pPr/>
                      <a:t>[X VALUE]</a:t>
                    </a:fld>
                    <a:endParaRPr lang="en-US" baseline="0"/>
                  </a:p>
                  <a:p>
                    <a:fld id="{26901F73-4D67-4D5D-A9FC-45B03FED94F5}"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4-042F-4D90-AA99-0ACD91347D26}"/>
                </c:ext>
              </c:extLst>
            </c:dLbl>
            <c:dLbl>
              <c:idx val="5"/>
              <c:tx>
                <c:rich>
                  <a:bodyPr/>
                  <a:lstStyle/>
                  <a:p>
                    <a:fld id="{578486C3-ED8D-42E1-B481-A58271A48709}" type="CELLRANGE">
                      <a:rPr lang="en-US"/>
                      <a:pPr/>
                      <a:t>[CELLRANGE]</a:t>
                    </a:fld>
                    <a:endParaRPr lang="en-US" baseline="0"/>
                  </a:p>
                  <a:p>
                    <a:fld id="{A9F40F8D-F41D-4EA7-ACA8-CD50A11012A1}" type="XVALUE">
                      <a:rPr lang="en-US"/>
                      <a:pPr/>
                      <a:t>[X VALUE]</a:t>
                    </a:fld>
                    <a:endParaRPr lang="en-US" baseline="0"/>
                  </a:p>
                  <a:p>
                    <a:fld id="{D47A1D5F-1F30-451B-AD7D-AA95282573D4}"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5-042F-4D90-AA99-0ACD91347D26}"/>
                </c:ext>
              </c:extLst>
            </c:dLbl>
            <c:dLbl>
              <c:idx val="6"/>
              <c:tx>
                <c:rich>
                  <a:bodyPr/>
                  <a:lstStyle/>
                  <a:p>
                    <a:fld id="{8858C2DF-0DAB-47DC-8DCC-9A397F2BB4B8}" type="CELLRANGE">
                      <a:rPr lang="en-US"/>
                      <a:pPr/>
                      <a:t>[CELLRANGE]</a:t>
                    </a:fld>
                    <a:endParaRPr lang="en-US" baseline="0"/>
                  </a:p>
                  <a:p>
                    <a:fld id="{FE156EE0-2621-43D3-ABBC-F1EA6C9CDA59}" type="XVALUE">
                      <a:rPr lang="en-US"/>
                      <a:pPr/>
                      <a:t>[X VALUE]</a:t>
                    </a:fld>
                    <a:endParaRPr lang="en-US" baseline="0"/>
                  </a:p>
                  <a:p>
                    <a:fld id="{767A05D8-7AF1-49EA-956F-107104303EE5}"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6-042F-4D90-AA99-0ACD91347D26}"/>
                </c:ext>
              </c:extLst>
            </c:dLbl>
            <c:dLbl>
              <c:idx val="7"/>
              <c:layout>
                <c:manualLayout>
                  <c:x val="4.4043320131126017E-3"/>
                  <c:y val="-2.8325042125136542E-2"/>
                </c:manualLayout>
              </c:layout>
              <c:tx>
                <c:rich>
                  <a:bodyPr/>
                  <a:lstStyle/>
                  <a:p>
                    <a:fld id="{E01F357D-335F-432E-A808-84A713B29031}" type="CELLRANGE">
                      <a:rPr lang="en-US"/>
                      <a:pPr/>
                      <a:t>[CELLRANGE]</a:t>
                    </a:fld>
                    <a:endParaRPr lang="en-US" baseline="0"/>
                  </a:p>
                  <a:p>
                    <a:fld id="{0F83554B-C878-4F84-B326-8B8DDA323D8F}" type="XVALUE">
                      <a:rPr lang="en-US"/>
                      <a:pPr/>
                      <a:t>[X VALUE]</a:t>
                    </a:fld>
                    <a:endParaRPr lang="en-US" baseline="0"/>
                  </a:p>
                  <a:p>
                    <a:fld id="{4A63D5F4-0F42-4DE9-9CA1-F480E63BF7AC}"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7-042F-4D90-AA99-0ACD91347D26}"/>
                </c:ext>
              </c:extLst>
            </c:dLbl>
            <c:dLbl>
              <c:idx val="8"/>
              <c:layout>
                <c:manualLayout>
                  <c:x val="-3.8170877446976406E-2"/>
                  <c:y val="-6.2719736134230819E-2"/>
                </c:manualLayout>
              </c:layout>
              <c:tx>
                <c:rich>
                  <a:bodyPr/>
                  <a:lstStyle/>
                  <a:p>
                    <a:fld id="{FB2D8605-71C0-43D3-B390-FC1C17B6E26A}" type="CELLRANGE">
                      <a:rPr lang="en-US"/>
                      <a:pPr/>
                      <a:t>[CELLRANGE]</a:t>
                    </a:fld>
                    <a:endParaRPr lang="en-US" baseline="0"/>
                  </a:p>
                  <a:p>
                    <a:fld id="{05AC7936-FDAB-4893-837A-AD28E59E1B2D}" type="XVALUE">
                      <a:rPr lang="en-US"/>
                      <a:pPr/>
                      <a:t>[X VALUE]</a:t>
                    </a:fld>
                    <a:endParaRPr lang="en-US" baseline="0"/>
                  </a:p>
                  <a:p>
                    <a:fld id="{5BFE327B-E895-4FAB-8E67-A1DD13095976}"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8-042F-4D90-AA99-0ACD91347D26}"/>
                </c:ext>
              </c:extLst>
            </c:dLbl>
            <c:dLbl>
              <c:idx val="9"/>
              <c:tx>
                <c:rich>
                  <a:bodyPr/>
                  <a:lstStyle/>
                  <a:p>
                    <a:fld id="{C7FE8B36-3DE0-4536-BAF8-48A34CB59A95}" type="CELLRANGE">
                      <a:rPr lang="en-US"/>
                      <a:pPr/>
                      <a:t>[CELLRANGE]</a:t>
                    </a:fld>
                    <a:endParaRPr lang="en-US" baseline="0"/>
                  </a:p>
                  <a:p>
                    <a:fld id="{D11BE3C0-D2CA-4B48-BCC0-42BF8666E7CA}" type="XVALUE">
                      <a:rPr lang="en-US"/>
                      <a:pPr/>
                      <a:t>[X VALUE]</a:t>
                    </a:fld>
                    <a:endParaRPr lang="en-US" baseline="0"/>
                  </a:p>
                  <a:p>
                    <a:fld id="{D44E5FB0-2FD2-4397-B09E-D27A2E0547D7}"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9-042F-4D90-AA99-0ACD91347D26}"/>
                </c:ext>
              </c:extLst>
            </c:dLbl>
            <c:dLbl>
              <c:idx val="10"/>
              <c:tx>
                <c:rich>
                  <a:bodyPr/>
                  <a:lstStyle/>
                  <a:p>
                    <a:fld id="{8C5F3AF5-EDC8-4F73-895C-CA727D8DA6A5}" type="CELLRANGE">
                      <a:rPr lang="en-US"/>
                      <a:pPr/>
                      <a:t>[CELLRANGE]</a:t>
                    </a:fld>
                    <a:endParaRPr lang="en-US" baseline="0"/>
                  </a:p>
                  <a:p>
                    <a:fld id="{CCCD0166-8947-4063-BEBF-035C1776282F}" type="XVALUE">
                      <a:rPr lang="en-US"/>
                      <a:pPr/>
                      <a:t>[X VALUE]</a:t>
                    </a:fld>
                    <a:endParaRPr lang="en-US" baseline="0"/>
                  </a:p>
                  <a:p>
                    <a:fld id="{9A4BACFF-26B5-4251-8BA9-4C3079C3294A}"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A-042F-4D90-AA99-0ACD91347D26}"/>
                </c:ext>
              </c:extLst>
            </c:dLbl>
            <c:dLbl>
              <c:idx val="11"/>
              <c:layout>
                <c:manualLayout>
                  <c:x val="-4.1107098789051458E-2"/>
                  <c:y val="-6.0696518839578148E-2"/>
                </c:manualLayout>
              </c:layout>
              <c:tx>
                <c:rich>
                  <a:bodyPr/>
                  <a:lstStyle/>
                  <a:p>
                    <a:fld id="{959CFB56-6650-43C3-A6CE-83A5371C8D5E}" type="CELLRANGE">
                      <a:rPr lang="en-US"/>
                      <a:pPr/>
                      <a:t>[CELLRANGE]</a:t>
                    </a:fld>
                    <a:endParaRPr lang="en-US" baseline="0"/>
                  </a:p>
                  <a:p>
                    <a:fld id="{5391C7A2-364D-4420-860D-FDE4EC37D0E5}" type="XVALUE">
                      <a:rPr lang="en-US"/>
                      <a:pPr/>
                      <a:t>[X VALUE]</a:t>
                    </a:fld>
                    <a:endParaRPr lang="en-US" baseline="0"/>
                  </a:p>
                  <a:p>
                    <a:fld id="{8EE4AB34-0A14-41BA-8707-8BDEAE2B47DC}"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B-042F-4D90-AA99-0ACD91347D26}"/>
                </c:ext>
              </c:extLst>
            </c:dLbl>
            <c:dLbl>
              <c:idx val="12"/>
              <c:tx>
                <c:rich>
                  <a:bodyPr/>
                  <a:lstStyle/>
                  <a:p>
                    <a:fld id="{8EC2543A-F5C8-4312-AD36-1982F10C6FF8}" type="CELLRANGE">
                      <a:rPr lang="en-US"/>
                      <a:pPr/>
                      <a:t>[CELLRANGE]</a:t>
                    </a:fld>
                    <a:endParaRPr lang="en-US" baseline="0"/>
                  </a:p>
                  <a:p>
                    <a:fld id="{EFB97020-CBEE-45E0-82B1-C9B2632149A0}" type="XVALUE">
                      <a:rPr lang="en-US"/>
                      <a:pPr/>
                      <a:t>[X VALUE]</a:t>
                    </a:fld>
                    <a:endParaRPr lang="en-US" baseline="0"/>
                  </a:p>
                  <a:p>
                    <a:fld id="{93B96E23-D42F-4B3C-BBC6-47510C13773C}"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C-042F-4D90-AA99-0ACD91347D26}"/>
                </c:ext>
              </c:extLst>
            </c:dLbl>
            <c:dLbl>
              <c:idx val="13"/>
              <c:layout>
                <c:manualLayout>
                  <c:x val="-4.4043320131126454E-2"/>
                  <c:y val="-4.6533997777009908E-2"/>
                </c:manualLayout>
              </c:layout>
              <c:tx>
                <c:rich>
                  <a:bodyPr/>
                  <a:lstStyle/>
                  <a:p>
                    <a:fld id="{A10F18DD-8646-49FF-8082-C994634DA8B2}" type="CELLRANGE">
                      <a:rPr lang="en-US"/>
                      <a:pPr/>
                      <a:t>[CELLRANGE]</a:t>
                    </a:fld>
                    <a:endParaRPr lang="en-US" baseline="0"/>
                  </a:p>
                  <a:p>
                    <a:fld id="{65CCC506-BDBC-4953-891E-F6813FF2ADA2}" type="XVALUE">
                      <a:rPr lang="en-US"/>
                      <a:pPr/>
                      <a:t>[X VALUE]</a:t>
                    </a:fld>
                    <a:endParaRPr lang="en-US" baseline="0"/>
                  </a:p>
                  <a:p>
                    <a:fld id="{016CFF12-AF33-4342-A01C-770E36D0ACA5}"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D-042F-4D90-AA99-0ACD91347D26}"/>
                </c:ext>
              </c:extLst>
            </c:dLbl>
            <c:dLbl>
              <c:idx val="14"/>
              <c:tx>
                <c:rich>
                  <a:bodyPr/>
                  <a:lstStyle/>
                  <a:p>
                    <a:fld id="{073443A8-ED86-44FE-B940-77B9CEBF3861}" type="CELLRANGE">
                      <a:rPr lang="en-US"/>
                      <a:pPr/>
                      <a:t>[CELLRANGE]</a:t>
                    </a:fld>
                    <a:endParaRPr lang="en-US" baseline="0"/>
                  </a:p>
                  <a:p>
                    <a:fld id="{1F23EEFD-A7F5-4AD0-95A5-D16921F3D0BA}" type="XVALUE">
                      <a:rPr lang="en-US"/>
                      <a:pPr/>
                      <a:t>[X VALUE]</a:t>
                    </a:fld>
                    <a:endParaRPr lang="en-US" baseline="0"/>
                  </a:p>
                  <a:p>
                    <a:fld id="{21E2E355-D903-47A6-8EDC-2EFF872A1E6E}"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E-042F-4D90-AA99-0ACD91347D26}"/>
                </c:ext>
              </c:extLst>
            </c:dLbl>
            <c:dLbl>
              <c:idx val="15"/>
              <c:layout>
                <c:manualLayout>
                  <c:x val="0"/>
                  <c:y val="-2.225539024117858E-2"/>
                </c:manualLayout>
              </c:layout>
              <c:tx>
                <c:rich>
                  <a:bodyPr/>
                  <a:lstStyle/>
                  <a:p>
                    <a:fld id="{D83DC562-032F-4EA9-8039-C4946D5DB49A}" type="CELLRANGE">
                      <a:rPr lang="en-US"/>
                      <a:pPr/>
                      <a:t>[CELLRANGE]</a:t>
                    </a:fld>
                    <a:endParaRPr lang="en-US" baseline="0"/>
                  </a:p>
                  <a:p>
                    <a:fld id="{B8AF6DF7-C0F0-4C9D-816D-4F239EAFD6E8}" type="XVALUE">
                      <a:rPr lang="en-US"/>
                      <a:pPr/>
                      <a:t>[X VALUE]</a:t>
                    </a:fld>
                    <a:endParaRPr lang="en-US" baseline="0"/>
                  </a:p>
                  <a:p>
                    <a:fld id="{C9E7A91F-59A5-4E8F-AFEE-8911EEC431B4}"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F-042F-4D90-AA99-0ACD91347D26}"/>
                </c:ext>
              </c:extLst>
            </c:dLbl>
            <c:dLbl>
              <c:idx val="16"/>
              <c:tx>
                <c:rich>
                  <a:bodyPr/>
                  <a:lstStyle/>
                  <a:p>
                    <a:fld id="{83003519-088E-4E72-91DF-F2B9C5B6808D}" type="CELLRANGE">
                      <a:rPr lang="en-US"/>
                      <a:pPr/>
                      <a:t>[CELLRANGE]</a:t>
                    </a:fld>
                    <a:endParaRPr lang="en-US" baseline="0"/>
                  </a:p>
                  <a:p>
                    <a:fld id="{E64C639F-1990-4BF1-A4D2-BCA8F07701CE}" type="XVALUE">
                      <a:rPr lang="en-US"/>
                      <a:pPr/>
                      <a:t>[X VALUE]</a:t>
                    </a:fld>
                    <a:endParaRPr lang="en-US" baseline="0"/>
                  </a:p>
                  <a:p>
                    <a:fld id="{12459CA5-03CD-4DBB-B190-97845A0D4844}"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0-042F-4D90-AA99-0ACD91347D26}"/>
                </c:ext>
              </c:extLst>
            </c:dLbl>
            <c:dLbl>
              <c:idx val="17"/>
              <c:layout>
                <c:manualLayout>
                  <c:x val="-2.3489770736600833E-2"/>
                  <c:y val="-5.462686695562026E-2"/>
                </c:manualLayout>
              </c:layout>
              <c:tx>
                <c:rich>
                  <a:bodyPr/>
                  <a:lstStyle/>
                  <a:p>
                    <a:fld id="{691A0CA4-195B-4C37-A475-30057993FFAC}" type="CELLRANGE">
                      <a:rPr lang="en-US"/>
                      <a:pPr/>
                      <a:t>[CELLRANGE]</a:t>
                    </a:fld>
                    <a:endParaRPr lang="en-US" baseline="0"/>
                  </a:p>
                  <a:p>
                    <a:fld id="{8090734E-B0BF-4D70-8725-E602E26A8D52}" type="XVALUE">
                      <a:rPr lang="en-US"/>
                      <a:pPr/>
                      <a:t>[X VALUE]</a:t>
                    </a:fld>
                    <a:endParaRPr lang="en-US" baseline="0"/>
                  </a:p>
                  <a:p>
                    <a:fld id="{B4EC1B0C-E042-421B-920E-CE0BEFF20D05}"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1-042F-4D90-AA99-0ACD91347D26}"/>
                </c:ext>
              </c:extLst>
            </c:dLbl>
            <c:dLbl>
              <c:idx val="18"/>
              <c:tx>
                <c:rich>
                  <a:bodyPr/>
                  <a:lstStyle/>
                  <a:p>
                    <a:fld id="{41F8621D-CD07-4B49-8472-A99B4CB543D0}" type="CELLRANGE">
                      <a:rPr lang="en-US"/>
                      <a:pPr/>
                      <a:t>[CELLRANGE]</a:t>
                    </a:fld>
                    <a:endParaRPr lang="en-US" baseline="0"/>
                  </a:p>
                  <a:p>
                    <a:fld id="{DF68FDDA-09CB-49EE-AAB5-B355C7488C35}" type="XVALUE">
                      <a:rPr lang="en-US"/>
                      <a:pPr/>
                      <a:t>[X VALUE]</a:t>
                    </a:fld>
                    <a:endParaRPr lang="en-US" baseline="0"/>
                  </a:p>
                  <a:p>
                    <a:fld id="{09540E00-CA8F-41E8-8BB9-D26C13AC28EB}"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2-042F-4D90-AA99-0ACD91347D26}"/>
                </c:ext>
              </c:extLst>
            </c:dLbl>
            <c:dLbl>
              <c:idx val="19"/>
              <c:layout>
                <c:manualLayout>
                  <c:x val="2.936221342075104E-2"/>
                  <c:y val="-3.6417911303746886E-2"/>
                </c:manualLayout>
              </c:layout>
              <c:tx>
                <c:rich>
                  <a:bodyPr/>
                  <a:lstStyle/>
                  <a:p>
                    <a:fld id="{FBB6D421-2FE1-4C51-8EF1-FC23FCC48153}" type="CELLRANGE">
                      <a:rPr lang="en-US"/>
                      <a:pPr/>
                      <a:t>[CELLRANGE]</a:t>
                    </a:fld>
                    <a:endParaRPr lang="en-US" baseline="0"/>
                  </a:p>
                  <a:p>
                    <a:fld id="{533BE9B8-ACA4-4380-A435-D60D2651E1BB}" type="XVALUE">
                      <a:rPr lang="en-US"/>
                      <a:pPr/>
                      <a:t>[X VALUE]</a:t>
                    </a:fld>
                    <a:endParaRPr lang="en-US" baseline="0"/>
                  </a:p>
                  <a:p>
                    <a:fld id="{98299C8C-C313-4F95-B8E5-2B4B459C3249}"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3-042F-4D90-AA99-0ACD91347D26}"/>
                </c:ext>
              </c:extLst>
            </c:dLbl>
            <c:dLbl>
              <c:idx val="20"/>
              <c:tx>
                <c:rich>
                  <a:bodyPr/>
                  <a:lstStyle/>
                  <a:p>
                    <a:fld id="{190606F4-AFD0-46C8-AF0B-81944D9D27E7}" type="CELLRANGE">
                      <a:rPr lang="en-US"/>
                      <a:pPr/>
                      <a:t>[CELLRANGE]</a:t>
                    </a:fld>
                    <a:endParaRPr lang="en-US" baseline="0"/>
                  </a:p>
                  <a:p>
                    <a:fld id="{CC94E87F-D85B-40B4-97E5-5A60AAAD68F8}" type="XVALUE">
                      <a:rPr lang="en-US"/>
                      <a:pPr/>
                      <a:t>[X VALUE]</a:t>
                    </a:fld>
                    <a:endParaRPr lang="en-US" baseline="0"/>
                  </a:p>
                  <a:p>
                    <a:fld id="{3C17130A-33F6-4DFF-8C3E-D84DD35D0892}"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4-042F-4D90-AA99-0ACD91347D26}"/>
                </c:ext>
              </c:extLst>
            </c:dLbl>
            <c:dLbl>
              <c:idx val="21"/>
              <c:layout>
                <c:manualLayout>
                  <c:x val="-2.348977073660094E-2"/>
                  <c:y val="6.8789388018188569E-2"/>
                </c:manualLayout>
              </c:layout>
              <c:tx>
                <c:rich>
                  <a:bodyPr/>
                  <a:lstStyle/>
                  <a:p>
                    <a:fld id="{FB6227CD-8AEF-47D9-8A3B-5E8DD231CCA7}" type="CELLRANGE">
                      <a:rPr lang="en-US"/>
                      <a:pPr/>
                      <a:t>[CELLRANGE]</a:t>
                    </a:fld>
                    <a:endParaRPr lang="en-US" baseline="0"/>
                  </a:p>
                  <a:p>
                    <a:fld id="{2DE45FC5-B76C-400D-BD23-F535A321D7D2}" type="XVALUE">
                      <a:rPr lang="en-US"/>
                      <a:pPr/>
                      <a:t>[X VALUE]</a:t>
                    </a:fld>
                    <a:endParaRPr lang="en-US" baseline="0"/>
                  </a:p>
                  <a:p>
                    <a:fld id="{40E7059E-3FF7-4AB5-9899-4FC9EF145573}"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5-042F-4D90-AA99-0ACD91347D26}"/>
                </c:ext>
              </c:extLst>
            </c:dLbl>
            <c:dLbl>
              <c:idx val="22"/>
              <c:layout>
                <c:manualLayout>
                  <c:x val="1.1744885368300362E-2"/>
                  <c:y val="2.4278607535831258E-2"/>
                </c:manualLayout>
              </c:layout>
              <c:tx>
                <c:rich>
                  <a:bodyPr/>
                  <a:lstStyle/>
                  <a:p>
                    <a:fld id="{5F29A353-B9B6-4ABD-BDC6-CC004A62643B}" type="CELLRANGE">
                      <a:rPr lang="en-US"/>
                      <a:pPr/>
                      <a:t>[CELLRANGE]</a:t>
                    </a:fld>
                    <a:endParaRPr lang="en-US" baseline="0"/>
                  </a:p>
                  <a:p>
                    <a:fld id="{AF25C334-078C-4B2D-BC31-F935BBE63A85}" type="XVALUE">
                      <a:rPr lang="en-US"/>
                      <a:pPr/>
                      <a:t>[X VALUE]</a:t>
                    </a:fld>
                    <a:endParaRPr lang="en-US" baseline="0"/>
                  </a:p>
                  <a:p>
                    <a:fld id="{27C8BCD4-5584-4B91-A9FA-566B07126A7B}"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6-042F-4D90-AA99-0ACD91347D26}"/>
                </c:ext>
              </c:extLst>
            </c:dLbl>
            <c:dLbl>
              <c:idx val="23"/>
              <c:layout>
                <c:manualLayout>
                  <c:x val="2.9362213420751041E-3"/>
                  <c:y val="4.8557215071662364E-2"/>
                </c:manualLayout>
              </c:layout>
              <c:tx>
                <c:rich>
                  <a:bodyPr/>
                  <a:lstStyle/>
                  <a:p>
                    <a:fld id="{44DEEE08-DA58-4876-B70D-8B81A13A87D6}" type="CELLRANGE">
                      <a:rPr lang="en-US"/>
                      <a:pPr/>
                      <a:t>[CELLRANGE]</a:t>
                    </a:fld>
                    <a:endParaRPr lang="en-US" baseline="0"/>
                  </a:p>
                  <a:p>
                    <a:fld id="{983E4160-2D5A-41C8-BA11-C916C7ED3BC1}" type="XVALUE">
                      <a:rPr lang="en-US"/>
                      <a:pPr/>
                      <a:t>[X VALUE]</a:t>
                    </a:fld>
                    <a:endParaRPr lang="en-US" baseline="0"/>
                  </a:p>
                  <a:p>
                    <a:fld id="{821A122E-6800-41B5-A0EC-58485F435E52}"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7-042F-4D90-AA99-0ACD91347D26}"/>
                </c:ext>
              </c:extLst>
            </c:dLbl>
            <c:dLbl>
              <c:idx val="24"/>
              <c:layout>
                <c:manualLayout>
                  <c:x val="-9.1022861604328278E-2"/>
                  <c:y val="6.0696518839578148E-2"/>
                </c:manualLayout>
              </c:layout>
              <c:tx>
                <c:rich>
                  <a:bodyPr/>
                  <a:lstStyle/>
                  <a:p>
                    <a:fld id="{73660B54-F6B9-4EAD-BD52-18CA95454CEA}" type="CELLRANGE">
                      <a:rPr lang="en-US"/>
                      <a:pPr/>
                      <a:t>[CELLRANGE]</a:t>
                    </a:fld>
                    <a:endParaRPr lang="en-US" baseline="0"/>
                  </a:p>
                  <a:p>
                    <a:fld id="{F6311FF9-04C5-4EA9-A5C1-6B4583B337B6}" type="XVALUE">
                      <a:rPr lang="en-US"/>
                      <a:pPr/>
                      <a:t>[X VALUE]</a:t>
                    </a:fld>
                    <a:endParaRPr lang="en-US" baseline="0"/>
                  </a:p>
                  <a:p>
                    <a:fld id="{305907CC-D2CB-4DC5-9932-6A2EA6E6C191}"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8-042F-4D90-AA99-0ACD91347D26}"/>
                </c:ext>
              </c:extLst>
            </c:dLbl>
            <c:dLbl>
              <c:idx val="25"/>
              <c:layout>
                <c:manualLayout>
                  <c:x val="-6.606498019668984E-2"/>
                  <c:y val="0.1294859068577667"/>
                </c:manualLayout>
              </c:layout>
              <c:tx>
                <c:rich>
                  <a:bodyPr/>
                  <a:lstStyle/>
                  <a:p>
                    <a:fld id="{1CFDC7AD-4961-49BB-A803-2638504B34EE}" type="CELLRANGE">
                      <a:rPr lang="en-US"/>
                      <a:pPr/>
                      <a:t>[CELLRANGE]</a:t>
                    </a:fld>
                    <a:endParaRPr lang="en-US" baseline="0"/>
                  </a:p>
                  <a:p>
                    <a:fld id="{686D48B3-5F0B-43CF-9845-4D5ED9436E37}" type="XVALUE">
                      <a:rPr lang="en-US"/>
                      <a:pPr/>
                      <a:t>[X VALUE]</a:t>
                    </a:fld>
                    <a:endParaRPr lang="en-US" baseline="0"/>
                  </a:p>
                  <a:p>
                    <a:fld id="{8D02348C-04E5-4535-BFA2-88488D573FF0}"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9-042F-4D90-AA99-0ACD91347D26}"/>
                </c:ext>
              </c:extLst>
            </c:dLbl>
            <c:dLbl>
              <c:idx val="26"/>
              <c:layout>
                <c:manualLayout>
                  <c:x val="0"/>
                  <c:y val="4.4510780482357161E-2"/>
                </c:manualLayout>
              </c:layout>
              <c:tx>
                <c:rich>
                  <a:bodyPr/>
                  <a:lstStyle/>
                  <a:p>
                    <a:fld id="{EE2238E8-7135-4D81-A6CE-962C078E9C0E}" type="CELLRANGE">
                      <a:rPr lang="en-US"/>
                      <a:pPr/>
                      <a:t>[CELLRANGE]</a:t>
                    </a:fld>
                    <a:endParaRPr lang="en-US" baseline="0"/>
                  </a:p>
                  <a:p>
                    <a:fld id="{1B5F72B8-F9AA-4843-83B4-7182C0350802}" type="XVALUE">
                      <a:rPr lang="en-US"/>
                      <a:pPr/>
                      <a:t>[X VALUE]</a:t>
                    </a:fld>
                    <a:endParaRPr lang="en-US" baseline="0"/>
                  </a:p>
                  <a:p>
                    <a:fld id="{395B688C-EC67-4471-A0AD-58352D27300E}"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A-042F-4D90-AA99-0ACD91347D26}"/>
                </c:ext>
              </c:extLst>
            </c:dLbl>
            <c:dLbl>
              <c:idx val="27"/>
              <c:tx>
                <c:rich>
                  <a:bodyPr/>
                  <a:lstStyle/>
                  <a:p>
                    <a:fld id="{9513C92E-2B36-403E-9493-5425779FAFE0}" type="CELLRANGE">
                      <a:rPr lang="en-US"/>
                      <a:pPr/>
                      <a:t>[CELLRANGE]</a:t>
                    </a:fld>
                    <a:endParaRPr lang="en-US" baseline="0"/>
                  </a:p>
                  <a:p>
                    <a:fld id="{4E56BAE9-4535-4513-9FB1-FCC5CA353E44}" type="XVALUE">
                      <a:rPr lang="en-US"/>
                      <a:pPr/>
                      <a:t>[X VALUE]</a:t>
                    </a:fld>
                    <a:endParaRPr lang="en-US" baseline="0"/>
                  </a:p>
                  <a:p>
                    <a:fld id="{E073DB8D-7C70-46D5-A30E-107D96D36F88}"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B-042F-4D90-AA99-0ACD91347D26}"/>
                </c:ext>
              </c:extLst>
            </c:dLbl>
            <c:dLbl>
              <c:idx val="28"/>
              <c:layout>
                <c:manualLayout>
                  <c:x val="-1.0766020550953943E-16"/>
                  <c:y val="7.4859039902146235E-2"/>
                </c:manualLayout>
              </c:layout>
              <c:tx>
                <c:rich>
                  <a:bodyPr/>
                  <a:lstStyle/>
                  <a:p>
                    <a:fld id="{766AE507-9B58-4599-9F9E-A29C8C1A34CD}" type="CELLRANGE">
                      <a:rPr lang="en-US"/>
                      <a:pPr/>
                      <a:t>[CELLRANGE]</a:t>
                    </a:fld>
                    <a:endParaRPr lang="en-US" baseline="0"/>
                  </a:p>
                  <a:p>
                    <a:fld id="{A7307CDE-E14F-4CF0-8B2B-69D03113AC01}" type="XVALUE">
                      <a:rPr lang="en-US"/>
                      <a:pPr/>
                      <a:t>[X VALUE]</a:t>
                    </a:fld>
                    <a:endParaRPr lang="en-US" baseline="0"/>
                  </a:p>
                  <a:p>
                    <a:fld id="{D6C29F32-29BC-4646-B880-E1D0075E1FBD}"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C-042F-4D90-AA99-0ACD91347D26}"/>
                </c:ext>
              </c:extLst>
            </c:dLbl>
            <c:dLbl>
              <c:idx val="29"/>
              <c:tx>
                <c:rich>
                  <a:bodyPr/>
                  <a:lstStyle/>
                  <a:p>
                    <a:fld id="{13B88A22-D80F-4720-A6AF-A823DE2230D8}" type="CELLRANGE">
                      <a:rPr lang="en-US"/>
                      <a:pPr/>
                      <a:t>[CELLRANGE]</a:t>
                    </a:fld>
                    <a:endParaRPr lang="en-US" baseline="0"/>
                  </a:p>
                  <a:p>
                    <a:fld id="{C8BA6DE0-693C-4451-A6F8-8405A12C1A07}" type="XVALUE">
                      <a:rPr lang="en-US"/>
                      <a:pPr/>
                      <a:t>[X VALUE]</a:t>
                    </a:fld>
                    <a:endParaRPr lang="en-US" baseline="0"/>
                  </a:p>
                  <a:p>
                    <a:fld id="{A1E04D09-BF6B-41F6-A4DE-BFC9341B4CBF}" type="YVALUE">
                      <a:rPr lang="en-US"/>
                      <a:pPr/>
                      <a:t>[Y VALUE]</a:t>
                    </a:fld>
                    <a:endParaRPr lang="en-US"/>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D-042F-4D90-AA99-0ACD91347D2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Sheet1!$B$2:$B$31</c:f>
              <c:numCache>
                <c:formatCode>0.00%</c:formatCode>
                <c:ptCount val="30"/>
                <c:pt idx="0">
                  <c:v>0.36512356421858683</c:v>
                </c:pt>
                <c:pt idx="1">
                  <c:v>0.39815143974404549</c:v>
                </c:pt>
                <c:pt idx="2">
                  <c:v>0.37726879861711321</c:v>
                </c:pt>
                <c:pt idx="3">
                  <c:v>0.68199911543564795</c:v>
                </c:pt>
                <c:pt idx="4">
                  <c:v>0.23291925465838509</c:v>
                </c:pt>
                <c:pt idx="5">
                  <c:v>0.61461988304093562</c:v>
                </c:pt>
                <c:pt idx="6">
                  <c:v>0.65451784358390286</c:v>
                </c:pt>
                <c:pt idx="7">
                  <c:v>0.49319455564451559</c:v>
                </c:pt>
                <c:pt idx="8">
                  <c:v>0.46147672552166935</c:v>
                </c:pt>
                <c:pt idx="9">
                  <c:v>0.31244847485572957</c:v>
                </c:pt>
                <c:pt idx="10">
                  <c:v>0.79155672823218992</c:v>
                </c:pt>
                <c:pt idx="11">
                  <c:v>0.19454545454545455</c:v>
                </c:pt>
                <c:pt idx="12">
                  <c:v>0.55596330275229355</c:v>
                </c:pt>
                <c:pt idx="13">
                  <c:v>1</c:v>
                </c:pt>
                <c:pt idx="14">
                  <c:v>0.21187308085977483</c:v>
                </c:pt>
                <c:pt idx="15">
                  <c:v>0.38185890257558791</c:v>
                </c:pt>
                <c:pt idx="16">
                  <c:v>0.50225225225225223</c:v>
                </c:pt>
                <c:pt idx="17">
                  <c:v>0.65668202764976957</c:v>
                </c:pt>
                <c:pt idx="18">
                  <c:v>8.0607476635514014E-2</c:v>
                </c:pt>
                <c:pt idx="19">
                  <c:v>0.68301435406698563</c:v>
                </c:pt>
                <c:pt idx="20">
                  <c:v>0.84717208182912151</c:v>
                </c:pt>
                <c:pt idx="21">
                  <c:v>0.78502415458937203</c:v>
                </c:pt>
                <c:pt idx="22">
                  <c:v>0.35705368289637951</c:v>
                </c:pt>
                <c:pt idx="23">
                  <c:v>0.66414141414141414</c:v>
                </c:pt>
                <c:pt idx="24">
                  <c:v>0.60563380281690138</c:v>
                </c:pt>
                <c:pt idx="25">
                  <c:v>0.60787172011661805</c:v>
                </c:pt>
                <c:pt idx="26">
                  <c:v>0.35837245696400627</c:v>
                </c:pt>
                <c:pt idx="27">
                  <c:v>0.23558484349258649</c:v>
                </c:pt>
                <c:pt idx="28">
                  <c:v>0.65476190476190477</c:v>
                </c:pt>
                <c:pt idx="29">
                  <c:v>0.88737201365187712</c:v>
                </c:pt>
              </c:numCache>
            </c:numRef>
          </c:xVal>
          <c:yVal>
            <c:numRef>
              <c:f>Sheet1!$C$2:$C$31</c:f>
              <c:numCache>
                <c:formatCode>#,##0</c:formatCode>
                <c:ptCount val="30"/>
                <c:pt idx="0">
                  <c:v>2873</c:v>
                </c:pt>
                <c:pt idx="1">
                  <c:v>2813</c:v>
                </c:pt>
                <c:pt idx="2">
                  <c:v>2314</c:v>
                </c:pt>
                <c:pt idx="3">
                  <c:v>2261</c:v>
                </c:pt>
                <c:pt idx="4">
                  <c:v>1932</c:v>
                </c:pt>
                <c:pt idx="5">
                  <c:v>1710</c:v>
                </c:pt>
                <c:pt idx="6">
                  <c:v>1317</c:v>
                </c:pt>
                <c:pt idx="7">
                  <c:v>1249</c:v>
                </c:pt>
                <c:pt idx="8">
                  <c:v>1246</c:v>
                </c:pt>
                <c:pt idx="9">
                  <c:v>1213</c:v>
                </c:pt>
                <c:pt idx="10">
                  <c:v>1137</c:v>
                </c:pt>
                <c:pt idx="11">
                  <c:v>1100</c:v>
                </c:pt>
                <c:pt idx="12">
                  <c:v>1090</c:v>
                </c:pt>
                <c:pt idx="13">
                  <c:v>978</c:v>
                </c:pt>
                <c:pt idx="14">
                  <c:v>977</c:v>
                </c:pt>
                <c:pt idx="15">
                  <c:v>893</c:v>
                </c:pt>
                <c:pt idx="16">
                  <c:v>888</c:v>
                </c:pt>
                <c:pt idx="17">
                  <c:v>868</c:v>
                </c:pt>
                <c:pt idx="18">
                  <c:v>856</c:v>
                </c:pt>
                <c:pt idx="19">
                  <c:v>836</c:v>
                </c:pt>
                <c:pt idx="20">
                  <c:v>831</c:v>
                </c:pt>
                <c:pt idx="21">
                  <c:v>828</c:v>
                </c:pt>
                <c:pt idx="22">
                  <c:v>801</c:v>
                </c:pt>
                <c:pt idx="23">
                  <c:v>792</c:v>
                </c:pt>
                <c:pt idx="24">
                  <c:v>781</c:v>
                </c:pt>
                <c:pt idx="25">
                  <c:v>686</c:v>
                </c:pt>
                <c:pt idx="26">
                  <c:v>639</c:v>
                </c:pt>
                <c:pt idx="27">
                  <c:v>607</c:v>
                </c:pt>
                <c:pt idx="28">
                  <c:v>588</c:v>
                </c:pt>
                <c:pt idx="29">
                  <c:v>586</c:v>
                </c:pt>
              </c:numCache>
            </c:numRef>
          </c:yVal>
          <c:smooth val="0"/>
          <c:extLst>
            <c:ext xmlns:c15="http://schemas.microsoft.com/office/drawing/2012/chart" uri="{02D57815-91ED-43cb-92C2-25804820EDAC}">
              <c15:datalabelsRange>
                <c15:f>Sheet1!$A$2:$A$31</c15:f>
                <c15:dlblRangeCache>
                  <c:ptCount val="30"/>
                  <c:pt idx="0">
                    <c:v>ENGL1010</c:v>
                  </c:pt>
                  <c:pt idx="1">
                    <c:v>PHIL2050</c:v>
                  </c:pt>
                  <c:pt idx="2">
                    <c:v>ENGL2010</c:v>
                  </c:pt>
                  <c:pt idx="3">
                    <c:v>BIOL1010</c:v>
                  </c:pt>
                  <c:pt idx="4">
                    <c:v>HLTH1100</c:v>
                  </c:pt>
                  <c:pt idx="5">
                    <c:v>MATH1050</c:v>
                  </c:pt>
                  <c:pt idx="6">
                    <c:v>POLS1000</c:v>
                  </c:pt>
                  <c:pt idx="7">
                    <c:v>MAT1010</c:v>
                  </c:pt>
                  <c:pt idx="8">
                    <c:v>BIOL1610</c:v>
                  </c:pt>
                  <c:pt idx="9">
                    <c:v>HUM1010</c:v>
                  </c:pt>
                  <c:pt idx="10">
                    <c:v>ASTR1040</c:v>
                  </c:pt>
                  <c:pt idx="11">
                    <c:v>COMM1020</c:v>
                  </c:pt>
                  <c:pt idx="12">
                    <c:v>HIST1700</c:v>
                  </c:pt>
                  <c:pt idx="13">
                    <c:v>MATH1000</c:v>
                  </c:pt>
                  <c:pt idx="14">
                    <c:v>PES1090</c:v>
                  </c:pt>
                  <c:pt idx="15">
                    <c:v>ZOOL2320</c:v>
                  </c:pt>
                  <c:pt idx="16">
                    <c:v>MKTG2200</c:v>
                  </c:pt>
                  <c:pt idx="17">
                    <c:v>TECH1010</c:v>
                  </c:pt>
                  <c:pt idx="18">
                    <c:v>PSY1100</c:v>
                  </c:pt>
                  <c:pt idx="19">
                    <c:v>GEO1010</c:v>
                  </c:pt>
                  <c:pt idx="20">
                    <c:v>PSY1010</c:v>
                  </c:pt>
                  <c:pt idx="21">
                    <c:v>CHEM1210</c:v>
                  </c:pt>
                  <c:pt idx="22">
                    <c:v>ENGH1000</c:v>
                  </c:pt>
                  <c:pt idx="23">
                    <c:v>POLS1100</c:v>
                  </c:pt>
                  <c:pt idx="24">
                    <c:v>ACC2010</c:v>
                  </c:pt>
                  <c:pt idx="25">
                    <c:v>MKTG2390</c:v>
                  </c:pt>
                  <c:pt idx="26">
                    <c:v>SLSS1000</c:v>
                  </c:pt>
                  <c:pt idx="27">
                    <c:v>NUTR1020</c:v>
                  </c:pt>
                  <c:pt idx="28">
                    <c:v>MKTG3600</c:v>
                  </c:pt>
                  <c:pt idx="29">
                    <c:v>MAT1030</c:v>
                  </c:pt>
                </c15:dlblRangeCache>
              </c15:datalabelsRange>
            </c:ext>
            <c:ext xmlns:c16="http://schemas.microsoft.com/office/drawing/2014/chart" uri="{C3380CC4-5D6E-409C-BE32-E72D297353CC}">
              <c16:uniqueId val="{0000001E-042F-4D90-AA99-0ACD91347D26}"/>
            </c:ext>
          </c:extLst>
        </c:ser>
        <c:dLbls>
          <c:showLegendKey val="0"/>
          <c:showVal val="0"/>
          <c:showCatName val="0"/>
          <c:showSerName val="0"/>
          <c:showPercent val="0"/>
          <c:showBubbleSize val="0"/>
        </c:dLbls>
        <c:axId val="-1836349792"/>
        <c:axId val="-1836350336"/>
      </c:scatterChart>
      <c:valAx>
        <c:axId val="-18363497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6350336"/>
        <c:crosses val="autoZero"/>
        <c:crossBetween val="midCat"/>
      </c:valAx>
      <c:valAx>
        <c:axId val="-1836350336"/>
        <c:scaling>
          <c:orientation val="minMax"/>
          <c:max val="3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63497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800"/>
              <a:t>What methods do you use for chosing your GE courses?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5368689851268591"/>
          <c:y val="0.16476564815650088"/>
          <c:w val="0.46313101487314084"/>
          <c:h val="0.8001230288112513"/>
        </c:manualLayout>
      </c:layout>
      <c:barChart>
        <c:barDir val="bar"/>
        <c:grouping val="clustered"/>
        <c:varyColors val="0"/>
        <c:ser>
          <c:idx val="0"/>
          <c:order val="0"/>
          <c:tx>
            <c:strRef>
              <c:f>GEtrend!$E$13</c:f>
              <c:strCache>
                <c:ptCount val="1"/>
                <c:pt idx="0">
                  <c:v>2017</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GEtrend!$D$14:$D$21</c:f>
              <c:strCache>
                <c:ptCount val="8"/>
                <c:pt idx="0">
                  <c:v>Personal interest</c:v>
                </c:pt>
                <c:pt idx="1">
                  <c:v>What best fits my schedule</c:v>
                </c:pt>
                <c:pt idx="2">
                  <c:v>Recommendations from my academic advisor</c:v>
                </c:pt>
                <c:pt idx="3">
                  <c:v>I check internet sites to find the best teachers</c:v>
                </c:pt>
                <c:pt idx="4">
                  <c:v>Recommendations from my family or friends</c:v>
                </c:pt>
                <c:pt idx="5">
                  <c:v>Other (please explain)</c:v>
                </c:pt>
                <c:pt idx="6">
                  <c:v>I don't remember how I picked them</c:v>
                </c:pt>
                <c:pt idx="7">
                  <c:v>I didn't use a system--I just selected the first or a random class</c:v>
                </c:pt>
              </c:strCache>
            </c:strRef>
          </c:cat>
          <c:val>
            <c:numRef>
              <c:f>GEtrend!$E$14:$E$21</c:f>
              <c:numCache>
                <c:formatCode>0%</c:formatCode>
                <c:ptCount val="8"/>
                <c:pt idx="0">
                  <c:v>0.64719101123595502</c:v>
                </c:pt>
                <c:pt idx="1">
                  <c:v>0.59775280898876404</c:v>
                </c:pt>
                <c:pt idx="2">
                  <c:v>0.42696629213483145</c:v>
                </c:pt>
                <c:pt idx="3">
                  <c:v>0.25842696629213485</c:v>
                </c:pt>
                <c:pt idx="4">
                  <c:v>0.18651685393258427</c:v>
                </c:pt>
                <c:pt idx="5">
                  <c:v>8.98876404494382E-2</c:v>
                </c:pt>
                <c:pt idx="6">
                  <c:v>2.6966292134831461E-2</c:v>
                </c:pt>
                <c:pt idx="7">
                  <c:v>1.1235955056179775E-2</c:v>
                </c:pt>
              </c:numCache>
            </c:numRef>
          </c:val>
          <c:extLst>
            <c:ext xmlns:c16="http://schemas.microsoft.com/office/drawing/2014/chart" uri="{C3380CC4-5D6E-409C-BE32-E72D297353CC}">
              <c16:uniqueId val="{00000000-1568-49A1-B0EF-C1DB22EDCA13}"/>
            </c:ext>
          </c:extLst>
        </c:ser>
        <c:ser>
          <c:idx val="1"/>
          <c:order val="1"/>
          <c:tx>
            <c:strRef>
              <c:f>GEtrend!$F$13</c:f>
              <c:strCache>
                <c:ptCount val="1"/>
                <c:pt idx="0">
                  <c:v>2016</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GEtrend!$D$14:$D$21</c:f>
              <c:strCache>
                <c:ptCount val="8"/>
                <c:pt idx="0">
                  <c:v>Personal interest</c:v>
                </c:pt>
                <c:pt idx="1">
                  <c:v>What best fits my schedule</c:v>
                </c:pt>
                <c:pt idx="2">
                  <c:v>Recommendations from my academic advisor</c:v>
                </c:pt>
                <c:pt idx="3">
                  <c:v>I check internet sites to find the best teachers</c:v>
                </c:pt>
                <c:pt idx="4">
                  <c:v>Recommendations from my family or friends</c:v>
                </c:pt>
                <c:pt idx="5">
                  <c:v>Other (please explain)</c:v>
                </c:pt>
                <c:pt idx="6">
                  <c:v>I don't remember how I picked them</c:v>
                </c:pt>
                <c:pt idx="7">
                  <c:v>I didn't use a system--I just selected the first or a random class</c:v>
                </c:pt>
              </c:strCache>
            </c:strRef>
          </c:cat>
          <c:val>
            <c:numRef>
              <c:f>GEtrend!$F$14:$F$21</c:f>
              <c:numCache>
                <c:formatCode>0%</c:formatCode>
                <c:ptCount val="8"/>
                <c:pt idx="0">
                  <c:v>0.69</c:v>
                </c:pt>
                <c:pt idx="1">
                  <c:v>0.67</c:v>
                </c:pt>
                <c:pt idx="2">
                  <c:v>0.41</c:v>
                </c:pt>
                <c:pt idx="3">
                  <c:v>0.38</c:v>
                </c:pt>
                <c:pt idx="4">
                  <c:v>0.22</c:v>
                </c:pt>
                <c:pt idx="5">
                  <c:v>0.09</c:v>
                </c:pt>
                <c:pt idx="6">
                  <c:v>0.03</c:v>
                </c:pt>
                <c:pt idx="7">
                  <c:v>0.03</c:v>
                </c:pt>
              </c:numCache>
            </c:numRef>
          </c:val>
          <c:extLst>
            <c:ext xmlns:c16="http://schemas.microsoft.com/office/drawing/2014/chart" uri="{C3380CC4-5D6E-409C-BE32-E72D297353CC}">
              <c16:uniqueId val="{00000001-1568-49A1-B0EF-C1DB22EDCA13}"/>
            </c:ext>
          </c:extLst>
        </c:ser>
        <c:dLbls>
          <c:dLblPos val="outEnd"/>
          <c:showLegendKey val="0"/>
          <c:showVal val="1"/>
          <c:showCatName val="0"/>
          <c:showSerName val="0"/>
          <c:showPercent val="0"/>
          <c:showBubbleSize val="0"/>
        </c:dLbls>
        <c:gapWidth val="182"/>
        <c:axId val="-1829601968"/>
        <c:axId val="-1829600880"/>
      </c:barChart>
      <c:catAx>
        <c:axId val="-18296019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29600880"/>
        <c:crosses val="autoZero"/>
        <c:auto val="1"/>
        <c:lblAlgn val="ctr"/>
        <c:lblOffset val="100"/>
        <c:noMultiLvlLbl val="0"/>
      </c:catAx>
      <c:valAx>
        <c:axId val="-1829600880"/>
        <c:scaling>
          <c:orientation val="minMax"/>
          <c:max val="1"/>
        </c:scaling>
        <c:delete val="1"/>
        <c:axPos val="t"/>
        <c:numFmt formatCode="0%" sourceLinked="1"/>
        <c:majorTickMark val="none"/>
        <c:minorTickMark val="none"/>
        <c:tickLblPos val="nextTo"/>
        <c:crossAx val="-1829601968"/>
        <c:crosses val="autoZero"/>
        <c:crossBetween val="between"/>
      </c:valAx>
      <c:spPr>
        <a:noFill/>
        <a:ln>
          <a:noFill/>
        </a:ln>
        <a:effectLst/>
      </c:spPr>
    </c:plotArea>
    <c:legend>
      <c:legendPos val="b"/>
      <c:layout>
        <c:manualLayout>
          <c:xMode val="edge"/>
          <c:yMode val="edge"/>
          <c:x val="0.36594597550306218"/>
          <c:y val="9.5507644195866742E-2"/>
          <c:w val="0.30144138232720907"/>
          <c:h val="4.688188117238209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0.76563</cdr:x>
      <cdr:y>0.76432</cdr:y>
    </cdr:from>
    <cdr:to>
      <cdr:x>0.96979</cdr:x>
      <cdr:y>0.96563</cdr:y>
    </cdr:to>
    <cdr:sp macro="" textlink="">
      <cdr:nvSpPr>
        <cdr:cNvPr id="2" name="TextBox 1"/>
        <cdr:cNvSpPr txBox="1"/>
      </cdr:nvSpPr>
      <cdr:spPr>
        <a:xfrm xmlns:a="http://schemas.openxmlformats.org/drawingml/2006/main">
          <a:off x="3500439" y="4448174"/>
          <a:ext cx="933450" cy="11715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2017 n=445  </a:t>
          </a:r>
        </a:p>
      </cdr:txBody>
    </cdr:sp>
  </cdr:relSizeAnchor>
  <cdr:relSizeAnchor xmlns:cdr="http://schemas.openxmlformats.org/drawingml/2006/chartDrawing">
    <cdr:from>
      <cdr:x>0.76458</cdr:x>
      <cdr:y>0.83142</cdr:y>
    </cdr:from>
    <cdr:to>
      <cdr:x>0.96458</cdr:x>
      <cdr:y>0.98854</cdr:y>
    </cdr:to>
    <cdr:sp macro="" textlink="">
      <cdr:nvSpPr>
        <cdr:cNvPr id="3" name="TextBox 2"/>
        <cdr:cNvSpPr txBox="1"/>
      </cdr:nvSpPr>
      <cdr:spPr>
        <a:xfrm xmlns:a="http://schemas.openxmlformats.org/drawingml/2006/main">
          <a:off x="3495675" y="48387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2016 n= 413</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392167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108215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60693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996653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1669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71503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4221853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2981215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88876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F75ED2-1350-445C-A8DD-9818BFE239C2}"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1822225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F75ED2-1350-445C-A8DD-9818BFE239C2}"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422746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F75ED2-1350-445C-A8DD-9818BFE239C2}" type="datetimeFigureOut">
              <a:rPr lang="en-US" smtClean="0"/>
              <a:t>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2391917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F75ED2-1350-445C-A8DD-9818BFE239C2}" type="datetimeFigureOut">
              <a:rPr lang="en-US" smtClean="0"/>
              <a:t>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382866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75ED2-1350-445C-A8DD-9818BFE239C2}" type="datetimeFigureOut">
              <a:rPr lang="en-US" smtClean="0"/>
              <a:t>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713324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75ED2-1350-445C-A8DD-9818BFE239C2}"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925112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F75ED2-1350-445C-A8DD-9818BFE239C2}"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49EBA-3CC5-4909-8DCC-D3C9594A15DB}" type="slidenum">
              <a:rPr lang="en-US" smtClean="0"/>
              <a:t>‹#›</a:t>
            </a:fld>
            <a:endParaRPr lang="en-US"/>
          </a:p>
        </p:txBody>
      </p:sp>
    </p:spTree>
    <p:extLst>
      <p:ext uri="{BB962C8B-B14F-4D97-AF65-F5344CB8AC3E}">
        <p14:creationId xmlns:p14="http://schemas.microsoft.com/office/powerpoint/2010/main" val="225418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F75ED2-1350-445C-A8DD-9818BFE239C2}" type="datetimeFigureOut">
              <a:rPr lang="en-US" smtClean="0"/>
              <a:t>1/26/2018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1D49EBA-3CC5-4909-8DCC-D3C9594A15DB}" type="slidenum">
              <a:rPr lang="en-US" smtClean="0"/>
              <a:t>‹#›</a:t>
            </a:fld>
            <a:endParaRPr lang="en-US"/>
          </a:p>
        </p:txBody>
      </p:sp>
    </p:spTree>
    <p:extLst>
      <p:ext uri="{BB962C8B-B14F-4D97-AF65-F5344CB8AC3E}">
        <p14:creationId xmlns:p14="http://schemas.microsoft.com/office/powerpoint/2010/main" val="2356433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uvu.edu/iri/enrollment/failed.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658" y="0"/>
            <a:ext cx="9886457" cy="2063262"/>
          </a:xfrm>
        </p:spPr>
        <p:txBody>
          <a:bodyPr>
            <a:noAutofit/>
          </a:bodyPr>
          <a:lstStyle/>
          <a:p>
            <a:r>
              <a:rPr lang="en-US" sz="11500" dirty="0" smtClean="0"/>
              <a:t>All Things GE</a:t>
            </a:r>
            <a:endParaRPr lang="en-US" sz="11500" dirty="0"/>
          </a:p>
        </p:txBody>
      </p:sp>
      <p:sp>
        <p:nvSpPr>
          <p:cNvPr id="3" name="Subtitle 2"/>
          <p:cNvSpPr>
            <a:spLocks noGrp="1"/>
          </p:cNvSpPr>
          <p:nvPr>
            <p:ph type="subTitle" idx="1"/>
          </p:nvPr>
        </p:nvSpPr>
        <p:spPr>
          <a:xfrm>
            <a:off x="1398953" y="2281237"/>
            <a:ext cx="9144000" cy="4307132"/>
          </a:xfrm>
        </p:spPr>
        <p:txBody>
          <a:bodyPr>
            <a:normAutofit lnSpcReduction="10000"/>
          </a:bodyPr>
          <a:lstStyle/>
          <a:p>
            <a:pPr algn="l"/>
            <a:r>
              <a:rPr lang="en-US" dirty="0" smtClean="0"/>
              <a:t>Rough outline:</a:t>
            </a:r>
          </a:p>
          <a:p>
            <a:pPr marL="800100" lvl="1" indent="-342900" algn="l">
              <a:buFont typeface="Arial" panose="020B0604020202020204" pitchFamily="34" charset="0"/>
              <a:buChar char="•"/>
            </a:pPr>
            <a:r>
              <a:rPr lang="en-US" dirty="0" smtClean="0"/>
              <a:t>Big picture items </a:t>
            </a:r>
          </a:p>
          <a:p>
            <a:pPr marL="1257300" lvl="2" indent="-342900" algn="l">
              <a:buFont typeface="Arial" panose="020B0604020202020204" pitchFamily="34" charset="0"/>
              <a:buChar char="•"/>
            </a:pPr>
            <a:r>
              <a:rPr lang="en-US" dirty="0" smtClean="0"/>
              <a:t>Top 30 Courses</a:t>
            </a:r>
          </a:p>
          <a:p>
            <a:pPr marL="1257300" lvl="2" indent="-342900" algn="l">
              <a:buFont typeface="Arial" panose="020B0604020202020204" pitchFamily="34" charset="0"/>
              <a:buChar char="•"/>
            </a:pPr>
            <a:r>
              <a:rPr lang="en-US" dirty="0" smtClean="0"/>
              <a:t>Gen Ed</a:t>
            </a:r>
          </a:p>
          <a:p>
            <a:pPr marL="800100" lvl="1" indent="-342900" algn="l">
              <a:buFont typeface="Arial" panose="020B0604020202020204" pitchFamily="34" charset="0"/>
              <a:buChar char="•"/>
            </a:pPr>
            <a:r>
              <a:rPr lang="en-US" dirty="0" smtClean="0"/>
              <a:t>“Most Failed Courses”</a:t>
            </a:r>
          </a:p>
          <a:p>
            <a:pPr marL="800100" lvl="1" indent="-342900" algn="l">
              <a:buFont typeface="Arial" panose="020B0604020202020204" pitchFamily="34" charset="0"/>
              <a:buChar char="•"/>
            </a:pPr>
            <a:r>
              <a:rPr lang="en-US" dirty="0" smtClean="0"/>
              <a:t>Student Survey Data on GE</a:t>
            </a:r>
          </a:p>
          <a:p>
            <a:pPr marL="800100" lvl="1" indent="-342900" algn="l">
              <a:buFont typeface="Arial" panose="020B0604020202020204" pitchFamily="34" charset="0"/>
              <a:buChar char="•"/>
            </a:pPr>
            <a:r>
              <a:rPr lang="en-US" dirty="0" smtClean="0"/>
              <a:t>Qualitative Data</a:t>
            </a:r>
          </a:p>
          <a:p>
            <a:pPr marL="800100" lvl="1" indent="-342900" algn="l">
              <a:buFont typeface="Arial" panose="020B0604020202020204" pitchFamily="34" charset="0"/>
              <a:buChar char="•"/>
            </a:pPr>
            <a:r>
              <a:rPr lang="en-US" dirty="0" smtClean="0"/>
              <a:t>Information on Completions</a:t>
            </a:r>
          </a:p>
          <a:p>
            <a:pPr marL="800100" lvl="1" indent="-342900" algn="l">
              <a:buFont typeface="Arial" panose="020B0604020202020204" pitchFamily="34" charset="0"/>
              <a:buChar char="•"/>
            </a:pPr>
            <a:r>
              <a:rPr lang="en-US" dirty="0" smtClean="0"/>
              <a:t>Information on Excess Credits</a:t>
            </a:r>
          </a:p>
          <a:p>
            <a:pPr marL="800100" lvl="1" indent="-342900" algn="l">
              <a:buFont typeface="Arial" panose="020B0604020202020204" pitchFamily="34" charset="0"/>
              <a:buChar char="•"/>
            </a:pPr>
            <a:r>
              <a:rPr lang="en-US" dirty="0" smtClean="0"/>
              <a:t>Timing of GE credit</a:t>
            </a:r>
          </a:p>
          <a:p>
            <a:pPr marL="800100" lvl="1" indent="-342900" algn="l">
              <a:buFont typeface="Arial" panose="020B0604020202020204" pitchFamily="34" charset="0"/>
              <a:buChar char="•"/>
            </a:pPr>
            <a:r>
              <a:rPr lang="en-US" dirty="0" smtClean="0"/>
              <a:t>Course Profile Tool </a:t>
            </a:r>
          </a:p>
          <a:p>
            <a:pPr marL="800100" lvl="1" indent="-342900" algn="l">
              <a:buFont typeface="Arial" panose="020B0604020202020204" pitchFamily="34" charset="0"/>
              <a:buChar char="•"/>
            </a:pPr>
            <a:r>
              <a:rPr lang="en-US" dirty="0" smtClean="0"/>
              <a:t>Questions / Suggestions / Areas for further exploration</a:t>
            </a:r>
            <a:endParaRPr lang="en-US" dirty="0"/>
          </a:p>
        </p:txBody>
      </p:sp>
    </p:spTree>
    <p:extLst>
      <p:ext uri="{BB962C8B-B14F-4D97-AF65-F5344CB8AC3E}">
        <p14:creationId xmlns:p14="http://schemas.microsoft.com/office/powerpoint/2010/main" val="1498792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15312" y="881270"/>
            <a:ext cx="10042082" cy="5976730"/>
          </a:xfrm>
          <a:prstGeom prst="rect">
            <a:avLst/>
          </a:prstGeom>
        </p:spPr>
      </p:pic>
      <p:pic>
        <p:nvPicPr>
          <p:cNvPr id="4" name="Picture 3"/>
          <p:cNvPicPr>
            <a:picLocks noChangeAspect="1"/>
          </p:cNvPicPr>
          <p:nvPr/>
        </p:nvPicPr>
        <p:blipFill>
          <a:blip r:embed="rId3"/>
          <a:stretch>
            <a:fillRect/>
          </a:stretch>
        </p:blipFill>
        <p:spPr>
          <a:xfrm>
            <a:off x="256925" y="1106556"/>
            <a:ext cx="1825181" cy="5751444"/>
          </a:xfrm>
          <a:prstGeom prst="rect">
            <a:avLst/>
          </a:prstGeom>
        </p:spPr>
      </p:pic>
      <p:sp>
        <p:nvSpPr>
          <p:cNvPr id="6" name="Title 1"/>
          <p:cNvSpPr>
            <a:spLocks noGrp="1"/>
          </p:cNvSpPr>
          <p:nvPr>
            <p:ph type="title"/>
          </p:nvPr>
        </p:nvSpPr>
        <p:spPr>
          <a:xfrm>
            <a:off x="1578553" y="130245"/>
            <a:ext cx="10515600" cy="575779"/>
          </a:xfrm>
        </p:spPr>
        <p:txBody>
          <a:bodyPr>
            <a:normAutofit fontScale="90000"/>
          </a:bodyPr>
          <a:lstStyle/>
          <a:p>
            <a:r>
              <a:rPr lang="en-US" dirty="0" smtClean="0"/>
              <a:t>Who teaches GE courses?</a:t>
            </a:r>
            <a:r>
              <a:rPr lang="en-US" sz="1800" dirty="0" smtClean="0"/>
              <a:t>(Excludes concurrent enrollment)</a:t>
            </a:r>
            <a:endParaRPr lang="en-US" sz="1800" dirty="0"/>
          </a:p>
        </p:txBody>
      </p:sp>
      <p:sp>
        <p:nvSpPr>
          <p:cNvPr id="7" name="Rounded Rectangle 6"/>
          <p:cNvSpPr/>
          <p:nvPr/>
        </p:nvSpPr>
        <p:spPr>
          <a:xfrm>
            <a:off x="617741" y="941595"/>
            <a:ext cx="1464365" cy="354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UVU Overall</a:t>
            </a:r>
            <a:endParaRPr lang="en-US" dirty="0"/>
          </a:p>
        </p:txBody>
      </p:sp>
    </p:spTree>
    <p:extLst>
      <p:ext uri="{BB962C8B-B14F-4D97-AF65-F5344CB8AC3E}">
        <p14:creationId xmlns:p14="http://schemas.microsoft.com/office/powerpoint/2010/main" val="4201445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Failed Courses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www.uvu.edu/iri/enrollment/failed.html</a:t>
            </a:r>
            <a:r>
              <a:rPr lang="en-US" dirty="0" smtClean="0"/>
              <a:t> </a:t>
            </a:r>
            <a:endParaRPr lang="en-US" dirty="0"/>
          </a:p>
        </p:txBody>
      </p:sp>
    </p:spTree>
    <p:extLst>
      <p:ext uri="{BB962C8B-B14F-4D97-AF65-F5344CB8AC3E}">
        <p14:creationId xmlns:p14="http://schemas.microsoft.com/office/powerpoint/2010/main" val="1696032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0462" y="2404534"/>
            <a:ext cx="8023541" cy="1646302"/>
          </a:xfrm>
        </p:spPr>
        <p:txBody>
          <a:bodyPr/>
          <a:lstStyle/>
          <a:p>
            <a:r>
              <a:rPr lang="en-US" dirty="0" smtClean="0"/>
              <a:t>Surveys </a:t>
            </a:r>
            <a:r>
              <a:rPr lang="en-US" dirty="0"/>
              <a:t>and focus groups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75157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Opinion survey</a:t>
            </a:r>
            <a:endParaRPr lang="en-US" dirty="0"/>
          </a:p>
        </p:txBody>
      </p:sp>
      <p:sp>
        <p:nvSpPr>
          <p:cNvPr id="3" name="Content Placeholder 2"/>
          <p:cNvSpPr>
            <a:spLocks noGrp="1"/>
          </p:cNvSpPr>
          <p:nvPr>
            <p:ph idx="1"/>
          </p:nvPr>
        </p:nvSpPr>
        <p:spPr/>
        <p:txBody>
          <a:bodyPr/>
          <a:lstStyle/>
          <a:p>
            <a:r>
              <a:rPr lang="en-US" dirty="0" smtClean="0"/>
              <a:t>This survey is administered every Fall and Spring semester and seeks to collect student feedback on their experience at UVU. Approximately half of current students are randomly selected and invited to participate via email</a:t>
            </a:r>
            <a:endParaRPr lang="en-US" dirty="0"/>
          </a:p>
        </p:txBody>
      </p:sp>
    </p:spTree>
    <p:extLst>
      <p:ext uri="{BB962C8B-B14F-4D97-AF65-F5344CB8AC3E}">
        <p14:creationId xmlns:p14="http://schemas.microsoft.com/office/powerpoint/2010/main" val="4223836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369324543"/>
              </p:ext>
            </p:extLst>
          </p:nvPr>
        </p:nvGraphicFramePr>
        <p:xfrm>
          <a:off x="398585" y="519112"/>
          <a:ext cx="9636369" cy="5819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6051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method?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7599284"/>
              </p:ext>
            </p:extLst>
          </p:nvPr>
        </p:nvGraphicFramePr>
        <p:xfrm>
          <a:off x="838200" y="1690682"/>
          <a:ext cx="10070432" cy="4052388"/>
        </p:xfrm>
        <a:graphic>
          <a:graphicData uri="http://schemas.openxmlformats.org/drawingml/2006/table">
            <a:tbl>
              <a:tblPr firstRow="1" firstCol="1" bandRow="1"/>
              <a:tblGrid>
                <a:gridCol w="1004427">
                  <a:extLst>
                    <a:ext uri="{9D8B030D-6E8A-4147-A177-3AD203B41FA5}">
                      <a16:colId xmlns:a16="http://schemas.microsoft.com/office/drawing/2014/main" val="20000"/>
                    </a:ext>
                  </a:extLst>
                </a:gridCol>
                <a:gridCol w="9066005">
                  <a:extLst>
                    <a:ext uri="{9D8B030D-6E8A-4147-A177-3AD203B41FA5}">
                      <a16:colId xmlns:a16="http://schemas.microsoft.com/office/drawing/2014/main" val="20001"/>
                    </a:ext>
                  </a:extLst>
                </a:gridCol>
              </a:tblGrid>
              <a:tr h="337699">
                <a:tc>
                  <a:txBody>
                    <a:bodyPr/>
                    <a:lstStyle/>
                    <a:p>
                      <a:pPr marL="0" marR="0">
                        <a:lnSpc>
                          <a:spcPct val="115000"/>
                        </a:lnSpc>
                        <a:spcBef>
                          <a:spcPts val="0"/>
                        </a:spcBef>
                        <a:spcAft>
                          <a:spcPts val="0"/>
                        </a:spcAft>
                      </a:pPr>
                      <a:r>
                        <a:rPr lang="en-US" sz="1200" b="1" dirty="0">
                          <a:effectLst/>
                          <a:latin typeface="Arial" panose="020B0604020202020204" pitchFamily="34" charset="0"/>
                          <a:ea typeface="Calibri" panose="020F0502020204030204" pitchFamily="34" charset="0"/>
                          <a:cs typeface="Times New Roman" panose="02020603050405020304" pitchFamily="18" charset="0"/>
                        </a:rPr>
                        <a:t>C</a:t>
                      </a:r>
                      <a:r>
                        <a:rPr lang="en-US" sz="1200" b="1" dirty="0" smtClean="0">
                          <a:effectLst/>
                          <a:latin typeface="Arial" panose="020B0604020202020204" pitchFamily="34" charset="0"/>
                          <a:ea typeface="Calibri" panose="020F0502020204030204" pitchFamily="34" charset="0"/>
                          <a:cs typeface="Times New Roman" panose="02020603050405020304" pitchFamily="18" charset="0"/>
                        </a:rPr>
                        <a:t>ount</a:t>
                      </a:r>
                      <a:endParaRPr lang="en-US"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b="1">
                          <a:effectLst/>
                          <a:latin typeface="Arial" panose="020B0604020202020204" pitchFamily="34" charset="0"/>
                          <a:ea typeface="Calibri" panose="020F0502020204030204" pitchFamily="34" charset="0"/>
                          <a:cs typeface="Times New Roman" panose="02020603050405020304" pitchFamily="18" charset="0"/>
                        </a:rPr>
                        <a:t>Other method (n=40)</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10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I transferred, took them elsewhere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Does not apply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Took what I wanted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What my degree required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Things to complement my major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High School CE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&lt; 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Career relevance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&lt; 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other classes counted as GE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&lt; 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whatever I could get in to</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&lt; 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minor classes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37699">
                <a:tc>
                  <a:txBody>
                    <a:bodyPr/>
                    <a:lstStyle/>
                    <a:p>
                      <a:pPr marL="0" marR="0">
                        <a:lnSpc>
                          <a:spcPct val="115000"/>
                        </a:lnSpc>
                        <a:spcBef>
                          <a:spcPts val="0"/>
                        </a:spcBef>
                        <a:spcAft>
                          <a:spcPts val="0"/>
                        </a:spcAft>
                      </a:pPr>
                      <a:r>
                        <a:rPr lang="en-US" sz="1200">
                          <a:effectLst/>
                          <a:latin typeface="Arial" panose="020B0604020202020204" pitchFamily="34" charset="0"/>
                          <a:ea typeface="Calibri" panose="020F0502020204030204" pitchFamily="34" charset="0"/>
                          <a:cs typeface="Times New Roman" panose="02020603050405020304" pitchFamily="18" charset="0"/>
                        </a:rPr>
                        <a:t>&lt; 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Military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79622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Focus groups</a:t>
            </a:r>
            <a:endParaRPr lang="en-US" dirty="0"/>
          </a:p>
        </p:txBody>
      </p:sp>
      <p:sp>
        <p:nvSpPr>
          <p:cNvPr id="3" name="Content Placeholder 2"/>
          <p:cNvSpPr>
            <a:spLocks noGrp="1"/>
          </p:cNvSpPr>
          <p:nvPr>
            <p:ph idx="1"/>
          </p:nvPr>
        </p:nvSpPr>
        <p:spPr>
          <a:xfrm>
            <a:off x="677334" y="1270000"/>
            <a:ext cx="8596668" cy="4935415"/>
          </a:xfrm>
        </p:spPr>
        <p:txBody>
          <a:bodyPr>
            <a:normAutofit/>
          </a:bodyPr>
          <a:lstStyle/>
          <a:p>
            <a:r>
              <a:rPr lang="en-US" dirty="0" smtClean="0"/>
              <a:t>January 19-21, 2016</a:t>
            </a:r>
          </a:p>
          <a:p>
            <a:pPr lvl="1"/>
            <a:r>
              <a:rPr lang="en-US" dirty="0" smtClean="0"/>
              <a:t>Three focus group sessions were held on UVU campus in Orem, Utah.  The groups were comprised of 4 – 6 student participants each for a total of 14 participants.</a:t>
            </a:r>
          </a:p>
          <a:p>
            <a:pPr lvl="1"/>
            <a:r>
              <a:rPr lang="en-US" dirty="0" smtClean="0"/>
              <a:t>Participants included UVU students from two different categories:  1) New freshmen who came into UVU without concurrent enrollment credit or declared majors; 2) Juniors or seniors who fit similar criteria when they were incoming freshmen.</a:t>
            </a:r>
          </a:p>
          <a:p>
            <a:endParaRPr lang="en-US" dirty="0" smtClean="0"/>
          </a:p>
          <a:p>
            <a:r>
              <a:rPr lang="en-US" dirty="0" smtClean="0"/>
              <a:t>February 9-10, 2016</a:t>
            </a:r>
          </a:p>
          <a:p>
            <a:pPr lvl="1"/>
            <a:r>
              <a:rPr lang="en-US" dirty="0" smtClean="0"/>
              <a:t>The groups were comprised of 3-5 student participants each for a total of 8 participants.  Students were all second semester new  freshmen here at UVU</a:t>
            </a:r>
            <a:endParaRPr lang="en-US" dirty="0"/>
          </a:p>
        </p:txBody>
      </p:sp>
    </p:spTree>
    <p:extLst>
      <p:ext uri="{BB962C8B-B14F-4D97-AF65-F5344CB8AC3E}">
        <p14:creationId xmlns:p14="http://schemas.microsoft.com/office/powerpoint/2010/main" val="4197838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Findings—How have you chosen your GE classes?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Attitudes of the February participants were very similar to the earlier groups.  They knew about GE, they weren’t thrilled with it, and they figured out their class schedule according to what time the class was taught.  </a:t>
            </a:r>
          </a:p>
          <a:p>
            <a:r>
              <a:rPr lang="en-US" b="1" dirty="0" smtClean="0"/>
              <a:t>Student comments, GE courses:</a:t>
            </a:r>
          </a:p>
          <a:p>
            <a:pPr lvl="1"/>
            <a:r>
              <a:rPr lang="en-US" dirty="0" smtClean="0"/>
              <a:t>GE is a drag.  They don’t work for me but I HAVE TO take them. I do it grudgingly.</a:t>
            </a:r>
          </a:p>
          <a:p>
            <a:pPr lvl="1"/>
            <a:r>
              <a:rPr lang="en-US" dirty="0" smtClean="0"/>
              <a:t>Hard to be enthusiastic about (GE classes) when I’m forced into it. It takes the enjoyment out of it.</a:t>
            </a:r>
          </a:p>
          <a:p>
            <a:pPr lvl="1"/>
            <a:r>
              <a:rPr lang="en-US" dirty="0" smtClean="0"/>
              <a:t>I like to mix my hard classes (the GEs) with the enjoyable classes (those that I’m interested in). </a:t>
            </a:r>
          </a:p>
          <a:p>
            <a:pPr lvl="1"/>
            <a:r>
              <a:rPr lang="en-US" dirty="0" smtClean="0"/>
              <a:t>There are too many GEs that are required! </a:t>
            </a:r>
          </a:p>
          <a:p>
            <a:pPr lvl="1"/>
            <a:r>
              <a:rPr lang="en-US" dirty="0" smtClean="0"/>
              <a:t>I try to pick classes that are more applicable to real life. I want practical skills and not waste time/money.</a:t>
            </a:r>
          </a:p>
          <a:p>
            <a:pPr lvl="1"/>
            <a:r>
              <a:rPr lang="en-US" dirty="0" smtClean="0"/>
              <a:t>I know exactly why the university requires GE courses. MONEY! It’s all about getting more money for the school. That’s all.</a:t>
            </a:r>
            <a:endParaRPr lang="en-US" dirty="0"/>
          </a:p>
        </p:txBody>
      </p:sp>
    </p:spTree>
    <p:extLst>
      <p:ext uri="{BB962C8B-B14F-4D97-AF65-F5344CB8AC3E}">
        <p14:creationId xmlns:p14="http://schemas.microsoft.com/office/powerpoint/2010/main" val="3240288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comments, how I select classes:</a:t>
            </a:r>
            <a:br>
              <a:rPr lang="en-US" dirty="0" smtClean="0"/>
            </a:br>
            <a:endParaRPr lang="en-US" dirty="0"/>
          </a:p>
        </p:txBody>
      </p:sp>
      <p:sp>
        <p:nvSpPr>
          <p:cNvPr id="3" name="Content Placeholder 2"/>
          <p:cNvSpPr>
            <a:spLocks noGrp="1"/>
          </p:cNvSpPr>
          <p:nvPr>
            <p:ph idx="1"/>
          </p:nvPr>
        </p:nvSpPr>
        <p:spPr/>
        <p:txBody>
          <a:bodyPr/>
          <a:lstStyle/>
          <a:p>
            <a:r>
              <a:rPr lang="en-US" dirty="0" smtClean="0"/>
              <a:t>Yes! Definitely time of day!  I want morning classes only so I can go to work the rest of the day!  </a:t>
            </a:r>
          </a:p>
          <a:p>
            <a:r>
              <a:rPr lang="en-US" dirty="0" smtClean="0"/>
              <a:t>The time of day the course is taught is the MOST IMPORTANT thing- that’s how I pick it. </a:t>
            </a:r>
          </a:p>
          <a:p>
            <a:r>
              <a:rPr lang="en-US" dirty="0" smtClean="0"/>
              <a:t>Mostly I choose classes that fit my time schedule.  Like right now I only want classes in the afternoon and the professor doesn’t matter to me, just what time it is taught.  I am NOT a morning person. </a:t>
            </a:r>
            <a:endParaRPr lang="en-US" dirty="0"/>
          </a:p>
        </p:txBody>
      </p:sp>
    </p:spTree>
    <p:extLst>
      <p:ext uri="{BB962C8B-B14F-4D97-AF65-F5344CB8AC3E}">
        <p14:creationId xmlns:p14="http://schemas.microsoft.com/office/powerpoint/2010/main" val="2422992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have you chosen your GE classes?</a:t>
            </a:r>
            <a:br>
              <a:rPr lang="en-US" dirty="0" smtClean="0"/>
            </a:br>
            <a:endParaRPr lang="en-US" dirty="0"/>
          </a:p>
        </p:txBody>
      </p:sp>
      <p:sp>
        <p:nvSpPr>
          <p:cNvPr id="3" name="Content Placeholder 2"/>
          <p:cNvSpPr>
            <a:spLocks noGrp="1"/>
          </p:cNvSpPr>
          <p:nvPr>
            <p:ph idx="1"/>
          </p:nvPr>
        </p:nvSpPr>
        <p:spPr>
          <a:xfrm>
            <a:off x="747673" y="1270000"/>
            <a:ext cx="8596668" cy="5162062"/>
          </a:xfrm>
        </p:spPr>
        <p:txBody>
          <a:bodyPr>
            <a:normAutofit fontScale="92500" lnSpcReduction="20000"/>
          </a:bodyPr>
          <a:lstStyle/>
          <a:p>
            <a:endParaRPr lang="en-US" dirty="0"/>
          </a:p>
          <a:p>
            <a:r>
              <a:rPr lang="en-US" dirty="0" smtClean="0"/>
              <a:t>Awareness</a:t>
            </a:r>
          </a:p>
          <a:p>
            <a:pPr lvl="1"/>
            <a:r>
              <a:rPr lang="en-US" dirty="0" smtClean="0"/>
              <a:t>Participants mentioned that they were familiar with the concept of GE courses coming into college. </a:t>
            </a:r>
          </a:p>
          <a:p>
            <a:pPr lvl="1"/>
            <a:r>
              <a:rPr lang="en-US" dirty="0" smtClean="0"/>
              <a:t>They realized that the purpose of GE courses was to give students a ‘well rounded’ education. </a:t>
            </a:r>
          </a:p>
          <a:p>
            <a:r>
              <a:rPr lang="en-US" dirty="0" smtClean="0"/>
              <a:t>Strategy</a:t>
            </a:r>
          </a:p>
          <a:p>
            <a:pPr lvl="1"/>
            <a:r>
              <a:rPr lang="en-US" dirty="0" smtClean="0"/>
              <a:t>Most participants said they looked for GE classes that fit their schedule.  </a:t>
            </a:r>
          </a:p>
          <a:p>
            <a:pPr lvl="1"/>
            <a:r>
              <a:rPr lang="en-US" dirty="0"/>
              <a:t>Most did not want to take classes that “sounded hard.” </a:t>
            </a:r>
          </a:p>
          <a:p>
            <a:pPr lvl="1"/>
            <a:r>
              <a:rPr lang="en-US" dirty="0"/>
              <a:t>Several mentioned being a bit confused and overwhelmed.  </a:t>
            </a:r>
          </a:p>
          <a:p>
            <a:pPr lvl="1"/>
            <a:r>
              <a:rPr lang="en-US" dirty="0"/>
              <a:t>Several received guidance from their high school counselors, UVU advisors, and family members. </a:t>
            </a:r>
          </a:p>
          <a:p>
            <a:pPr lvl="1"/>
            <a:r>
              <a:rPr lang="en-US" dirty="0"/>
              <a:t>Several students wanted to sample courses in order to discover their academic preferences (i.e.: geology, ceramics, theater, and auto mechanics).</a:t>
            </a:r>
          </a:p>
          <a:p>
            <a:pPr lvl="1"/>
            <a:r>
              <a:rPr lang="en-US" dirty="0" smtClean="0"/>
              <a:t>Some aimlessly tried to find required classes and just fit them into a schedule. </a:t>
            </a:r>
          </a:p>
          <a:p>
            <a:pPr lvl="1"/>
            <a:r>
              <a:rPr lang="en-US" dirty="0"/>
              <a:t>Some were excited to explore different academic subjects.</a:t>
            </a:r>
          </a:p>
          <a:p>
            <a:pPr lvl="1"/>
            <a:r>
              <a:rPr lang="en-US" dirty="0" smtClean="0"/>
              <a:t>One used “Rate My Professor”.</a:t>
            </a:r>
          </a:p>
          <a:p>
            <a:endParaRPr lang="en-US" dirty="0"/>
          </a:p>
        </p:txBody>
      </p:sp>
    </p:spTree>
    <p:extLst>
      <p:ext uri="{BB962C8B-B14F-4D97-AF65-F5344CB8AC3E}">
        <p14:creationId xmlns:p14="http://schemas.microsoft.com/office/powerpoint/2010/main" val="211425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18549" y="0"/>
            <a:ext cx="10354901" cy="6858000"/>
          </a:xfrm>
          <a:prstGeom prst="rect">
            <a:avLst/>
          </a:prstGeom>
        </p:spPr>
      </p:pic>
    </p:spTree>
    <p:extLst>
      <p:ext uri="{BB962C8B-B14F-4D97-AF65-F5344CB8AC3E}">
        <p14:creationId xmlns:p14="http://schemas.microsoft.com/office/powerpoint/2010/main" val="3674114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comments:</a:t>
            </a:r>
            <a:br>
              <a:rPr lang="en-US" dirty="0" smtClean="0"/>
            </a:br>
            <a:endParaRPr lang="en-US" dirty="0"/>
          </a:p>
        </p:txBody>
      </p:sp>
      <p:sp>
        <p:nvSpPr>
          <p:cNvPr id="3" name="Content Placeholder 2"/>
          <p:cNvSpPr>
            <a:spLocks noGrp="1"/>
          </p:cNvSpPr>
          <p:nvPr>
            <p:ph idx="1"/>
          </p:nvPr>
        </p:nvSpPr>
        <p:spPr/>
        <p:txBody>
          <a:bodyPr/>
          <a:lstStyle/>
          <a:p>
            <a:r>
              <a:rPr lang="en-US" dirty="0" smtClean="0"/>
              <a:t>I just tried to start off as a freshman by knocking out some of the GE requirements. </a:t>
            </a:r>
          </a:p>
          <a:p>
            <a:r>
              <a:rPr lang="en-US" dirty="0" smtClean="0"/>
              <a:t>I didn’t know what to do so I tried to find required GE classes that just fit into my preferred schedule.</a:t>
            </a:r>
          </a:p>
          <a:p>
            <a:endParaRPr lang="en-US" dirty="0"/>
          </a:p>
        </p:txBody>
      </p:sp>
    </p:spTree>
    <p:extLst>
      <p:ext uri="{BB962C8B-B14F-4D97-AF65-F5344CB8AC3E}">
        <p14:creationId xmlns:p14="http://schemas.microsoft.com/office/powerpoint/2010/main" val="65394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73696" y="61157"/>
            <a:ext cx="11773012" cy="575779"/>
          </a:xfrm>
        </p:spPr>
        <p:txBody>
          <a:bodyPr>
            <a:normAutofit fontScale="90000"/>
          </a:bodyPr>
          <a:lstStyle/>
          <a:p>
            <a:r>
              <a:rPr lang="en-US" dirty="0" smtClean="0"/>
              <a:t>30 Largest Courses on Campus</a:t>
            </a:r>
            <a:br>
              <a:rPr lang="en-US" dirty="0" smtClean="0"/>
            </a:br>
            <a:endParaRPr lang="en-US" sz="2000" dirty="0"/>
          </a:p>
        </p:txBody>
      </p:sp>
      <p:sp>
        <p:nvSpPr>
          <p:cNvPr id="4" name="Title 1"/>
          <p:cNvSpPr txBox="1">
            <a:spLocks/>
          </p:cNvSpPr>
          <p:nvPr/>
        </p:nvSpPr>
        <p:spPr>
          <a:xfrm>
            <a:off x="6760154" y="147125"/>
            <a:ext cx="3510282" cy="57577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600" dirty="0" smtClean="0"/>
              <a:t>(excluding </a:t>
            </a:r>
            <a:r>
              <a:rPr lang="en-US" sz="1600" dirty="0"/>
              <a:t>concurrent enrollment)</a:t>
            </a:r>
          </a:p>
        </p:txBody>
      </p:sp>
      <p:pic>
        <p:nvPicPr>
          <p:cNvPr id="6" name="Picture 5"/>
          <p:cNvPicPr>
            <a:picLocks noChangeAspect="1"/>
          </p:cNvPicPr>
          <p:nvPr/>
        </p:nvPicPr>
        <p:blipFill>
          <a:blip r:embed="rId2"/>
          <a:stretch>
            <a:fillRect/>
          </a:stretch>
        </p:blipFill>
        <p:spPr>
          <a:xfrm>
            <a:off x="80354" y="808872"/>
            <a:ext cx="12018127" cy="5942131"/>
          </a:xfrm>
          <a:prstGeom prst="rect">
            <a:avLst/>
          </a:prstGeom>
        </p:spPr>
      </p:pic>
    </p:spTree>
    <p:extLst>
      <p:ext uri="{BB962C8B-B14F-4D97-AF65-F5344CB8AC3E}">
        <p14:creationId xmlns:p14="http://schemas.microsoft.com/office/powerpoint/2010/main" val="299215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150" y="382954"/>
            <a:ext cx="8596668" cy="1320800"/>
          </a:xfrm>
        </p:spPr>
        <p:txBody>
          <a:bodyPr/>
          <a:lstStyle/>
          <a:p>
            <a:r>
              <a:rPr lang="en-US" dirty="0" smtClean="0"/>
              <a:t>Top 30 courses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41044719"/>
              </p:ext>
            </p:extLst>
          </p:nvPr>
        </p:nvGraphicFramePr>
        <p:xfrm>
          <a:off x="5056554" y="609600"/>
          <a:ext cx="6236677" cy="5247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6"/>
          <p:cNvGraphicFramePr>
            <a:graphicFrameLocks/>
          </p:cNvGraphicFramePr>
          <p:nvPr>
            <p:extLst>
              <p:ext uri="{D42A27DB-BD31-4B8C-83A1-F6EECF244321}">
                <p14:modId xmlns:p14="http://schemas.microsoft.com/office/powerpoint/2010/main" val="1699751866"/>
              </p:ext>
            </p:extLst>
          </p:nvPr>
        </p:nvGraphicFramePr>
        <p:xfrm>
          <a:off x="-230554" y="671805"/>
          <a:ext cx="6619631" cy="5112313"/>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1"/>
          <p:cNvSpPr txBox="1">
            <a:spLocks/>
          </p:cNvSpPr>
          <p:nvPr/>
        </p:nvSpPr>
        <p:spPr>
          <a:xfrm>
            <a:off x="797169" y="5300773"/>
            <a:ext cx="47361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t>Percent of enrollments		</a:t>
            </a:r>
            <a:endParaRPr lang="en-US" sz="3200" dirty="0"/>
          </a:p>
        </p:txBody>
      </p:sp>
      <p:sp>
        <p:nvSpPr>
          <p:cNvPr id="10" name="Title 1"/>
          <p:cNvSpPr txBox="1">
            <a:spLocks/>
          </p:cNvSpPr>
          <p:nvPr/>
        </p:nvSpPr>
        <p:spPr>
          <a:xfrm>
            <a:off x="5806830" y="5300773"/>
            <a:ext cx="47361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t>Percent of students		</a:t>
            </a:r>
            <a:endParaRPr lang="en-US" sz="3200" dirty="0"/>
          </a:p>
        </p:txBody>
      </p:sp>
    </p:spTree>
    <p:extLst>
      <p:ext uri="{BB962C8B-B14F-4D97-AF65-F5344CB8AC3E}">
        <p14:creationId xmlns:p14="http://schemas.microsoft.com/office/powerpoint/2010/main" val="363696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9088" y="508000"/>
            <a:ext cx="11061374" cy="1320800"/>
          </a:xfrm>
        </p:spPr>
        <p:txBody>
          <a:bodyPr>
            <a:noAutofit/>
          </a:bodyPr>
          <a:lstStyle/>
          <a:p>
            <a:r>
              <a:rPr lang="en-US" sz="3600" dirty="0"/>
              <a:t>Percent of Instruction by </a:t>
            </a:r>
            <a:r>
              <a:rPr lang="en-US" sz="3600" dirty="0" smtClean="0"/>
              <a:t>Full-time </a:t>
            </a:r>
            <a:r>
              <a:rPr lang="en-US" sz="3600" dirty="0"/>
              <a:t>Faculty, </a:t>
            </a:r>
            <a:r>
              <a:rPr lang="en-US" sz="3600" dirty="0" smtClean="0"/>
              <a:t/>
            </a:r>
            <a:br>
              <a:rPr lang="en-US" sz="3600" dirty="0" smtClean="0"/>
            </a:br>
            <a:r>
              <a:rPr lang="en-US" sz="2400" dirty="0" smtClean="0"/>
              <a:t>Fall </a:t>
            </a:r>
            <a:r>
              <a:rPr lang="en-US" sz="2400" dirty="0"/>
              <a:t>Semester</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34832932"/>
              </p:ext>
            </p:extLst>
          </p:nvPr>
        </p:nvGraphicFramePr>
        <p:xfrm>
          <a:off x="1223108" y="1828800"/>
          <a:ext cx="82296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2590800" y="2743200"/>
            <a:ext cx="7239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98177" y="2297668"/>
            <a:ext cx="838200" cy="369332"/>
          </a:xfrm>
          <a:prstGeom prst="rect">
            <a:avLst/>
          </a:prstGeom>
          <a:noFill/>
        </p:spPr>
        <p:txBody>
          <a:bodyPr wrap="square" rtlCol="0">
            <a:spAutoFit/>
          </a:bodyPr>
          <a:lstStyle/>
          <a:p>
            <a:pPr algn="ctr"/>
            <a:r>
              <a:rPr lang="en-US" dirty="0"/>
              <a:t>Goal</a:t>
            </a:r>
          </a:p>
        </p:txBody>
      </p:sp>
    </p:spTree>
    <p:extLst>
      <p:ext uri="{BB962C8B-B14F-4D97-AF65-F5344CB8AC3E}">
        <p14:creationId xmlns:p14="http://schemas.microsoft.com/office/powerpoint/2010/main" val="96267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3535461726"/>
              </p:ext>
            </p:extLst>
          </p:nvPr>
        </p:nvGraphicFramePr>
        <p:xfrm>
          <a:off x="1391479" y="904884"/>
          <a:ext cx="9415670" cy="5780837"/>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1"/>
          <p:cNvSpPr>
            <a:spLocks noGrp="1"/>
          </p:cNvSpPr>
          <p:nvPr>
            <p:ph type="title"/>
          </p:nvPr>
        </p:nvSpPr>
        <p:spPr>
          <a:xfrm>
            <a:off x="418988" y="232988"/>
            <a:ext cx="11773012" cy="575779"/>
          </a:xfrm>
        </p:spPr>
        <p:txBody>
          <a:bodyPr>
            <a:normAutofit fontScale="90000"/>
          </a:bodyPr>
          <a:lstStyle/>
          <a:p>
            <a:r>
              <a:rPr lang="en-US" dirty="0" smtClean="0"/>
              <a:t>30 Largest Courses on Campus</a:t>
            </a:r>
            <a:br>
              <a:rPr lang="en-US" dirty="0" smtClean="0"/>
            </a:br>
            <a:endParaRPr lang="en-US" sz="2000" dirty="0"/>
          </a:p>
        </p:txBody>
      </p:sp>
      <p:sp>
        <p:nvSpPr>
          <p:cNvPr id="4" name="Title 1"/>
          <p:cNvSpPr txBox="1">
            <a:spLocks/>
          </p:cNvSpPr>
          <p:nvPr/>
        </p:nvSpPr>
        <p:spPr>
          <a:xfrm>
            <a:off x="6305493" y="329105"/>
            <a:ext cx="4159307" cy="5757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600" dirty="0"/>
              <a:t>(Size by % of full-time faculty instruction, excluding concurrent enrollment)</a:t>
            </a:r>
          </a:p>
        </p:txBody>
      </p:sp>
    </p:spTree>
    <p:extLst>
      <p:ext uri="{BB962C8B-B14F-4D97-AF65-F5344CB8AC3E}">
        <p14:creationId xmlns:p14="http://schemas.microsoft.com/office/powerpoint/2010/main" val="3087196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61361" y="1528497"/>
            <a:ext cx="9869277" cy="3801005"/>
          </a:xfrm>
          <a:prstGeom prst="rect">
            <a:avLst/>
          </a:prstGeom>
        </p:spPr>
      </p:pic>
      <p:sp>
        <p:nvSpPr>
          <p:cNvPr id="6" name="Title 1"/>
          <p:cNvSpPr>
            <a:spLocks noGrp="1"/>
          </p:cNvSpPr>
          <p:nvPr>
            <p:ph type="title"/>
          </p:nvPr>
        </p:nvSpPr>
        <p:spPr>
          <a:xfrm>
            <a:off x="1578553" y="130245"/>
            <a:ext cx="10515600" cy="575779"/>
          </a:xfrm>
        </p:spPr>
        <p:txBody>
          <a:bodyPr>
            <a:normAutofit fontScale="90000"/>
          </a:bodyPr>
          <a:lstStyle/>
          <a:p>
            <a:r>
              <a:rPr lang="en-US" dirty="0" smtClean="0"/>
              <a:t>Portion of Enrollments in GE classes</a:t>
            </a:r>
            <a:endParaRPr lang="en-US" sz="1800" dirty="0"/>
          </a:p>
        </p:txBody>
      </p:sp>
    </p:spTree>
    <p:extLst>
      <p:ext uri="{BB962C8B-B14F-4D97-AF65-F5344CB8AC3E}">
        <p14:creationId xmlns:p14="http://schemas.microsoft.com/office/powerpoint/2010/main" val="3258378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5774" y="1393392"/>
            <a:ext cx="12192000" cy="4667564"/>
          </a:xfrm>
          <a:prstGeom prst="rect">
            <a:avLst/>
          </a:prstGeom>
        </p:spPr>
      </p:pic>
      <p:sp>
        <p:nvSpPr>
          <p:cNvPr id="3" name="Title 1"/>
          <p:cNvSpPr>
            <a:spLocks noGrp="1"/>
          </p:cNvSpPr>
          <p:nvPr>
            <p:ph type="title"/>
          </p:nvPr>
        </p:nvSpPr>
        <p:spPr>
          <a:xfrm>
            <a:off x="546923" y="208399"/>
            <a:ext cx="10515600" cy="575779"/>
          </a:xfrm>
        </p:spPr>
        <p:txBody>
          <a:bodyPr>
            <a:normAutofit fontScale="90000"/>
          </a:bodyPr>
          <a:lstStyle/>
          <a:p>
            <a:r>
              <a:rPr lang="en-US" dirty="0" smtClean="0"/>
              <a:t>Portion of Enrollment in GE courses, by College</a:t>
            </a:r>
            <a:endParaRPr lang="en-US" sz="1800" dirty="0"/>
          </a:p>
        </p:txBody>
      </p:sp>
    </p:spTree>
    <p:extLst>
      <p:ext uri="{BB962C8B-B14F-4D97-AF65-F5344CB8AC3E}">
        <p14:creationId xmlns:p14="http://schemas.microsoft.com/office/powerpoint/2010/main" val="1434594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095218"/>
            <a:ext cx="12192000" cy="4667564"/>
          </a:xfrm>
          <a:prstGeom prst="rect">
            <a:avLst/>
          </a:prstGeom>
        </p:spPr>
      </p:pic>
      <p:sp>
        <p:nvSpPr>
          <p:cNvPr id="3" name="Title 1"/>
          <p:cNvSpPr>
            <a:spLocks noGrp="1"/>
          </p:cNvSpPr>
          <p:nvPr>
            <p:ph type="title"/>
          </p:nvPr>
        </p:nvSpPr>
        <p:spPr>
          <a:xfrm>
            <a:off x="546922" y="239660"/>
            <a:ext cx="10515600" cy="575779"/>
          </a:xfrm>
        </p:spPr>
        <p:txBody>
          <a:bodyPr>
            <a:normAutofit fontScale="90000"/>
          </a:bodyPr>
          <a:lstStyle/>
          <a:p>
            <a:r>
              <a:rPr lang="en-US" dirty="0" smtClean="0"/>
              <a:t>Percent of enrollment in GE courses by college</a:t>
            </a:r>
            <a:endParaRPr lang="en-US" sz="1800" dirty="0"/>
          </a:p>
        </p:txBody>
      </p:sp>
    </p:spTree>
    <p:extLst>
      <p:ext uri="{BB962C8B-B14F-4D97-AF65-F5344CB8AC3E}">
        <p14:creationId xmlns:p14="http://schemas.microsoft.com/office/powerpoint/2010/main" val="322842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UVU (with one official green)">
    <a:dk1>
      <a:sysClr val="windowText" lastClr="000000"/>
    </a:dk1>
    <a:lt1>
      <a:sysClr val="window" lastClr="FFFFFF"/>
    </a:lt1>
    <a:dk2>
      <a:srgbClr val="44546A"/>
    </a:dk2>
    <a:lt2>
      <a:srgbClr val="E7E6E6"/>
    </a:lt2>
    <a:accent1>
      <a:srgbClr val="245D38"/>
    </a:accent1>
    <a:accent2>
      <a:srgbClr val="A8D08D"/>
    </a:accent2>
    <a:accent3>
      <a:srgbClr val="A5A5A5"/>
    </a:accent3>
    <a:accent4>
      <a:srgbClr val="44546A"/>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1043</TotalTime>
  <Words>925</Words>
  <Application>Microsoft Office PowerPoint</Application>
  <PresentationFormat>Widescreen</PresentationFormat>
  <Paragraphs>187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Times New Roman</vt:lpstr>
      <vt:lpstr>Trebuchet MS</vt:lpstr>
      <vt:lpstr>Wingdings 3</vt:lpstr>
      <vt:lpstr>Facet</vt:lpstr>
      <vt:lpstr>All Things GE</vt:lpstr>
      <vt:lpstr>PowerPoint Presentation</vt:lpstr>
      <vt:lpstr>30 Largest Courses on Campus </vt:lpstr>
      <vt:lpstr>Top 30 courses</vt:lpstr>
      <vt:lpstr>Percent of Instruction by Full-time Faculty,  Fall Semester</vt:lpstr>
      <vt:lpstr>30 Largest Courses on Campus </vt:lpstr>
      <vt:lpstr>Portion of Enrollments in GE classes</vt:lpstr>
      <vt:lpstr>Portion of Enrollment in GE courses, by College</vt:lpstr>
      <vt:lpstr>Percent of enrollment in GE courses by college</vt:lpstr>
      <vt:lpstr>Who teaches GE courses?(Excludes concurrent enrollment)</vt:lpstr>
      <vt:lpstr>Most Failed Courses</vt:lpstr>
      <vt:lpstr>Surveys and focus groups</vt:lpstr>
      <vt:lpstr>Student Opinion survey</vt:lpstr>
      <vt:lpstr>PowerPoint Presentation</vt:lpstr>
      <vt:lpstr>What ‘other’ method?</vt:lpstr>
      <vt:lpstr>2016 Focus groups</vt:lpstr>
      <vt:lpstr>Findings—How have you chosen your GE classes? </vt:lpstr>
      <vt:lpstr>Student comments, how I select classes: </vt:lpstr>
      <vt:lpstr>How have you chosen your GE classes? </vt:lpstr>
      <vt:lpstr>Student comments: </vt:lpstr>
    </vt:vector>
  </TitlesOfParts>
  <Company>Utah Valley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Stanley</dc:creator>
  <cp:lastModifiedBy>Karen Cushing</cp:lastModifiedBy>
  <cp:revision>16</cp:revision>
  <dcterms:created xsi:type="dcterms:W3CDTF">2018-01-12T18:29:48Z</dcterms:created>
  <dcterms:modified xsi:type="dcterms:W3CDTF">2018-01-26T20:17:26Z</dcterms:modified>
</cp:coreProperties>
</file>