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1" r:id="rId12"/>
    <p:sldId id="272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82"/>
    <p:restoredTop sz="94592"/>
  </p:normalViewPr>
  <p:slideViewPr>
    <p:cSldViewPr snapToGrid="0" snapToObjects="1">
      <p:cViewPr varScale="1">
        <p:scale>
          <a:sx n="91" d="100"/>
          <a:sy n="91" d="100"/>
        </p:scale>
        <p:origin x="90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cuments\Chronicle%20Data%20(Autosaved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cuments\Chronicle%20Data%20(Autosaved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cuments\Chronicle%20Data%20(Autosaved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cuments\Chronicle%20Data%20(Autosaved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cuments\Chronicle%20Data%20(Autosaved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cuments\Chronicle%20Data%20(Autosaved)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cuments\Chronicle%20Data%20(Autosaved)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cuments\Chronicle%20Data%20(Autosaved)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cuments\Chronicle%20Data%20(Autosaved)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cuments\Chronicle%20Data%20(Autosaved)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JakellLarson\Dropbox\Intern%20-%20JL\Chronical%20Data\(data)%20Chronicle%20Data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cuments\Chronicle%20Data%20(Autosaved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JakellLarson\Dropbox\Intern%20-%20JL\Chronical%20Data\(data)%20Chronicle%20Data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JakellLarson\Dropbox\Intern%20-%20JL\Chronical%20Data\(data)%20Chronicle%20Data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ropbox\Intern%20-%20JL\Chronical%20Data\(data)%20Chronicle%20Data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ropbox\Intern%20-%20JL\Chronical%20Data\(data)%20Chronicle%20Data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ropbox\Intern%20-%20JL\Chronical%20Data\(data)%20Chronicle%20Data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cuments\Chronicle%20Data%20(Autosaved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cuments\Chronicle%20Data%20(Autosaved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cuments\Chronicle%20Data%20(Autosaved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cuments\Chronicle%20Data%20(Autosaved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cuments\Chronicle%20Data%20(Autosaved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cuments\Chronicle%20Data%20(Autosaved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user\Documents\Chronicle%20Data%20(Autosaved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All</a:t>
            </a:r>
            <a:r>
              <a:rPr lang="en-US" baseline="0" dirty="0" smtClean="0"/>
              <a:t> </a:t>
            </a:r>
            <a:r>
              <a:rPr lang="en-US" dirty="0"/>
              <a:t>Professors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'(All) Average Salaries'!$B$3</c:f>
              <c:strCache>
                <c:ptCount val="1"/>
                <c:pt idx="0">
                  <c:v>Professors</c:v>
                </c:pt>
              </c:strCache>
            </c:strRef>
          </c:tx>
          <c:spPr>
            <a:solidFill>
              <a:srgbClr val="4CB3B3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4CB3B3"/>
              </a:solidFill>
              <a:ln>
                <a:solidFill>
                  <a:schemeClr val="accent1"/>
                </a:solidFill>
              </a:ln>
              <a:effectLst/>
            </c:spPr>
          </c:dPt>
          <c:cat>
            <c:strRef>
              <c:f>'(All) Average Salaries'!$A$4:$A$12</c:f>
              <c:strCache>
                <c:ptCount val="9"/>
                <c:pt idx="0">
                  <c:v>BYU</c:v>
                </c:pt>
                <c:pt idx="1">
                  <c:v>U of U</c:v>
                </c:pt>
                <c:pt idx="2">
                  <c:v>USU</c:v>
                </c:pt>
                <c:pt idx="3">
                  <c:v>SUU</c:v>
                </c:pt>
                <c:pt idx="4">
                  <c:v>UVU</c:v>
                </c:pt>
                <c:pt idx="5">
                  <c:v>DSU</c:v>
                </c:pt>
                <c:pt idx="6">
                  <c:v>Weber</c:v>
                </c:pt>
                <c:pt idx="7">
                  <c:v>SLCC</c:v>
                </c:pt>
                <c:pt idx="8">
                  <c:v>Snow</c:v>
                </c:pt>
              </c:strCache>
            </c:strRef>
          </c:cat>
          <c:val>
            <c:numRef>
              <c:f>'(All) Average Salaries'!$B$4:$B$12</c:f>
              <c:numCache>
                <c:formatCode>_-"$"* #,##0.00_-;\-"$"* #,##0.00_-;_-"$"* "-"??_-;_-@_-</c:formatCode>
                <c:ptCount val="9"/>
                <c:pt idx="0">
                  <c:v>110916</c:v>
                </c:pt>
                <c:pt idx="1">
                  <c:v>109107</c:v>
                </c:pt>
                <c:pt idx="2">
                  <c:v>98019</c:v>
                </c:pt>
                <c:pt idx="3">
                  <c:v>80019</c:v>
                </c:pt>
                <c:pt idx="4">
                  <c:v>79956</c:v>
                </c:pt>
                <c:pt idx="5">
                  <c:v>79137</c:v>
                </c:pt>
                <c:pt idx="6">
                  <c:v>78777</c:v>
                </c:pt>
                <c:pt idx="7">
                  <c:v>62208</c:v>
                </c:pt>
                <c:pt idx="8">
                  <c:v>56664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79811408"/>
        <c:axId val="379811968"/>
      </c:barChart>
      <c:catAx>
        <c:axId val="379811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811968"/>
        <c:crosses val="autoZero"/>
        <c:auto val="1"/>
        <c:lblAlgn val="ctr"/>
        <c:lblOffset val="100"/>
        <c:noMultiLvlLbl val="0"/>
      </c:catAx>
      <c:valAx>
        <c:axId val="379811968"/>
        <c:scaling>
          <c:orientation val="minMax"/>
          <c:max val="120000"/>
          <c:min val="3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$&quot;* #,##0_-;\-&quot;$&quot;* #,##0_-;_-&quot;$&quot;* &quot;-&quot;_-;_-@_-" sourceLinked="0"/>
        <c:majorTickMark val="in"/>
        <c:minorTickMark val="cross"/>
        <c:tickLblPos val="nextTo"/>
        <c:spPr>
          <a:noFill/>
          <a:ln>
            <a:solidFill>
              <a:schemeClr val="bg2">
                <a:lumMod val="9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9811408"/>
        <c:crosses val="autoZero"/>
        <c:crossBetween val="between"/>
        <c:majorUnit val="10000"/>
        <c:minorUnit val="10000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All </a:t>
            </a:r>
            <a:r>
              <a:rPr lang="en-US" baseline="0" dirty="0"/>
              <a:t>Instructors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'(All) Average Salaries'!$B$45</c:f>
              <c:strCache>
                <c:ptCount val="1"/>
                <c:pt idx="0">
                  <c:v>Instructors</c:v>
                </c:pt>
              </c:strCache>
            </c:strRef>
          </c:tx>
          <c:spPr>
            <a:solidFill>
              <a:srgbClr val="4CB3B3"/>
            </a:solidFill>
            <a:ln>
              <a:noFill/>
            </a:ln>
            <a:effectLst/>
          </c:spPr>
          <c:invertIfNegative val="0"/>
          <c:cat>
            <c:strRef>
              <c:f>'(All) Average Salaries'!$A$46:$A$53</c:f>
              <c:strCache>
                <c:ptCount val="8"/>
                <c:pt idx="0">
                  <c:v>UVU</c:v>
                </c:pt>
                <c:pt idx="1">
                  <c:v>BYU</c:v>
                </c:pt>
                <c:pt idx="2">
                  <c:v>Weber</c:v>
                </c:pt>
                <c:pt idx="3">
                  <c:v>USU</c:v>
                </c:pt>
                <c:pt idx="4">
                  <c:v>DSU</c:v>
                </c:pt>
                <c:pt idx="5">
                  <c:v>SLCC</c:v>
                </c:pt>
                <c:pt idx="6">
                  <c:v>Snow</c:v>
                </c:pt>
                <c:pt idx="7">
                  <c:v>U of U</c:v>
                </c:pt>
              </c:strCache>
            </c:strRef>
          </c:cat>
          <c:val>
            <c:numRef>
              <c:f>'(All) Average Salaries'!$B$46:$B$53</c:f>
              <c:numCache>
                <c:formatCode>"$"#,##0;[Red]\-"$"#,##0</c:formatCode>
                <c:ptCount val="8"/>
                <c:pt idx="0" formatCode="_-&quot;$&quot;* #,##0.00_-;\-&quot;$&quot;* #,##0.00_-;_-&quot;$&quot;* &quot;-&quot;??_-;_-@_-">
                  <c:v>49356</c:v>
                </c:pt>
                <c:pt idx="1">
                  <c:v>47430</c:v>
                </c:pt>
                <c:pt idx="2" formatCode="_-&quot;$&quot;* #,##0.00_-;\-&quot;$&quot;* #,##0.00_-;_-&quot;$&quot;* &quot;-&quot;??_-;_-@_-">
                  <c:v>47232</c:v>
                </c:pt>
                <c:pt idx="3" formatCode="_-&quot;$&quot;* #,##0.00_-;\-&quot;$&quot;* #,##0.00_-;_-&quot;$&quot;* &quot;-&quot;??_-;_-@_-">
                  <c:v>45684</c:v>
                </c:pt>
                <c:pt idx="4" formatCode="_-&quot;$&quot;* #,##0.00_-;\-&quot;$&quot;* #,##0.00_-;_-&quot;$&quot;* &quot;-&quot;??_-;_-@_-">
                  <c:v>45621</c:v>
                </c:pt>
                <c:pt idx="5" formatCode="_-&quot;$&quot;* #,##0.00_-;\-&quot;$&quot;* #,##0.00_-;_-&quot;$&quot;* &quot;-&quot;??_-;_-@_-">
                  <c:v>43479</c:v>
                </c:pt>
                <c:pt idx="6" formatCode="_-&quot;$&quot;* #,##0.00_-;\-&quot;$&quot;* #,##0.00_-;_-&quot;$&quot;* &quot;-&quot;??_-;_-@_-">
                  <c:v>41625</c:v>
                </c:pt>
                <c:pt idx="7" formatCode="_-&quot;$&quot;* #,##0.00_-;\-&quot;$&quot;* #,##0.00_-;_-&quot;$&quot;* &quot;-&quot;??_-;_-@_-">
                  <c:v>36405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7614880"/>
        <c:axId val="537615440"/>
      </c:barChart>
      <c:catAx>
        <c:axId val="537614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615440"/>
        <c:crosses val="autoZero"/>
        <c:auto val="1"/>
        <c:lblAlgn val="ctr"/>
        <c:lblOffset val="100"/>
        <c:noMultiLvlLbl val="0"/>
      </c:catAx>
      <c:valAx>
        <c:axId val="537615440"/>
        <c:scaling>
          <c:orientation val="minMax"/>
          <c:min val="3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$&quot;* #,##0_-;\-&quot;$&quot;* #,##0_-;_-&quot;$&quot;* &quot;-&quot;_-;_-@_-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614880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 smtClean="0">
                <a:effectLst/>
              </a:rPr>
              <a:t>Male </a:t>
            </a:r>
            <a:r>
              <a:rPr lang="en-US" sz="1400" b="0" i="0" baseline="0" dirty="0">
                <a:effectLst/>
              </a:rPr>
              <a:t>Instructors</a:t>
            </a:r>
            <a:endParaRPr lang="en-US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'(Men) Average Salaries'!$B$36</c:f>
              <c:strCache>
                <c:ptCount val="1"/>
                <c:pt idx="0">
                  <c:v>Instructors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'(Men) Average Salaries'!$A$37:$A$44</c:f>
              <c:strCache>
                <c:ptCount val="8"/>
                <c:pt idx="0">
                  <c:v>BYU</c:v>
                </c:pt>
                <c:pt idx="1">
                  <c:v>DSU</c:v>
                </c:pt>
                <c:pt idx="2">
                  <c:v>Weber</c:v>
                </c:pt>
                <c:pt idx="3">
                  <c:v>UVU</c:v>
                </c:pt>
                <c:pt idx="4">
                  <c:v>USU</c:v>
                </c:pt>
                <c:pt idx="5">
                  <c:v>SLCC</c:v>
                </c:pt>
                <c:pt idx="6">
                  <c:v>Snow</c:v>
                </c:pt>
                <c:pt idx="7">
                  <c:v>U of U</c:v>
                </c:pt>
              </c:strCache>
            </c:strRef>
          </c:cat>
          <c:val>
            <c:numRef>
              <c:f>'(Men) Average Salaries'!$B$37:$B$44</c:f>
              <c:numCache>
                <c:formatCode>_-"$"* #,##0.00_-;\-"$"* #,##0.00_-;_-"$"* "-"??_-;_-@_-</c:formatCode>
                <c:ptCount val="8"/>
                <c:pt idx="0">
                  <c:v>53793</c:v>
                </c:pt>
                <c:pt idx="1">
                  <c:v>52254</c:v>
                </c:pt>
                <c:pt idx="2">
                  <c:v>51147</c:v>
                </c:pt>
                <c:pt idx="3">
                  <c:v>49968</c:v>
                </c:pt>
                <c:pt idx="4">
                  <c:v>43848</c:v>
                </c:pt>
                <c:pt idx="5">
                  <c:v>43839</c:v>
                </c:pt>
                <c:pt idx="6">
                  <c:v>42291</c:v>
                </c:pt>
                <c:pt idx="7">
                  <c:v>41895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7617680"/>
        <c:axId val="537618240"/>
      </c:barChart>
      <c:catAx>
        <c:axId val="537617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618240"/>
        <c:crosses val="autoZero"/>
        <c:auto val="1"/>
        <c:lblAlgn val="ctr"/>
        <c:lblOffset val="100"/>
        <c:noMultiLvlLbl val="0"/>
      </c:catAx>
      <c:valAx>
        <c:axId val="537618240"/>
        <c:scaling>
          <c:orientation val="minMax"/>
          <c:min val="3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$&quot;* #,##0_-;\-&quot;$&quot;* #,##0_-;_-&quot;$&quot;* &quot;-&quot;_-;_-@_-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617680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 smtClean="0">
                <a:effectLst/>
              </a:rPr>
              <a:t>Female </a:t>
            </a:r>
            <a:r>
              <a:rPr lang="en-US" sz="1400" b="0" i="0" baseline="0" dirty="0">
                <a:effectLst/>
              </a:rPr>
              <a:t>Instructors</a:t>
            </a:r>
            <a:endParaRPr lang="en-US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'(Women) Average Salaries'!$B$36</c:f>
              <c:strCache>
                <c:ptCount val="1"/>
                <c:pt idx="0">
                  <c:v>Instructors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'(Women) Average Salaries'!$A$37:$A$43</c:f>
              <c:strCache>
                <c:ptCount val="7"/>
                <c:pt idx="0">
                  <c:v>USU</c:v>
                </c:pt>
                <c:pt idx="1">
                  <c:v>Weber</c:v>
                </c:pt>
                <c:pt idx="2">
                  <c:v>BYU</c:v>
                </c:pt>
                <c:pt idx="3">
                  <c:v>SLCC</c:v>
                </c:pt>
                <c:pt idx="4">
                  <c:v>DSU</c:v>
                </c:pt>
                <c:pt idx="5">
                  <c:v>Snow</c:v>
                </c:pt>
                <c:pt idx="6">
                  <c:v>U of U</c:v>
                </c:pt>
              </c:strCache>
            </c:strRef>
          </c:cat>
          <c:val>
            <c:numRef>
              <c:f>'(Women) Average Salaries'!$B$37:$B$43</c:f>
              <c:numCache>
                <c:formatCode>_-"$"* #,##0.00_-;\-"$"* #,##0.00_-;_-"$"* "-"??_-;_-@_-</c:formatCode>
                <c:ptCount val="7"/>
                <c:pt idx="0">
                  <c:v>47349</c:v>
                </c:pt>
                <c:pt idx="1">
                  <c:v>44685</c:v>
                </c:pt>
                <c:pt idx="2">
                  <c:v>43236</c:v>
                </c:pt>
                <c:pt idx="3">
                  <c:v>42786</c:v>
                </c:pt>
                <c:pt idx="4">
                  <c:v>41778</c:v>
                </c:pt>
                <c:pt idx="5">
                  <c:v>40563</c:v>
                </c:pt>
                <c:pt idx="6">
                  <c:v>35469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6521328"/>
        <c:axId val="536521888"/>
      </c:barChart>
      <c:catAx>
        <c:axId val="536521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6521888"/>
        <c:crosses val="autoZero"/>
        <c:auto val="1"/>
        <c:lblAlgn val="ctr"/>
        <c:lblOffset val="100"/>
        <c:noMultiLvlLbl val="0"/>
      </c:catAx>
      <c:valAx>
        <c:axId val="536521888"/>
        <c:scaling>
          <c:orientation val="minMax"/>
          <c:max val="55000"/>
          <c:min val="3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$&quot;* #,##0_-;\-&quot;$&quot;* #,##0_-;_-&quot;$&quot;* &quot;-&quot;_-;_-@_-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6521328"/>
        <c:crosses val="autoZero"/>
        <c:crossBetween val="between"/>
        <c:majorUnit val="5000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All </a:t>
            </a:r>
            <a:r>
              <a:rPr lang="en-US" dirty="0"/>
              <a:t>Lecturers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'(All) Average Salaries'!$B$56</c:f>
              <c:strCache>
                <c:ptCount val="1"/>
                <c:pt idx="0">
                  <c:v>Lecturers</c:v>
                </c:pt>
              </c:strCache>
            </c:strRef>
          </c:tx>
          <c:spPr>
            <a:solidFill>
              <a:srgbClr val="4CB3B3"/>
            </a:solidFill>
            <a:ln>
              <a:noFill/>
            </a:ln>
            <a:effectLst/>
          </c:spPr>
          <c:invertIfNegative val="0"/>
          <c:cat>
            <c:strRef>
              <c:f>'(All) Average Salaries'!$A$57:$A$62</c:f>
              <c:strCache>
                <c:ptCount val="6"/>
                <c:pt idx="0">
                  <c:v>USU</c:v>
                </c:pt>
                <c:pt idx="1">
                  <c:v>UVU</c:v>
                </c:pt>
                <c:pt idx="2">
                  <c:v>Weber</c:v>
                </c:pt>
                <c:pt idx="3">
                  <c:v>U of U</c:v>
                </c:pt>
                <c:pt idx="4">
                  <c:v>SUU</c:v>
                </c:pt>
                <c:pt idx="5">
                  <c:v>SLCC</c:v>
                </c:pt>
              </c:strCache>
            </c:strRef>
          </c:cat>
          <c:val>
            <c:numRef>
              <c:f>'(All) Average Salaries'!$B$57:$B$62</c:f>
              <c:numCache>
                <c:formatCode>_-"$"* #,##0.00_-;\-"$"* #,##0.00_-;_-"$"* "-"??_-;_-@_-</c:formatCode>
                <c:ptCount val="6"/>
                <c:pt idx="0">
                  <c:v>54243</c:v>
                </c:pt>
                <c:pt idx="1">
                  <c:v>50157</c:v>
                </c:pt>
                <c:pt idx="2">
                  <c:v>49401</c:v>
                </c:pt>
                <c:pt idx="3">
                  <c:v>46935</c:v>
                </c:pt>
                <c:pt idx="4">
                  <c:v>40455</c:v>
                </c:pt>
                <c:pt idx="5">
                  <c:v>31239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8479024"/>
        <c:axId val="538479584"/>
      </c:barChart>
      <c:catAx>
        <c:axId val="538479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479584"/>
        <c:crosses val="autoZero"/>
        <c:auto val="1"/>
        <c:lblAlgn val="ctr"/>
        <c:lblOffset val="100"/>
        <c:noMultiLvlLbl val="0"/>
      </c:catAx>
      <c:valAx>
        <c:axId val="538479584"/>
        <c:scaling>
          <c:orientation val="minMax"/>
          <c:max val="65000"/>
          <c:min val="3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$&quot;* #,##0_-;\-&quot;$&quot;* #,##0_-;_-&quot;$&quot;* &quot;-&quot;_-;_-@_-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479024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Female Lecturers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'(Women) Average Salaries'!$B$47</c:f>
              <c:strCache>
                <c:ptCount val="1"/>
                <c:pt idx="0">
                  <c:v>Lecturers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'(Women) Average Salaries'!$A$48:$A$53</c:f>
              <c:strCache>
                <c:ptCount val="6"/>
                <c:pt idx="0">
                  <c:v>Weber</c:v>
                </c:pt>
                <c:pt idx="1">
                  <c:v>USU</c:v>
                </c:pt>
                <c:pt idx="2">
                  <c:v>UVU</c:v>
                </c:pt>
                <c:pt idx="3">
                  <c:v>U of U</c:v>
                </c:pt>
                <c:pt idx="4">
                  <c:v>SUU</c:v>
                </c:pt>
                <c:pt idx="5">
                  <c:v>SLCC</c:v>
                </c:pt>
              </c:strCache>
            </c:strRef>
          </c:cat>
          <c:val>
            <c:numRef>
              <c:f>'(Women) Average Salaries'!$B$48:$B$53</c:f>
              <c:numCache>
                <c:formatCode>_-"$"* #,##0.00_-;\-"$"* #,##0.00_-;_-"$"* "-"??_-;_-@_-</c:formatCode>
                <c:ptCount val="6"/>
                <c:pt idx="0">
                  <c:v>52938</c:v>
                </c:pt>
                <c:pt idx="1">
                  <c:v>46728</c:v>
                </c:pt>
                <c:pt idx="2">
                  <c:v>46431</c:v>
                </c:pt>
                <c:pt idx="3">
                  <c:v>40707</c:v>
                </c:pt>
                <c:pt idx="4">
                  <c:v>39339</c:v>
                </c:pt>
                <c:pt idx="5">
                  <c:v>31302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8481824"/>
        <c:axId val="539213552"/>
      </c:barChart>
      <c:catAx>
        <c:axId val="538481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213552"/>
        <c:crosses val="autoZero"/>
        <c:auto val="1"/>
        <c:lblAlgn val="ctr"/>
        <c:lblOffset val="100"/>
        <c:noMultiLvlLbl val="0"/>
      </c:catAx>
      <c:valAx>
        <c:axId val="539213552"/>
        <c:scaling>
          <c:orientation val="minMax"/>
          <c:max val="65000"/>
          <c:min val="3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$&quot;* #,##0_-;\-&quot;$&quot;* #,##0_-;_-&quot;$&quot;* &quot;-&quot;_-;_-@_-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481824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 smtClean="0">
                <a:effectLst/>
              </a:rPr>
              <a:t>Male </a:t>
            </a:r>
            <a:r>
              <a:rPr lang="en-US" sz="1400" b="0" i="0" baseline="0" dirty="0">
                <a:effectLst/>
              </a:rPr>
              <a:t>Lecturers</a:t>
            </a:r>
            <a:endParaRPr lang="en-US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'(Men) Average Salaries'!$B$47</c:f>
              <c:strCache>
                <c:ptCount val="1"/>
                <c:pt idx="0">
                  <c:v>Lecturers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'(Men) Average Salaries'!$A$48:$A$51</c:f>
              <c:strCache>
                <c:ptCount val="4"/>
                <c:pt idx="0">
                  <c:v>USU</c:v>
                </c:pt>
                <c:pt idx="1">
                  <c:v>UVU</c:v>
                </c:pt>
                <c:pt idx="2">
                  <c:v>U of U</c:v>
                </c:pt>
                <c:pt idx="3">
                  <c:v>SUU</c:v>
                </c:pt>
              </c:strCache>
            </c:strRef>
          </c:cat>
          <c:val>
            <c:numRef>
              <c:f>'(Men) Average Salaries'!$B$48:$B$51</c:f>
              <c:numCache>
                <c:formatCode>_-"$"* #,##0.00_-;\-"$"* #,##0.00_-;_-"$"* "-"??_-;_-@_-</c:formatCode>
                <c:ptCount val="4"/>
                <c:pt idx="0">
                  <c:v>61371</c:v>
                </c:pt>
                <c:pt idx="1">
                  <c:v>52317</c:v>
                </c:pt>
                <c:pt idx="2">
                  <c:v>51426</c:v>
                </c:pt>
                <c:pt idx="3">
                  <c:v>41607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9215792"/>
        <c:axId val="539216352"/>
      </c:barChart>
      <c:catAx>
        <c:axId val="539215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216352"/>
        <c:crosses val="autoZero"/>
        <c:auto val="1"/>
        <c:lblAlgn val="ctr"/>
        <c:lblOffset val="100"/>
        <c:noMultiLvlLbl val="0"/>
      </c:catAx>
      <c:valAx>
        <c:axId val="539216352"/>
        <c:scaling>
          <c:orientation val="minMax"/>
          <c:min val="3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$&quot;* #,##0_-;\-&quot;$&quot;* #,##0_-;_-&quot;$&quot;* &quot;-&quot;_-;_-@_-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215792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All Professors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'(All) State Comparison'!$B$1</c:f>
              <c:strCache>
                <c:ptCount val="1"/>
                <c:pt idx="0">
                  <c:v>The State of Utah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'(All) State Comparison'!$A$2:$A$6</c:f>
              <c:strCache>
                <c:ptCount val="5"/>
                <c:pt idx="0">
                  <c:v>Professor</c:v>
                </c:pt>
                <c:pt idx="1">
                  <c:v>Associate _x000d_Professors</c:v>
                </c:pt>
                <c:pt idx="2">
                  <c:v>Assistant _x000d_Professor</c:v>
                </c:pt>
                <c:pt idx="3">
                  <c:v>Instructor</c:v>
                </c:pt>
                <c:pt idx="4">
                  <c:v>Lecturer</c:v>
                </c:pt>
              </c:strCache>
            </c:strRef>
          </c:cat>
          <c:val>
            <c:numRef>
              <c:f>'(All) State Comparison'!$B$2:$B$6</c:f>
              <c:numCache>
                <c:formatCode>_-"$"* #,##0_-;\-"$"* #,##0_-;_-"$"* "-"??_-;_-@_-</c:formatCode>
                <c:ptCount val="5"/>
                <c:pt idx="0">
                  <c:v>98743</c:v>
                </c:pt>
                <c:pt idx="1">
                  <c:v>73603</c:v>
                </c:pt>
                <c:pt idx="2">
                  <c:v>63249</c:v>
                </c:pt>
                <c:pt idx="3">
                  <c:v>43105</c:v>
                </c:pt>
                <c:pt idx="4">
                  <c:v>48633</c:v>
                </c:pt>
              </c:numCache>
            </c:numRef>
          </c:val>
        </c:ser>
        <c:ser>
          <c:idx val="1"/>
          <c:order val="1"/>
          <c:tx>
            <c:strRef>
              <c:f>'(All) State Comparison'!$C$1</c:f>
              <c:strCache>
                <c:ptCount val="1"/>
                <c:pt idx="0">
                  <c:v>UVU</c:v>
                </c:pt>
              </c:strCache>
            </c:strRef>
          </c:tx>
          <c:spPr>
            <a:solidFill>
              <a:srgbClr val="4CB3B3"/>
            </a:solidFill>
            <a:ln>
              <a:noFill/>
            </a:ln>
            <a:effectLst/>
          </c:spPr>
          <c:invertIfNegative val="0"/>
          <c:cat>
            <c:strRef>
              <c:f>'(All) State Comparison'!$A$2:$A$6</c:f>
              <c:strCache>
                <c:ptCount val="5"/>
                <c:pt idx="0">
                  <c:v>Professor</c:v>
                </c:pt>
                <c:pt idx="1">
                  <c:v>Associate _x000d_Professors</c:v>
                </c:pt>
                <c:pt idx="2">
                  <c:v>Assistant _x000d_Professor</c:v>
                </c:pt>
                <c:pt idx="3">
                  <c:v>Instructor</c:v>
                </c:pt>
                <c:pt idx="4">
                  <c:v>Lecturer</c:v>
                </c:pt>
              </c:strCache>
            </c:strRef>
          </c:cat>
          <c:val>
            <c:numRef>
              <c:f>'(All) State Comparison'!$C$2:$C$6</c:f>
              <c:numCache>
                <c:formatCode>_-"$"* #,##0_-;\-"$"* #,##0_-;_-"$"* "-"??_-;_-@_-</c:formatCode>
                <c:ptCount val="5"/>
                <c:pt idx="0">
                  <c:v>79956</c:v>
                </c:pt>
                <c:pt idx="1">
                  <c:v>67536</c:v>
                </c:pt>
                <c:pt idx="2">
                  <c:v>62577</c:v>
                </c:pt>
                <c:pt idx="3">
                  <c:v>49356</c:v>
                </c:pt>
                <c:pt idx="4">
                  <c:v>50157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9224096"/>
        <c:axId val="419224656"/>
      </c:barChart>
      <c:catAx>
        <c:axId val="419224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24656"/>
        <c:crosses val="autoZero"/>
        <c:auto val="1"/>
        <c:lblAlgn val="ctr"/>
        <c:lblOffset val="100"/>
        <c:noMultiLvlLbl val="0"/>
      </c:catAx>
      <c:valAx>
        <c:axId val="419224656"/>
        <c:scaling>
          <c:orientation val="minMax"/>
          <c:min val="2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$&quot;* #,##0_-;\-&quot;$&quot;* #,##0_-;_-&quot;$&quot;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224096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 smtClean="0">
                <a:effectLst/>
              </a:rPr>
              <a:t>Male Professors</a:t>
            </a:r>
            <a:endParaRPr lang="en-US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'(Men) State Comparison'!$B$1</c:f>
              <c:strCache>
                <c:ptCount val="1"/>
                <c:pt idx="0">
                  <c:v>The State of Utah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'(Men) State Comparison'!$A$2:$A$6</c:f>
              <c:strCache>
                <c:ptCount val="5"/>
                <c:pt idx="0">
                  <c:v>Professor</c:v>
                </c:pt>
                <c:pt idx="1">
                  <c:v>Associate _x000d_Professors</c:v>
                </c:pt>
                <c:pt idx="2">
                  <c:v>Assistant _x000d_Professor</c:v>
                </c:pt>
                <c:pt idx="3">
                  <c:v>Instructor</c:v>
                </c:pt>
                <c:pt idx="4">
                  <c:v>Lecturer</c:v>
                </c:pt>
              </c:strCache>
            </c:strRef>
          </c:cat>
          <c:val>
            <c:numRef>
              <c:f>'(Men) State Comparison'!$B$2:$B$6</c:f>
              <c:numCache>
                <c:formatCode>_-"$"* #,##0_-;\-"$"* #,##0_-;_-"$"* "-"??_-;_-@_-</c:formatCode>
                <c:ptCount val="5"/>
                <c:pt idx="0">
                  <c:v>102306</c:v>
                </c:pt>
                <c:pt idx="1">
                  <c:v>76086</c:v>
                </c:pt>
                <c:pt idx="2">
                  <c:v>66399</c:v>
                </c:pt>
                <c:pt idx="3">
                  <c:v>45902</c:v>
                </c:pt>
                <c:pt idx="4">
                  <c:v>52894</c:v>
                </c:pt>
              </c:numCache>
            </c:numRef>
          </c:val>
        </c:ser>
        <c:ser>
          <c:idx val="1"/>
          <c:order val="1"/>
          <c:tx>
            <c:strRef>
              <c:f>'(Men) State Comparison'!$C$1</c:f>
              <c:strCache>
                <c:ptCount val="1"/>
                <c:pt idx="0">
                  <c:v>UVU</c:v>
                </c:pt>
              </c:strCache>
            </c:strRef>
          </c:tx>
          <c:spPr>
            <a:solidFill>
              <a:srgbClr val="4CB3B3"/>
            </a:solidFill>
            <a:ln>
              <a:noFill/>
            </a:ln>
            <a:effectLst/>
          </c:spPr>
          <c:invertIfNegative val="0"/>
          <c:cat>
            <c:strRef>
              <c:f>'(Men) State Comparison'!$A$2:$A$6</c:f>
              <c:strCache>
                <c:ptCount val="5"/>
                <c:pt idx="0">
                  <c:v>Professor</c:v>
                </c:pt>
                <c:pt idx="1">
                  <c:v>Associate _x000d_Professors</c:v>
                </c:pt>
                <c:pt idx="2">
                  <c:v>Assistant _x000d_Professor</c:v>
                </c:pt>
                <c:pt idx="3">
                  <c:v>Instructor</c:v>
                </c:pt>
                <c:pt idx="4">
                  <c:v>Lecturer</c:v>
                </c:pt>
              </c:strCache>
            </c:strRef>
          </c:cat>
          <c:val>
            <c:numRef>
              <c:f>'(Men) State Comparison'!$C$2:$C$6</c:f>
              <c:numCache>
                <c:formatCode>_-"$"* #,##0_-;\-"$"* #,##0_-;_-"$"* "-"??_-;_-@_-</c:formatCode>
                <c:ptCount val="5"/>
                <c:pt idx="0">
                  <c:v>81576</c:v>
                </c:pt>
                <c:pt idx="1">
                  <c:v>68760</c:v>
                </c:pt>
                <c:pt idx="2">
                  <c:v>64431</c:v>
                </c:pt>
                <c:pt idx="3">
                  <c:v>49968</c:v>
                </c:pt>
                <c:pt idx="4">
                  <c:v>52317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3111888"/>
        <c:axId val="533112448"/>
      </c:barChart>
      <c:catAx>
        <c:axId val="533111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112448"/>
        <c:crosses val="autoZero"/>
        <c:auto val="1"/>
        <c:lblAlgn val="ctr"/>
        <c:lblOffset val="100"/>
        <c:noMultiLvlLbl val="0"/>
      </c:catAx>
      <c:valAx>
        <c:axId val="533112448"/>
        <c:scaling>
          <c:orientation val="minMax"/>
          <c:min val="2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$&quot;* #,##0_-;\-&quot;$&quot;* #,##0_-;_-&quot;$&quot;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111888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055118110236201"/>
          <c:y val="0.83905736445106505"/>
          <c:w val="0.27889763779527599"/>
          <c:h val="7.0852545458844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 smtClean="0">
                <a:effectLst/>
              </a:rPr>
              <a:t>Female Professors</a:t>
            </a:r>
            <a:endParaRPr lang="en-US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'(Women) State Comparsion'!$B$1</c:f>
              <c:strCache>
                <c:ptCount val="1"/>
                <c:pt idx="0">
                  <c:v>The State of Utah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'(Women) State Comparsion'!$A$2:$A$5</c:f>
              <c:strCache>
                <c:ptCount val="4"/>
                <c:pt idx="0">
                  <c:v>Professor</c:v>
                </c:pt>
                <c:pt idx="1">
                  <c:v>Associate _x000d_Professors</c:v>
                </c:pt>
                <c:pt idx="2">
                  <c:v>Assistant _x000d_Professor</c:v>
                </c:pt>
                <c:pt idx="3">
                  <c:v>Lecturer</c:v>
                </c:pt>
              </c:strCache>
            </c:strRef>
          </c:cat>
          <c:val>
            <c:numRef>
              <c:f>'(Women) State Comparsion'!$B$2:$B$5</c:f>
              <c:numCache>
                <c:formatCode>_-"$"* #,##0_-;\-"$"* #,##0_-;_-"$"* "-"??_-;_-@_-</c:formatCode>
                <c:ptCount val="4"/>
                <c:pt idx="0">
                  <c:v>86814</c:v>
                </c:pt>
                <c:pt idx="1">
                  <c:v>68839</c:v>
                </c:pt>
                <c:pt idx="2">
                  <c:v>59149</c:v>
                </c:pt>
                <c:pt idx="3">
                  <c:v>43133</c:v>
                </c:pt>
              </c:numCache>
            </c:numRef>
          </c:val>
        </c:ser>
        <c:ser>
          <c:idx val="1"/>
          <c:order val="1"/>
          <c:tx>
            <c:strRef>
              <c:f>'(Women) State Comparsion'!$C$1</c:f>
              <c:strCache>
                <c:ptCount val="1"/>
                <c:pt idx="0">
                  <c:v>UVU</c:v>
                </c:pt>
              </c:strCache>
            </c:strRef>
          </c:tx>
          <c:spPr>
            <a:solidFill>
              <a:srgbClr val="4CB3B3"/>
            </a:solidFill>
            <a:ln>
              <a:noFill/>
            </a:ln>
            <a:effectLst/>
          </c:spPr>
          <c:invertIfNegative val="0"/>
          <c:cat>
            <c:strRef>
              <c:f>'(Women) State Comparsion'!$A$2:$A$5</c:f>
              <c:strCache>
                <c:ptCount val="4"/>
                <c:pt idx="0">
                  <c:v>Professor</c:v>
                </c:pt>
                <c:pt idx="1">
                  <c:v>Associate _x000d_Professors</c:v>
                </c:pt>
                <c:pt idx="2">
                  <c:v>Assistant _x000d_Professor</c:v>
                </c:pt>
                <c:pt idx="3">
                  <c:v>Lecturer</c:v>
                </c:pt>
              </c:strCache>
            </c:strRef>
          </c:cat>
          <c:val>
            <c:numRef>
              <c:f>'(Women) State Comparsion'!$C$2:$C$5</c:f>
              <c:numCache>
                <c:formatCode>_-"$"* #,##0_-;\-"$"* #,##0_-;_-"$"* "-"??_-;_-@_-</c:formatCode>
                <c:ptCount val="4"/>
                <c:pt idx="0">
                  <c:v>76797</c:v>
                </c:pt>
                <c:pt idx="1">
                  <c:v>64746</c:v>
                </c:pt>
                <c:pt idx="2">
                  <c:v>59661</c:v>
                </c:pt>
                <c:pt idx="3">
                  <c:v>46431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86158944"/>
        <c:axId val="386159504"/>
      </c:barChart>
      <c:catAx>
        <c:axId val="386158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159504"/>
        <c:crosses val="autoZero"/>
        <c:auto val="1"/>
        <c:lblAlgn val="ctr"/>
        <c:lblOffset val="100"/>
        <c:noMultiLvlLbl val="0"/>
      </c:catAx>
      <c:valAx>
        <c:axId val="386159504"/>
        <c:scaling>
          <c:orientation val="minMax"/>
          <c:max val="120000"/>
          <c:min val="2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$&quot;* #,##0_-;\-&quot;$&quot;* #,##0_-;_-&quot;$&quot;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158944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823636628754701"/>
          <c:y val="0.846564871958573"/>
          <c:w val="0.27889763779527599"/>
          <c:h val="7.0852545458844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'Professors UVU v USHE'!$H$4</c:f>
              <c:strCache>
                <c:ptCount val="1"/>
                <c:pt idx="0">
                  <c:v>USHE Average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'Professors UVU v USHE'!$I$2:$Q$3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strCache>
            </c:strRef>
          </c:cat>
          <c:val>
            <c:numRef>
              <c:f>'Professors UVU v USHE'!$I$4:$Q$4</c:f>
              <c:numCache>
                <c:formatCode>_("$"* #,##0_);_("$"* \(#,##0\);_("$"* "-"??_);_(@_)</c:formatCode>
                <c:ptCount val="9"/>
                <c:pt idx="0">
                  <c:v>69729.625</c:v>
                </c:pt>
                <c:pt idx="1">
                  <c:v>73937.625</c:v>
                </c:pt>
                <c:pt idx="2">
                  <c:v>77016.125</c:v>
                </c:pt>
                <c:pt idx="3">
                  <c:v>76584.375</c:v>
                </c:pt>
                <c:pt idx="4">
                  <c:v>78073.125</c:v>
                </c:pt>
                <c:pt idx="5">
                  <c:v>80109</c:v>
                </c:pt>
                <c:pt idx="6">
                  <c:v>78698.25</c:v>
                </c:pt>
                <c:pt idx="7">
                  <c:v>79860.375</c:v>
                </c:pt>
                <c:pt idx="8">
                  <c:v>80485.875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'Professors UVU v USHE'!$H$5</c:f>
              <c:strCache>
                <c:ptCount val="1"/>
                <c:pt idx="0">
                  <c:v>UVU</c:v>
                </c:pt>
              </c:strCache>
            </c:strRef>
          </c:tx>
          <c:spPr>
            <a:ln w="28575" cap="rnd">
              <a:solidFill>
                <a:srgbClr val="4CB3B3"/>
              </a:solidFill>
              <a:round/>
            </a:ln>
            <a:effectLst/>
          </c:spPr>
          <c:marker>
            <c:symbol val="none"/>
          </c:marker>
          <c:cat>
            <c:strRef>
              <c:f>'Professors UVU v USHE'!$I$2:$Q$3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strCache>
            </c:strRef>
          </c:cat>
          <c:val>
            <c:numRef>
              <c:f>'Professors UVU v USHE'!$I$5:$Q$5</c:f>
              <c:numCache>
                <c:formatCode>_("$"* #,##0_);_("$"* \(#,##0\);_("$"* "-"??_);_(@_)</c:formatCode>
                <c:ptCount val="9"/>
                <c:pt idx="0">
                  <c:v>63372</c:v>
                </c:pt>
                <c:pt idx="1">
                  <c:v>67127</c:v>
                </c:pt>
                <c:pt idx="2">
                  <c:v>71852</c:v>
                </c:pt>
                <c:pt idx="3">
                  <c:v>72059</c:v>
                </c:pt>
                <c:pt idx="4">
                  <c:v>73370</c:v>
                </c:pt>
                <c:pt idx="5">
                  <c:v>75290</c:v>
                </c:pt>
                <c:pt idx="6">
                  <c:v>75708</c:v>
                </c:pt>
                <c:pt idx="7">
                  <c:v>77544</c:v>
                </c:pt>
                <c:pt idx="8">
                  <c:v>79956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6162304"/>
        <c:axId val="386162864"/>
      </c:lineChart>
      <c:catAx>
        <c:axId val="38616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162864"/>
        <c:crosses val="autoZero"/>
        <c:auto val="1"/>
        <c:lblAlgn val="ctr"/>
        <c:lblOffset val="100"/>
        <c:noMultiLvlLbl val="0"/>
      </c:catAx>
      <c:valAx>
        <c:axId val="386162864"/>
        <c:scaling>
          <c:orientation val="minMax"/>
          <c:max val="90000"/>
          <c:min val="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162304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204433244874602"/>
          <c:y val="0.87557815689705398"/>
          <c:w val="0.37868889355011098"/>
          <c:h val="8.73848060659083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 smtClean="0">
                <a:effectLst/>
              </a:rPr>
              <a:t>Male </a:t>
            </a:r>
            <a:r>
              <a:rPr lang="en-US" sz="1400" b="0" i="0" baseline="0" dirty="0">
                <a:effectLst/>
              </a:rPr>
              <a:t>Professors</a:t>
            </a:r>
            <a:endParaRPr lang="en-US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'(Men) Average Salaries'!$B$3</c:f>
              <c:strCache>
                <c:ptCount val="1"/>
                <c:pt idx="0">
                  <c:v>Professors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'(Men) Average Salaries'!$A$4:$A$12</c:f>
              <c:strCache>
                <c:ptCount val="9"/>
                <c:pt idx="0">
                  <c:v>BYU</c:v>
                </c:pt>
                <c:pt idx="1">
                  <c:v>U of U</c:v>
                </c:pt>
                <c:pt idx="2">
                  <c:v>USU</c:v>
                </c:pt>
                <c:pt idx="3">
                  <c:v>UVU</c:v>
                </c:pt>
                <c:pt idx="4">
                  <c:v>Weber</c:v>
                </c:pt>
                <c:pt idx="5">
                  <c:v>SUU</c:v>
                </c:pt>
                <c:pt idx="6">
                  <c:v>DSU</c:v>
                </c:pt>
                <c:pt idx="7">
                  <c:v>SLCC</c:v>
                </c:pt>
                <c:pt idx="8">
                  <c:v>Snow</c:v>
                </c:pt>
              </c:strCache>
            </c:strRef>
          </c:cat>
          <c:val>
            <c:numRef>
              <c:f>'(Men) Average Salaries'!$B$4:$B$12</c:f>
              <c:numCache>
                <c:formatCode>_-"$"* #,##0.00_-;\-"$"* #,##0.00_-;_-"$"* "-"??_-;_-@_-</c:formatCode>
                <c:ptCount val="9"/>
                <c:pt idx="0">
                  <c:v>112563</c:v>
                </c:pt>
                <c:pt idx="1">
                  <c:v>112563</c:v>
                </c:pt>
                <c:pt idx="2">
                  <c:v>99729</c:v>
                </c:pt>
                <c:pt idx="3">
                  <c:v>81576</c:v>
                </c:pt>
                <c:pt idx="4">
                  <c:v>81324</c:v>
                </c:pt>
                <c:pt idx="5">
                  <c:v>80550</c:v>
                </c:pt>
                <c:pt idx="6">
                  <c:v>79920</c:v>
                </c:pt>
                <c:pt idx="7">
                  <c:v>61632</c:v>
                </c:pt>
                <c:pt idx="8">
                  <c:v>56835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63437312"/>
        <c:axId val="263437872"/>
      </c:barChart>
      <c:catAx>
        <c:axId val="263437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3437872"/>
        <c:crosses val="autoZero"/>
        <c:auto val="1"/>
        <c:lblAlgn val="ctr"/>
        <c:lblOffset val="100"/>
        <c:noMultiLvlLbl val="0"/>
      </c:catAx>
      <c:valAx>
        <c:axId val="263437872"/>
        <c:scaling>
          <c:orientation val="minMax"/>
          <c:max val="120000"/>
          <c:min val="3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$&quot;* #,##0_-;\-&quot;$&quot;* #,##0_-;_-&quot;$&quot;* &quot;-&quot;_-;_-@_-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3437312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'Professors UVU v USHE'!$H$10</c:f>
              <c:strCache>
                <c:ptCount val="1"/>
                <c:pt idx="0">
                  <c:v>USHE Average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'Professors UVU v USHE'!$I$8:$Q$9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strCache>
            </c:strRef>
          </c:cat>
          <c:val>
            <c:numRef>
              <c:f>'Professors UVU v USHE'!$I$10:$Q$10</c:f>
              <c:numCache>
                <c:formatCode>_("$"* #,##0_);_("$"* \(#,##0\);_("$"* "-"??_);_(@_)</c:formatCode>
                <c:ptCount val="9"/>
                <c:pt idx="0">
                  <c:v>70622.625</c:v>
                </c:pt>
                <c:pt idx="1">
                  <c:v>74791.5</c:v>
                </c:pt>
                <c:pt idx="2">
                  <c:v>78062.125</c:v>
                </c:pt>
                <c:pt idx="3">
                  <c:v>77783</c:v>
                </c:pt>
                <c:pt idx="4">
                  <c:v>79127</c:v>
                </c:pt>
                <c:pt idx="5">
                  <c:v>81564.5</c:v>
                </c:pt>
                <c:pt idx="6">
                  <c:v>79963.875</c:v>
                </c:pt>
                <c:pt idx="7">
                  <c:v>81028.125</c:v>
                </c:pt>
                <c:pt idx="8">
                  <c:v>81766.125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'Professors UVU v USHE'!$H$11</c:f>
              <c:strCache>
                <c:ptCount val="1"/>
                <c:pt idx="0">
                  <c:v>UVU</c:v>
                </c:pt>
              </c:strCache>
            </c:strRef>
          </c:tx>
          <c:spPr>
            <a:ln w="28575" cap="rnd">
              <a:solidFill>
                <a:srgbClr val="4CB3B3"/>
              </a:solidFill>
              <a:round/>
            </a:ln>
            <a:effectLst/>
          </c:spPr>
          <c:marker>
            <c:symbol val="none"/>
          </c:marker>
          <c:cat>
            <c:strRef>
              <c:f>'Professors UVU v USHE'!$I$8:$Q$9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strCache>
            </c:strRef>
          </c:cat>
          <c:val>
            <c:numRef>
              <c:f>'Professors UVU v USHE'!$I$11:$Q$11</c:f>
              <c:numCache>
                <c:formatCode>_("$"* #,##0_);_("$"* \(#,##0\);_("$"* "-"??_);_(@_)</c:formatCode>
                <c:ptCount val="9"/>
                <c:pt idx="0">
                  <c:v>63560</c:v>
                </c:pt>
                <c:pt idx="1">
                  <c:v>67429</c:v>
                </c:pt>
                <c:pt idx="2">
                  <c:v>72491</c:v>
                </c:pt>
                <c:pt idx="3">
                  <c:v>72503</c:v>
                </c:pt>
                <c:pt idx="4">
                  <c:v>73914</c:v>
                </c:pt>
                <c:pt idx="5">
                  <c:v>76785</c:v>
                </c:pt>
                <c:pt idx="6">
                  <c:v>77058</c:v>
                </c:pt>
                <c:pt idx="7">
                  <c:v>79011</c:v>
                </c:pt>
                <c:pt idx="8">
                  <c:v>81576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6165664"/>
        <c:axId val="320600480"/>
      </c:lineChart>
      <c:catAx>
        <c:axId val="38616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600480"/>
        <c:crosses val="autoZero"/>
        <c:auto val="1"/>
        <c:lblAlgn val="ctr"/>
        <c:lblOffset val="100"/>
        <c:noMultiLvlLbl val="0"/>
      </c:catAx>
      <c:valAx>
        <c:axId val="320600480"/>
        <c:scaling>
          <c:orientation val="minMax"/>
          <c:max val="90000"/>
          <c:min val="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6165664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'Professors UVU v USHE'!$H$16</c:f>
              <c:strCache>
                <c:ptCount val="1"/>
                <c:pt idx="0">
                  <c:v>USHE Average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'Professors UVU v USHE'!$I$14:$Q$15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strCache>
            </c:strRef>
          </c:cat>
          <c:val>
            <c:numRef>
              <c:f>'Professors UVU v USHE'!$I$16:$Q$16</c:f>
              <c:numCache>
                <c:formatCode>_("$"* #,##0_);_("$"* \(#,##0\);_("$"* "-"??_);_(@_)</c:formatCode>
                <c:ptCount val="9"/>
                <c:pt idx="0">
                  <c:v>67661.666666666672</c:v>
                </c:pt>
                <c:pt idx="1">
                  <c:v>70797.666666666672</c:v>
                </c:pt>
                <c:pt idx="2">
                  <c:v>73589.714285714275</c:v>
                </c:pt>
                <c:pt idx="3">
                  <c:v>76072.333333333328</c:v>
                </c:pt>
                <c:pt idx="4">
                  <c:v>75626.857142857145</c:v>
                </c:pt>
                <c:pt idx="5">
                  <c:v>76443.142857142826</c:v>
                </c:pt>
                <c:pt idx="6">
                  <c:v>76541.142857142826</c:v>
                </c:pt>
                <c:pt idx="7">
                  <c:v>78351.428571428536</c:v>
                </c:pt>
                <c:pt idx="8">
                  <c:v>79347.857142857145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'Professors UVU v USHE'!$H$17</c:f>
              <c:strCache>
                <c:ptCount val="1"/>
                <c:pt idx="0">
                  <c:v>UVU</c:v>
                </c:pt>
              </c:strCache>
            </c:strRef>
          </c:tx>
          <c:spPr>
            <a:ln w="28575" cap="rnd">
              <a:solidFill>
                <a:srgbClr val="4CB3B3"/>
              </a:solidFill>
              <a:round/>
            </a:ln>
            <a:effectLst/>
          </c:spPr>
          <c:marker>
            <c:symbol val="none"/>
          </c:marker>
          <c:cat>
            <c:strRef>
              <c:f>'Professors UVU v USHE'!$I$14:$Q$15</c:f>
              <c:strCach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strCache>
            </c:strRef>
          </c:cat>
          <c:val>
            <c:numRef>
              <c:f>'Professors UVU v USHE'!$I$17:$Q$17</c:f>
              <c:numCache>
                <c:formatCode>_("$"* #,##0_);_("$"* \(#,##0\);_("$"* "-"??_);_(@_)</c:formatCode>
                <c:ptCount val="9"/>
                <c:pt idx="0">
                  <c:v>62881</c:v>
                </c:pt>
                <c:pt idx="1">
                  <c:v>66394</c:v>
                </c:pt>
                <c:pt idx="2">
                  <c:v>70280</c:v>
                </c:pt>
                <c:pt idx="3">
                  <c:v>70871</c:v>
                </c:pt>
                <c:pt idx="4">
                  <c:v>71694</c:v>
                </c:pt>
                <c:pt idx="5">
                  <c:v>70960</c:v>
                </c:pt>
                <c:pt idx="6">
                  <c:v>72594</c:v>
                </c:pt>
                <c:pt idx="7">
                  <c:v>74250</c:v>
                </c:pt>
                <c:pt idx="8">
                  <c:v>76797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0603280"/>
        <c:axId val="320603840"/>
      </c:lineChart>
      <c:catAx>
        <c:axId val="32060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603840"/>
        <c:crosses val="autoZero"/>
        <c:auto val="1"/>
        <c:lblAlgn val="ctr"/>
        <c:lblOffset val="100"/>
        <c:noMultiLvlLbl val="0"/>
      </c:catAx>
      <c:valAx>
        <c:axId val="320603840"/>
        <c:scaling>
          <c:orientation val="minMax"/>
          <c:max val="90000"/>
          <c:min val="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603280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'[(data) Chronicle Data.xlsx]Professors UVU v Bacc'!$B$1</c:f>
              <c:strCache>
                <c:ptCount val="1"/>
                <c:pt idx="0">
                  <c:v>UVU</c:v>
                </c:pt>
              </c:strCache>
            </c:strRef>
          </c:tx>
          <c:spPr>
            <a:ln w="28575" cap="rnd">
              <a:solidFill>
                <a:srgbClr val="4CB3B3"/>
              </a:solidFill>
              <a:round/>
            </a:ln>
            <a:effectLst/>
          </c:spPr>
          <c:marker>
            <c:symbol val="none"/>
          </c:marker>
          <c:cat>
            <c:numRef>
              <c:f>'[(data) Chronicle Data.xlsx]Professors UVU v Bacc'!$A$2:$A$10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'[(data) Chronicle Data.xlsx]Professors UVU v Bacc'!$B$2:$B$10</c:f>
              <c:numCache>
                <c:formatCode>"$"#,##0</c:formatCode>
                <c:ptCount val="9"/>
                <c:pt idx="0">
                  <c:v>63372</c:v>
                </c:pt>
                <c:pt idx="1">
                  <c:v>67127</c:v>
                </c:pt>
                <c:pt idx="2">
                  <c:v>71852</c:v>
                </c:pt>
                <c:pt idx="3">
                  <c:v>72059</c:v>
                </c:pt>
                <c:pt idx="4">
                  <c:v>73370</c:v>
                </c:pt>
                <c:pt idx="5">
                  <c:v>75290</c:v>
                </c:pt>
                <c:pt idx="6">
                  <c:v>75708</c:v>
                </c:pt>
                <c:pt idx="7">
                  <c:v>77544</c:v>
                </c:pt>
                <c:pt idx="8">
                  <c:v>79956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'[(data) Chronicle Data.xlsx]Professors UVU v Bacc'!$C$1</c:f>
              <c:strCache>
                <c:ptCount val="1"/>
                <c:pt idx="0">
                  <c:v>Bacc. Diverse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'[(data) Chronicle Data.xlsx]Professors UVU v Bacc'!$A$2:$A$10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'[(data) Chronicle Data.xlsx]Professors UVU v Bacc'!$C$2:$C$10</c:f>
              <c:numCache>
                <c:formatCode>"$"#,##0</c:formatCode>
                <c:ptCount val="9"/>
                <c:pt idx="0">
                  <c:v>61100</c:v>
                </c:pt>
                <c:pt idx="1">
                  <c:v>63799</c:v>
                </c:pt>
                <c:pt idx="2">
                  <c:v>65863</c:v>
                </c:pt>
                <c:pt idx="3">
                  <c:v>66645</c:v>
                </c:pt>
                <c:pt idx="4">
                  <c:v>67954</c:v>
                </c:pt>
                <c:pt idx="5">
                  <c:v>69235</c:v>
                </c:pt>
                <c:pt idx="6">
                  <c:v>66790</c:v>
                </c:pt>
                <c:pt idx="7">
                  <c:v>68270</c:v>
                </c:pt>
                <c:pt idx="8">
                  <c:v>69337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0606640"/>
        <c:axId val="320607200"/>
      </c:lineChart>
      <c:catAx>
        <c:axId val="32060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607200"/>
        <c:crosses val="autoZero"/>
        <c:auto val="1"/>
        <c:lblAlgn val="ctr"/>
        <c:lblOffset val="100"/>
        <c:noMultiLvlLbl val="0"/>
      </c:catAx>
      <c:valAx>
        <c:axId val="320607200"/>
        <c:scaling>
          <c:orientation val="minMax"/>
          <c:max val="110000"/>
          <c:min val="3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606640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'[(data) Chronicle Data.xlsx]Professors UVU v Bacc'!$B$12</c:f>
              <c:strCache>
                <c:ptCount val="1"/>
                <c:pt idx="0">
                  <c:v>UVU</c:v>
                </c:pt>
              </c:strCache>
            </c:strRef>
          </c:tx>
          <c:spPr>
            <a:ln w="28575" cap="rnd">
              <a:solidFill>
                <a:srgbClr val="4CB3B3"/>
              </a:solidFill>
              <a:round/>
            </a:ln>
            <a:effectLst/>
          </c:spPr>
          <c:marker>
            <c:symbol val="none"/>
          </c:marker>
          <c:cat>
            <c:numRef>
              <c:f>'[(data) Chronicle Data.xlsx]Professors UVU v Bacc'!$A$13:$A$21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'[(data) Chronicle Data.xlsx]Professors UVU v Bacc'!$B$13:$B$21</c:f>
              <c:numCache>
                <c:formatCode>"$"#,##0</c:formatCode>
                <c:ptCount val="9"/>
                <c:pt idx="0">
                  <c:v>63560</c:v>
                </c:pt>
                <c:pt idx="1">
                  <c:v>67429</c:v>
                </c:pt>
                <c:pt idx="2">
                  <c:v>72491</c:v>
                </c:pt>
                <c:pt idx="3">
                  <c:v>72503</c:v>
                </c:pt>
                <c:pt idx="4">
                  <c:v>73914</c:v>
                </c:pt>
                <c:pt idx="5">
                  <c:v>76785</c:v>
                </c:pt>
                <c:pt idx="6">
                  <c:v>77508</c:v>
                </c:pt>
                <c:pt idx="7">
                  <c:v>79011</c:v>
                </c:pt>
                <c:pt idx="8">
                  <c:v>81576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'[(data) Chronicle Data.xlsx]Professors UVU v Bacc'!$C$12</c:f>
              <c:strCache>
                <c:ptCount val="1"/>
                <c:pt idx="0">
                  <c:v>Bacc. Diverse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'[(data) Chronicle Data.xlsx]Professors UVU v Bacc'!$A$13:$A$21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'[(data) Chronicle Data.xlsx]Professors UVU v Bacc'!$C$13:$C$21</c:f>
              <c:numCache>
                <c:formatCode>"$"#,##0</c:formatCode>
                <c:ptCount val="9"/>
                <c:pt idx="0">
                  <c:v>61974</c:v>
                </c:pt>
                <c:pt idx="1">
                  <c:v>64699</c:v>
                </c:pt>
                <c:pt idx="2">
                  <c:v>66702</c:v>
                </c:pt>
                <c:pt idx="3">
                  <c:v>67543</c:v>
                </c:pt>
                <c:pt idx="4">
                  <c:v>68974</c:v>
                </c:pt>
                <c:pt idx="5">
                  <c:v>70222</c:v>
                </c:pt>
                <c:pt idx="6">
                  <c:v>67765</c:v>
                </c:pt>
                <c:pt idx="7">
                  <c:v>69143</c:v>
                </c:pt>
                <c:pt idx="8">
                  <c:v>70298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071360"/>
        <c:axId val="383071920"/>
      </c:lineChart>
      <c:catAx>
        <c:axId val="38307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071920"/>
        <c:crosses val="autoZero"/>
        <c:auto val="1"/>
        <c:lblAlgn val="ctr"/>
        <c:lblOffset val="100"/>
        <c:noMultiLvlLbl val="0"/>
      </c:catAx>
      <c:valAx>
        <c:axId val="383071920"/>
        <c:scaling>
          <c:orientation val="minMax"/>
          <c:max val="110000"/>
          <c:min val="3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071360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'[(data) Chronicle Data.xlsx]Professors UVU v Bacc'!$B$23</c:f>
              <c:strCache>
                <c:ptCount val="1"/>
                <c:pt idx="0">
                  <c:v>UVU</c:v>
                </c:pt>
              </c:strCache>
            </c:strRef>
          </c:tx>
          <c:spPr>
            <a:ln w="28575" cap="rnd">
              <a:solidFill>
                <a:srgbClr val="4CB3B3"/>
              </a:solidFill>
              <a:round/>
            </a:ln>
            <a:effectLst/>
          </c:spPr>
          <c:marker>
            <c:symbol val="none"/>
          </c:marker>
          <c:cat>
            <c:numRef>
              <c:f>'[(data) Chronicle Data.xlsx]Professors UVU v Bacc'!$A$24:$A$32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'[(data) Chronicle Data.xlsx]Professors UVU v Bacc'!$B$24:$B$32</c:f>
              <c:numCache>
                <c:formatCode>"$"#,##0</c:formatCode>
                <c:ptCount val="9"/>
                <c:pt idx="0">
                  <c:v>62881</c:v>
                </c:pt>
                <c:pt idx="1">
                  <c:v>66394</c:v>
                </c:pt>
                <c:pt idx="2">
                  <c:v>70280</c:v>
                </c:pt>
                <c:pt idx="3">
                  <c:v>70871</c:v>
                </c:pt>
                <c:pt idx="4">
                  <c:v>71694</c:v>
                </c:pt>
                <c:pt idx="5">
                  <c:v>70960</c:v>
                </c:pt>
                <c:pt idx="6">
                  <c:v>72594</c:v>
                </c:pt>
                <c:pt idx="7">
                  <c:v>74250</c:v>
                </c:pt>
                <c:pt idx="8">
                  <c:v>76797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'[(data) Chronicle Data.xlsx]Professors UVU v Bacc'!$C$23</c:f>
              <c:strCache>
                <c:ptCount val="1"/>
                <c:pt idx="0">
                  <c:v>Bacc. Diverse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'[(data) Chronicle Data.xlsx]Professors UVU v Bacc'!$A$24:$A$32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'[(data) Chronicle Data.xlsx]Professors UVU v Bacc'!$C$24:$C$32</c:f>
              <c:numCache>
                <c:formatCode>"$"#,##0</c:formatCode>
                <c:ptCount val="9"/>
                <c:pt idx="0">
                  <c:v>59099</c:v>
                </c:pt>
                <c:pt idx="1">
                  <c:v>61794</c:v>
                </c:pt>
                <c:pt idx="2">
                  <c:v>64097</c:v>
                </c:pt>
                <c:pt idx="3">
                  <c:v>64752</c:v>
                </c:pt>
                <c:pt idx="4">
                  <c:v>65838</c:v>
                </c:pt>
                <c:pt idx="5">
                  <c:v>67193</c:v>
                </c:pt>
                <c:pt idx="6">
                  <c:v>64850</c:v>
                </c:pt>
                <c:pt idx="7">
                  <c:v>66549</c:v>
                </c:pt>
                <c:pt idx="8">
                  <c:v>67491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074720"/>
        <c:axId val="383075280"/>
      </c:lineChart>
      <c:catAx>
        <c:axId val="38307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075280"/>
        <c:crosses val="autoZero"/>
        <c:auto val="1"/>
        <c:lblAlgn val="ctr"/>
        <c:lblOffset val="100"/>
        <c:noMultiLvlLbl val="0"/>
      </c:catAx>
      <c:valAx>
        <c:axId val="383075280"/>
        <c:scaling>
          <c:orientation val="minMax"/>
          <c:max val="110000"/>
          <c:min val="3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074720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 smtClean="0">
                <a:effectLst/>
              </a:rPr>
              <a:t>Female </a:t>
            </a:r>
            <a:r>
              <a:rPr lang="en-US" sz="1400" b="0" i="0" baseline="0" dirty="0">
                <a:effectLst/>
              </a:rPr>
              <a:t>Professors</a:t>
            </a:r>
            <a:endParaRPr lang="en-US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'(Women) Average Salaries'!$B$3</c:f>
              <c:strCache>
                <c:ptCount val="1"/>
                <c:pt idx="0">
                  <c:v>Professors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'(Women) Average Salaries'!$A$4:$A$12</c:f>
              <c:strCache>
                <c:ptCount val="9"/>
                <c:pt idx="0">
                  <c:v>U of U</c:v>
                </c:pt>
                <c:pt idx="1">
                  <c:v>BYU</c:v>
                </c:pt>
                <c:pt idx="2">
                  <c:v>USU</c:v>
                </c:pt>
                <c:pt idx="3">
                  <c:v>UVU</c:v>
                </c:pt>
                <c:pt idx="4">
                  <c:v>SUU</c:v>
                </c:pt>
                <c:pt idx="5">
                  <c:v>DSU</c:v>
                </c:pt>
                <c:pt idx="6">
                  <c:v>Weber</c:v>
                </c:pt>
                <c:pt idx="7">
                  <c:v>SLCC</c:v>
                </c:pt>
                <c:pt idx="8">
                  <c:v>Snow</c:v>
                </c:pt>
              </c:strCache>
            </c:strRef>
          </c:cat>
          <c:val>
            <c:numRef>
              <c:f>'(Women) Average Salaries'!$B$4:$B$12</c:f>
              <c:numCache>
                <c:formatCode>_-"$"* #,##0.00_-;\-"$"* #,##0.00_-;_-"$"* "-"??_-;_-@_-</c:formatCode>
                <c:ptCount val="9"/>
                <c:pt idx="0">
                  <c:v>98982</c:v>
                </c:pt>
                <c:pt idx="1">
                  <c:v>96831</c:v>
                </c:pt>
                <c:pt idx="2">
                  <c:v>90324</c:v>
                </c:pt>
                <c:pt idx="3">
                  <c:v>76797</c:v>
                </c:pt>
                <c:pt idx="4">
                  <c:v>76482</c:v>
                </c:pt>
                <c:pt idx="5">
                  <c:v>75852</c:v>
                </c:pt>
                <c:pt idx="6">
                  <c:v>74169</c:v>
                </c:pt>
                <c:pt idx="7">
                  <c:v>62829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0583008"/>
        <c:axId val="530583568"/>
      </c:barChart>
      <c:catAx>
        <c:axId val="530583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583568"/>
        <c:crosses val="autoZero"/>
        <c:auto val="1"/>
        <c:lblAlgn val="ctr"/>
        <c:lblOffset val="100"/>
        <c:noMultiLvlLbl val="0"/>
      </c:catAx>
      <c:valAx>
        <c:axId val="530583568"/>
        <c:scaling>
          <c:orientation val="minMax"/>
          <c:max val="120000"/>
          <c:min val="3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$&quot;* #,##0_-;\-&quot;$&quot;* #,##0_-;_-&quot;$&quot;* &quot;-&quot;_-;_-@_-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583008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 smtClean="0">
                <a:effectLst/>
              </a:rPr>
              <a:t>All </a:t>
            </a:r>
            <a:r>
              <a:rPr lang="en-US" sz="1400" b="0" i="0" baseline="0" dirty="0">
                <a:effectLst/>
              </a:rPr>
              <a:t>Associate Professors</a:t>
            </a:r>
            <a:endParaRPr lang="en-US" sz="1400" dirty="0">
              <a:effectLst/>
            </a:endParaRPr>
          </a:p>
          <a:p>
            <a:pPr>
              <a:defRPr/>
            </a:pPr>
            <a:endParaRPr lang="en-US" sz="1400" dirty="0"/>
          </a:p>
        </c:rich>
      </c:tx>
      <c:layout>
        <c:manualLayout>
          <c:xMode val="edge"/>
          <c:yMode val="edge"/>
          <c:x val="0.24416909540654599"/>
          <c:y val="1.37104757751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'(All) Average Salaries'!$B$19</c:f>
              <c:strCache>
                <c:ptCount val="1"/>
                <c:pt idx="0">
                  <c:v>Associate _x000d_Professors</c:v>
                </c:pt>
              </c:strCache>
            </c:strRef>
          </c:tx>
          <c:spPr>
            <a:solidFill>
              <a:srgbClr val="4CB3B3"/>
            </a:solidFill>
            <a:ln>
              <a:noFill/>
            </a:ln>
            <a:effectLst/>
          </c:spPr>
          <c:invertIfNegative val="0"/>
          <c:cat>
            <c:strRef>
              <c:f>'(All) Average Salaries'!$A$20:$A$28</c:f>
              <c:strCache>
                <c:ptCount val="9"/>
                <c:pt idx="0">
                  <c:v>BYU</c:v>
                </c:pt>
                <c:pt idx="1">
                  <c:v>U of U</c:v>
                </c:pt>
                <c:pt idx="2">
                  <c:v>USU</c:v>
                </c:pt>
                <c:pt idx="3">
                  <c:v>UVU</c:v>
                </c:pt>
                <c:pt idx="4">
                  <c:v>Weber</c:v>
                </c:pt>
                <c:pt idx="5">
                  <c:v>SUU</c:v>
                </c:pt>
                <c:pt idx="6">
                  <c:v>DSU</c:v>
                </c:pt>
                <c:pt idx="7">
                  <c:v>SLCC</c:v>
                </c:pt>
                <c:pt idx="8">
                  <c:v>Snow</c:v>
                </c:pt>
              </c:strCache>
            </c:strRef>
          </c:cat>
          <c:val>
            <c:numRef>
              <c:f>'(All) Average Salaries'!$B$20:$B$28</c:f>
              <c:numCache>
                <c:formatCode>_-"$"* #,##0.00_-;\-"$"* #,##0.00_-;_-"$"* "-"??_-;_-@_-</c:formatCode>
                <c:ptCount val="9"/>
                <c:pt idx="0">
                  <c:v>82836</c:v>
                </c:pt>
                <c:pt idx="1">
                  <c:v>76860</c:v>
                </c:pt>
                <c:pt idx="2">
                  <c:v>76779</c:v>
                </c:pt>
                <c:pt idx="3">
                  <c:v>67536</c:v>
                </c:pt>
                <c:pt idx="4">
                  <c:v>65412</c:v>
                </c:pt>
                <c:pt idx="5">
                  <c:v>64134</c:v>
                </c:pt>
                <c:pt idx="6">
                  <c:v>63261</c:v>
                </c:pt>
                <c:pt idx="7">
                  <c:v>55053</c:v>
                </c:pt>
                <c:pt idx="8">
                  <c:v>53919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0585808"/>
        <c:axId val="530586368"/>
      </c:barChart>
      <c:catAx>
        <c:axId val="5305858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586368"/>
        <c:crosses val="autoZero"/>
        <c:auto val="1"/>
        <c:lblAlgn val="ctr"/>
        <c:lblOffset val="100"/>
        <c:noMultiLvlLbl val="0"/>
      </c:catAx>
      <c:valAx>
        <c:axId val="530586368"/>
        <c:scaling>
          <c:orientation val="minMax"/>
          <c:max val="90000"/>
          <c:min val="3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$&quot;* #,##0_-;\-&quot;$&quot;* #,##0_-;_-&quot;$&quot;* &quot;-&quot;_-;_-@_-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0585808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 smtClean="0">
                <a:effectLst/>
              </a:rPr>
              <a:t>Male </a:t>
            </a:r>
            <a:r>
              <a:rPr lang="en-US" sz="1400" b="0" i="0" baseline="0" dirty="0">
                <a:effectLst/>
              </a:rPr>
              <a:t>Associate Professors</a:t>
            </a:r>
            <a:endParaRPr lang="en-US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'(Men) Average Salaries'!$B$14</c:f>
              <c:strCache>
                <c:ptCount val="1"/>
                <c:pt idx="0">
                  <c:v>Associate _x000d_Professors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'(Men) Average Salaries'!$A$15:$A$23</c:f>
              <c:strCache>
                <c:ptCount val="9"/>
                <c:pt idx="0">
                  <c:v>BYU</c:v>
                </c:pt>
                <c:pt idx="1">
                  <c:v>USU</c:v>
                </c:pt>
                <c:pt idx="2">
                  <c:v>U of U</c:v>
                </c:pt>
                <c:pt idx="3">
                  <c:v>UVU</c:v>
                </c:pt>
                <c:pt idx="4">
                  <c:v>Weber</c:v>
                </c:pt>
                <c:pt idx="5">
                  <c:v>DSU</c:v>
                </c:pt>
                <c:pt idx="6">
                  <c:v>SUU</c:v>
                </c:pt>
                <c:pt idx="7">
                  <c:v>SLCC</c:v>
                </c:pt>
                <c:pt idx="8">
                  <c:v>Snow</c:v>
                </c:pt>
              </c:strCache>
            </c:strRef>
          </c:cat>
          <c:val>
            <c:numRef>
              <c:f>'(Men) Average Salaries'!$B$15:$B$23</c:f>
              <c:numCache>
                <c:formatCode>_-"$"* #,##0.00_-;\-"$"* #,##0.00_-;_-"$"* "-"??_-;_-@_-</c:formatCode>
                <c:ptCount val="9"/>
                <c:pt idx="0">
                  <c:v>84186</c:v>
                </c:pt>
                <c:pt idx="1">
                  <c:v>79200</c:v>
                </c:pt>
                <c:pt idx="2">
                  <c:v>78210</c:v>
                </c:pt>
                <c:pt idx="3">
                  <c:v>68760</c:v>
                </c:pt>
                <c:pt idx="4">
                  <c:v>67221</c:v>
                </c:pt>
                <c:pt idx="5">
                  <c:v>66717</c:v>
                </c:pt>
                <c:pt idx="6">
                  <c:v>64683</c:v>
                </c:pt>
                <c:pt idx="7">
                  <c:v>54810</c:v>
                </c:pt>
                <c:pt idx="8">
                  <c:v>54639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8373728"/>
        <c:axId val="538374288"/>
      </c:barChart>
      <c:catAx>
        <c:axId val="538373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374288"/>
        <c:crosses val="autoZero"/>
        <c:auto val="1"/>
        <c:lblAlgn val="ctr"/>
        <c:lblOffset val="100"/>
        <c:noMultiLvlLbl val="0"/>
      </c:catAx>
      <c:valAx>
        <c:axId val="538374288"/>
        <c:scaling>
          <c:orientation val="minMax"/>
          <c:min val="3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$&quot;* #,##0_-;\-&quot;$&quot;* #,##0_-;_-&quot;$&quot;* &quot;-&quot;_-;_-@_-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373728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 smtClean="0">
                <a:effectLst/>
              </a:rPr>
              <a:t>Female </a:t>
            </a:r>
            <a:r>
              <a:rPr lang="en-US" sz="1400" b="0" i="0" baseline="0" dirty="0">
                <a:effectLst/>
              </a:rPr>
              <a:t>Associate Professors</a:t>
            </a:r>
            <a:endParaRPr lang="en-US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'(Women) Average Salaries'!$B$14</c:f>
              <c:strCache>
                <c:ptCount val="1"/>
                <c:pt idx="0">
                  <c:v>Associate _x000d_Professors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'(Women) Average Salaries'!$A$15:$A$23</c:f>
              <c:strCache>
                <c:ptCount val="9"/>
                <c:pt idx="0">
                  <c:v>BYU</c:v>
                </c:pt>
                <c:pt idx="1">
                  <c:v>U of U</c:v>
                </c:pt>
                <c:pt idx="2">
                  <c:v>USU</c:v>
                </c:pt>
                <c:pt idx="3">
                  <c:v>UVU</c:v>
                </c:pt>
                <c:pt idx="4">
                  <c:v>Weber</c:v>
                </c:pt>
                <c:pt idx="5">
                  <c:v>SUU</c:v>
                </c:pt>
                <c:pt idx="6">
                  <c:v>DSU</c:v>
                </c:pt>
                <c:pt idx="7">
                  <c:v>SLCC</c:v>
                </c:pt>
                <c:pt idx="8">
                  <c:v>Snow</c:v>
                </c:pt>
              </c:strCache>
            </c:strRef>
          </c:cat>
          <c:val>
            <c:numRef>
              <c:f>'(Women) Average Salaries'!$B$15:$B$23</c:f>
              <c:numCache>
                <c:formatCode>_-"$"* #,##0.00_-;\-"$"* #,##0.00_-;_-"$"* "-"??_-;_-@_-</c:formatCode>
                <c:ptCount val="9"/>
                <c:pt idx="0">
                  <c:v>77661</c:v>
                </c:pt>
                <c:pt idx="1">
                  <c:v>75078</c:v>
                </c:pt>
                <c:pt idx="2">
                  <c:v>72261</c:v>
                </c:pt>
                <c:pt idx="3">
                  <c:v>64746</c:v>
                </c:pt>
                <c:pt idx="4">
                  <c:v>63360</c:v>
                </c:pt>
                <c:pt idx="5">
                  <c:v>62721</c:v>
                </c:pt>
                <c:pt idx="6">
                  <c:v>59382</c:v>
                </c:pt>
                <c:pt idx="7">
                  <c:v>55224</c:v>
                </c:pt>
                <c:pt idx="8">
                  <c:v>52596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92155392"/>
        <c:axId val="492155952"/>
      </c:barChart>
      <c:catAx>
        <c:axId val="492155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155952"/>
        <c:crosses val="autoZero"/>
        <c:auto val="1"/>
        <c:lblAlgn val="ctr"/>
        <c:lblOffset val="100"/>
        <c:noMultiLvlLbl val="0"/>
      </c:catAx>
      <c:valAx>
        <c:axId val="492155952"/>
        <c:scaling>
          <c:orientation val="minMax"/>
          <c:min val="3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$&quot;* #,##0_-;\-&quot;$&quot;* #,##0_-;_-&quot;$&quot;* &quot;-&quot;_-;_-@_-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155392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All </a:t>
            </a:r>
            <a:r>
              <a:rPr lang="en-US" baseline="0" dirty="0"/>
              <a:t>Assistant Professors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'(All) Average Salaries'!$B$33</c:f>
              <c:strCache>
                <c:ptCount val="1"/>
                <c:pt idx="0">
                  <c:v>Assistant _x000d_Professors</c:v>
                </c:pt>
              </c:strCache>
            </c:strRef>
          </c:tx>
          <c:spPr>
            <a:solidFill>
              <a:srgbClr val="4CB3B3"/>
            </a:solidFill>
            <a:ln>
              <a:noFill/>
            </a:ln>
            <a:effectLst/>
          </c:spPr>
          <c:invertIfNegative val="0"/>
          <c:cat>
            <c:strRef>
              <c:f>'(All) Average Salaries'!$A$34:$A$42</c:f>
              <c:strCache>
                <c:ptCount val="9"/>
                <c:pt idx="0">
                  <c:v>BYU</c:v>
                </c:pt>
                <c:pt idx="1">
                  <c:v>USU</c:v>
                </c:pt>
                <c:pt idx="2">
                  <c:v>U of U</c:v>
                </c:pt>
                <c:pt idx="3">
                  <c:v>UVU</c:v>
                </c:pt>
                <c:pt idx="4">
                  <c:v>Weber</c:v>
                </c:pt>
                <c:pt idx="5">
                  <c:v>SUU</c:v>
                </c:pt>
                <c:pt idx="6">
                  <c:v>DSU</c:v>
                </c:pt>
                <c:pt idx="7">
                  <c:v>SLCC</c:v>
                </c:pt>
                <c:pt idx="8">
                  <c:v>Snow</c:v>
                </c:pt>
              </c:strCache>
            </c:strRef>
          </c:cat>
          <c:val>
            <c:numRef>
              <c:f>'(All) Average Salaries'!$B$34:$B$42</c:f>
              <c:numCache>
                <c:formatCode>_-"$"* #,##0.00_-;\-"$"* #,##0.00_-;_-"$"* "-"??_-;_-@_-</c:formatCode>
                <c:ptCount val="9"/>
                <c:pt idx="0">
                  <c:v>72801</c:v>
                </c:pt>
                <c:pt idx="1">
                  <c:v>66951</c:v>
                </c:pt>
                <c:pt idx="2">
                  <c:v>63981</c:v>
                </c:pt>
                <c:pt idx="3">
                  <c:v>62577</c:v>
                </c:pt>
                <c:pt idx="4">
                  <c:v>60057</c:v>
                </c:pt>
                <c:pt idx="5">
                  <c:v>53361</c:v>
                </c:pt>
                <c:pt idx="6">
                  <c:v>53199</c:v>
                </c:pt>
                <c:pt idx="7">
                  <c:v>48978</c:v>
                </c:pt>
                <c:pt idx="8">
                  <c:v>44919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92158192"/>
        <c:axId val="526870640"/>
      </c:barChart>
      <c:catAx>
        <c:axId val="492158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870640"/>
        <c:crosses val="autoZero"/>
        <c:auto val="1"/>
        <c:lblAlgn val="ctr"/>
        <c:lblOffset val="100"/>
        <c:noMultiLvlLbl val="0"/>
      </c:catAx>
      <c:valAx>
        <c:axId val="526870640"/>
        <c:scaling>
          <c:orientation val="minMax"/>
          <c:max val="80000"/>
          <c:min val="3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$&quot;* #,##0_-;\-&quot;$&quot;* #,##0_-;_-&quot;$&quot;* &quot;-&quot;_-;_-@_-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2158192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 smtClean="0">
                <a:effectLst/>
              </a:rPr>
              <a:t>Male </a:t>
            </a:r>
            <a:r>
              <a:rPr lang="en-US" sz="1400" b="0" i="0" baseline="0" dirty="0">
                <a:effectLst/>
              </a:rPr>
              <a:t>Assistant Professors</a:t>
            </a:r>
            <a:endParaRPr lang="en-US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'(Men) Average Salaries'!$B$25</c:f>
              <c:strCache>
                <c:ptCount val="1"/>
                <c:pt idx="0">
                  <c:v>Assistant _x000d_Professors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'(Men) Average Salaries'!$A$26:$A$34</c:f>
              <c:strCache>
                <c:ptCount val="9"/>
                <c:pt idx="0">
                  <c:v>BYU</c:v>
                </c:pt>
                <c:pt idx="1">
                  <c:v>USU</c:v>
                </c:pt>
                <c:pt idx="2">
                  <c:v>U of U</c:v>
                </c:pt>
                <c:pt idx="3">
                  <c:v>UVU</c:v>
                </c:pt>
                <c:pt idx="4">
                  <c:v>Weber</c:v>
                </c:pt>
                <c:pt idx="5">
                  <c:v>SUU</c:v>
                </c:pt>
                <c:pt idx="6">
                  <c:v>DSU</c:v>
                </c:pt>
                <c:pt idx="7">
                  <c:v>SLCC</c:v>
                </c:pt>
                <c:pt idx="8">
                  <c:v>Snow</c:v>
                </c:pt>
              </c:strCache>
            </c:strRef>
          </c:cat>
          <c:val>
            <c:numRef>
              <c:f>'(Men) Average Salaries'!$B$26:$B$34</c:f>
              <c:numCache>
                <c:formatCode>_-"$"* #,##0.00_-;\-"$"* #,##0.00_-;_-"$"* "-"??_-;_-@_-</c:formatCode>
                <c:ptCount val="9"/>
                <c:pt idx="0">
                  <c:v>75267</c:v>
                </c:pt>
                <c:pt idx="1">
                  <c:v>69822</c:v>
                </c:pt>
                <c:pt idx="2">
                  <c:v>69399</c:v>
                </c:pt>
                <c:pt idx="3">
                  <c:v>64431</c:v>
                </c:pt>
                <c:pt idx="4">
                  <c:v>63486</c:v>
                </c:pt>
                <c:pt idx="5">
                  <c:v>53982</c:v>
                </c:pt>
                <c:pt idx="6">
                  <c:v>53118</c:v>
                </c:pt>
                <c:pt idx="7">
                  <c:v>48402</c:v>
                </c:pt>
                <c:pt idx="8">
                  <c:v>46791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6872880"/>
        <c:axId val="526873440"/>
      </c:barChart>
      <c:catAx>
        <c:axId val="526872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873440"/>
        <c:crosses val="autoZero"/>
        <c:auto val="1"/>
        <c:lblAlgn val="ctr"/>
        <c:lblOffset val="100"/>
        <c:noMultiLvlLbl val="0"/>
      </c:catAx>
      <c:valAx>
        <c:axId val="526873440"/>
        <c:scaling>
          <c:orientation val="minMax"/>
          <c:min val="3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$&quot;* #,##0_-;\-&quot;$&quot;* #,##0_-;_-&quot;$&quot;* &quot;-&quot;_-;_-@_-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872880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 dirty="0" smtClean="0">
                <a:effectLst/>
              </a:rPr>
              <a:t>Female </a:t>
            </a:r>
            <a:r>
              <a:rPr lang="en-US" sz="1400" b="0" i="0" baseline="0" dirty="0">
                <a:effectLst/>
              </a:rPr>
              <a:t>Assistant Professors</a:t>
            </a:r>
            <a:endParaRPr lang="en-US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'(Women) Average Salaries'!$B$25</c:f>
              <c:strCache>
                <c:ptCount val="1"/>
                <c:pt idx="0">
                  <c:v>Assistant _x000d_Professors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'(Women) Average Salaries'!$A$26:$A$34</c:f>
              <c:strCache>
                <c:ptCount val="9"/>
                <c:pt idx="0">
                  <c:v>BYU</c:v>
                </c:pt>
                <c:pt idx="1">
                  <c:v>USU</c:v>
                </c:pt>
                <c:pt idx="2">
                  <c:v>UVU</c:v>
                </c:pt>
                <c:pt idx="3">
                  <c:v>U of U</c:v>
                </c:pt>
                <c:pt idx="4">
                  <c:v>Weber</c:v>
                </c:pt>
                <c:pt idx="5">
                  <c:v>DSU</c:v>
                </c:pt>
                <c:pt idx="6">
                  <c:v>SUU</c:v>
                </c:pt>
                <c:pt idx="7">
                  <c:v>SLCC</c:v>
                </c:pt>
                <c:pt idx="8">
                  <c:v>Snow</c:v>
                </c:pt>
              </c:strCache>
            </c:strRef>
          </c:cat>
          <c:val>
            <c:numRef>
              <c:f>'(Women) Average Salaries'!$B$26:$B$34</c:f>
              <c:numCache>
                <c:formatCode>_-"$"* #,##0.00_-;\-"$"* #,##0.00_-;_-"$"* "-"??_-;_-@_-</c:formatCode>
                <c:ptCount val="9"/>
                <c:pt idx="0">
                  <c:v>66996</c:v>
                </c:pt>
                <c:pt idx="1">
                  <c:v>63522</c:v>
                </c:pt>
                <c:pt idx="2">
                  <c:v>59661</c:v>
                </c:pt>
                <c:pt idx="3">
                  <c:v>58833</c:v>
                </c:pt>
                <c:pt idx="4">
                  <c:v>56664</c:v>
                </c:pt>
                <c:pt idx="5">
                  <c:v>53298</c:v>
                </c:pt>
                <c:pt idx="6">
                  <c:v>52740</c:v>
                </c:pt>
                <c:pt idx="7">
                  <c:v>49779</c:v>
                </c:pt>
                <c:pt idx="8">
                  <c:v>41967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83701056"/>
        <c:axId val="383701616"/>
      </c:barChart>
      <c:catAx>
        <c:axId val="383701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701616"/>
        <c:crosses val="autoZero"/>
        <c:auto val="1"/>
        <c:lblAlgn val="ctr"/>
        <c:lblOffset val="100"/>
        <c:noMultiLvlLbl val="0"/>
      </c:catAx>
      <c:valAx>
        <c:axId val="383701616"/>
        <c:scaling>
          <c:orientation val="minMax"/>
          <c:max val="80000"/>
          <c:min val="3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$&quot;* #,##0_-;\-&quot;$&quot;* #,##0_-;_-&quot;$&quot;* &quot;-&quot;_-;_-@_-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3701056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8011C-E2BE-0148-9E0B-745E8172BE12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1159A-A925-C949-8AFC-59916272C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4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1159A-A925-C949-8AFC-59916272CB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3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FAAC-82A2-794F-80E5-EBC5183D7FE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461-2450-B941-AE57-9290988E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0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FAAC-82A2-794F-80E5-EBC5183D7FE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461-2450-B941-AE57-9290988E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81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FAAC-82A2-794F-80E5-EBC5183D7FE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461-2450-B941-AE57-9290988E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FAAC-82A2-794F-80E5-EBC5183D7FE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461-2450-B941-AE57-9290988E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4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FAAC-82A2-794F-80E5-EBC5183D7FE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461-2450-B941-AE57-9290988E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0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FAAC-82A2-794F-80E5-EBC5183D7FE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461-2450-B941-AE57-9290988E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FAAC-82A2-794F-80E5-EBC5183D7FE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461-2450-B941-AE57-9290988E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3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FAAC-82A2-794F-80E5-EBC5183D7FE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461-2450-B941-AE57-9290988E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4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FAAC-82A2-794F-80E5-EBC5183D7FE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461-2450-B941-AE57-9290988E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0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FAAC-82A2-794F-80E5-EBC5183D7FE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461-2450-B941-AE57-9290988E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14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FAAC-82A2-794F-80E5-EBC5183D7FE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461-2450-B941-AE57-9290988E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5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0FAAC-82A2-794F-80E5-EBC5183D7FE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94461-2450-B941-AE57-9290988EE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Faculty Salary Data</a:t>
            </a:r>
            <a:br>
              <a:rPr lang="en-US" dirty="0" smtClean="0"/>
            </a:br>
            <a:r>
              <a:rPr lang="en-US" dirty="0" smtClean="0"/>
              <a:t>As reported by the Chronicle of Higher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Faculty salaries by gender with comparison to USHE Institutions, the State of Utah, and the Carnegie Classification of Baccalaureate (Diverse)</a:t>
            </a:r>
          </a:p>
          <a:p>
            <a:endParaRPr lang="en-US" dirty="0"/>
          </a:p>
          <a:p>
            <a:r>
              <a:rPr lang="en-US" dirty="0"/>
              <a:t>Source:  http://data.chronicle.com/</a:t>
            </a:r>
          </a:p>
        </p:txBody>
      </p:sp>
    </p:spTree>
    <p:extLst>
      <p:ext uri="{BB962C8B-B14F-4D97-AF65-F5344CB8AC3E}">
        <p14:creationId xmlns:p14="http://schemas.microsoft.com/office/powerpoint/2010/main" val="135881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Professors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7365525"/>
              </p:ext>
            </p:extLst>
          </p:nvPr>
        </p:nvGraphicFramePr>
        <p:xfrm>
          <a:off x="1277112" y="1690688"/>
          <a:ext cx="9637776" cy="4352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77112" y="5783440"/>
            <a:ext cx="25211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bg2">
                    <a:lumMod val="25000"/>
                  </a:schemeClr>
                </a:solidFill>
              </a:rPr>
              <a:t>* The USHE Average is unweighted</a:t>
            </a:r>
            <a:endParaRPr lang="en-US" sz="105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2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Professors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6505004"/>
              </p:ext>
            </p:extLst>
          </p:nvPr>
        </p:nvGraphicFramePr>
        <p:xfrm>
          <a:off x="1277112" y="1690688"/>
          <a:ext cx="9637776" cy="4352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77112" y="5783440"/>
            <a:ext cx="25211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bg2">
                    <a:lumMod val="25000"/>
                  </a:schemeClr>
                </a:solidFill>
              </a:rPr>
              <a:t>* The USHE Average is unweighted</a:t>
            </a:r>
            <a:endParaRPr lang="en-US" sz="105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8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Professors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34925"/>
              </p:ext>
            </p:extLst>
          </p:nvPr>
        </p:nvGraphicFramePr>
        <p:xfrm>
          <a:off x="1277112" y="1690688"/>
          <a:ext cx="9637776" cy="4352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77112" y="5783440"/>
            <a:ext cx="25211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bg2">
                    <a:lumMod val="25000"/>
                  </a:schemeClr>
                </a:solidFill>
              </a:rPr>
              <a:t>* The USHE Average is unweighted</a:t>
            </a:r>
            <a:endParaRPr lang="en-US" sz="105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04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6165"/>
            <a:ext cx="10515600" cy="243277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Average Professor Salaries:</a:t>
            </a:r>
            <a:br>
              <a:rPr lang="en-US" dirty="0" smtClean="0"/>
            </a:br>
            <a:r>
              <a:rPr lang="en-US" dirty="0" smtClean="0"/>
              <a:t>UVU compared with the Carnegie Classification Baccalaureate (Diverse)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UVU Ranked #28 against 4-year public institutions in this class</a:t>
            </a:r>
            <a:br>
              <a:rPr lang="en-US" sz="3100" dirty="0" smtClean="0"/>
            </a:b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6894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8571"/>
            <a:ext cx="10515600" cy="1325563"/>
          </a:xfrm>
        </p:spPr>
        <p:txBody>
          <a:bodyPr/>
          <a:lstStyle/>
          <a:p>
            <a:r>
              <a:rPr lang="en-US" dirty="0" smtClean="0"/>
              <a:t>All Professors</a:t>
            </a:r>
            <a:endParaRPr lang="en-US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2655670"/>
              </p:ext>
            </p:extLst>
          </p:nvPr>
        </p:nvGraphicFramePr>
        <p:xfrm>
          <a:off x="1277112" y="1714134"/>
          <a:ext cx="9637776" cy="4352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2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Professors</a:t>
            </a:r>
            <a:endParaRPr lang="en-US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7490631"/>
              </p:ext>
            </p:extLst>
          </p:nvPr>
        </p:nvGraphicFramePr>
        <p:xfrm>
          <a:off x="1277112" y="1690688"/>
          <a:ext cx="9637776" cy="4352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180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Professors</a:t>
            </a:r>
            <a:endParaRPr lang="en-US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4755066"/>
              </p:ext>
            </p:extLst>
          </p:nvPr>
        </p:nvGraphicFramePr>
        <p:xfrm>
          <a:off x="1277112" y="1690688"/>
          <a:ext cx="9637776" cy="4352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25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011" y="276621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Average Faculty Salaries:</a:t>
            </a:r>
            <a:br>
              <a:rPr lang="en-US" dirty="0" smtClean="0"/>
            </a:br>
            <a:r>
              <a:rPr lang="en-US" dirty="0" smtClean="0"/>
              <a:t>UVU compared with other USHE 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39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Professors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3390135"/>
              </p:ext>
            </p:extLst>
          </p:nvPr>
        </p:nvGraphicFramePr>
        <p:xfrm>
          <a:off x="609600" y="1690688"/>
          <a:ext cx="5486400" cy="301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2842529"/>
              </p:ext>
            </p:extLst>
          </p:nvPr>
        </p:nvGraphicFramePr>
        <p:xfrm>
          <a:off x="5922264" y="365125"/>
          <a:ext cx="5486400" cy="301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1169837"/>
              </p:ext>
            </p:extLst>
          </p:nvPr>
        </p:nvGraphicFramePr>
        <p:xfrm>
          <a:off x="5922264" y="3382645"/>
          <a:ext cx="5486400" cy="301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Right Arrow 2"/>
          <p:cNvSpPr/>
          <p:nvPr/>
        </p:nvSpPr>
        <p:spPr>
          <a:xfrm>
            <a:off x="294290" y="3073947"/>
            <a:ext cx="441434" cy="13597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654566" y="1969047"/>
            <a:ext cx="441434" cy="13597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654566" y="5006613"/>
            <a:ext cx="441434" cy="13597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9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 Professors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723377"/>
              </p:ext>
            </p:extLst>
          </p:nvPr>
        </p:nvGraphicFramePr>
        <p:xfrm>
          <a:off x="465752" y="1687047"/>
          <a:ext cx="5486400" cy="301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2816248"/>
              </p:ext>
            </p:extLst>
          </p:nvPr>
        </p:nvGraphicFramePr>
        <p:xfrm>
          <a:off x="5952152" y="365125"/>
          <a:ext cx="5486400" cy="301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5597150"/>
              </p:ext>
            </p:extLst>
          </p:nvPr>
        </p:nvGraphicFramePr>
        <p:xfrm>
          <a:off x="5952152" y="3376631"/>
          <a:ext cx="5486400" cy="301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Right Arrow 6"/>
          <p:cNvSpPr/>
          <p:nvPr/>
        </p:nvSpPr>
        <p:spPr>
          <a:xfrm>
            <a:off x="170465" y="3376631"/>
            <a:ext cx="441434" cy="13597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654566" y="1986720"/>
            <a:ext cx="441434" cy="13597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654566" y="5007496"/>
            <a:ext cx="441434" cy="13597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1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Assistant Professors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217765"/>
              </p:ext>
            </p:extLst>
          </p:nvPr>
        </p:nvGraphicFramePr>
        <p:xfrm>
          <a:off x="609600" y="1690688"/>
          <a:ext cx="5486400" cy="301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395459"/>
              </p:ext>
            </p:extLst>
          </p:nvPr>
        </p:nvGraphicFramePr>
        <p:xfrm>
          <a:off x="6096000" y="365125"/>
          <a:ext cx="5486400" cy="301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6559018"/>
              </p:ext>
            </p:extLst>
          </p:nvPr>
        </p:nvGraphicFramePr>
        <p:xfrm>
          <a:off x="6096000" y="3382645"/>
          <a:ext cx="5486400" cy="301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ight Arrow 7"/>
          <p:cNvSpPr/>
          <p:nvPr/>
        </p:nvSpPr>
        <p:spPr>
          <a:xfrm>
            <a:off x="294290" y="3314656"/>
            <a:ext cx="441434" cy="13597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790215" y="1988097"/>
            <a:ext cx="441434" cy="13597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790215" y="5201515"/>
            <a:ext cx="441434" cy="13597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797878"/>
              </p:ext>
            </p:extLst>
          </p:nvPr>
        </p:nvGraphicFramePr>
        <p:xfrm>
          <a:off x="381000" y="1690688"/>
          <a:ext cx="5486400" cy="301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484386"/>
              </p:ext>
            </p:extLst>
          </p:nvPr>
        </p:nvGraphicFramePr>
        <p:xfrm>
          <a:off x="5885247" y="365125"/>
          <a:ext cx="5486400" cy="301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354927"/>
              </p:ext>
            </p:extLst>
          </p:nvPr>
        </p:nvGraphicFramePr>
        <p:xfrm>
          <a:off x="5885247" y="3376330"/>
          <a:ext cx="5486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ight Arrow 6"/>
          <p:cNvSpPr/>
          <p:nvPr/>
        </p:nvSpPr>
        <p:spPr>
          <a:xfrm>
            <a:off x="73573" y="3931197"/>
            <a:ext cx="441434" cy="13597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616466" y="1873885"/>
            <a:ext cx="441434" cy="13597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9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Lecturers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8194326"/>
              </p:ext>
            </p:extLst>
          </p:nvPr>
        </p:nvGraphicFramePr>
        <p:xfrm>
          <a:off x="838200" y="1690688"/>
          <a:ext cx="5486400" cy="301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4765628"/>
              </p:ext>
            </p:extLst>
          </p:nvPr>
        </p:nvGraphicFramePr>
        <p:xfrm>
          <a:off x="6265663" y="3382645"/>
          <a:ext cx="5486400" cy="301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381895"/>
              </p:ext>
            </p:extLst>
          </p:nvPr>
        </p:nvGraphicFramePr>
        <p:xfrm>
          <a:off x="6265663" y="365125"/>
          <a:ext cx="5486400" cy="301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ight Arrow 6"/>
          <p:cNvSpPr/>
          <p:nvPr/>
        </p:nvSpPr>
        <p:spPr>
          <a:xfrm>
            <a:off x="515007" y="3550197"/>
            <a:ext cx="441434" cy="13597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961665" y="1989093"/>
            <a:ext cx="441434" cy="13597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961665" y="4938624"/>
            <a:ext cx="441434" cy="13597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9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6621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Average Professor Salaries:</a:t>
            </a:r>
            <a:br>
              <a:rPr lang="en-US" dirty="0" smtClean="0"/>
            </a:br>
            <a:r>
              <a:rPr lang="en-US" dirty="0" smtClean="0"/>
              <a:t>UVU compared with the State of Utah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48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3083560"/>
              </p:ext>
            </p:extLst>
          </p:nvPr>
        </p:nvGraphicFramePr>
        <p:xfrm>
          <a:off x="656478" y="1784125"/>
          <a:ext cx="5486400" cy="3383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554163"/>
              </p:ext>
            </p:extLst>
          </p:nvPr>
        </p:nvGraphicFramePr>
        <p:xfrm>
          <a:off x="6142878" y="92485"/>
          <a:ext cx="5486400" cy="3383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8221609"/>
              </p:ext>
            </p:extLst>
          </p:nvPr>
        </p:nvGraphicFramePr>
        <p:xfrm>
          <a:off x="6142878" y="3475765"/>
          <a:ext cx="5486400" cy="3383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2014-2015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4933" y="5937535"/>
            <a:ext cx="5147734" cy="5539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For this slide only, “The State of Utah” data includes all institutions of higher education including BYU, Westminster College, Rocky Mountain University of Health Professions, and other private institutions.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3570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163</Words>
  <Application>Microsoft Office PowerPoint</Application>
  <PresentationFormat>Widescreen</PresentationFormat>
  <Paragraphs>42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Faculty Salary Data As reported by the Chronicle of Higher Education</vt:lpstr>
      <vt:lpstr>Average Faculty Salaries: UVU compared with other USHE Institutions</vt:lpstr>
      <vt:lpstr>Professors</vt:lpstr>
      <vt:lpstr>Associate Professors</vt:lpstr>
      <vt:lpstr>Assistant Professors</vt:lpstr>
      <vt:lpstr>Instructors</vt:lpstr>
      <vt:lpstr>Lecturers </vt:lpstr>
      <vt:lpstr>Average Professor Salaries: UVU compared with the State of Utah</vt:lpstr>
      <vt:lpstr>2014-2015</vt:lpstr>
      <vt:lpstr>All Professors</vt:lpstr>
      <vt:lpstr>Male Professors</vt:lpstr>
      <vt:lpstr>Female Professors</vt:lpstr>
      <vt:lpstr>Average Professor Salaries: UVU compared with the Carnegie Classification Baccalaureate (Diverse)  UVU Ranked #28 against 4-year public institutions in this class </vt:lpstr>
      <vt:lpstr>All Professors</vt:lpstr>
      <vt:lpstr>Male Professors</vt:lpstr>
      <vt:lpstr>Female Professors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Linda Makin</cp:lastModifiedBy>
  <cp:revision>17</cp:revision>
  <cp:lastPrinted>2016-07-05T17:52:52Z</cp:lastPrinted>
  <dcterms:created xsi:type="dcterms:W3CDTF">2016-06-01T16:19:07Z</dcterms:created>
  <dcterms:modified xsi:type="dcterms:W3CDTF">2016-10-14T01:05:46Z</dcterms:modified>
</cp:coreProperties>
</file>