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5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9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4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4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2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3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1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558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11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70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First-year seminar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4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being proposed?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Required First-Year Seminar course</a:t>
            </a:r>
          </a:p>
          <a:p>
            <a:r>
              <a:rPr lang="en-US" dirty="0" smtClean="0"/>
              <a:t>One semester, three credits</a:t>
            </a:r>
          </a:p>
          <a:p>
            <a:r>
              <a:rPr lang="en-US" dirty="0" smtClean="0"/>
              <a:t>Within first 30 credits (could include summer)</a:t>
            </a:r>
          </a:p>
          <a:p>
            <a:r>
              <a:rPr lang="en-US" dirty="0" smtClean="0"/>
              <a:t>Part of GE requirements</a:t>
            </a:r>
          </a:p>
          <a:p>
            <a:r>
              <a:rPr lang="en-US" dirty="0" smtClean="0"/>
              <a:t>Small sections (approx. 30), face-to-face or hybrid</a:t>
            </a:r>
          </a:p>
          <a:p>
            <a:r>
              <a:rPr lang="en-US" dirty="0" smtClean="0"/>
              <a:t>Base curriculum and objectives, individualized by faculty and students within a particular FYS course</a:t>
            </a:r>
          </a:p>
          <a:p>
            <a:r>
              <a:rPr lang="en-US" dirty="0" smtClean="0"/>
              <a:t>Faculty will need to go through some sort of training on the base curriculum, objectives, and pedagogical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7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Required FYS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199" y="2628806"/>
            <a:ext cx="8977745" cy="3827411"/>
          </a:xfrm>
        </p:spPr>
        <p:txBody>
          <a:bodyPr>
            <a:normAutofit/>
          </a:bodyPr>
          <a:lstStyle/>
          <a:p>
            <a:r>
              <a:rPr lang="en-US" dirty="0" smtClean="0"/>
              <a:t>Positive impact on: retention, GPA, number of credit hours attempted and completed, graduation rates, student involvement in campus activities, student attitudes and perceptions of higher </a:t>
            </a:r>
            <a:r>
              <a:rPr lang="en-US" dirty="0" err="1" smtClean="0"/>
              <a:t>ed</a:t>
            </a:r>
            <a:r>
              <a:rPr lang="en-US" dirty="0" smtClean="0"/>
              <a:t>, faculty development and methods of instruction</a:t>
            </a:r>
          </a:p>
          <a:p>
            <a:r>
              <a:rPr lang="en-US" dirty="0" smtClean="0"/>
              <a:t>Best documented outcome of FYS is a positive effect on student retention, particularly in the first year</a:t>
            </a:r>
          </a:p>
          <a:p>
            <a:r>
              <a:rPr lang="en-US" dirty="0" smtClean="0"/>
              <a:t>FYS focuses on the development of student-success strategies and skills that have lifelong value</a:t>
            </a:r>
          </a:p>
          <a:p>
            <a:r>
              <a:rPr lang="en-US" dirty="0" smtClean="0"/>
              <a:t>Lots of scholarship and data about FYS courses—we won’t have to start from scratch</a:t>
            </a:r>
          </a:p>
          <a:p>
            <a:r>
              <a:rPr lang="en-US" dirty="0" smtClean="0"/>
              <a:t>Meets USHE requirement of having a HIP within first 30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2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6877" y="2647280"/>
            <a:ext cx="8178246" cy="3605738"/>
          </a:xfrm>
        </p:spPr>
        <p:txBody>
          <a:bodyPr>
            <a:normAutofit/>
          </a:bodyPr>
          <a:lstStyle/>
          <a:p>
            <a:r>
              <a:rPr lang="en-US" dirty="0" smtClean="0"/>
              <a:t>3 credits, taken within first 30 credits, small sections (30 students per section)</a:t>
            </a:r>
          </a:p>
          <a:p>
            <a:r>
              <a:rPr lang="en-US" dirty="0" smtClean="0"/>
              <a:t>Face-to-face or hybrid—the point is to connect to campus</a:t>
            </a:r>
          </a:p>
          <a:p>
            <a:r>
              <a:rPr lang="en-US" dirty="0" smtClean="0"/>
              <a:t>Concurrent enrollment students would still have to take FYS if/when they enroll at UVU full time</a:t>
            </a:r>
          </a:p>
          <a:p>
            <a:r>
              <a:rPr lang="en-US" dirty="0" smtClean="0"/>
              <a:t>Within GE:</a:t>
            </a:r>
          </a:p>
          <a:p>
            <a:pPr lvl="1"/>
            <a:r>
              <a:rPr lang="en-US" dirty="0" smtClean="0"/>
              <a:t>FYS is congruent with goals of liberal arts education and GE</a:t>
            </a:r>
          </a:p>
          <a:p>
            <a:pPr lvl="1"/>
            <a:r>
              <a:rPr lang="en-US" dirty="0" smtClean="0"/>
              <a:t>Sends a message that FYS is central to undergraduate experience</a:t>
            </a:r>
          </a:p>
          <a:p>
            <a:pPr lvl="1"/>
            <a:r>
              <a:rPr lang="en-US" dirty="0" smtClean="0"/>
              <a:t>Can emphasize the message we want to deliver about GE</a:t>
            </a:r>
          </a:p>
          <a:p>
            <a:pPr lvl="1"/>
            <a:r>
              <a:rPr lang="en-US" dirty="0" smtClean="0"/>
              <a:t>Any transfer students who have earned their GE credit elsewhere will not have to take the FYS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5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608" y="2573389"/>
            <a:ext cx="9489810" cy="36149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Research advocates holistic, college transition FYS focused on academic and non-academic topics</a:t>
            </a:r>
          </a:p>
          <a:p>
            <a:pPr lvl="1"/>
            <a:r>
              <a:rPr lang="en-US" dirty="0" smtClean="0"/>
              <a:t>Intellectual, spiritual, emotional, occupational, physical, social</a:t>
            </a:r>
          </a:p>
          <a:p>
            <a:pPr lvl="1"/>
            <a:r>
              <a:rPr lang="en-US" dirty="0" smtClean="0"/>
              <a:t>Don’t have to go deep into each of these areas to acknowledge the whole student</a:t>
            </a:r>
          </a:p>
          <a:p>
            <a:r>
              <a:rPr lang="en-US" dirty="0" smtClean="0"/>
              <a:t>Whole-person, learner-centered, skills-oriented focus</a:t>
            </a:r>
          </a:p>
          <a:p>
            <a:r>
              <a:rPr lang="en-US" dirty="0" smtClean="0"/>
              <a:t>Academic content focus determined by faculty and includes: Inquiry, reflection, critical thinking, problem solving, written and oral communication, technological literacy, information literacy</a:t>
            </a:r>
          </a:p>
          <a:p>
            <a:r>
              <a:rPr lang="en-US" dirty="0" smtClean="0"/>
              <a:t>Invite students into the intellectual life of the academy, share the “hidden curriculum”</a:t>
            </a:r>
          </a:p>
          <a:p>
            <a:r>
              <a:rPr lang="en-US" dirty="0" smtClean="0"/>
              <a:t>Lifelong learning, intellectual curiosity</a:t>
            </a:r>
          </a:p>
          <a:p>
            <a:r>
              <a:rPr lang="en-US" dirty="0" smtClean="0"/>
              <a:t>Aligned with USHE outcomes</a:t>
            </a:r>
          </a:p>
          <a:p>
            <a:r>
              <a:rPr lang="en-US" dirty="0" smtClean="0"/>
              <a:t>Peer mentors could be involved, too</a:t>
            </a:r>
          </a:p>
          <a:p>
            <a:r>
              <a:rPr lang="en-US" dirty="0" smtClean="0"/>
              <a:t>Vibrant and engaging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6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 faculty who can invest mentoring time outside the classroom</a:t>
            </a:r>
          </a:p>
          <a:p>
            <a:r>
              <a:rPr lang="en-US" dirty="0" smtClean="0"/>
              <a:t>Highly-invested faculty excited to teach the course</a:t>
            </a:r>
          </a:p>
          <a:p>
            <a:r>
              <a:rPr lang="en-US" dirty="0" smtClean="0"/>
              <a:t>Use a base curriculum then make it their own, based on their disciplinary expertise</a:t>
            </a:r>
          </a:p>
          <a:p>
            <a:r>
              <a:rPr lang="en-US" dirty="0" smtClean="0"/>
              <a:t>Some kind of certification or training regarding base curriculum and recommended pedagogical approaches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3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to be a shared philosophy about FYS</a:t>
            </a:r>
          </a:p>
          <a:p>
            <a:r>
              <a:rPr lang="en-US" dirty="0" smtClean="0"/>
              <a:t>Academic Affairs and Student Affairs will need to be on board together—Vice Presidents and President</a:t>
            </a:r>
          </a:p>
          <a:p>
            <a:r>
              <a:rPr lang="en-US" dirty="0" smtClean="0"/>
              <a:t>There will need to be a mandate from upper administration—Presidential level</a:t>
            </a:r>
          </a:p>
          <a:p>
            <a:r>
              <a:rPr lang="en-US" dirty="0" smtClean="0"/>
              <a:t>Upper administration will need to fully buy in to FYS because it will require a lot of resources and restructuring </a:t>
            </a:r>
          </a:p>
          <a:p>
            <a:r>
              <a:rPr lang="en-US" dirty="0" smtClean="0"/>
              <a:t>Must have an academic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2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459" y="2638044"/>
            <a:ext cx="8289082" cy="3707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part of GE, and we don’t want to add any more required credits, existing structure will need to be examined because we don’t want to add additional GE credit requirements.</a:t>
            </a:r>
          </a:p>
          <a:p>
            <a:r>
              <a:rPr lang="en-US" dirty="0"/>
              <a:t>Online delivery is not optimal, but will probably be necessary.  Therefore, there will need to be additional curricular development to ensure online sections are still effective. </a:t>
            </a:r>
            <a:endParaRPr lang="en-US" dirty="0" smtClean="0"/>
          </a:p>
          <a:p>
            <a:r>
              <a:rPr lang="en-US" dirty="0"/>
              <a:t>Departments less able to fill their own courses with full-time faculty</a:t>
            </a:r>
            <a:r>
              <a:rPr lang="en-US" dirty="0" smtClean="0"/>
              <a:t>.</a:t>
            </a:r>
          </a:p>
          <a:p>
            <a:r>
              <a:rPr lang="en-US" dirty="0"/>
              <a:t>Will fewer students take SLSS 1000</a:t>
            </a:r>
            <a:r>
              <a:rPr lang="en-US" dirty="0" smtClean="0"/>
              <a:t>?</a:t>
            </a:r>
          </a:p>
          <a:p>
            <a:r>
              <a:rPr lang="en-US" dirty="0" smtClean="0"/>
              <a:t>Student schedules will still dominate their choices, which could limit the benefits of their own interest-based inquiry within FYS. </a:t>
            </a:r>
            <a:r>
              <a:rPr lang="en-US" dirty="0"/>
              <a:t> </a:t>
            </a:r>
            <a:r>
              <a:rPr lang="en-US" dirty="0" smtClean="0"/>
              <a:t>Could also be positive—exposure to disciplinary focuses. </a:t>
            </a:r>
          </a:p>
          <a:p>
            <a:r>
              <a:rPr lang="en-US" dirty="0" smtClean="0"/>
              <a:t>Will need to work with orientation to make both more effective and help relieve pressure for orientation to cover everything.</a:t>
            </a:r>
          </a:p>
        </p:txBody>
      </p:sp>
    </p:spTree>
    <p:extLst>
      <p:ext uri="{BB962C8B-B14F-4D97-AF65-F5344CB8AC3E}">
        <p14:creationId xmlns:p14="http://schemas.microsoft.com/office/powerpoint/2010/main" val="19030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747" y="2619570"/>
            <a:ext cx="8924360" cy="36426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Staffing and space for approximately 200 sections (entire academic year), based on estimate of 6,000 new first year students. </a:t>
            </a:r>
          </a:p>
          <a:p>
            <a:r>
              <a:rPr lang="en-US" dirty="0" smtClean="0"/>
              <a:t>How to motivate or incentivize faculty? Compensation and reassigned time. </a:t>
            </a:r>
          </a:p>
          <a:p>
            <a:r>
              <a:rPr lang="en-US" dirty="0" smtClean="0"/>
              <a:t>Encourage students to take prior to their first fall semester?</a:t>
            </a:r>
          </a:p>
          <a:p>
            <a:r>
              <a:rPr lang="en-US" dirty="0" err="1" smtClean="0"/>
              <a:t>Interdisciplinarity</a:t>
            </a:r>
            <a:r>
              <a:rPr lang="en-US" dirty="0" smtClean="0"/>
              <a:t> is important—how do we manage this? Sections scheduled at the same time, faculty could rotate between them. Requires extra coordination time and resources.</a:t>
            </a:r>
          </a:p>
          <a:p>
            <a:r>
              <a:rPr lang="en-US" dirty="0" smtClean="0"/>
              <a:t>Who determines the content focus? Individual faculty?  How will students be privy to this content focus when registering for course?  What role will students have in determining content?</a:t>
            </a:r>
          </a:p>
          <a:p>
            <a:r>
              <a:rPr lang="en-US" dirty="0" smtClean="0"/>
              <a:t>Research recommends FYS having an academic home—SLSS are the campus experts, but faculty from across campus designing curriculum and teaching?</a:t>
            </a:r>
          </a:p>
          <a:p>
            <a:r>
              <a:rPr lang="en-US" dirty="0" smtClean="0"/>
              <a:t>Integration of shared reading?</a:t>
            </a:r>
          </a:p>
          <a:p>
            <a:r>
              <a:rPr lang="en-US" dirty="0" smtClean="0"/>
              <a:t>Just implement for everyone at once or pilot? If pilot, which students participate in the pilot?</a:t>
            </a:r>
          </a:p>
        </p:txBody>
      </p:sp>
    </p:spTree>
    <p:extLst>
      <p:ext uri="{BB962C8B-B14F-4D97-AF65-F5344CB8AC3E}">
        <p14:creationId xmlns:p14="http://schemas.microsoft.com/office/powerpoint/2010/main" val="71900221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1">
      <a:dk1>
        <a:sysClr val="windowText" lastClr="000000"/>
      </a:dk1>
      <a:lt1>
        <a:sysClr val="window" lastClr="FFFFFF"/>
      </a:lt1>
      <a:dk2>
        <a:srgbClr val="1C6A63"/>
      </a:dk2>
      <a:lt2>
        <a:srgbClr val="E3DED1"/>
      </a:lt2>
      <a:accent1>
        <a:srgbClr val="93D07C"/>
      </a:accent1>
      <a:accent2>
        <a:srgbClr val="BEE2B0"/>
      </a:accent2>
      <a:accent3>
        <a:srgbClr val="C0CF3A"/>
      </a:accent3>
      <a:accent4>
        <a:srgbClr val="44E4B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131</TotalTime>
  <Words>776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First-year seminar</vt:lpstr>
      <vt:lpstr>What is being proposed?</vt:lpstr>
      <vt:lpstr>Why a Required FYS</vt:lpstr>
      <vt:lpstr>Recommended Format</vt:lpstr>
      <vt:lpstr>curriculum</vt:lpstr>
      <vt:lpstr>Faculty</vt:lpstr>
      <vt:lpstr>Administration</vt:lpstr>
      <vt:lpstr>Potential side effects</vt:lpstr>
      <vt:lpstr>Questions and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First-year seminar</dc:title>
  <dc:creator>Elena Garcia</dc:creator>
  <cp:lastModifiedBy>Elena Garcia</cp:lastModifiedBy>
  <cp:revision>15</cp:revision>
  <dcterms:created xsi:type="dcterms:W3CDTF">2018-11-07T20:45:01Z</dcterms:created>
  <dcterms:modified xsi:type="dcterms:W3CDTF">2018-11-08T23:12:25Z</dcterms:modified>
</cp:coreProperties>
</file>