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68" r:id="rId3"/>
    <p:sldId id="264" r:id="rId4"/>
    <p:sldId id="265" r:id="rId5"/>
    <p:sldId id="269" r:id="rId6"/>
    <p:sldId id="267" r:id="rId7"/>
    <p:sldId id="266" r:id="rId8"/>
    <p:sldId id="270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D7D"/>
    <a:srgbClr val="1F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9"/>
    <p:restoredTop sz="86352"/>
  </p:normalViewPr>
  <p:slideViewPr>
    <p:cSldViewPr snapToGrid="0" snapToObjects="1" showGuides="1">
      <p:cViewPr varScale="1">
        <p:scale>
          <a:sx n="150" d="100"/>
          <a:sy n="150" d="100"/>
        </p:scale>
        <p:origin x="456" y="160"/>
      </p:cViewPr>
      <p:guideLst>
        <p:guide orient="horz" pos="1620"/>
        <p:guide pos="4050"/>
      </p:guideLst>
    </p:cSldViewPr>
  </p:slideViewPr>
  <p:outlineViewPr>
    <p:cViewPr>
      <p:scale>
        <a:sx n="33" d="100"/>
        <a:sy n="33" d="100"/>
      </p:scale>
      <p:origin x="0" y="-4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A1B68-A5AC-BC48-A1A3-4B55360382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51D45-710E-2646-ABD8-83AFAFD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2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1D45-710E-2646-ABD8-83AFAFD53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9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1D45-710E-2646-ABD8-83AFAFD53D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1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1D45-710E-2646-ABD8-83AFAFD53D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1D45-710E-2646-ABD8-83AFAFD53D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1D45-710E-2646-ABD8-83AFAFD53D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7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1D45-710E-2646-ABD8-83AFAFD53D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1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1D45-710E-2646-ABD8-83AFAFD53D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3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1D45-710E-2646-ABD8-83AFAFD53D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1D45-710E-2646-ABD8-83AFAFD53D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1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how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3803320"/>
            <a:ext cx="7165474" cy="668421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Title of my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6742" y="4513330"/>
            <a:ext cx="4097337" cy="44926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of 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8813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2049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02997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een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7772400" cy="30194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37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7772400" cy="301942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91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7772400" cy="301942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68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Content w/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3752516" cy="264519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25737" y="1458914"/>
            <a:ext cx="3732463" cy="264519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759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6685" y="929112"/>
            <a:ext cx="6537157" cy="295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76685" y="3936934"/>
            <a:ext cx="6537157" cy="407801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7B7D7D"/>
                </a:solidFill>
              </a:defRPr>
            </a:lvl1pPr>
            <a:lvl2pPr>
              <a:defRPr>
                <a:solidFill>
                  <a:srgbClr val="7B7D7D"/>
                </a:solidFill>
              </a:defRPr>
            </a:lvl2pPr>
            <a:lvl3pPr>
              <a:defRPr>
                <a:solidFill>
                  <a:srgbClr val="7B7D7D"/>
                </a:solidFill>
              </a:defRPr>
            </a:lvl3pPr>
            <a:lvl4pPr>
              <a:defRPr>
                <a:solidFill>
                  <a:srgbClr val="7B7D7D"/>
                </a:solidFill>
              </a:defRPr>
            </a:lvl4pPr>
            <a:lvl5pPr>
              <a:defRPr>
                <a:solidFill>
                  <a:srgbClr val="7B7D7D"/>
                </a:solidFill>
              </a:defRPr>
            </a:lvl5pPr>
          </a:lstStyle>
          <a:p>
            <a:pPr lvl="0"/>
            <a:r>
              <a:rPr lang="en-US" dirty="0"/>
              <a:t>Insert optional picture caption here</a:t>
            </a:r>
          </a:p>
        </p:txBody>
      </p:sp>
    </p:spTree>
    <p:extLst>
      <p:ext uri="{BB962C8B-B14F-4D97-AF65-F5344CB8AC3E}">
        <p14:creationId xmlns:p14="http://schemas.microsoft.com/office/powerpoint/2010/main" val="200296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6685" y="929112"/>
            <a:ext cx="6537157" cy="295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76685" y="3936934"/>
            <a:ext cx="6537157" cy="407801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7B7D7D"/>
                </a:solidFill>
              </a:defRPr>
            </a:lvl2pPr>
            <a:lvl3pPr>
              <a:defRPr>
                <a:solidFill>
                  <a:srgbClr val="7B7D7D"/>
                </a:solidFill>
              </a:defRPr>
            </a:lvl3pPr>
            <a:lvl4pPr>
              <a:defRPr>
                <a:solidFill>
                  <a:srgbClr val="7B7D7D"/>
                </a:solidFill>
              </a:defRPr>
            </a:lvl4pPr>
            <a:lvl5pPr>
              <a:defRPr>
                <a:solidFill>
                  <a:srgbClr val="7B7D7D"/>
                </a:solidFill>
              </a:defRPr>
            </a:lvl5pPr>
          </a:lstStyle>
          <a:p>
            <a:pPr lvl="0"/>
            <a:r>
              <a:rPr lang="en-US" dirty="0"/>
              <a:t>Insert optional picture caption here</a:t>
            </a:r>
          </a:p>
        </p:txBody>
      </p:sp>
    </p:spTree>
    <p:extLst>
      <p:ext uri="{BB962C8B-B14F-4D97-AF65-F5344CB8AC3E}">
        <p14:creationId xmlns:p14="http://schemas.microsoft.com/office/powerpoint/2010/main" val="331215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2049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947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7772400" cy="30194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4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7772400" cy="301942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43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7772400" cy="301942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63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w/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122"/>
            <a:ext cx="7772400" cy="1102519"/>
          </a:xfrm>
        </p:spPr>
        <p:txBody>
          <a:bodyPr/>
          <a:lstStyle>
            <a:lvl1pPr>
              <a:defRPr baseline="0">
                <a:solidFill>
                  <a:srgbClr val="1F4C2B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913"/>
            <a:ext cx="3752516" cy="264519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B7D7D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id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tincudunt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non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25737" y="1458914"/>
            <a:ext cx="3732463" cy="264519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948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6685" y="929112"/>
            <a:ext cx="6537157" cy="295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76685" y="3936934"/>
            <a:ext cx="6537157" cy="407801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7B7D7D"/>
                </a:solidFill>
              </a:defRPr>
            </a:lvl1pPr>
            <a:lvl2pPr>
              <a:defRPr>
                <a:solidFill>
                  <a:srgbClr val="7B7D7D"/>
                </a:solidFill>
              </a:defRPr>
            </a:lvl2pPr>
            <a:lvl3pPr>
              <a:defRPr>
                <a:solidFill>
                  <a:srgbClr val="7B7D7D"/>
                </a:solidFill>
              </a:defRPr>
            </a:lvl3pPr>
            <a:lvl4pPr>
              <a:defRPr>
                <a:solidFill>
                  <a:srgbClr val="7B7D7D"/>
                </a:solidFill>
              </a:defRPr>
            </a:lvl4pPr>
            <a:lvl5pPr>
              <a:defRPr>
                <a:solidFill>
                  <a:srgbClr val="7B7D7D"/>
                </a:solidFill>
              </a:defRPr>
            </a:lvl5pPr>
          </a:lstStyle>
          <a:p>
            <a:pPr lvl="0"/>
            <a:r>
              <a:rPr lang="en-US" dirty="0"/>
              <a:t>Insert optional picture caption here</a:t>
            </a:r>
          </a:p>
        </p:txBody>
      </p:sp>
    </p:spTree>
    <p:extLst>
      <p:ext uri="{BB962C8B-B14F-4D97-AF65-F5344CB8AC3E}">
        <p14:creationId xmlns:p14="http://schemas.microsoft.com/office/powerpoint/2010/main" val="157486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6685" y="929112"/>
            <a:ext cx="6537157" cy="295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76685" y="3936934"/>
            <a:ext cx="6537157" cy="407801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7B7D7D"/>
                </a:solidFill>
              </a:defRPr>
            </a:lvl2pPr>
            <a:lvl3pPr>
              <a:defRPr>
                <a:solidFill>
                  <a:srgbClr val="7B7D7D"/>
                </a:solidFill>
              </a:defRPr>
            </a:lvl3pPr>
            <a:lvl4pPr>
              <a:defRPr>
                <a:solidFill>
                  <a:srgbClr val="7B7D7D"/>
                </a:solidFill>
              </a:defRPr>
            </a:lvl4pPr>
            <a:lvl5pPr>
              <a:defRPr>
                <a:solidFill>
                  <a:srgbClr val="7B7D7D"/>
                </a:solidFill>
              </a:defRPr>
            </a:lvl5pPr>
          </a:lstStyle>
          <a:p>
            <a:pPr lvl="0"/>
            <a:r>
              <a:rPr lang="en-US" dirty="0"/>
              <a:t>Insert optional picture caption here</a:t>
            </a:r>
          </a:p>
        </p:txBody>
      </p:sp>
    </p:spTree>
    <p:extLst>
      <p:ext uri="{BB962C8B-B14F-4D97-AF65-F5344CB8AC3E}">
        <p14:creationId xmlns:p14="http://schemas.microsoft.com/office/powerpoint/2010/main" val="109307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show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3803320"/>
            <a:ext cx="7165474" cy="668421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Title of my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6742" y="4513330"/>
            <a:ext cx="4097337" cy="44926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of 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243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0946"/>
            <a:ext cx="8229600" cy="52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6" r:id="rId5"/>
    <p:sldLayoutId id="2147483655" r:id="rId6"/>
    <p:sldLayoutId id="2147483657" r:id="rId7"/>
    <p:sldLayoutId id="2147483658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Lucida Grand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Lucida Grand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Education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review of the last several years</a:t>
            </a:r>
          </a:p>
        </p:txBody>
      </p:sp>
    </p:spTree>
    <p:extLst>
      <p:ext uri="{BB962C8B-B14F-4D97-AF65-F5344CB8AC3E}">
        <p14:creationId xmlns:p14="http://schemas.microsoft.com/office/powerpoint/2010/main" val="794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General Education</a:t>
            </a:r>
            <a:r>
              <a:rPr lang="en-US" baseline="0" dirty="0"/>
              <a:t> Committee Will</a:t>
            </a:r>
            <a:r>
              <a:rPr lang="en-US" dirty="0"/>
              <a:t> Support the Plans of This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693294-2BAE-E64E-BC56-91D255128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General Education Committee was</a:t>
            </a:r>
            <a:r>
              <a:rPr lang="en-US" baseline="0" dirty="0"/>
              <a:t> given the mandate to “rework” GE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B618D-EEA6-4C42-A09B-0DC1E5211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82AD03-B22D-6A44-AC5D-8BB99F7F7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a foundation first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7D184-3129-504C-9637-ECC43F51A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Set up criteria for each area</a:t>
            </a:r>
          </a:p>
          <a:p>
            <a:pPr lvl="1"/>
            <a:r>
              <a:rPr lang="en-US" dirty="0"/>
              <a:t>Worked with department</a:t>
            </a:r>
            <a:r>
              <a:rPr lang="en-US" baseline="0" dirty="0"/>
              <a:t> chairs and deans</a:t>
            </a:r>
          </a:p>
          <a:p>
            <a:pPr lvl="1"/>
            <a:r>
              <a:rPr lang="en-US" dirty="0"/>
              <a:t>Use the criteria for reviewing courses, both new and existing</a:t>
            </a:r>
          </a:p>
        </p:txBody>
      </p:sp>
    </p:spTree>
    <p:extLst>
      <p:ext uri="{BB962C8B-B14F-4D97-AF65-F5344CB8AC3E}">
        <p14:creationId xmlns:p14="http://schemas.microsoft.com/office/powerpoint/2010/main" val="3902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8E33D9-C8F4-A84A-94A1-1B3DA181A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courses to make sure they meet the criteria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F6B89-5059-8044-A7DA-9376928901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criteria as standards</a:t>
            </a:r>
          </a:p>
          <a:p>
            <a:r>
              <a:rPr lang="en-US" dirty="0"/>
              <a:t>Collect syllabi</a:t>
            </a:r>
          </a:p>
          <a:p>
            <a:r>
              <a:rPr lang="en-US" dirty="0"/>
              <a:t>Collect student surveys about criteria for the course</a:t>
            </a:r>
          </a:p>
          <a:p>
            <a:r>
              <a:rPr lang="en-US" dirty="0"/>
              <a:t>Conducted on a 5-year cycle</a:t>
            </a:r>
          </a:p>
        </p:txBody>
      </p:sp>
    </p:spTree>
    <p:extLst>
      <p:ext uri="{BB962C8B-B14F-4D97-AF65-F5344CB8AC3E}">
        <p14:creationId xmlns:p14="http://schemas.microsoft.com/office/powerpoint/2010/main" val="41977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DC2D-BB79-8F4D-AB5A-F4DC7F0EB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044A3-06D8-FA41-8D0D-46E7CBDB8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R470 gives main</a:t>
            </a:r>
            <a:r>
              <a:rPr lang="en-US" baseline="0" dirty="0"/>
              <a:t> requirements</a:t>
            </a:r>
          </a:p>
          <a:p>
            <a:pPr marL="1028700" lvl="1"/>
            <a:r>
              <a:rPr lang="en-US" dirty="0"/>
              <a:t>30-39 credits (UVU has 35)</a:t>
            </a:r>
          </a:p>
          <a:p>
            <a:pPr marL="1428750" lvl="2"/>
            <a:r>
              <a:rPr lang="en-US" dirty="0"/>
              <a:t>Core of 12 credits (writing, math, American Institutions)</a:t>
            </a:r>
          </a:p>
          <a:p>
            <a:pPr marL="1428750" lvl="2"/>
            <a:r>
              <a:rPr lang="en-US" dirty="0"/>
              <a:t>Breadth of</a:t>
            </a:r>
            <a:r>
              <a:rPr lang="en-US" baseline="0" dirty="0"/>
              <a:t> 15 credits (arts, humanities, life science, physical science, and social or behavioral science)</a:t>
            </a:r>
          </a:p>
          <a:p>
            <a:pPr marL="1428750" lvl="2"/>
            <a:r>
              <a:rPr lang="en-US" dirty="0"/>
              <a:t>3 credits anywhere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transferability to and from other USHE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 acceptance of credit from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AP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Concurrent enrollment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Challenge exams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Other sources</a:t>
            </a:r>
          </a:p>
        </p:txBody>
      </p:sp>
    </p:spTree>
    <p:extLst>
      <p:ext uri="{BB962C8B-B14F-4D97-AF65-F5344CB8AC3E}">
        <p14:creationId xmlns:p14="http://schemas.microsoft.com/office/powerpoint/2010/main" val="18724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FCB765-E19B-4C44-AAFF-5DED0D15B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8D13-F948-BC48-9ECB-0A10928BA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Guided pathway through GE courses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Reduce confusion of too many classes</a:t>
            </a:r>
          </a:p>
          <a:p>
            <a:pPr lvl="1"/>
            <a:r>
              <a:rPr lang="en-US" dirty="0"/>
              <a:t>Develop</a:t>
            </a:r>
            <a:r>
              <a:rPr lang="en-US" baseline="0" dirty="0"/>
              <a:t> higher quality classes</a:t>
            </a:r>
            <a:endParaRPr lang="en-US" dirty="0"/>
          </a:p>
          <a:p>
            <a:r>
              <a:rPr lang="en-US" dirty="0"/>
              <a:t>Themes</a:t>
            </a:r>
          </a:p>
          <a:p>
            <a:pPr lvl="1"/>
            <a:r>
              <a:rPr lang="en-US" dirty="0"/>
              <a:t>Life in the Universe</a:t>
            </a:r>
          </a:p>
          <a:p>
            <a:pPr lvl="1"/>
            <a:r>
              <a:rPr lang="en-US" dirty="0"/>
              <a:t>Global Issues and Cultures</a:t>
            </a:r>
          </a:p>
          <a:p>
            <a:pPr lvl="1"/>
            <a:r>
              <a:rPr lang="en-US" dirty="0"/>
              <a:t>Technology, Sustainability, and Environment</a:t>
            </a:r>
          </a:p>
          <a:p>
            <a:pPr lvl="1"/>
            <a:r>
              <a:rPr lang="en-US" dirty="0"/>
              <a:t>Beliefs and Behaviors</a:t>
            </a:r>
          </a:p>
          <a:p>
            <a:pPr lvl="1"/>
            <a:r>
              <a:rPr lang="en-US" dirty="0"/>
              <a:t>Arts and Aesthetic</a:t>
            </a:r>
            <a:r>
              <a:rPr lang="en-US" baseline="0" dirty="0"/>
              <a:t> Expressions</a:t>
            </a:r>
          </a:p>
          <a:p>
            <a:pPr lvl="1"/>
            <a:r>
              <a:rPr lang="en-US" baseline="0" dirty="0"/>
              <a:t>History of Big Ideas</a:t>
            </a:r>
          </a:p>
          <a:p>
            <a:pPr lvl="1"/>
            <a:r>
              <a:rPr lang="en-US" baseline="0" dirty="0"/>
              <a:t>Cognition and Reasoning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EF9064-7DC7-0C46-8813-8B2697F55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Wish list from the GE Committee: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CC28-E8E0-A542-904B-DB55744C1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Ensure the quality of courses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Guarantee that students will experience high-impact practices in 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Set up </a:t>
            </a:r>
            <a:r>
              <a:rPr lang="en-US" baseline="0" dirty="0" err="1"/>
              <a:t>ePortfolios</a:t>
            </a:r>
            <a:r>
              <a:rPr lang="en-US" baseline="0" dirty="0"/>
              <a:t> in GE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Guarantee</a:t>
            </a:r>
            <a:r>
              <a:rPr lang="en-US" baseline="0" dirty="0"/>
              <a:t> that students will learn teamwork in the GE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Guarantee that students will learn oral communications in the GE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 periodic formal review of the overall GE program relative to student success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Invite GE Committee representatives</a:t>
            </a:r>
            <a:r>
              <a:rPr lang="en-US" dirty="0"/>
              <a:t> to your meetings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6673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4D60-0E54-8C40-A94A-C428A9010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/>
              <a:t>of the</a:t>
            </a:r>
            <a:r>
              <a:rPr lang="en-US" baseline="0"/>
              <a:t> </a:t>
            </a:r>
            <a:r>
              <a:rPr lang="en-US" baseline="0" dirty="0"/>
              <a:t>standing GE Committee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8C03-A987-EC45-AA4B-1AF9510FF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should the authority be to approve and</a:t>
            </a:r>
            <a:r>
              <a:rPr lang="en-US" baseline="0" dirty="0"/>
              <a:t> review courses?</a:t>
            </a:r>
          </a:p>
          <a:p>
            <a:pPr lvl="1"/>
            <a:r>
              <a:rPr lang="en-US" dirty="0"/>
              <a:t>All</a:t>
            </a:r>
            <a:r>
              <a:rPr lang="en-US" baseline="0" dirty="0"/>
              <a:t> deans</a:t>
            </a:r>
          </a:p>
          <a:p>
            <a:pPr lvl="1"/>
            <a:r>
              <a:rPr lang="en-US" baseline="0" dirty="0"/>
              <a:t>Gatekeeper department chairs</a:t>
            </a:r>
          </a:p>
          <a:p>
            <a:pPr lvl="1"/>
            <a:r>
              <a:rPr lang="en-US" baseline="0" dirty="0"/>
              <a:t>A university-level faculty committee	</a:t>
            </a:r>
          </a:p>
          <a:p>
            <a:r>
              <a:rPr lang="en-US" dirty="0"/>
              <a:t>Who should have the stewardship for the General Education program?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9739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89D8B-C62F-4B49-ACBC-C08A373F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ideas from the GE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65306-8612-DB42-955F-A0547ED3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STEM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Guided</a:t>
            </a:r>
            <a:r>
              <a:rPr lang="en-US" baseline="0" dirty="0"/>
              <a:t> pathways (like Vistas)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Have a pre-major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7408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VU Gree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329</Words>
  <Application>Microsoft Macintosh PowerPoint</Application>
  <PresentationFormat>On-screen Show (16:9)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Grande</vt:lpstr>
      <vt:lpstr>UVU Green Template</vt:lpstr>
      <vt:lpstr>General Education Committee</vt:lpstr>
      <vt:lpstr>The General Education Committee was given the mandate to “rework” GE</vt:lpstr>
      <vt:lpstr>Set up a foundation first</vt:lpstr>
      <vt:lpstr>Review courses to make sure they meet the criteria</vt:lpstr>
      <vt:lpstr>Limitations</vt:lpstr>
      <vt:lpstr>Vistas</vt:lpstr>
      <vt:lpstr>Wish list from the GE Committee:</vt:lpstr>
      <vt:lpstr>Future of the standing GE Committee</vt:lpstr>
      <vt:lpstr>Some ideas from the GE Committee</vt:lpstr>
      <vt:lpstr>The General Education Committee Will Support the Plans of This Committee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Seeley</dc:creator>
  <cp:lastModifiedBy>EUGENE Seeley</cp:lastModifiedBy>
  <cp:revision>20</cp:revision>
  <dcterms:created xsi:type="dcterms:W3CDTF">2018-01-21T03:24:06Z</dcterms:created>
  <dcterms:modified xsi:type="dcterms:W3CDTF">2018-01-25T21:34:24Z</dcterms:modified>
</cp:coreProperties>
</file>