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8" r:id="rId2"/>
    <p:sldId id="259" r:id="rId3"/>
    <p:sldId id="256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192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88A5-12EF-8D4D-B4A8-5893CA42F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11DC-45DF-B540-BDA0-24AB84E6C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FEA8-29D4-8442-8EB0-00566980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70010-70F9-D14A-B173-30AE49A8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38EED-7F08-C941-B49F-E7D6264D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25B5-2C92-B24A-B917-A0380C90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5DE0D-E904-734C-88CC-6303131FB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D689-3EF8-2F4D-B083-91AD6554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E1602-72A5-6C4A-8D54-CCB6A208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BE22B-90DD-8947-9394-412C0465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2ACC1-EA49-A54D-A63B-ED4022CAD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1466B-DDE4-E24E-88FD-DB776F121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E8CFA-6EB0-804E-8257-C17D4FDF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BB53-A97F-404E-8873-A6EA5E6B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2976-823E-B540-B7FC-343D1443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0A23-BDB8-FA46-B46D-F761BC95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DAED-A571-004F-9059-B12DD98D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FD23-72D5-7B42-9E34-39A620AA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B6D8E-30B0-D34F-ABA1-9981D53E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BED3-B2D9-A94F-9AAD-E8F315AE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224F-6814-5440-BF22-66BF2746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AF365-4216-6F4D-A527-E182F6DB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871FE-FA25-CF43-907C-8743D892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2F6CC-3DBB-5041-BCCC-E403B3AB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96C9E-2775-7849-8551-7AF659FE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209B-8FED-A540-911D-B6428186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16D2-6A01-7F41-A115-8E7662D64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69A2E-C641-CB49-8843-4C890FE69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F6873-42A7-7A4E-9248-D8E8D4E2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EC6B-AEE1-7B40-83A0-0C29B787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B58B-3928-8B41-BEAC-2F1E98A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9E75-D86E-784D-B652-14377744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E808-2F2F-5B40-8764-5ED840E8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DBE1F-7D2E-B94B-88CD-EF7F063C2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775BF-7886-694B-A9C7-EE6BE959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0CF9F-92E2-FD41-B378-0AFE776D4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E671B-B6BF-4846-9CE0-221D660C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ACAA1-79AF-4E42-90FC-7007F80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E745E-893F-D84E-AA61-29C3867A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32F-1C39-A243-83FD-C408F2C0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306D4-1998-CB46-9C83-2A49FCB0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149A1-021C-C646-A18C-BDB31623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6A5D4-E09A-B047-B434-1FA6204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5FE21-5402-054E-A7DA-D94E81B6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DECFE-E7D4-874D-BF2C-4EFAF2FE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8BB6A-C72A-FB40-B66E-AD937BCA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B1DB-0D3F-A042-BD24-2197F439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F8C0-30AA-1548-B87F-4C825D82F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08439-7484-854E-B736-8C0A79DEC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00F3-B531-F142-95F8-554893C6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7F211-C641-6F45-857B-4E5CFF33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0B3EB-61B0-C640-8A59-632A7351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B759-1DA8-A94F-95CC-A8D914D7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64659-FED2-BA46-8869-4268CA65F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D98BF-1030-2B4F-885D-33C98CE2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76C1B-C2A7-EB4E-ADBA-866D0C41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112B0-1179-E249-A40E-60FAAAC2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2554-9E60-F246-951D-A10136F5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B6322-D0D9-9F4E-8135-599B985F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2E1C-F752-C14F-B16E-A2C321C9E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C4932-9AA4-154F-A5FC-88F1E2087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7466-2BCA-7545-94BF-9D06BD735028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62736-9298-F84E-A0DA-B9D48D5B9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DCF6-A4FE-5846-8D26-61FE84FA7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B721-23B6-554A-8930-7DFF5B15C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EAF41-E886-024B-907E-B0799069BC9E}"/>
              </a:ext>
            </a:extLst>
          </p:cNvPr>
          <p:cNvSpPr txBox="1"/>
          <p:nvPr/>
        </p:nvSpPr>
        <p:spPr>
          <a:xfrm>
            <a:off x="3300886" y="203611"/>
            <a:ext cx="6412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do not need to reinvent the wheel.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443DA-FB6E-6D4F-B445-A8D7F07ED8B0}"/>
              </a:ext>
            </a:extLst>
          </p:cNvPr>
          <p:cNvSpPr txBox="1"/>
          <p:nvPr/>
        </p:nvSpPr>
        <p:spPr>
          <a:xfrm>
            <a:off x="359923" y="1105344"/>
            <a:ext cx="612842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a GE framework here at UVU that is: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Comprehensive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Based on Research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Vetted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Philosophically Visionary and Aspirational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Down-to-Earth, Practical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Masterful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Presents Us with OPPORTUNITIES Not Constraints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Aligns with USHE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Powerful and Empowering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91BC9-E85A-6E46-8120-89518252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4" y="1622150"/>
            <a:ext cx="4789169" cy="32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833DE-7EEA-104E-BFC9-313074EAF16E}"/>
              </a:ext>
            </a:extLst>
          </p:cNvPr>
          <p:cNvSpPr txBox="1"/>
          <p:nvPr/>
        </p:nvSpPr>
        <p:spPr>
          <a:xfrm>
            <a:off x="1063669" y="907021"/>
            <a:ext cx="102495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we do NOT have with this existing framework:</a:t>
            </a:r>
          </a:p>
          <a:p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/>
              <a:t>Buy-in from faculty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/>
              <a:t>Buy-in from our student body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C00000"/>
                </a:solidFill>
              </a:rPr>
              <a:t>Meaning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C00000"/>
                </a:solidFill>
              </a:rPr>
              <a:t>understanding</a:t>
            </a:r>
            <a:r>
              <a:rPr lang="en-US" sz="3200" dirty="0"/>
              <a:t> associated with the ELOs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/>
              <a:t>Application and logistics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/>
              <a:t>Accountability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3200" dirty="0"/>
          </a:p>
          <a:p>
            <a:pPr algn="ctr"/>
            <a:r>
              <a:rPr lang="en-US" sz="3200" dirty="0"/>
              <a:t>We may have the “WHAT” but we don’t yet have </a:t>
            </a:r>
          </a:p>
          <a:p>
            <a:pPr algn="ctr"/>
            <a:r>
              <a:rPr lang="en-US" sz="3200" dirty="0"/>
              <a:t>the “HOW” and the “WHY.”</a:t>
            </a:r>
          </a:p>
        </p:txBody>
      </p:sp>
    </p:spTree>
    <p:extLst>
      <p:ext uri="{BB962C8B-B14F-4D97-AF65-F5344CB8AC3E}">
        <p14:creationId xmlns:p14="http://schemas.microsoft.com/office/powerpoint/2010/main" val="244328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B78273-0677-DC4D-AC5D-E2D21F4D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892" y="2583068"/>
            <a:ext cx="3291617" cy="4261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9D706-35AC-4E4C-AF67-A9A04C1255A0}"/>
              </a:ext>
            </a:extLst>
          </p:cNvPr>
          <p:cNvSpPr txBox="1"/>
          <p:nvPr/>
        </p:nvSpPr>
        <p:spPr>
          <a:xfrm>
            <a:off x="992188" y="4694504"/>
            <a:ext cx="3609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Intellectual &amp; Practical Skills</a:t>
            </a:r>
          </a:p>
          <a:p>
            <a:r>
              <a:rPr lang="en-US" dirty="0"/>
              <a:t>You need to be able to: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articulate your self in written &amp; verbal speech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Gather, interpret, &amp; evaluate information critically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Evaluate the credibility of information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4EEFEC-41A9-2F4C-A062-AF9BB9E1496F}"/>
              </a:ext>
            </a:extLst>
          </p:cNvPr>
          <p:cNvCxnSpPr>
            <a:cxnSpLocks/>
          </p:cNvCxnSpPr>
          <p:nvPr/>
        </p:nvCxnSpPr>
        <p:spPr>
          <a:xfrm flipV="1">
            <a:off x="3824120" y="3960031"/>
            <a:ext cx="1319380" cy="912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45CFB2-3434-834C-8A82-B29662D75CB3}"/>
              </a:ext>
            </a:extLst>
          </p:cNvPr>
          <p:cNvSpPr txBox="1"/>
          <p:nvPr/>
        </p:nvSpPr>
        <p:spPr>
          <a:xfrm>
            <a:off x="214648" y="2711152"/>
            <a:ext cx="3609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People of Integrity</a:t>
            </a:r>
          </a:p>
          <a:p>
            <a:r>
              <a:rPr lang="en-US" dirty="0"/>
              <a:t>You need to be able to: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Recognize ethical issues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Cultivate tolerance toward disagreement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Elicit a sense of moral obligation and develop a personal code of ethics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CDF74-ECE6-5B42-82A3-2564CC01C10B}"/>
              </a:ext>
            </a:extLst>
          </p:cNvPr>
          <p:cNvCxnSpPr>
            <a:cxnSpLocks/>
          </p:cNvCxnSpPr>
          <p:nvPr/>
        </p:nvCxnSpPr>
        <p:spPr>
          <a:xfrm>
            <a:off x="2371725" y="2938549"/>
            <a:ext cx="2771775" cy="886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D614FD-6FCA-5947-AFC3-85DDE256470A}"/>
              </a:ext>
            </a:extLst>
          </p:cNvPr>
          <p:cNvSpPr txBox="1"/>
          <p:nvPr/>
        </p:nvSpPr>
        <p:spPr>
          <a:xfrm>
            <a:off x="1135129" y="1049821"/>
            <a:ext cx="3609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Professional Competency</a:t>
            </a:r>
          </a:p>
          <a:p>
            <a:r>
              <a:rPr lang="en-US" dirty="0"/>
              <a:t>You need to be able to: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Work in groups effectively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Initiate, implement, and assess change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Formulate and recognize a coherent problem and reasonable solution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AA7EE2-2648-3847-9C11-71CD30724962}"/>
              </a:ext>
            </a:extLst>
          </p:cNvPr>
          <p:cNvCxnSpPr>
            <a:cxnSpLocks/>
          </p:cNvCxnSpPr>
          <p:nvPr/>
        </p:nvCxnSpPr>
        <p:spPr>
          <a:xfrm>
            <a:off x="4436650" y="1220180"/>
            <a:ext cx="925857" cy="242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AB39F6-E9D8-EA45-A110-217872C32528}"/>
              </a:ext>
            </a:extLst>
          </p:cNvPr>
          <p:cNvCxnSpPr>
            <a:cxnSpLocks/>
          </p:cNvCxnSpPr>
          <p:nvPr/>
        </p:nvCxnSpPr>
        <p:spPr>
          <a:xfrm>
            <a:off x="3728960" y="1210401"/>
            <a:ext cx="726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EE204E5-2538-F14C-B8AB-0741C45E15FD}"/>
              </a:ext>
            </a:extLst>
          </p:cNvPr>
          <p:cNvSpPr txBox="1"/>
          <p:nvPr/>
        </p:nvSpPr>
        <p:spPr>
          <a:xfrm>
            <a:off x="6557083" y="429555"/>
            <a:ext cx="36094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Stewards of Place</a:t>
            </a:r>
          </a:p>
          <a:p>
            <a:r>
              <a:rPr lang="en-US" dirty="0"/>
              <a:t>You need to be able to: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Demonstrate awareness of issues related to creating and maintaining a sustainable local economy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Demonstrate awareness of issues that impact the national community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Identify relations among the local and global economies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CFA052-AD0C-DB42-A3E6-BB2BC1526EF9}"/>
              </a:ext>
            </a:extLst>
          </p:cNvPr>
          <p:cNvCxnSpPr>
            <a:cxnSpLocks/>
          </p:cNvCxnSpPr>
          <p:nvPr/>
        </p:nvCxnSpPr>
        <p:spPr>
          <a:xfrm flipV="1">
            <a:off x="5761406" y="633406"/>
            <a:ext cx="432578" cy="290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CBD473-475E-9C4B-94B2-13A50A6C8CE4}"/>
              </a:ext>
            </a:extLst>
          </p:cNvPr>
          <p:cNvCxnSpPr>
            <a:cxnSpLocks/>
          </p:cNvCxnSpPr>
          <p:nvPr/>
        </p:nvCxnSpPr>
        <p:spPr>
          <a:xfrm>
            <a:off x="6179696" y="628068"/>
            <a:ext cx="363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C9865F-2D8C-E44D-A35D-C8690E4CEE3D}"/>
              </a:ext>
            </a:extLst>
          </p:cNvPr>
          <p:cNvSpPr txBox="1"/>
          <p:nvPr/>
        </p:nvSpPr>
        <p:spPr>
          <a:xfrm>
            <a:off x="8369565" y="2853455"/>
            <a:ext cx="3609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Knowledge Foundation</a:t>
            </a:r>
          </a:p>
          <a:p>
            <a:r>
              <a:rPr lang="en-US" dirty="0"/>
              <a:t>You need to be able to: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Understand and demonstrate knowledge of human cultures, arts, history, humanities, languages, science &amp; mathematics, and social sciences.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76123F-B931-5D4C-A9A6-2D1746425AE3}"/>
              </a:ext>
            </a:extLst>
          </p:cNvPr>
          <p:cNvCxnSpPr>
            <a:cxnSpLocks/>
          </p:cNvCxnSpPr>
          <p:nvPr/>
        </p:nvCxnSpPr>
        <p:spPr>
          <a:xfrm flipV="1">
            <a:off x="6100546" y="3076433"/>
            <a:ext cx="2092771" cy="580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0B0F96-8DD1-0643-B76A-1FC6CCEA8961}"/>
              </a:ext>
            </a:extLst>
          </p:cNvPr>
          <p:cNvSpPr txBox="1"/>
          <p:nvPr/>
        </p:nvSpPr>
        <p:spPr>
          <a:xfrm>
            <a:off x="8469605" y="4738121"/>
            <a:ext cx="3609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Integrative &amp; Applied Learning</a:t>
            </a:r>
          </a:p>
          <a:p>
            <a:r>
              <a:rPr lang="en-US" dirty="0"/>
              <a:t>You need to be able to: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Complete an insightful , thoughtful peer review.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Connect knowledge with choices and actions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Engage meaningfully with enduring, comprehensive questions and challenges of real life.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AC1F73-76B4-5E4E-B0F1-E95324FDF3AA}"/>
              </a:ext>
            </a:extLst>
          </p:cNvPr>
          <p:cNvCxnSpPr>
            <a:cxnSpLocks/>
          </p:cNvCxnSpPr>
          <p:nvPr/>
        </p:nvCxnSpPr>
        <p:spPr>
          <a:xfrm>
            <a:off x="6193984" y="4034681"/>
            <a:ext cx="2175581" cy="823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173F8AF-6C8E-4A4A-8210-9AD9BDA271BB}"/>
              </a:ext>
            </a:extLst>
          </p:cNvPr>
          <p:cNvSpPr txBox="1"/>
          <p:nvPr/>
        </p:nvSpPr>
        <p:spPr>
          <a:xfrm>
            <a:off x="214648" y="251644"/>
            <a:ext cx="4657390" cy="584775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GE- the “why” for </a:t>
            </a:r>
            <a:r>
              <a:rPr lang="en-US" sz="3200" i="1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6083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5FD9D-2892-584C-B1A1-01D4C5A0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633BB3-4730-6D41-A29B-8458A33B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057E8-1D6E-6B41-BA46-ABE5E7B5B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0" y="218871"/>
            <a:ext cx="2309914" cy="2028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F5A8F-B3E9-7747-BAE6-90049FA134DE}"/>
              </a:ext>
            </a:extLst>
          </p:cNvPr>
          <p:cNvSpPr txBox="1"/>
          <p:nvPr/>
        </p:nvSpPr>
        <p:spPr>
          <a:xfrm>
            <a:off x="564204" y="680936"/>
            <a:ext cx="2864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Imagine a matrix (or a table or a rubric) that aligns our best ideas, courses, and practices.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D3B2D8-CEF0-C34A-8A5E-828508B6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32281"/>
              </p:ext>
            </p:extLst>
          </p:nvPr>
        </p:nvGraphicFramePr>
        <p:xfrm>
          <a:off x="609600" y="2531410"/>
          <a:ext cx="10972800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9445353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865785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585276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878787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461616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0236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Integrative &amp; Applied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Intellectual &amp; </a:t>
                      </a:r>
                      <a:r>
                        <a:rPr lang="en-US" dirty="0" err="1"/>
                        <a:t>Prac</a:t>
                      </a:r>
                      <a:r>
                        <a:rPr lang="en-US" dirty="0"/>
                        <a:t> Skills Found.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People of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Professional Competency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Stewards of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 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34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HIP: First-Year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Pillar: Research &amp; Creative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Course: Ethics &amp;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Programs: Internships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Pillar: Global &amp; Intercultural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 Literacy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5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Engaged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Engaged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Engaged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Engaged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Engaged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Engaged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95061"/>
                  </a:ext>
                </a:extLst>
              </a:tr>
            </a:tbl>
          </a:graphicData>
        </a:graphic>
      </p:graphicFrame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5FDCAB43-3EDB-784D-BEF0-27606557BB0B}"/>
              </a:ext>
            </a:extLst>
          </p:cNvPr>
          <p:cNvSpPr/>
          <p:nvPr/>
        </p:nvSpPr>
        <p:spPr>
          <a:xfrm>
            <a:off x="3776020" y="4659203"/>
            <a:ext cx="4030494" cy="192968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</a:t>
            </a:r>
          </a:p>
          <a:p>
            <a:pPr algn="ctr"/>
            <a:r>
              <a:rPr lang="en-US" sz="2400" dirty="0"/>
              <a:t>WHAT WE NEED TO DO TO GET THERE AND STAY THERE</a:t>
            </a:r>
          </a:p>
        </p:txBody>
      </p:sp>
      <p:sp>
        <p:nvSpPr>
          <p:cNvPr id="11" name="Left Arrow Callout 10">
            <a:extLst>
              <a:ext uri="{FF2B5EF4-FFF2-40B4-BE49-F238E27FC236}">
                <a16:creationId xmlns:a16="http://schemas.microsoft.com/office/drawing/2014/main" id="{082D2C61-710E-7145-AF2F-61871581DA0A}"/>
              </a:ext>
            </a:extLst>
          </p:cNvPr>
          <p:cNvSpPr/>
          <p:nvPr/>
        </p:nvSpPr>
        <p:spPr>
          <a:xfrm>
            <a:off x="7548663" y="581226"/>
            <a:ext cx="3424136" cy="1303506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</a:t>
            </a:r>
          </a:p>
          <a:p>
            <a:pPr algn="ctr"/>
            <a:r>
              <a:rPr lang="en-US" sz="2400" dirty="0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13236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400</Words>
  <Application>Microsoft Macintosh PowerPoint</Application>
  <PresentationFormat>Widescreen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stone</dc:creator>
  <cp:lastModifiedBy>Denise Richards</cp:lastModifiedBy>
  <cp:revision>10</cp:revision>
  <cp:lastPrinted>2018-01-31T17:26:03Z</cp:lastPrinted>
  <dcterms:created xsi:type="dcterms:W3CDTF">2018-01-31T16:25:55Z</dcterms:created>
  <dcterms:modified xsi:type="dcterms:W3CDTF">2018-01-31T23:43:20Z</dcterms:modified>
</cp:coreProperties>
</file>