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11"/>
  </p:notesMasterIdLst>
  <p:handoutMasterIdLst>
    <p:handoutMasterId r:id="rId12"/>
  </p:handoutMasterIdLst>
  <p:sldIdLst>
    <p:sldId id="660" r:id="rId2"/>
    <p:sldId id="914" r:id="rId3"/>
    <p:sldId id="984" r:id="rId4"/>
    <p:sldId id="983" r:id="rId5"/>
    <p:sldId id="987" r:id="rId6"/>
    <p:sldId id="985" r:id="rId7"/>
    <p:sldId id="986" r:id="rId8"/>
    <p:sldId id="988" r:id="rId9"/>
    <p:sldId id="989"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66FF"/>
    <a:srgbClr val="557630"/>
    <a:srgbClr val="D8EBAA"/>
    <a:srgbClr val="000000"/>
    <a:srgbClr val="FFFFFF"/>
    <a:srgbClr val="FFFF00"/>
    <a:srgbClr val="DDCD69"/>
    <a:srgbClr val="284E36"/>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81" autoAdjust="0"/>
    <p:restoredTop sz="96415" autoAdjust="0"/>
  </p:normalViewPr>
  <p:slideViewPr>
    <p:cSldViewPr>
      <p:cViewPr varScale="1">
        <p:scale>
          <a:sx n="108" d="100"/>
          <a:sy n="108" d="100"/>
        </p:scale>
        <p:origin x="1332" y="78"/>
      </p:cViewPr>
      <p:guideLst>
        <p:guide orient="horz" pos="2160"/>
        <p:guide pos="2880"/>
      </p:guideLst>
    </p:cSldViewPr>
  </p:slideViewPr>
  <p:notesTextViewPr>
    <p:cViewPr>
      <p:scale>
        <a:sx n="100" d="100"/>
        <a:sy n="100" d="100"/>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64" tIns="46582" rIns="93164" bIns="46582"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64" tIns="46582" rIns="93164" bIns="46582" rtlCol="0"/>
          <a:lstStyle>
            <a:lvl1pPr algn="r">
              <a:defRPr sz="1200"/>
            </a:lvl1pPr>
          </a:lstStyle>
          <a:p>
            <a:pPr>
              <a:defRPr/>
            </a:pPr>
            <a:fld id="{C93EDF89-07FE-42E4-AB15-30A9556BA17A}" type="datetimeFigureOut">
              <a:rPr lang="en-US"/>
              <a:pPr>
                <a:defRPr/>
              </a:pPr>
              <a:t>3/29/2018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64" tIns="46582" rIns="93164" bIns="46582"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64" tIns="46582" rIns="93164" bIns="46582" rtlCol="0" anchor="b"/>
          <a:lstStyle>
            <a:lvl1pPr algn="r">
              <a:defRPr sz="1200"/>
            </a:lvl1pPr>
          </a:lstStyle>
          <a:p>
            <a:pPr>
              <a:defRPr/>
            </a:pPr>
            <a:fld id="{0DBEC7FC-69F6-48F7-AEF0-1D0443C0926B}" type="slidenum">
              <a:rPr lang="en-US"/>
              <a:pPr>
                <a:defRPr/>
              </a:pPr>
              <a:t>‹#›</a:t>
            </a:fld>
            <a:endParaRPr lang="en-US" dirty="0"/>
          </a:p>
        </p:txBody>
      </p:sp>
    </p:spTree>
    <p:extLst>
      <p:ext uri="{BB962C8B-B14F-4D97-AF65-F5344CB8AC3E}">
        <p14:creationId xmlns:p14="http://schemas.microsoft.com/office/powerpoint/2010/main" val="2431300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64" tIns="46582" rIns="93164" bIns="46582"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64" tIns="46582" rIns="93164" bIns="46582" rtlCol="0"/>
          <a:lstStyle>
            <a:lvl1pPr algn="r">
              <a:defRPr sz="1200"/>
            </a:lvl1pPr>
          </a:lstStyle>
          <a:p>
            <a:pPr>
              <a:defRPr/>
            </a:pPr>
            <a:fld id="{6485BDFE-6490-4E01-845A-D1FACF2ED026}" type="datetimeFigureOut">
              <a:rPr lang="en-US"/>
              <a:pPr>
                <a:defRPr/>
              </a:pPr>
              <a:t>3/29/2018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64" tIns="46582" rIns="93164" bIns="4658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64" tIns="46582" rIns="93164" bIns="46582"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64" tIns="46582" rIns="93164" bIns="46582" rtlCol="0" anchor="b"/>
          <a:lstStyle>
            <a:lvl1pPr algn="r">
              <a:defRPr sz="1200"/>
            </a:lvl1pPr>
          </a:lstStyle>
          <a:p>
            <a:pPr>
              <a:defRPr/>
            </a:pPr>
            <a:fld id="{12B6E7E9-A8C6-40A5-90B5-DF8B73A4D155}" type="slidenum">
              <a:rPr lang="en-US"/>
              <a:pPr>
                <a:defRPr/>
              </a:pPr>
              <a:t>‹#›</a:t>
            </a:fld>
            <a:endParaRPr lang="en-US" dirty="0"/>
          </a:p>
        </p:txBody>
      </p:sp>
    </p:spTree>
    <p:extLst>
      <p:ext uri="{BB962C8B-B14F-4D97-AF65-F5344CB8AC3E}">
        <p14:creationId xmlns:p14="http://schemas.microsoft.com/office/powerpoint/2010/main" val="9165416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AC91E7B-1D82-4083-A9A9-39EB6AA9670B}" type="slidenum">
              <a:rPr lang="en-US" smtClean="0"/>
              <a:pPr eaLnBrk="1" hangingPunct="1"/>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1075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DBFACE8-D62D-4C66-A587-E4A8D24FA6D2}" type="slidenum">
              <a:rPr lang="en-US" smtClean="0"/>
              <a:pPr eaLnBrk="1" hangingPunct="1"/>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C58872-CC96-44B3-98C9-2947872F854F}" type="slidenum">
              <a:rPr lang="en-US" smtClean="0"/>
              <a:pPr eaLnBrk="1" hangingPunct="1"/>
              <a:t>3</a:t>
            </a:fld>
            <a:endParaRPr lang="en-US" smtClean="0"/>
          </a:p>
        </p:txBody>
      </p:sp>
    </p:spTree>
    <p:extLst>
      <p:ext uri="{BB962C8B-B14F-4D97-AF65-F5344CB8AC3E}">
        <p14:creationId xmlns:p14="http://schemas.microsoft.com/office/powerpoint/2010/main" val="320167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C58872-CC96-44B3-98C9-2947872F854F}"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20000"/>
          </a:bodyPr>
          <a:lstStyle/>
          <a:p>
            <a:r>
              <a:rPr lang="en-US" dirty="0" smtClean="0"/>
              <a:t>Freshman Seminar</a:t>
            </a:r>
          </a:p>
          <a:p>
            <a:r>
              <a:rPr lang="en-US" dirty="0" smtClean="0"/>
              <a:t>•	Freshman seminar—courses scheduled at the same time with faculty rotating through the courses</a:t>
            </a:r>
          </a:p>
          <a:p>
            <a:r>
              <a:rPr lang="en-US" dirty="0" smtClean="0"/>
              <a:t>•	A unit for personal finances</a:t>
            </a:r>
          </a:p>
          <a:p>
            <a:r>
              <a:rPr lang="en-US" dirty="0" smtClean="0"/>
              <a:t>•	Introduction to what it means to be part of an academic community—what GE means, what critical thinking means, what it means to be a student at UVU</a:t>
            </a:r>
          </a:p>
          <a:p>
            <a:r>
              <a:rPr lang="en-US" dirty="0" smtClean="0"/>
              <a:t>•	What they can take advantage of at UVU—speakers, events, conferences, clubs</a:t>
            </a:r>
          </a:p>
          <a:p>
            <a:r>
              <a:rPr lang="en-US" dirty="0" smtClean="0"/>
              <a:t>•	Introduction to resources and services</a:t>
            </a:r>
          </a:p>
          <a:p>
            <a:r>
              <a:rPr lang="en-US" dirty="0" smtClean="0"/>
              <a:t>•	3 credit within GE—how much room do we have for this</a:t>
            </a:r>
          </a:p>
          <a:p>
            <a:r>
              <a:rPr lang="en-US" dirty="0" smtClean="0"/>
              <a:t>•	Focus on maintaining mental and physical health and how they’re important to success as a student</a:t>
            </a:r>
          </a:p>
          <a:p>
            <a:r>
              <a:rPr lang="en-US" dirty="0" smtClean="0"/>
              <a:t>•	What would be a workable model for this?</a:t>
            </a:r>
          </a:p>
          <a:p>
            <a:r>
              <a:rPr lang="en-US" dirty="0" smtClean="0"/>
              <a:t>o	A hybrid course? Hybrid materials the same across campus but what happens in class could be up to the faculty teaching that day.</a:t>
            </a:r>
          </a:p>
          <a:p>
            <a:r>
              <a:rPr lang="en-US" dirty="0" smtClean="0"/>
              <a:t>o	Rotating faculty?</a:t>
            </a:r>
          </a:p>
          <a:p>
            <a:r>
              <a:rPr lang="en-US" dirty="0" smtClean="0"/>
              <a:t>o	Small classes</a:t>
            </a:r>
          </a:p>
          <a:p>
            <a:r>
              <a:rPr lang="en-US" dirty="0" smtClean="0"/>
              <a:t>o	Faculty time would be focused on working with students and online materials would be automatically scored or have “graders”—this would allow students to start making personal connections with faculty and would give the faculty time to make those connections with students; maybe these faculty could cover multiple sections (teach one section a day, teach 3 days a week)</a:t>
            </a:r>
          </a:p>
          <a:p>
            <a:r>
              <a:rPr lang="en-US" dirty="0" smtClean="0"/>
              <a:t>o	Students could be introduced to hybrid/online classes early while still having students support</a:t>
            </a:r>
          </a:p>
          <a:p>
            <a:endParaRPr lang="en-US" dirty="0" smtClean="0"/>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C58872-CC96-44B3-98C9-2947872F854F}" type="slidenum">
              <a:rPr lang="en-US" smtClean="0"/>
              <a:pPr eaLnBrk="1" hangingPunct="1"/>
              <a:t>5</a:t>
            </a:fld>
            <a:endParaRPr lang="en-US" smtClean="0"/>
          </a:p>
        </p:txBody>
      </p:sp>
    </p:spTree>
    <p:extLst>
      <p:ext uri="{BB962C8B-B14F-4D97-AF65-F5344CB8AC3E}">
        <p14:creationId xmlns:p14="http://schemas.microsoft.com/office/powerpoint/2010/main" val="18081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“Double-dipping”: majors who use GE courses as required</a:t>
            </a:r>
            <a:r>
              <a:rPr lang="en-US" baseline="0" dirty="0" smtClean="0"/>
              <a:t> courses for their major in order to include more required credits than they have room for. We want GE courses to be GE Only</a:t>
            </a:r>
            <a:endParaRPr lang="en-US" dirty="0" smtClean="0"/>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C58872-CC96-44B3-98C9-2947872F854F}" type="slidenum">
              <a:rPr lang="en-US" smtClean="0"/>
              <a:pPr eaLnBrk="1" hangingPunct="1"/>
              <a:t>6</a:t>
            </a:fld>
            <a:endParaRPr lang="en-US" smtClean="0"/>
          </a:p>
        </p:txBody>
      </p:sp>
    </p:spTree>
    <p:extLst>
      <p:ext uri="{BB962C8B-B14F-4D97-AF65-F5344CB8AC3E}">
        <p14:creationId xmlns:p14="http://schemas.microsoft.com/office/powerpoint/2010/main" val="3867037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Courses Certified as GE</a:t>
            </a:r>
          </a:p>
          <a:p>
            <a:pPr lvl="0"/>
            <a:r>
              <a:rPr lang="en-US" sz="1200" kern="1200" dirty="0" smtClean="0">
                <a:solidFill>
                  <a:schemeClr val="tx1"/>
                </a:solidFill>
                <a:effectLst/>
                <a:latin typeface="+mn-lt"/>
                <a:ea typeface="+mn-ea"/>
                <a:cs typeface="+mn-cs"/>
              </a:rPr>
              <a:t>Courses that are certified as GE meet particular pedagogical requirements—HIPs, small classes, engaged pedagogical approaches</a:t>
            </a:r>
          </a:p>
          <a:p>
            <a:pPr lvl="0"/>
            <a:r>
              <a:rPr lang="en-US" sz="1200" kern="1200" dirty="0" smtClean="0">
                <a:solidFill>
                  <a:schemeClr val="tx1"/>
                </a:solidFill>
                <a:effectLst/>
                <a:latin typeface="+mn-lt"/>
                <a:ea typeface="+mn-ea"/>
                <a:cs typeface="+mn-cs"/>
              </a:rPr>
              <a:t>OER or at least cheaper materials—faculty know what their books cost (doing our best to lower costs for students)</a:t>
            </a:r>
          </a:p>
          <a:p>
            <a:pPr lvl="0"/>
            <a:r>
              <a:rPr lang="en-US" sz="1200" b="1" kern="1200" dirty="0" smtClean="0">
                <a:solidFill>
                  <a:schemeClr val="tx1"/>
                </a:solidFill>
                <a:effectLst/>
                <a:latin typeface="+mn-lt"/>
                <a:ea typeface="+mn-ea"/>
                <a:cs typeface="+mn-cs"/>
              </a:rPr>
              <a:t>No GE courses have </a:t>
            </a:r>
            <a:r>
              <a:rPr lang="en-US" sz="1200" b="1" kern="1200" dirty="0" err="1" smtClean="0">
                <a:solidFill>
                  <a:schemeClr val="tx1"/>
                </a:solidFill>
                <a:effectLst/>
                <a:latin typeface="+mn-lt"/>
                <a:ea typeface="+mn-ea"/>
                <a:cs typeface="+mn-cs"/>
              </a:rPr>
              <a:t>prereqs</a:t>
            </a:r>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Courses need to be frequently offered</a:t>
            </a:r>
          </a:p>
          <a:p>
            <a:pPr lvl="0"/>
            <a:r>
              <a:rPr lang="en-US" sz="1200" kern="1200" dirty="0" smtClean="0">
                <a:solidFill>
                  <a:schemeClr val="tx1"/>
                </a:solidFill>
                <a:effectLst/>
                <a:latin typeface="+mn-lt"/>
                <a:ea typeface="+mn-ea"/>
                <a:cs typeface="+mn-cs"/>
              </a:rPr>
              <a:t>Courses that qualify as GE should be for all students, not focused on what “majors” need to know</a:t>
            </a:r>
          </a:p>
          <a:p>
            <a:endParaRPr lang="en-US" dirty="0" smtClean="0"/>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C58872-CC96-44B3-98C9-2947872F854F}" type="slidenum">
              <a:rPr lang="en-US" smtClean="0"/>
              <a:pPr eaLnBrk="1" hangingPunct="1"/>
              <a:t>7</a:t>
            </a:fld>
            <a:endParaRPr lang="en-US" smtClean="0"/>
          </a:p>
        </p:txBody>
      </p:sp>
    </p:spTree>
    <p:extLst>
      <p:ext uri="{BB962C8B-B14F-4D97-AF65-F5344CB8AC3E}">
        <p14:creationId xmlns:p14="http://schemas.microsoft.com/office/powerpoint/2010/main" val="730094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Courses Certified as GE</a:t>
            </a:r>
          </a:p>
          <a:p>
            <a:pPr lvl="0"/>
            <a:r>
              <a:rPr lang="en-US" sz="1200" kern="1200" dirty="0" smtClean="0">
                <a:solidFill>
                  <a:schemeClr val="tx1"/>
                </a:solidFill>
                <a:effectLst/>
                <a:latin typeface="+mn-lt"/>
                <a:ea typeface="+mn-ea"/>
                <a:cs typeface="+mn-cs"/>
              </a:rPr>
              <a:t>Courses that are certified as GE meet particular pedagogical requirements—HIPs, small classes, engaged pedagogical approaches</a:t>
            </a:r>
          </a:p>
          <a:p>
            <a:pPr lvl="0"/>
            <a:r>
              <a:rPr lang="en-US" sz="1200" kern="1200" dirty="0" smtClean="0">
                <a:solidFill>
                  <a:schemeClr val="tx1"/>
                </a:solidFill>
                <a:effectLst/>
                <a:latin typeface="+mn-lt"/>
                <a:ea typeface="+mn-ea"/>
                <a:cs typeface="+mn-cs"/>
              </a:rPr>
              <a:t>OER or at least cheaper materials—faculty know what their books cost (doing our best to lower costs for students)</a:t>
            </a:r>
          </a:p>
          <a:p>
            <a:pPr lvl="0"/>
            <a:r>
              <a:rPr lang="en-US" sz="1200" b="1" kern="1200" dirty="0" smtClean="0">
                <a:solidFill>
                  <a:schemeClr val="tx1"/>
                </a:solidFill>
                <a:effectLst/>
                <a:latin typeface="+mn-lt"/>
                <a:ea typeface="+mn-ea"/>
                <a:cs typeface="+mn-cs"/>
              </a:rPr>
              <a:t>No GE courses have </a:t>
            </a:r>
            <a:r>
              <a:rPr lang="en-US" sz="1200" b="1" kern="1200" dirty="0" err="1" smtClean="0">
                <a:solidFill>
                  <a:schemeClr val="tx1"/>
                </a:solidFill>
                <a:effectLst/>
                <a:latin typeface="+mn-lt"/>
                <a:ea typeface="+mn-ea"/>
                <a:cs typeface="+mn-cs"/>
              </a:rPr>
              <a:t>prereqs</a:t>
            </a:r>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Courses need to be frequently offered</a:t>
            </a:r>
          </a:p>
          <a:p>
            <a:pPr lvl="0"/>
            <a:r>
              <a:rPr lang="en-US" sz="1200" kern="1200" dirty="0" smtClean="0">
                <a:solidFill>
                  <a:schemeClr val="tx1"/>
                </a:solidFill>
                <a:effectLst/>
                <a:latin typeface="+mn-lt"/>
                <a:ea typeface="+mn-ea"/>
                <a:cs typeface="+mn-cs"/>
              </a:rPr>
              <a:t>Courses that qualify as GE should be for all students, not focused on what “majors” need to know</a:t>
            </a:r>
          </a:p>
          <a:p>
            <a:endParaRPr lang="en-US" dirty="0" smtClean="0"/>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C58872-CC96-44B3-98C9-2947872F854F}" type="slidenum">
              <a:rPr lang="en-US" smtClean="0"/>
              <a:pPr eaLnBrk="1" hangingPunct="1"/>
              <a:t>8</a:t>
            </a:fld>
            <a:endParaRPr lang="en-US" smtClean="0"/>
          </a:p>
        </p:txBody>
      </p:sp>
    </p:spTree>
    <p:extLst>
      <p:ext uri="{BB962C8B-B14F-4D97-AF65-F5344CB8AC3E}">
        <p14:creationId xmlns:p14="http://schemas.microsoft.com/office/powerpoint/2010/main" val="5466115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fall_11.jpg"/>
          <p:cNvPicPr>
            <a:picLocks noChangeAspect="1"/>
          </p:cNvPicPr>
          <p:nvPr/>
        </p:nvPicPr>
        <p:blipFill>
          <a:blip r:embed="rId2">
            <a:extLst>
              <a:ext uri="{28A0092B-C50C-407E-A947-70E740481C1C}">
                <a14:useLocalDpi xmlns:a14="http://schemas.microsoft.com/office/drawing/2010/main" val="0"/>
              </a:ext>
            </a:extLst>
          </a:blip>
          <a:srcRect t="-2512"/>
          <a:stretch>
            <a:fillRect/>
          </a:stretch>
        </p:blipFill>
        <p:spPr bwMode="auto">
          <a:xfrm>
            <a:off x="0" y="-152400"/>
            <a:ext cx="9144000" cy="622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6" name="Group 16"/>
          <p:cNvGrpSpPr>
            <a:grpSpLocks/>
          </p:cNvGrpSpPr>
          <p:nvPr/>
        </p:nvGrpSpPr>
        <p:grpSpPr bwMode="auto">
          <a:xfrm>
            <a:off x="-3175" y="4953000"/>
            <a:ext cx="9147175" cy="1911350"/>
            <a:chOff x="-3765" y="4832896"/>
            <a:chExt cx="9147765" cy="2032192"/>
          </a:xfrm>
        </p:grpSpPr>
        <p:sp>
          <p:nvSpPr>
            <p:cNvPr id="7"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1"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2"/>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2"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3"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4" name="Slide Number Placeholder 26"/>
          <p:cNvSpPr>
            <a:spLocks noGrp="1"/>
          </p:cNvSpPr>
          <p:nvPr>
            <p:ph type="sldNum" sz="quarter" idx="12"/>
          </p:nvPr>
        </p:nvSpPr>
        <p:spPr/>
        <p:txBody>
          <a:bodyPr/>
          <a:lstStyle>
            <a:lvl1pPr>
              <a:defRPr>
                <a:solidFill>
                  <a:srgbClr val="FFFFFF"/>
                </a:solidFill>
              </a:defRPr>
            </a:lvl1pPr>
            <a:extLst/>
          </a:lstStyle>
          <a:p>
            <a:pPr>
              <a:defRPr/>
            </a:pPr>
            <a:fld id="{359248EF-8E0A-4F1A-B60D-9380B736D919}" type="slidenum">
              <a:rPr lang="en-US"/>
              <a:pPr>
                <a:defRPr/>
              </a:pPr>
              <a:t>‹#›</a:t>
            </a:fld>
            <a:endParaRPr lang="en-US" dirty="0"/>
          </a:p>
        </p:txBody>
      </p:sp>
    </p:spTree>
    <p:extLst>
      <p:ext uri="{BB962C8B-B14F-4D97-AF65-F5344CB8AC3E}">
        <p14:creationId xmlns:p14="http://schemas.microsoft.com/office/powerpoint/2010/main" val="696167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30"/>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style>
          <a:lnRef idx="2">
            <a:schemeClr val="accent1"/>
          </a:lnRef>
          <a:fillRef idx="1">
            <a:schemeClr val="lt1"/>
          </a:fillRef>
          <a:effectRef idx="0">
            <a:schemeClr val="accent1"/>
          </a:effectRef>
          <a:fontRef idx="none"/>
        </p:style>
        <p:txBody>
          <a:bodyPr/>
          <a:lstStyle>
            <a:lvl1pPr>
              <a:defRPr/>
            </a:lvl1pPr>
          </a:lstStyle>
          <a:p>
            <a:pPr>
              <a:defRPr/>
            </a:pPr>
            <a:fld id="{F59611E0-DDF3-499C-99FD-FB2A7F0C2328}" type="slidenum">
              <a:rPr lang="en-US"/>
              <a:pPr>
                <a:defRPr/>
              </a:pPr>
              <a:t>‹#›</a:t>
            </a:fld>
            <a:endParaRPr lang="en-US" dirty="0"/>
          </a:p>
        </p:txBody>
      </p:sp>
    </p:spTree>
    <p:extLst>
      <p:ext uri="{BB962C8B-B14F-4D97-AF65-F5344CB8AC3E}">
        <p14:creationId xmlns:p14="http://schemas.microsoft.com/office/powerpoint/2010/main" val="1582427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style>
          <a:lnRef idx="2">
            <a:schemeClr val="accent1"/>
          </a:lnRef>
          <a:fillRef idx="1">
            <a:schemeClr val="lt1"/>
          </a:fillRef>
          <a:effectRef idx="0">
            <a:schemeClr val="accent1"/>
          </a:effectRef>
          <a:fontRef idx="none"/>
        </p:style>
        <p:txBody>
          <a:bodyPr/>
          <a:lstStyle>
            <a:lvl1pPr>
              <a:defRPr/>
            </a:lvl1pPr>
          </a:lstStyle>
          <a:p>
            <a:pPr>
              <a:defRPr/>
            </a:pPr>
            <a:fld id="{FE2B65D3-F34B-4CF3-92F2-B43EE4F3AC5F}" type="slidenum">
              <a:rPr lang="en-US"/>
              <a:pPr>
                <a:defRPr/>
              </a:pPr>
              <a:t>‹#›</a:t>
            </a:fld>
            <a:endParaRPr lang="en-US" dirty="0"/>
          </a:p>
        </p:txBody>
      </p:sp>
    </p:spTree>
    <p:extLst>
      <p:ext uri="{BB962C8B-B14F-4D97-AF65-F5344CB8AC3E}">
        <p14:creationId xmlns:p14="http://schemas.microsoft.com/office/powerpoint/2010/main" val="941118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pPr>
              <a:defRPr/>
            </a:pPr>
            <a:fld id="{E0ABAA54-BD44-4B28-8669-E2D0EFBDEFBE}" type="slidenum">
              <a:rPr lang="en-US"/>
              <a:pPr>
                <a:defRPr/>
              </a:pPr>
              <a:t>‹#›</a:t>
            </a:fld>
            <a:endParaRPr lang="en-US"/>
          </a:p>
        </p:txBody>
      </p:sp>
    </p:spTree>
    <p:extLst>
      <p:ext uri="{BB962C8B-B14F-4D97-AF65-F5344CB8AC3E}">
        <p14:creationId xmlns:p14="http://schemas.microsoft.com/office/powerpoint/2010/main" val="1260888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139"/>
            <a:ext cx="8229600" cy="4310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p>
            <a:r>
              <a:rPr lang="en-US" dirty="0" smtClean="0"/>
              <a:t>Click to edit Master title style</a:t>
            </a:r>
            <a:endParaRPr lang="en-US" dirty="0"/>
          </a:p>
        </p:txBody>
      </p:sp>
      <p:sp>
        <p:nvSpPr>
          <p:cNvPr id="4" name="Date Placeholder 9"/>
          <p:cNvSpPr>
            <a:spLocks noGrp="1"/>
          </p:cNvSpPr>
          <p:nvPr>
            <p:ph type="dt" sz="half" idx="10"/>
          </p:nvPr>
        </p:nvSpPr>
        <p:spPr/>
        <p:txBody>
          <a:bodyPr/>
          <a:lstStyle>
            <a:lvl1pPr>
              <a:defRPr>
                <a:solidFill>
                  <a:schemeClr val="tx2"/>
                </a:solidFill>
              </a:defRPr>
            </a:lvl1pPr>
          </a:lstStyle>
          <a:p>
            <a:pPr>
              <a:defRPr/>
            </a:pPr>
            <a:endParaRPr lang="en-US"/>
          </a:p>
        </p:txBody>
      </p:sp>
      <p:sp>
        <p:nvSpPr>
          <p:cNvPr id="5" name="Footer Placeholder 21"/>
          <p:cNvSpPr>
            <a:spLocks noGrp="1"/>
          </p:cNvSpPr>
          <p:nvPr>
            <p:ph type="ftr" sz="quarter" idx="11"/>
          </p:nvPr>
        </p:nvSpPr>
        <p:spPr/>
        <p:txBody>
          <a:bodyPr/>
          <a:lstStyle>
            <a:lvl1pPr>
              <a:defRPr>
                <a:solidFill>
                  <a:schemeClr val="tx2"/>
                </a:solidFill>
              </a:defRPr>
            </a:lvl1pPr>
          </a:lstStyle>
          <a:p>
            <a:pPr>
              <a:defRPr/>
            </a:pPr>
            <a:endParaRPr lang="en-US"/>
          </a:p>
        </p:txBody>
      </p:sp>
      <p:sp>
        <p:nvSpPr>
          <p:cNvPr id="6" name="Slide Number Placeholder 17"/>
          <p:cNvSpPr>
            <a:spLocks noGrp="1"/>
          </p:cNvSpPr>
          <p:nvPr>
            <p:ph type="sldNum" sz="quarter" idx="12"/>
          </p:nvPr>
        </p:nvSpPr>
        <p:spPr>
          <a:xfrm>
            <a:off x="8534400" y="6408738"/>
            <a:ext cx="479425" cy="365125"/>
          </a:xfrm>
          <a:ln>
            <a:noFill/>
          </a:ln>
        </p:spPr>
        <p:txBody>
          <a:bodyPr/>
          <a:lstStyle>
            <a:lvl1pPr>
              <a:defRPr sz="1200">
                <a:solidFill>
                  <a:schemeClr val="tx2"/>
                </a:solidFill>
              </a:defRPr>
            </a:lvl1pPr>
          </a:lstStyle>
          <a:p>
            <a:pPr>
              <a:defRPr/>
            </a:pPr>
            <a:fld id="{7A8C7C1D-3987-417D-8B48-EE407112BF91}" type="slidenum">
              <a:rPr lang="en-US"/>
              <a:pPr>
                <a:defRPr/>
              </a:pPr>
              <a:t>‹#›</a:t>
            </a:fld>
            <a:endParaRPr lang="en-US" dirty="0"/>
          </a:p>
        </p:txBody>
      </p:sp>
    </p:spTree>
    <p:extLst>
      <p:ext uri="{BB962C8B-B14F-4D97-AF65-F5344CB8AC3E}">
        <p14:creationId xmlns:p14="http://schemas.microsoft.com/office/powerpoint/2010/main" val="46972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dirty="0"/>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D8B4F9A5-73E1-454D-8AD4-9107B2D64EDA}" type="slidenum">
              <a:rPr lang="en-US"/>
              <a:pPr>
                <a:defRPr/>
              </a:pPr>
              <a:t>‹#›</a:t>
            </a:fld>
            <a:endParaRPr lang="en-US" dirty="0"/>
          </a:p>
        </p:txBody>
      </p:sp>
    </p:spTree>
    <p:extLst>
      <p:ext uri="{BB962C8B-B14F-4D97-AF65-F5344CB8AC3E}">
        <p14:creationId xmlns:p14="http://schemas.microsoft.com/office/powerpoint/2010/main" val="255683888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EAB87566-AB51-44C7-9707-CDC7D7D39FDE}" type="slidenum">
              <a:rPr lang="en-US"/>
              <a:pPr>
                <a:defRPr/>
              </a:pPr>
              <a:t>‹#›</a:t>
            </a:fld>
            <a:endParaRPr lang="en-US" dirty="0"/>
          </a:p>
        </p:txBody>
      </p:sp>
    </p:spTree>
    <p:extLst>
      <p:ext uri="{BB962C8B-B14F-4D97-AF65-F5344CB8AC3E}">
        <p14:creationId xmlns:p14="http://schemas.microsoft.com/office/powerpoint/2010/main" val="1561918819"/>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72534A89-CB20-4D6C-9719-0D1E52936927}" type="slidenum">
              <a:rPr lang="en-US"/>
              <a:pPr>
                <a:defRPr/>
              </a:pPr>
              <a:t>‹#›</a:t>
            </a:fld>
            <a:endParaRPr lang="en-US" dirty="0"/>
          </a:p>
        </p:txBody>
      </p:sp>
    </p:spTree>
    <p:extLst>
      <p:ext uri="{BB962C8B-B14F-4D97-AF65-F5344CB8AC3E}">
        <p14:creationId xmlns:p14="http://schemas.microsoft.com/office/powerpoint/2010/main" val="267656458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97234487-F048-4230-A1CF-9A03A99D2F50}" type="slidenum">
              <a:rPr lang="en-US"/>
              <a:pPr>
                <a:defRPr/>
              </a:pPr>
              <a:t>‹#›</a:t>
            </a:fld>
            <a:endParaRPr lang="en-US" dirty="0"/>
          </a:p>
        </p:txBody>
      </p:sp>
    </p:spTree>
    <p:extLst>
      <p:ext uri="{BB962C8B-B14F-4D97-AF65-F5344CB8AC3E}">
        <p14:creationId xmlns:p14="http://schemas.microsoft.com/office/powerpoint/2010/main" val="2117041267"/>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style>
          <a:lnRef idx="2">
            <a:schemeClr val="accent1"/>
          </a:lnRef>
          <a:fillRef idx="1">
            <a:schemeClr val="lt1"/>
          </a:fillRef>
          <a:effectRef idx="0">
            <a:schemeClr val="accent1"/>
          </a:effectRef>
          <a:fontRef idx="none"/>
        </p:style>
        <p:txBody>
          <a:bodyPr/>
          <a:lstStyle>
            <a:lvl1pPr>
              <a:defRPr/>
            </a:lvl1pPr>
          </a:lstStyle>
          <a:p>
            <a:pPr>
              <a:defRPr/>
            </a:pPr>
            <a:fld id="{68EBE951-EC0A-459C-B785-C116C8A265CD}" type="slidenum">
              <a:rPr lang="en-US"/>
              <a:pPr>
                <a:defRPr/>
              </a:pPr>
              <a:t>‹#›</a:t>
            </a:fld>
            <a:endParaRPr lang="en-US" dirty="0"/>
          </a:p>
        </p:txBody>
      </p:sp>
    </p:spTree>
    <p:extLst>
      <p:ext uri="{BB962C8B-B14F-4D97-AF65-F5344CB8AC3E}">
        <p14:creationId xmlns:p14="http://schemas.microsoft.com/office/powerpoint/2010/main" val="3722040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EF45FEA-5D86-4353-8C50-ECFB679078B6}" type="slidenum">
              <a:rPr lang="en-US"/>
              <a:pPr>
                <a:defRPr/>
              </a:pPr>
              <a:t>‹#›</a:t>
            </a:fld>
            <a:endParaRPr lang="en-US" dirty="0"/>
          </a:p>
        </p:txBody>
      </p:sp>
    </p:spTree>
    <p:extLst>
      <p:ext uri="{BB962C8B-B14F-4D97-AF65-F5344CB8AC3E}">
        <p14:creationId xmlns:p14="http://schemas.microsoft.com/office/powerpoint/2010/main" val="227952667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Right Triangle 9"/>
          <p:cNvSpPr>
            <a:spLocks/>
          </p:cNvSpPr>
          <p:nvPr/>
        </p:nvSpPr>
        <p:spPr bwMode="auto">
          <a:xfrm>
            <a:off x="-6043" y="5791254"/>
            <a:ext cx="3402315"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8" name="Straight Connector 10"/>
          <p:cNvCxnSpPr/>
          <p:nvPr/>
        </p:nvCxnSpPr>
        <p:spPr>
          <a:xfrm>
            <a:off x="-9236"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pic>
        <p:nvPicPr>
          <p:cNvPr id="9" name="Picture 8" descr="UVU_monogram_GreenGold.png"/>
          <p:cNvPicPr>
            <a:picLocks noChangeAspect="1"/>
          </p:cNvPicPr>
          <p:nvPr/>
        </p:nvPicPr>
        <p:blipFill>
          <a:blip r:embed="rId3" cstate="screen"/>
          <a:stretch>
            <a:fillRect/>
          </a:stretch>
        </p:blipFill>
        <p:spPr>
          <a:xfrm>
            <a:off x="2209800" y="6172201"/>
            <a:ext cx="1676400" cy="528236"/>
          </a:xfrm>
          <a:prstGeom prst="rect">
            <a:avLst/>
          </a:prstGeom>
          <a:effectLst>
            <a:reflection blurRad="6350" stA="50000" endA="300" endPos="55000" dir="5400000" sy="-100000" algn="bl" rotWithShape="0"/>
          </a:effectLst>
          <a:scene3d>
            <a:camera prst="perspectiveHeroicExtremeLeftFacing"/>
            <a:lightRig rig="threePt" dir="t"/>
          </a:scene3d>
        </p:spPr>
      </p:pic>
      <p:sp>
        <p:nvSpPr>
          <p:cNvPr id="4" name="Text Placeholder 3"/>
          <p:cNvSpPr>
            <a:spLocks noGrp="1"/>
          </p:cNvSpPr>
          <p:nvPr>
            <p:ph type="body" sz="half" idx="2"/>
          </p:nvPr>
        </p:nvSpPr>
        <p:spPr>
          <a:xfrm>
            <a:off x="1141232" y="5443403"/>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0"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1"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Tree>
    <p:extLst>
      <p:ext uri="{BB962C8B-B14F-4D97-AF65-F5344CB8AC3E}">
        <p14:creationId xmlns:p14="http://schemas.microsoft.com/office/powerpoint/2010/main" val="330287912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4" name="Right Triangle 13"/>
          <p:cNvSpPr>
            <a:spLocks/>
          </p:cNvSpPr>
          <p:nvPr/>
        </p:nvSpPr>
        <p:spPr bwMode="auto">
          <a:xfrm>
            <a:off x="-6043" y="5777133"/>
            <a:ext cx="3402315"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5" name="Straight Connector 14"/>
          <p:cNvCxnSpPr/>
          <p:nvPr/>
        </p:nvCxnSpPr>
        <p:spPr>
          <a:xfrm>
            <a:off x="-9236"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smtClean="0"/>
              <a:t>Click to edit Master title style</a:t>
            </a:r>
            <a:endParaRPr lang="en-US"/>
          </a:p>
        </p:txBody>
      </p:sp>
      <p:sp>
        <p:nvSpPr>
          <p:cNvPr id="4105"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b="1">
                <a:solidFill>
                  <a:schemeClr val="tx1"/>
                </a:solidFill>
                <a:latin typeface="+mn-lt"/>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b="1">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style>
          <a:lnRef idx="2">
            <a:schemeClr val="accent1"/>
          </a:lnRef>
          <a:fillRef idx="1">
            <a:schemeClr val="lt1"/>
          </a:fillRef>
          <a:effectRef idx="0">
            <a:schemeClr val="accent1"/>
          </a:effectRef>
          <a:fontRef idx="none"/>
        </p:style>
        <p:txBody>
          <a:bodyPr vert="horz" anchor="b"/>
          <a:lstStyle>
            <a:lvl1pPr algn="r" eaLnBrk="1" fontAlgn="auto" latinLnBrk="0" hangingPunct="1">
              <a:spcBef>
                <a:spcPts val="0"/>
              </a:spcBef>
              <a:spcAft>
                <a:spcPts val="0"/>
              </a:spcAft>
              <a:defRPr kumimoji="0" sz="1000" b="1">
                <a:solidFill>
                  <a:schemeClr val="tx1"/>
                </a:solidFill>
                <a:latin typeface="+mn-lt"/>
              </a:defRPr>
            </a:lvl1pPr>
            <a:extLst/>
          </a:lstStyle>
          <a:p>
            <a:pPr>
              <a:defRPr/>
            </a:pPr>
            <a:fld id="{8D2C3361-6185-490E-93A9-E27632E96A26}" type="slidenum">
              <a:rPr lang="en-US"/>
              <a:pPr>
                <a:defRPr/>
              </a:pPr>
              <a:t>‹#›</a:t>
            </a:fld>
            <a:endParaRPr lang="en-US" dirty="0"/>
          </a:p>
        </p:txBody>
      </p:sp>
      <p:pic>
        <p:nvPicPr>
          <p:cNvPr id="20" name="Picture 19" descr="UVU_monogram_GreenGold.png"/>
          <p:cNvPicPr>
            <a:picLocks noChangeAspect="1"/>
          </p:cNvPicPr>
          <p:nvPr/>
        </p:nvPicPr>
        <p:blipFill>
          <a:blip r:embed="rId15" cstate="screen"/>
          <a:stretch>
            <a:fillRect/>
          </a:stretch>
        </p:blipFill>
        <p:spPr>
          <a:xfrm>
            <a:off x="2209800" y="6172201"/>
            <a:ext cx="1676400" cy="528236"/>
          </a:xfrm>
          <a:prstGeom prst="rect">
            <a:avLst/>
          </a:prstGeom>
          <a:effectLst>
            <a:reflection blurRad="6350" stA="50000" endA="300" endPos="55000" dir="5400000" sy="-100000" algn="bl" rotWithShape="0"/>
          </a:effectLst>
          <a:scene3d>
            <a:camera prst="perspectiveHeroicExtremeLeftFacing"/>
            <a:lightRig rig="threePt" dir="t"/>
          </a:scene3d>
        </p:spPr>
      </p:pic>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17" r:id="rId7"/>
    <p:sldLayoutId id="2147483826" r:id="rId8"/>
    <p:sldLayoutId id="2147483827" r:id="rId9"/>
    <p:sldLayoutId id="2147483818" r:id="rId10"/>
    <p:sldLayoutId id="2147483819" r:id="rId11"/>
    <p:sldLayoutId id="2147483828"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838200"/>
            <a:ext cx="7772400" cy="1219200"/>
          </a:xfrm>
        </p:spPr>
        <p:txBody>
          <a:bodyPr/>
          <a:lstStyle/>
          <a:p>
            <a:pPr eaLnBrk="1" hangingPunct="1">
              <a:defRPr/>
            </a:pPr>
            <a:r>
              <a:rPr lang="en-US" dirty="0" smtClean="0">
                <a:solidFill>
                  <a:schemeClr val="bg1"/>
                </a:solidFill>
              </a:rPr>
              <a:t>Utah Valley University</a:t>
            </a:r>
            <a:endParaRPr lang="en-US" dirty="0">
              <a:solidFill>
                <a:schemeClr val="bg1"/>
              </a:solidFill>
            </a:endParaRPr>
          </a:p>
        </p:txBody>
      </p:sp>
      <p:sp>
        <p:nvSpPr>
          <p:cNvPr id="10242" name="Subtitle 5"/>
          <p:cNvSpPr>
            <a:spLocks noGrp="1"/>
          </p:cNvSpPr>
          <p:nvPr>
            <p:ph type="subTitle" idx="1"/>
          </p:nvPr>
        </p:nvSpPr>
        <p:spPr>
          <a:xfrm>
            <a:off x="685800" y="1905000"/>
            <a:ext cx="7772400" cy="1752600"/>
          </a:xfrm>
        </p:spPr>
        <p:txBody>
          <a:bodyPr/>
          <a:lstStyle/>
          <a:p>
            <a:pPr marR="0" algn="l" eaLnBrk="1" hangingPunct="1">
              <a:defRPr/>
            </a:pPr>
            <a:endParaRPr lang="en-US" sz="2400" dirty="0" smtClean="0">
              <a:solidFill>
                <a:schemeClr val="bg1"/>
              </a:solidFill>
              <a:effectLst>
                <a:outerShdw blurRad="38100" dist="38100" dir="2700000" algn="tl">
                  <a:srgbClr val="000000">
                    <a:alpha val="43137"/>
                  </a:srgbClr>
                </a:outerShdw>
              </a:effectLst>
            </a:endParaRPr>
          </a:p>
          <a:p>
            <a:pPr marR="0" algn="ctr" eaLnBrk="1" hangingPunct="1">
              <a:defRPr/>
            </a:pPr>
            <a:r>
              <a:rPr lang="en-US" sz="3600" b="1" dirty="0" err="1" smtClean="0">
                <a:solidFill>
                  <a:srgbClr val="92D050"/>
                </a:solidFill>
                <a:effectLst>
                  <a:outerShdw blurRad="38100" dist="38100" dir="2700000" algn="tl">
                    <a:srgbClr val="000000">
                      <a:alpha val="43137"/>
                    </a:srgbClr>
                  </a:outerShdw>
                </a:effectLst>
              </a:rPr>
              <a:t>ReEnvisioning</a:t>
            </a:r>
            <a:r>
              <a:rPr lang="en-US" sz="3600" b="1" dirty="0" smtClean="0">
                <a:solidFill>
                  <a:srgbClr val="92D050"/>
                </a:solidFill>
                <a:effectLst>
                  <a:outerShdw blurRad="38100" dist="38100" dir="2700000" algn="tl">
                    <a:srgbClr val="000000">
                      <a:alpha val="43137"/>
                    </a:srgbClr>
                  </a:outerShdw>
                </a:effectLst>
              </a:rPr>
              <a:t>: The How Group</a:t>
            </a:r>
          </a:p>
          <a:p>
            <a:pPr marR="0" eaLnBrk="1" hangingPunct="1">
              <a:defRPr/>
            </a:pPr>
            <a:endParaRPr lang="en-US" sz="2400" dirty="0" smtClean="0">
              <a:solidFill>
                <a:schemeClr val="bg1"/>
              </a:solidFill>
              <a:effectLst>
                <a:outerShdw blurRad="38100" dist="38100" dir="2700000" algn="tl">
                  <a:srgbClr val="000000">
                    <a:alpha val="43137"/>
                  </a:srgbClr>
                </a:outerShdw>
              </a:effectLst>
            </a:endParaRPr>
          </a:p>
          <a:p>
            <a:pPr marR="0" eaLnBrk="1" hangingPunct="1">
              <a:defRPr/>
            </a:pPr>
            <a:endParaRPr lang="en-US" sz="2400" dirty="0" smtClean="0">
              <a:solidFill>
                <a:schemeClr val="bg1"/>
              </a:solidFill>
              <a:effectLst>
                <a:outerShdw blurRad="38100" dist="38100" dir="2700000" algn="tl">
                  <a:srgbClr val="000000">
                    <a:alpha val="43137"/>
                  </a:srgbClr>
                </a:outerShdw>
              </a:effectLst>
            </a:endParaRPr>
          </a:p>
          <a:p>
            <a:pPr marR="0" eaLnBrk="1" hangingPunct="1">
              <a:defRPr/>
            </a:pPr>
            <a:endParaRPr lang="en-US" sz="2400" dirty="0" smtClean="0">
              <a:solidFill>
                <a:schemeClr val="bg1"/>
              </a:solidFill>
              <a:effectLst>
                <a:outerShdw blurRad="38100" dist="38100" dir="2700000" algn="tl">
                  <a:srgbClr val="000000">
                    <a:alpha val="43137"/>
                  </a:srgbClr>
                </a:outerShdw>
              </a:effectLst>
            </a:endParaRPr>
          </a:p>
          <a:p>
            <a:pPr marR="0" eaLnBrk="1" hangingPunct="1">
              <a:defRPr/>
            </a:pPr>
            <a:endParaRPr lang="en-US" sz="2400" dirty="0" smtClean="0">
              <a:solidFill>
                <a:schemeClr val="bg1"/>
              </a:solidFill>
              <a:effectLst>
                <a:outerShdw blurRad="38100" dist="38100" dir="2700000" algn="tl">
                  <a:srgbClr val="000000">
                    <a:alpha val="43137"/>
                  </a:srgbClr>
                </a:outerShdw>
              </a:effectLst>
            </a:endParaRPr>
          </a:p>
          <a:p>
            <a:pPr marR="0" eaLnBrk="1" hangingPunct="1">
              <a:defRPr/>
            </a:pPr>
            <a:endParaRPr lang="en-US" sz="2400" dirty="0" smtClean="0">
              <a:solidFill>
                <a:schemeClr val="bg1"/>
              </a:solidFill>
              <a:effectLst>
                <a:outerShdw blurRad="38100" dist="38100" dir="2700000" algn="tl">
                  <a:srgbClr val="000000">
                    <a:alpha val="43137"/>
                  </a:srgbClr>
                </a:outerShdw>
              </a:effectLst>
            </a:endParaRPr>
          </a:p>
          <a:p>
            <a:pPr marR="0" eaLnBrk="1" hangingPunct="1">
              <a:defRPr/>
            </a:pPr>
            <a:endParaRPr lang="en-US" sz="2400" dirty="0" smtClean="0">
              <a:solidFill>
                <a:schemeClr val="bg1"/>
              </a:solidFill>
              <a:effectLst>
                <a:outerShdw blurRad="38100" dist="38100" dir="2700000" algn="tl">
                  <a:srgbClr val="000000">
                    <a:alpha val="43137"/>
                  </a:srgbClr>
                </a:outerShdw>
              </a:effectLst>
            </a:endParaRPr>
          </a:p>
          <a:p>
            <a:pPr marR="0" eaLnBrk="1" hangingPunct="1">
              <a:defRPr/>
            </a:pPr>
            <a:r>
              <a:rPr lang="en-US" sz="2400" dirty="0" smtClean="0">
                <a:solidFill>
                  <a:schemeClr val="bg1"/>
                </a:solidFill>
                <a:effectLst>
                  <a:outerShdw blurRad="38100" dist="38100" dir="2700000" algn="tl">
                    <a:srgbClr val="000000">
                      <a:alpha val="43137"/>
                    </a:srgbClr>
                  </a:outerShdw>
                </a:effectLst>
              </a:rPr>
              <a:t>March 29, 2018</a:t>
            </a:r>
          </a:p>
          <a:p>
            <a:pPr marR="0" eaLnBrk="1" hangingPunct="1">
              <a:defRPr/>
            </a:pPr>
            <a:endParaRPr lang="en-US" sz="2400" dirty="0" smtClean="0">
              <a:solidFill>
                <a:schemeClr val="bg1"/>
              </a:solidFill>
              <a:effectLst>
                <a:outerShdw blurRad="38100" dist="38100" dir="2700000" algn="tl">
                  <a:srgbClr val="000000">
                    <a:alpha val="43137"/>
                  </a:srgbClr>
                </a:outerShdw>
              </a:effectLst>
            </a:endParaRPr>
          </a:p>
        </p:txBody>
      </p:sp>
      <p:pic>
        <p:nvPicPr>
          <p:cNvPr id="14340" name="Picture 10" descr="Institutional_wordmark_1cl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943600"/>
            <a:ext cx="1547813"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4"/>
          <p:cNvSpPr/>
          <p:nvPr/>
        </p:nvSpPr>
        <p:spPr>
          <a:xfrm>
            <a:off x="5037138" y="1752600"/>
            <a:ext cx="449262" cy="304800"/>
          </a:xfrm>
          <a:custGeom>
            <a:avLst/>
            <a:gdLst>
              <a:gd name="connsiteX0" fmla="*/ 0 w 573206"/>
              <a:gd name="connsiteY0" fmla="*/ 518615 h 576423"/>
              <a:gd name="connsiteX1" fmla="*/ 40943 w 573206"/>
              <a:gd name="connsiteY1" fmla="*/ 491319 h 576423"/>
              <a:gd name="connsiteX2" fmla="*/ 245660 w 573206"/>
              <a:gd name="connsiteY2" fmla="*/ 259307 h 576423"/>
              <a:gd name="connsiteX3" fmla="*/ 300251 w 573206"/>
              <a:gd name="connsiteY3" fmla="*/ 95534 h 576423"/>
              <a:gd name="connsiteX4" fmla="*/ 327546 w 573206"/>
              <a:gd name="connsiteY4" fmla="*/ 40943 h 576423"/>
              <a:gd name="connsiteX5" fmla="*/ 341194 w 573206"/>
              <a:gd name="connsiteY5" fmla="*/ 0 h 576423"/>
              <a:gd name="connsiteX6" fmla="*/ 354842 w 573206"/>
              <a:gd name="connsiteY6" fmla="*/ 354841 h 576423"/>
              <a:gd name="connsiteX7" fmla="*/ 395785 w 573206"/>
              <a:gd name="connsiteY7" fmla="*/ 395785 h 576423"/>
              <a:gd name="connsiteX8" fmla="*/ 518615 w 573206"/>
              <a:gd name="connsiteY8" fmla="*/ 532262 h 576423"/>
              <a:gd name="connsiteX9" fmla="*/ 573206 w 573206"/>
              <a:gd name="connsiteY9" fmla="*/ 573206 h 576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3206" h="576423">
                <a:moveTo>
                  <a:pt x="0" y="518615"/>
                </a:moveTo>
                <a:cubicBezTo>
                  <a:pt x="13648" y="509516"/>
                  <a:pt x="29345" y="502917"/>
                  <a:pt x="40943" y="491319"/>
                </a:cubicBezTo>
                <a:cubicBezTo>
                  <a:pt x="149000" y="383262"/>
                  <a:pt x="169095" y="355012"/>
                  <a:pt x="245660" y="259307"/>
                </a:cubicBezTo>
                <a:lnTo>
                  <a:pt x="300251" y="95534"/>
                </a:lnTo>
                <a:cubicBezTo>
                  <a:pt x="306685" y="76233"/>
                  <a:pt x="319532" y="59643"/>
                  <a:pt x="327546" y="40943"/>
                </a:cubicBezTo>
                <a:cubicBezTo>
                  <a:pt x="333213" y="27720"/>
                  <a:pt x="336645" y="13648"/>
                  <a:pt x="341194" y="0"/>
                </a:cubicBezTo>
                <a:cubicBezTo>
                  <a:pt x="345743" y="118280"/>
                  <a:pt x="338669" y="237583"/>
                  <a:pt x="354842" y="354841"/>
                </a:cubicBezTo>
                <a:cubicBezTo>
                  <a:pt x="357479" y="373961"/>
                  <a:pt x="383224" y="381131"/>
                  <a:pt x="395785" y="395785"/>
                </a:cubicBezTo>
                <a:cubicBezTo>
                  <a:pt x="523988" y="545357"/>
                  <a:pt x="311864" y="325511"/>
                  <a:pt x="518615" y="532262"/>
                </a:cubicBezTo>
                <a:cubicBezTo>
                  <a:pt x="562776" y="576423"/>
                  <a:pt x="540257" y="573206"/>
                  <a:pt x="573206" y="573206"/>
                </a:cubicBezTo>
              </a:path>
            </a:pathLst>
          </a:custGeom>
          <a:ln>
            <a:solidFill>
              <a:srgbClr val="92D050"/>
            </a:solidFill>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sz="5400" b="1" dirty="0">
              <a:solidFill>
                <a:srgbClr val="92D050"/>
              </a:solidFill>
            </a:endParaRPr>
          </a:p>
        </p:txBody>
      </p:sp>
      <p:sp>
        <p:nvSpPr>
          <p:cNvPr id="6" name="Rectangle 5"/>
          <p:cNvSpPr/>
          <p:nvPr/>
        </p:nvSpPr>
        <p:spPr>
          <a:xfrm rot="21233697">
            <a:off x="2239243" y="343679"/>
            <a:ext cx="6931706" cy="923330"/>
          </a:xfrm>
          <a:prstGeom prst="rect">
            <a:avLst/>
          </a:prstGeom>
          <a:noFill/>
        </p:spPr>
        <p:txBody>
          <a:bodyPr wrap="none">
            <a:spAutoFit/>
          </a:bodyPr>
          <a:lstStyle/>
          <a:p>
            <a:pPr algn="ctr">
              <a:defRPr/>
            </a:pPr>
            <a:r>
              <a:rPr lang="en-US" sz="5400" b="1" dirty="0" smtClean="0">
                <a:ln w="18415" cmpd="sng">
                  <a:noFill/>
                  <a:prstDash val="solid"/>
                </a:ln>
                <a:solidFill>
                  <a:srgbClr val="92D050"/>
                </a:solidFill>
                <a:effectLst>
                  <a:outerShdw blurRad="63500" dir="3600000" algn="tl" rotWithShape="0">
                    <a:srgbClr val="000000">
                      <a:alpha val="70000"/>
                    </a:srgbClr>
                  </a:outerShdw>
                </a:effectLst>
                <a:latin typeface="Bradley Hand ITC" pitchFamily="66" charset="0"/>
              </a:rPr>
              <a:t>an engaged University</a:t>
            </a:r>
            <a:endParaRPr lang="en-US" sz="5400" b="1" dirty="0">
              <a:ln w="18415" cmpd="sng">
                <a:noFill/>
                <a:prstDash val="solid"/>
              </a:ln>
              <a:solidFill>
                <a:srgbClr val="92D050"/>
              </a:solidFill>
              <a:effectLst>
                <a:outerShdw blurRad="63500" dir="3600000" algn="tl" rotWithShape="0">
                  <a:srgbClr val="000000">
                    <a:alpha val="70000"/>
                  </a:srgbClr>
                </a:outerShdw>
              </a:effectLst>
              <a:latin typeface="Bradley Hand ITC" pitchFamily="66"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150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2000"/>
                            </p:stCondLst>
                            <p:childTnLst>
                              <p:par>
                                <p:cTn id="10" presetID="40" presetClass="entr" presetSubtype="0" fill="hold" grpId="0" nodeType="afterEffect">
                                  <p:stCondLst>
                                    <p:cond delay="0"/>
                                  </p:stCondLst>
                                  <p:iterate type="lt">
                                    <p:tmPct val="10000"/>
                                  </p:iterate>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1"/>
                                          </p:val>
                                        </p:tav>
                                        <p:tav tm="100000">
                                          <p:val>
                                            <p:strVal val="#ppt_x"/>
                                          </p:val>
                                        </p:tav>
                                      </p:tavLst>
                                    </p:anim>
                                    <p:anim calcmode="lin" valueType="num">
                                      <p:cBhvr>
                                        <p:cTn id="14"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1"/>
          <p:cNvSpPr>
            <a:spLocks noGrp="1"/>
          </p:cNvSpPr>
          <p:nvPr>
            <p:ph idx="1"/>
          </p:nvPr>
        </p:nvSpPr>
        <p:spPr/>
        <p:txBody>
          <a:bodyPr/>
          <a:lstStyle/>
          <a:p>
            <a:r>
              <a:rPr lang="en-US" dirty="0" smtClean="0"/>
              <a:t>Ideas</a:t>
            </a:r>
          </a:p>
          <a:p>
            <a:pPr lvl="1"/>
            <a:r>
              <a:rPr lang="en-US" dirty="0" smtClean="0"/>
              <a:t>Digital Credentialing, Alternative </a:t>
            </a:r>
            <a:r>
              <a:rPr lang="en-US" dirty="0" smtClean="0"/>
              <a:t>transcript, GE only</a:t>
            </a:r>
            <a:endParaRPr lang="en-US" dirty="0" smtClean="0"/>
          </a:p>
          <a:p>
            <a:r>
              <a:rPr lang="en-US" dirty="0" smtClean="0"/>
              <a:t>Size</a:t>
            </a:r>
          </a:p>
          <a:p>
            <a:pPr lvl="1"/>
            <a:r>
              <a:rPr lang="en-US" dirty="0" smtClean="0"/>
              <a:t>Allow students more </a:t>
            </a:r>
            <a:r>
              <a:rPr lang="en-US" dirty="0" smtClean="0"/>
              <a:t>freedom, try for small classes</a:t>
            </a:r>
            <a:endParaRPr lang="en-US" dirty="0" smtClean="0"/>
          </a:p>
          <a:p>
            <a:r>
              <a:rPr lang="en-US" dirty="0" smtClean="0"/>
              <a:t>Ownership</a:t>
            </a:r>
          </a:p>
          <a:p>
            <a:pPr lvl="1"/>
            <a:r>
              <a:rPr lang="en-US" dirty="0" smtClean="0"/>
              <a:t>C</a:t>
            </a:r>
            <a:r>
              <a:rPr lang="en-US" dirty="0" smtClean="0"/>
              <a:t>olleges submit </a:t>
            </a:r>
            <a:r>
              <a:rPr lang="en-US" dirty="0" smtClean="0"/>
              <a:t>classes to be </a:t>
            </a:r>
            <a:r>
              <a:rPr lang="en-US" dirty="0" smtClean="0"/>
              <a:t>certified, but courses exist only under GE</a:t>
            </a:r>
            <a:endParaRPr lang="en-US" dirty="0" smtClean="0"/>
          </a:p>
          <a:p>
            <a:r>
              <a:rPr lang="en-US" dirty="0" smtClean="0"/>
              <a:t>Delivery</a:t>
            </a:r>
          </a:p>
          <a:p>
            <a:pPr lvl="1"/>
            <a:r>
              <a:rPr lang="en-US" dirty="0" smtClean="0"/>
              <a:t>Focus on HIPs </a:t>
            </a:r>
            <a:r>
              <a:rPr lang="en-US" dirty="0" smtClean="0"/>
              <a:t>and other important skills</a:t>
            </a:r>
            <a:endParaRPr lang="en-US" dirty="0" smtClean="0"/>
          </a:p>
        </p:txBody>
      </p:sp>
      <p:sp>
        <p:nvSpPr>
          <p:cNvPr id="3" name="Title 2"/>
          <p:cNvSpPr>
            <a:spLocks noGrp="1"/>
          </p:cNvSpPr>
          <p:nvPr>
            <p:ph type="title"/>
          </p:nvPr>
        </p:nvSpPr>
        <p:spPr/>
        <p:txBody>
          <a:bodyPr/>
          <a:lstStyle/>
          <a:p>
            <a:pPr>
              <a:defRPr/>
            </a:pPr>
            <a:r>
              <a:rPr lang="en-US" dirty="0" smtClean="0"/>
              <a:t>How:</a:t>
            </a:r>
            <a:endParaRPr lang="en-US" dirty="0"/>
          </a:p>
        </p:txBody>
      </p:sp>
      <p:sp>
        <p:nvSpPr>
          <p:cNvPr id="5" name="Rectangle 4"/>
          <p:cNvSpPr/>
          <p:nvPr/>
        </p:nvSpPr>
        <p:spPr>
          <a:xfrm rot="21233697">
            <a:off x="2153930" y="903584"/>
            <a:ext cx="6925294" cy="923330"/>
          </a:xfrm>
          <a:prstGeom prst="rect">
            <a:avLst/>
          </a:prstGeom>
          <a:noFill/>
        </p:spPr>
        <p:txBody>
          <a:bodyPr wrap="none">
            <a:spAutoFit/>
          </a:bodyPr>
          <a:lstStyle/>
          <a:p>
            <a:pPr algn="ctr">
              <a:defRPr/>
            </a:pPr>
            <a:r>
              <a:rPr lang="en-US" sz="5400" b="1" dirty="0" smtClean="0">
                <a:ln w="18415" cmpd="sng">
                  <a:noFill/>
                  <a:prstDash val="solid"/>
                </a:ln>
                <a:solidFill>
                  <a:schemeClr val="accent1"/>
                </a:solidFill>
                <a:effectLst>
                  <a:outerShdw blurRad="63500" dir="3600000" algn="tl" rotWithShape="0">
                    <a:srgbClr val="000000">
                      <a:alpha val="70000"/>
                    </a:srgbClr>
                  </a:outerShdw>
                </a:effectLst>
                <a:latin typeface="Bradley Hand ITC" pitchFamily="66" charset="0"/>
              </a:rPr>
              <a:t>being engaged </a:t>
            </a:r>
            <a:r>
              <a:rPr lang="en-US" sz="5400" b="1" dirty="0">
                <a:ln w="18415" cmpd="sng">
                  <a:noFill/>
                  <a:prstDash val="solid"/>
                </a:ln>
                <a:solidFill>
                  <a:schemeClr val="accent1"/>
                </a:solidFill>
                <a:effectLst>
                  <a:outerShdw blurRad="63500" dir="3600000" algn="tl" rotWithShape="0">
                    <a:srgbClr val="000000">
                      <a:alpha val="70000"/>
                    </a:srgbClr>
                  </a:outerShdw>
                </a:effectLst>
                <a:latin typeface="Bradley Hand ITC" pitchFamily="66" charset="0"/>
              </a:rPr>
              <a:t>at UVU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1"/>
                                          </p:val>
                                        </p:tav>
                                        <p:tav tm="100000">
                                          <p:val>
                                            <p:strVal val="#ppt_x"/>
                                          </p:val>
                                        </p:tav>
                                      </p:tavLst>
                                    </p:anim>
                                    <p:anim calcmode="lin" valueType="num">
                                      <p:cBhvr>
                                        <p:cTn id="9"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Content Placeholder 1"/>
          <p:cNvSpPr>
            <a:spLocks noGrp="1"/>
          </p:cNvSpPr>
          <p:nvPr>
            <p:ph idx="1"/>
          </p:nvPr>
        </p:nvSpPr>
        <p:spPr>
          <a:xfrm>
            <a:off x="457199" y="1981200"/>
            <a:ext cx="8414433" cy="3886200"/>
          </a:xfrm>
        </p:spPr>
        <p:txBody>
          <a:bodyPr/>
          <a:lstStyle/>
          <a:p>
            <a:pPr>
              <a:buFont typeface="Wingdings 3" pitchFamily="18" charset="2"/>
              <a:buNone/>
            </a:pPr>
            <a:r>
              <a:rPr lang="en-US" dirty="0" smtClean="0"/>
              <a:t> </a:t>
            </a:r>
          </a:p>
        </p:txBody>
      </p:sp>
      <p:sp>
        <p:nvSpPr>
          <p:cNvPr id="10" name="Title 1"/>
          <p:cNvSpPr txBox="1">
            <a:spLocks/>
          </p:cNvSpPr>
          <p:nvPr/>
        </p:nvSpPr>
        <p:spPr>
          <a:xfrm>
            <a:off x="609600" y="304800"/>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hangingPunct="1">
              <a:defRPr/>
            </a:pPr>
            <a:r>
              <a:rPr lang="en-US" dirty="0" smtClean="0"/>
              <a:t>Ideas: Outcomes over Content</a:t>
            </a:r>
          </a:p>
        </p:txBody>
      </p:sp>
      <p:sp>
        <p:nvSpPr>
          <p:cNvPr id="11" name="Content Placeholder 1"/>
          <p:cNvSpPr txBox="1">
            <a:spLocks/>
          </p:cNvSpPr>
          <p:nvPr/>
        </p:nvSpPr>
        <p:spPr bwMode="auto">
          <a:xfrm>
            <a:off x="457200" y="1447801"/>
            <a:ext cx="8414432"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defRPr/>
            </a:pPr>
            <a:r>
              <a:rPr lang="en-US" sz="3200" dirty="0" smtClean="0"/>
              <a:t>Many universities using alternative transcripts, badges, or digital credentialing to document outcomes</a:t>
            </a:r>
          </a:p>
          <a:p>
            <a:pPr>
              <a:defRPr/>
            </a:pPr>
            <a:r>
              <a:rPr lang="en-US" sz="3200" dirty="0" smtClean="0"/>
              <a:t>Measures outcomes rather than content – What can you do?</a:t>
            </a:r>
          </a:p>
          <a:p>
            <a:pPr>
              <a:defRPr/>
            </a:pPr>
            <a:r>
              <a:rPr lang="en-US" sz="3200" b="1" u="sng" dirty="0" smtClean="0">
                <a:solidFill>
                  <a:srgbClr val="0000FF"/>
                </a:solidFill>
              </a:rPr>
              <a:t>credly.com </a:t>
            </a:r>
          </a:p>
          <a:p>
            <a:pPr>
              <a:defRPr/>
            </a:pPr>
            <a:r>
              <a:rPr lang="en-US" sz="3200" dirty="0" err="1" smtClean="0"/>
              <a:t>Blockchain</a:t>
            </a:r>
            <a:endParaRPr lang="en-US" sz="3200" dirty="0" smtClean="0"/>
          </a:p>
          <a:p>
            <a:pPr>
              <a:defRPr/>
            </a:pPr>
            <a:r>
              <a:rPr lang="en-US" sz="3200" b="1" u="sng" dirty="0" smtClean="0">
                <a:solidFill>
                  <a:srgbClr val="0000FF"/>
                </a:solidFill>
              </a:rPr>
              <a:t>MyMantl.com</a:t>
            </a:r>
            <a:endParaRPr lang="en-US" sz="2800" b="1" u="sng" dirty="0" smtClean="0">
              <a:solidFill>
                <a:srgbClr val="0000FF"/>
              </a:solidFill>
            </a:endParaRPr>
          </a:p>
        </p:txBody>
      </p:sp>
      <p:pic>
        <p:nvPicPr>
          <p:cNvPr id="1028" name="Picture 4" descr="Image result for credl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4038600"/>
            <a:ext cx="3505200" cy="2604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68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Content Placeholder 1"/>
          <p:cNvSpPr>
            <a:spLocks noGrp="1"/>
          </p:cNvSpPr>
          <p:nvPr>
            <p:ph idx="1"/>
          </p:nvPr>
        </p:nvSpPr>
        <p:spPr>
          <a:xfrm>
            <a:off x="457199" y="1981200"/>
            <a:ext cx="8414433" cy="3886200"/>
          </a:xfrm>
        </p:spPr>
        <p:txBody>
          <a:bodyPr/>
          <a:lstStyle/>
          <a:p>
            <a:pPr>
              <a:buFont typeface="Wingdings 3" pitchFamily="18" charset="2"/>
              <a:buNone/>
            </a:pPr>
            <a:r>
              <a:rPr lang="en-US" dirty="0" smtClean="0"/>
              <a:t> </a:t>
            </a:r>
          </a:p>
        </p:txBody>
      </p:sp>
      <p:sp>
        <p:nvSpPr>
          <p:cNvPr id="10" name="Title 1"/>
          <p:cNvSpPr txBox="1">
            <a:spLocks/>
          </p:cNvSpPr>
          <p:nvPr/>
        </p:nvSpPr>
        <p:spPr>
          <a:xfrm>
            <a:off x="609600" y="304800"/>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hangingPunct="1">
              <a:defRPr/>
            </a:pPr>
            <a:r>
              <a:rPr lang="en-US" dirty="0" smtClean="0"/>
              <a:t>Ideas: Outcomes over Content</a:t>
            </a:r>
          </a:p>
        </p:txBody>
      </p:sp>
      <p:sp>
        <p:nvSpPr>
          <p:cNvPr id="11" name="Content Placeholder 1"/>
          <p:cNvSpPr txBox="1">
            <a:spLocks/>
          </p:cNvSpPr>
          <p:nvPr/>
        </p:nvSpPr>
        <p:spPr bwMode="auto">
          <a:xfrm>
            <a:off x="457200" y="1447801"/>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defRPr/>
            </a:pPr>
            <a:r>
              <a:rPr lang="en-US" sz="2800" dirty="0" smtClean="0"/>
              <a:t>Allows UVU freedom to </a:t>
            </a:r>
            <a:r>
              <a:rPr lang="en-US" sz="2800" dirty="0" err="1" smtClean="0"/>
              <a:t>ReEnvision</a:t>
            </a:r>
            <a:r>
              <a:rPr lang="en-US" sz="2800" dirty="0" smtClean="0"/>
              <a:t> outside the “constraints” of the R-470</a:t>
            </a:r>
          </a:p>
          <a:p>
            <a:pPr lvl="2">
              <a:defRPr/>
            </a:pPr>
            <a:r>
              <a:rPr lang="en-US" sz="2400" dirty="0" smtClean="0"/>
              <a:t>Skills – Advanced Writing, Oral Communication</a:t>
            </a:r>
          </a:p>
          <a:p>
            <a:pPr lvl="2">
              <a:defRPr/>
            </a:pPr>
            <a:r>
              <a:rPr lang="en-US" sz="2400" dirty="0" smtClean="0"/>
              <a:t>HIP – Service-learning, teamwork, capstone</a:t>
            </a:r>
          </a:p>
          <a:p>
            <a:pPr>
              <a:defRPr/>
            </a:pPr>
            <a:r>
              <a:rPr lang="en-US" sz="2800" dirty="0" smtClean="0"/>
              <a:t>Allows students to document what they can do to employers, can be shared to LinkedIn, etc.</a:t>
            </a:r>
          </a:p>
        </p:txBody>
      </p:sp>
      <p:pic>
        <p:nvPicPr>
          <p:cNvPr id="12" name="Picture 6" descr="Image result for credl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4127694"/>
            <a:ext cx="3429000" cy="280650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Content Placeholder 1"/>
          <p:cNvSpPr>
            <a:spLocks noGrp="1"/>
          </p:cNvSpPr>
          <p:nvPr>
            <p:ph idx="1"/>
          </p:nvPr>
        </p:nvSpPr>
        <p:spPr>
          <a:xfrm>
            <a:off x="457199" y="1981200"/>
            <a:ext cx="8414433" cy="3886200"/>
          </a:xfrm>
        </p:spPr>
        <p:txBody>
          <a:bodyPr/>
          <a:lstStyle/>
          <a:p>
            <a:pPr>
              <a:buFont typeface="Wingdings 3" pitchFamily="18" charset="2"/>
              <a:buNone/>
            </a:pPr>
            <a:r>
              <a:rPr lang="en-US" dirty="0" smtClean="0"/>
              <a:t> </a:t>
            </a:r>
          </a:p>
        </p:txBody>
      </p:sp>
      <p:sp>
        <p:nvSpPr>
          <p:cNvPr id="10" name="Title 1"/>
          <p:cNvSpPr txBox="1">
            <a:spLocks/>
          </p:cNvSpPr>
          <p:nvPr/>
        </p:nvSpPr>
        <p:spPr>
          <a:xfrm>
            <a:off x="609600" y="304800"/>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hangingPunct="1">
              <a:defRPr/>
            </a:pPr>
            <a:r>
              <a:rPr lang="en-US" dirty="0" smtClean="0"/>
              <a:t>Ideas: Freshman Seminar</a:t>
            </a:r>
          </a:p>
        </p:txBody>
      </p:sp>
      <p:sp>
        <p:nvSpPr>
          <p:cNvPr id="11" name="Content Placeholder 1"/>
          <p:cNvSpPr txBox="1">
            <a:spLocks/>
          </p:cNvSpPr>
          <p:nvPr/>
        </p:nvSpPr>
        <p:spPr bwMode="auto">
          <a:xfrm>
            <a:off x="457200" y="1447801"/>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defRPr/>
            </a:pPr>
            <a:r>
              <a:rPr lang="en-US" sz="2400" dirty="0" smtClean="0"/>
              <a:t>Freshman Seminar </a:t>
            </a:r>
          </a:p>
          <a:p>
            <a:pPr lvl="1">
              <a:defRPr/>
            </a:pPr>
            <a:r>
              <a:rPr lang="en-US" sz="2400" dirty="0" smtClean="0"/>
              <a:t>Offered at convenient </a:t>
            </a:r>
            <a:r>
              <a:rPr lang="en-US" sz="2400" dirty="0" smtClean="0"/>
              <a:t>times and in multiple structures</a:t>
            </a:r>
            <a:endParaRPr lang="en-US" sz="2400" dirty="0" smtClean="0"/>
          </a:p>
          <a:p>
            <a:pPr lvl="1">
              <a:defRPr/>
            </a:pPr>
            <a:r>
              <a:rPr lang="en-US" sz="2400" dirty="0" smtClean="0"/>
              <a:t>Faculty who teach at same time can rotate classrooms and present information on various majors/areas</a:t>
            </a:r>
          </a:p>
          <a:p>
            <a:pPr lvl="1">
              <a:defRPr/>
            </a:pPr>
            <a:r>
              <a:rPr lang="en-US" sz="2400" dirty="0" smtClean="0"/>
              <a:t>Other content includes</a:t>
            </a:r>
          </a:p>
          <a:p>
            <a:pPr lvl="2">
              <a:defRPr/>
            </a:pPr>
            <a:r>
              <a:rPr lang="en-US" sz="2400" dirty="0" smtClean="0"/>
              <a:t>What GE means, critical thinking, being a student at UVU</a:t>
            </a:r>
          </a:p>
          <a:p>
            <a:pPr lvl="2">
              <a:defRPr/>
            </a:pPr>
            <a:r>
              <a:rPr lang="en-US" sz="2400" dirty="0" smtClean="0"/>
              <a:t>What they can take advantage of at UVU – services, speakers, clubs, events, etc.</a:t>
            </a:r>
          </a:p>
        </p:txBody>
      </p:sp>
    </p:spTree>
    <p:extLst>
      <p:ext uri="{BB962C8B-B14F-4D97-AF65-F5344CB8AC3E}">
        <p14:creationId xmlns:p14="http://schemas.microsoft.com/office/powerpoint/2010/main" val="2628082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Content Placeholder 1"/>
          <p:cNvSpPr>
            <a:spLocks noGrp="1"/>
          </p:cNvSpPr>
          <p:nvPr>
            <p:ph idx="1"/>
          </p:nvPr>
        </p:nvSpPr>
        <p:spPr>
          <a:xfrm>
            <a:off x="457199" y="1981200"/>
            <a:ext cx="8414433" cy="3886200"/>
          </a:xfrm>
        </p:spPr>
        <p:txBody>
          <a:bodyPr/>
          <a:lstStyle/>
          <a:p>
            <a:pPr>
              <a:buFont typeface="Wingdings 3" pitchFamily="18" charset="2"/>
              <a:buNone/>
            </a:pPr>
            <a:r>
              <a:rPr lang="en-US" dirty="0" smtClean="0"/>
              <a:t> </a:t>
            </a:r>
          </a:p>
        </p:txBody>
      </p:sp>
      <p:sp>
        <p:nvSpPr>
          <p:cNvPr id="10" name="Title 1"/>
          <p:cNvSpPr txBox="1">
            <a:spLocks/>
          </p:cNvSpPr>
          <p:nvPr/>
        </p:nvSpPr>
        <p:spPr>
          <a:xfrm>
            <a:off x="609600" y="304800"/>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hangingPunct="1">
              <a:defRPr/>
            </a:pPr>
            <a:r>
              <a:rPr lang="en-US" dirty="0" smtClean="0"/>
              <a:t>Size</a:t>
            </a:r>
          </a:p>
        </p:txBody>
      </p:sp>
      <p:sp>
        <p:nvSpPr>
          <p:cNvPr id="11" name="Content Placeholder 1"/>
          <p:cNvSpPr txBox="1">
            <a:spLocks/>
          </p:cNvSpPr>
          <p:nvPr/>
        </p:nvSpPr>
        <p:spPr bwMode="auto">
          <a:xfrm>
            <a:off x="457200" y="1447801"/>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defRPr/>
            </a:pPr>
            <a:r>
              <a:rPr lang="en-US" sz="2800" dirty="0" smtClean="0"/>
              <a:t>Based on student feedback and practices at other USHE institutions, reduce GE to 30 hours</a:t>
            </a:r>
          </a:p>
          <a:p>
            <a:pPr lvl="1">
              <a:defRPr/>
            </a:pPr>
            <a:r>
              <a:rPr lang="en-US" sz="2400" dirty="0" smtClean="0"/>
              <a:t>Eliminate Fitness for Life/Health and Ethics and Values as required GE (however, include courses in Breadth GE options)</a:t>
            </a:r>
          </a:p>
          <a:p>
            <a:pPr lvl="1">
              <a:defRPr/>
            </a:pPr>
            <a:r>
              <a:rPr lang="en-US" sz="2400" dirty="0" smtClean="0"/>
              <a:t>Eliminate 3</a:t>
            </a:r>
            <a:r>
              <a:rPr lang="en-US" sz="2400" baseline="30000" dirty="0" smtClean="0"/>
              <a:t>rd</a:t>
            </a:r>
            <a:r>
              <a:rPr lang="en-US" sz="2400" dirty="0" smtClean="0"/>
              <a:t> Science requirement (Freshman Seminar as alternative)</a:t>
            </a:r>
          </a:p>
          <a:p>
            <a:pPr lvl="1">
              <a:defRPr/>
            </a:pPr>
            <a:r>
              <a:rPr lang="en-US" sz="2400" dirty="0" smtClean="0"/>
              <a:t>Faculty affected by change could teach Freshman Seminar as an </a:t>
            </a:r>
            <a:r>
              <a:rPr lang="en-US" sz="2400" dirty="0" smtClean="0"/>
              <a:t>alternative opportunity</a:t>
            </a:r>
          </a:p>
          <a:p>
            <a:pPr lvl="1">
              <a:defRPr/>
            </a:pPr>
            <a:r>
              <a:rPr lang="en-US" sz="2400" dirty="0" smtClean="0"/>
              <a:t>Allows majors to avoid “double-dipping”</a:t>
            </a:r>
            <a:endParaRPr lang="en-US" sz="2400" dirty="0" smtClean="0"/>
          </a:p>
          <a:p>
            <a:pPr lvl="1">
              <a:defRPr/>
            </a:pPr>
            <a:endParaRPr lang="en-US" sz="2400" dirty="0" smtClean="0"/>
          </a:p>
        </p:txBody>
      </p:sp>
    </p:spTree>
    <p:extLst>
      <p:ext uri="{BB962C8B-B14F-4D97-AF65-F5344CB8AC3E}">
        <p14:creationId xmlns:p14="http://schemas.microsoft.com/office/powerpoint/2010/main" val="492751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Content Placeholder 1"/>
          <p:cNvSpPr>
            <a:spLocks noGrp="1"/>
          </p:cNvSpPr>
          <p:nvPr>
            <p:ph idx="1"/>
          </p:nvPr>
        </p:nvSpPr>
        <p:spPr>
          <a:xfrm>
            <a:off x="457199" y="1981200"/>
            <a:ext cx="8414433" cy="3886200"/>
          </a:xfrm>
        </p:spPr>
        <p:txBody>
          <a:bodyPr/>
          <a:lstStyle/>
          <a:p>
            <a:pPr>
              <a:buFont typeface="Wingdings 3" pitchFamily="18" charset="2"/>
              <a:buNone/>
            </a:pPr>
            <a:r>
              <a:rPr lang="en-US" dirty="0" smtClean="0"/>
              <a:t> </a:t>
            </a:r>
          </a:p>
        </p:txBody>
      </p:sp>
      <p:sp>
        <p:nvSpPr>
          <p:cNvPr id="10" name="Title 1"/>
          <p:cNvSpPr txBox="1">
            <a:spLocks/>
          </p:cNvSpPr>
          <p:nvPr/>
        </p:nvSpPr>
        <p:spPr>
          <a:xfrm>
            <a:off x="609600" y="304800"/>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hangingPunct="1">
              <a:defRPr/>
            </a:pPr>
            <a:r>
              <a:rPr lang="en-US" dirty="0" smtClean="0"/>
              <a:t>Ownership and other issues</a:t>
            </a:r>
          </a:p>
        </p:txBody>
      </p:sp>
      <p:sp>
        <p:nvSpPr>
          <p:cNvPr id="11" name="Content Placeholder 1"/>
          <p:cNvSpPr txBox="1">
            <a:spLocks/>
          </p:cNvSpPr>
          <p:nvPr/>
        </p:nvSpPr>
        <p:spPr bwMode="auto">
          <a:xfrm>
            <a:off x="457200" y="1447801"/>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defRPr/>
            </a:pPr>
            <a:r>
              <a:rPr lang="en-US" sz="2800" dirty="0" smtClean="0"/>
              <a:t>Departments would not own </a:t>
            </a:r>
            <a:r>
              <a:rPr lang="en-US" sz="2800" dirty="0" smtClean="0"/>
              <a:t>courses</a:t>
            </a:r>
            <a:endParaRPr lang="en-US" sz="2800" dirty="0" smtClean="0"/>
          </a:p>
          <a:p>
            <a:pPr>
              <a:defRPr/>
            </a:pPr>
            <a:r>
              <a:rPr lang="en-US" sz="2800" dirty="0" smtClean="0"/>
              <a:t>Instead, courses would be certified as distribution or other GE </a:t>
            </a:r>
            <a:r>
              <a:rPr lang="en-US" sz="2800" dirty="0" smtClean="0"/>
              <a:t>classes (similar to Honors program)</a:t>
            </a:r>
            <a:endParaRPr lang="en-US" sz="2800" dirty="0" smtClean="0"/>
          </a:p>
          <a:p>
            <a:pPr>
              <a:defRPr/>
            </a:pPr>
            <a:r>
              <a:rPr lang="en-US" sz="2800" dirty="0" smtClean="0"/>
              <a:t>Certification would include pedagogy requirements – HIP or other outcomes.</a:t>
            </a:r>
            <a:endParaRPr lang="en-US" sz="2800" dirty="0"/>
          </a:p>
          <a:p>
            <a:pPr>
              <a:defRPr/>
            </a:pPr>
            <a:r>
              <a:rPr lang="en-US" sz="2800" dirty="0" smtClean="0"/>
              <a:t>No/Very limited </a:t>
            </a:r>
            <a:r>
              <a:rPr lang="en-US" sz="2800" dirty="0" err="1" smtClean="0"/>
              <a:t>Prereqs</a:t>
            </a:r>
            <a:r>
              <a:rPr lang="en-US" sz="2800" dirty="0" smtClean="0"/>
              <a:t> for any GE </a:t>
            </a:r>
            <a:r>
              <a:rPr lang="en-US" sz="2800" dirty="0" smtClean="0"/>
              <a:t>course</a:t>
            </a:r>
          </a:p>
          <a:p>
            <a:pPr>
              <a:defRPr/>
            </a:pPr>
            <a:r>
              <a:rPr lang="en-US" sz="2800" dirty="0" smtClean="0"/>
              <a:t>GE courses cannot be courses required for degree programs—GE Only</a:t>
            </a:r>
            <a:endParaRPr lang="en-US" sz="2800" dirty="0" smtClean="0"/>
          </a:p>
        </p:txBody>
      </p:sp>
    </p:spTree>
    <p:extLst>
      <p:ext uri="{BB962C8B-B14F-4D97-AF65-F5344CB8AC3E}">
        <p14:creationId xmlns:p14="http://schemas.microsoft.com/office/powerpoint/2010/main" val="261266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Content Placeholder 1"/>
          <p:cNvSpPr>
            <a:spLocks noGrp="1"/>
          </p:cNvSpPr>
          <p:nvPr>
            <p:ph idx="1"/>
          </p:nvPr>
        </p:nvSpPr>
        <p:spPr>
          <a:xfrm>
            <a:off x="457199" y="1981200"/>
            <a:ext cx="8414433" cy="3886200"/>
          </a:xfrm>
        </p:spPr>
        <p:txBody>
          <a:bodyPr/>
          <a:lstStyle/>
          <a:p>
            <a:pPr>
              <a:buFont typeface="Wingdings 3" pitchFamily="18" charset="2"/>
              <a:buNone/>
            </a:pPr>
            <a:r>
              <a:rPr lang="en-US" dirty="0" smtClean="0"/>
              <a:t> </a:t>
            </a:r>
          </a:p>
        </p:txBody>
      </p:sp>
      <p:sp>
        <p:nvSpPr>
          <p:cNvPr id="10" name="Title 1"/>
          <p:cNvSpPr txBox="1">
            <a:spLocks/>
          </p:cNvSpPr>
          <p:nvPr/>
        </p:nvSpPr>
        <p:spPr>
          <a:xfrm>
            <a:off x="609600" y="304800"/>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hangingPunct="1">
              <a:defRPr/>
            </a:pPr>
            <a:r>
              <a:rPr lang="en-US" dirty="0" smtClean="0"/>
              <a:t>Delivery</a:t>
            </a:r>
          </a:p>
        </p:txBody>
      </p:sp>
      <p:sp>
        <p:nvSpPr>
          <p:cNvPr id="11" name="Content Placeholder 1"/>
          <p:cNvSpPr txBox="1">
            <a:spLocks/>
          </p:cNvSpPr>
          <p:nvPr/>
        </p:nvSpPr>
        <p:spPr bwMode="auto">
          <a:xfrm>
            <a:off x="533400" y="1466680"/>
            <a:ext cx="8229600" cy="4400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defRPr/>
            </a:pPr>
            <a:r>
              <a:rPr lang="en-US" sz="2800" dirty="0" smtClean="0"/>
              <a:t>Focus of </a:t>
            </a:r>
            <a:r>
              <a:rPr lang="en-US" sz="2800" dirty="0" err="1" smtClean="0"/>
              <a:t>ReEnvisioning</a:t>
            </a:r>
            <a:r>
              <a:rPr lang="en-US" sz="2800" dirty="0" smtClean="0"/>
              <a:t> should be on High Impact Practices rather than course </a:t>
            </a:r>
            <a:r>
              <a:rPr lang="en-US" sz="2800" dirty="0" smtClean="0"/>
              <a:t>content</a:t>
            </a:r>
          </a:p>
          <a:p>
            <a:pPr>
              <a:defRPr/>
            </a:pPr>
            <a:r>
              <a:rPr lang="en-US" sz="2800" dirty="0" smtClean="0"/>
              <a:t>Emphasize the GE “message” (whatever we develop)</a:t>
            </a:r>
            <a:endParaRPr lang="en-US" sz="2800" dirty="0" smtClean="0"/>
          </a:p>
          <a:p>
            <a:pPr>
              <a:defRPr/>
            </a:pPr>
            <a:r>
              <a:rPr lang="en-US" sz="2800" dirty="0" smtClean="0"/>
              <a:t>Play </a:t>
            </a:r>
            <a:r>
              <a:rPr lang="en-US" sz="2800" dirty="0" smtClean="0"/>
              <a:t>in the R470 </a:t>
            </a:r>
            <a:r>
              <a:rPr lang="en-US" sz="2800" dirty="0" smtClean="0"/>
              <a:t>sandbox (their course requirements), </a:t>
            </a:r>
            <a:r>
              <a:rPr lang="en-US" sz="2800" dirty="0" smtClean="0"/>
              <a:t>but </a:t>
            </a:r>
            <a:r>
              <a:rPr lang="en-US" sz="2800" dirty="0" err="1" smtClean="0"/>
              <a:t>ReEnvision</a:t>
            </a:r>
            <a:r>
              <a:rPr lang="en-US" sz="2800" dirty="0" smtClean="0"/>
              <a:t> through pedagogy</a:t>
            </a:r>
          </a:p>
          <a:p>
            <a:pPr>
              <a:defRPr/>
            </a:pPr>
            <a:r>
              <a:rPr lang="en-US" sz="2800" dirty="0" smtClean="0"/>
              <a:t>Use </a:t>
            </a:r>
            <a:r>
              <a:rPr lang="en-US" sz="2800" dirty="0" smtClean="0"/>
              <a:t>graduation requirements (G/I) and digital credentialing to improve, track, and assess.</a:t>
            </a:r>
          </a:p>
        </p:txBody>
      </p:sp>
    </p:spTree>
    <p:extLst>
      <p:ext uri="{BB962C8B-B14F-4D97-AF65-F5344CB8AC3E}">
        <p14:creationId xmlns:p14="http://schemas.microsoft.com/office/powerpoint/2010/main" val="12185764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Limiting to 30 credits</a:t>
            </a:r>
            <a:r>
              <a:rPr lang="en-US" dirty="0" smtClean="0">
                <a:sym typeface="Wingdings" panose="05000000000000000000" pitchFamily="2" charset="2"/>
              </a:rPr>
              <a:t> Allows for more credits to be given to the majors</a:t>
            </a:r>
            <a:endParaRPr lang="en-US" dirty="0" smtClean="0"/>
          </a:p>
          <a:p>
            <a:r>
              <a:rPr lang="en-US" dirty="0" smtClean="0"/>
              <a:t>Focusing on pedagogy of courses allowed to be GE</a:t>
            </a:r>
          </a:p>
          <a:p>
            <a:r>
              <a:rPr lang="en-US" dirty="0" smtClean="0"/>
              <a:t>GE courses are only GE courses</a:t>
            </a:r>
          </a:p>
          <a:p>
            <a:r>
              <a:rPr lang="en-US" dirty="0" smtClean="0"/>
              <a:t>Limit or eliminate </a:t>
            </a:r>
            <a:r>
              <a:rPr lang="en-US" dirty="0" err="1" smtClean="0"/>
              <a:t>prereqs</a:t>
            </a:r>
            <a:r>
              <a:rPr lang="en-US" dirty="0" smtClean="0"/>
              <a:t> </a:t>
            </a:r>
          </a:p>
          <a:p>
            <a:r>
              <a:rPr lang="en-US" dirty="0" smtClean="0"/>
              <a:t>GE courses explicitly designed for non-majors</a:t>
            </a:r>
            <a:r>
              <a:rPr lang="en-US" dirty="0" smtClean="0">
                <a:sym typeface="Wingdings" panose="05000000000000000000" pitchFamily="2" charset="2"/>
              </a:rPr>
              <a:t> One-off rather than a </a:t>
            </a:r>
            <a:r>
              <a:rPr lang="en-US" dirty="0" err="1" smtClean="0">
                <a:sym typeface="Wingdings" panose="05000000000000000000" pitchFamily="2" charset="2"/>
              </a:rPr>
              <a:t>prereq</a:t>
            </a:r>
            <a:r>
              <a:rPr lang="en-US" dirty="0" smtClean="0">
                <a:sym typeface="Wingdings" panose="05000000000000000000" pitchFamily="2" charset="2"/>
              </a:rPr>
              <a:t> for a course in the major</a:t>
            </a:r>
            <a:endParaRPr lang="en-US" dirty="0"/>
          </a:p>
        </p:txBody>
      </p:sp>
      <p:sp>
        <p:nvSpPr>
          <p:cNvPr id="3" name="Title 2"/>
          <p:cNvSpPr>
            <a:spLocks noGrp="1"/>
          </p:cNvSpPr>
          <p:nvPr>
            <p:ph type="title"/>
          </p:nvPr>
        </p:nvSpPr>
        <p:spPr/>
        <p:txBody>
          <a:bodyPr/>
          <a:lstStyle/>
          <a:p>
            <a:r>
              <a:rPr lang="en-US" dirty="0" smtClean="0"/>
              <a:t>Most Important Take-</a:t>
            </a:r>
            <a:r>
              <a:rPr lang="en-US" dirty="0" err="1" smtClean="0"/>
              <a:t>Aways</a:t>
            </a:r>
            <a:endParaRPr lang="en-US" dirty="0"/>
          </a:p>
        </p:txBody>
      </p:sp>
      <p:sp>
        <p:nvSpPr>
          <p:cNvPr id="4" name="Slide Number Placeholder 3"/>
          <p:cNvSpPr>
            <a:spLocks noGrp="1"/>
          </p:cNvSpPr>
          <p:nvPr>
            <p:ph type="sldNum" sz="quarter" idx="12"/>
          </p:nvPr>
        </p:nvSpPr>
        <p:spPr/>
        <p:txBody>
          <a:bodyPr/>
          <a:lstStyle/>
          <a:p>
            <a:pPr>
              <a:defRPr/>
            </a:pPr>
            <a:fld id="{7A8C7C1D-3987-417D-8B48-EE407112BF91}" type="slidenum">
              <a:rPr lang="en-US" smtClean="0"/>
              <a:pPr>
                <a:defRPr/>
              </a:pPr>
              <a:t>9</a:t>
            </a:fld>
            <a:endParaRPr lang="en-US" dirty="0"/>
          </a:p>
        </p:txBody>
      </p:sp>
    </p:spTree>
    <p:extLst>
      <p:ext uri="{BB962C8B-B14F-4D97-AF65-F5344CB8AC3E}">
        <p14:creationId xmlns:p14="http://schemas.microsoft.com/office/powerpoint/2010/main" val="8756661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4E5B6F"/>
      </a:dk2>
      <a:lt2>
        <a:srgbClr val="D6ECFF"/>
      </a:lt2>
      <a:accent1>
        <a:srgbClr val="547730"/>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13555</TotalTime>
  <Words>643</Words>
  <Application>Microsoft Office PowerPoint</Application>
  <PresentationFormat>On-screen Show (4:3)</PresentationFormat>
  <Paragraphs>104</Paragraphs>
  <Slides>9</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Bradley Hand ITC</vt:lpstr>
      <vt:lpstr>Calibri</vt:lpstr>
      <vt:lpstr>Lucida Sans Unicode</vt:lpstr>
      <vt:lpstr>Verdana</vt:lpstr>
      <vt:lpstr>Wingdings</vt:lpstr>
      <vt:lpstr>Wingdings 2</vt:lpstr>
      <vt:lpstr>Wingdings 3</vt:lpstr>
      <vt:lpstr>Concourse</vt:lpstr>
      <vt:lpstr>Utah Valley University</vt:lpstr>
      <vt:lpstr>How:</vt:lpstr>
      <vt:lpstr>PowerPoint Presentation</vt:lpstr>
      <vt:lpstr>PowerPoint Presentation</vt:lpstr>
      <vt:lpstr>PowerPoint Presentation</vt:lpstr>
      <vt:lpstr>PowerPoint Presentation</vt:lpstr>
      <vt:lpstr>PowerPoint Presentation</vt:lpstr>
      <vt:lpstr>PowerPoint Presentation</vt:lpstr>
      <vt:lpstr>Most Important Take-Aways</vt:lpstr>
    </vt:vector>
  </TitlesOfParts>
  <Company>Utah Valley State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UVU</dc:title>
  <dc:creator>Ncottle</dc:creator>
  <cp:lastModifiedBy>Elena Garcia</cp:lastModifiedBy>
  <cp:revision>578</cp:revision>
  <dcterms:created xsi:type="dcterms:W3CDTF">2008-05-07T15:49:01Z</dcterms:created>
  <dcterms:modified xsi:type="dcterms:W3CDTF">2018-03-29T19:36:54Z</dcterms:modified>
</cp:coreProperties>
</file>