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4" r:id="rId5"/>
    <p:sldId id="263" r:id="rId6"/>
    <p:sldId id="265" r:id="rId7"/>
    <p:sldId id="266" r:id="rId8"/>
    <p:sldId id="269" r:id="rId9"/>
    <p:sldId id="262" r:id="rId10"/>
    <p:sldId id="259" r:id="rId11"/>
    <p:sldId id="260" r:id="rId12"/>
    <p:sldId id="261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C85"/>
    <a:srgbClr val="FFB989"/>
    <a:srgbClr val="FF3300"/>
    <a:srgbClr val="FF6600"/>
    <a:srgbClr val="3399FF"/>
    <a:srgbClr val="0066FF"/>
    <a:srgbClr val="00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>
        <p:scale>
          <a:sx n="80" d="100"/>
          <a:sy n="80" d="100"/>
        </p:scale>
        <p:origin x="782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620785C-266A-4191-A1DE-5A744D9723B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B78BB7F-0517-4866-B99B-2D149E23CFE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71737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785C-266A-4191-A1DE-5A744D9723B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BB7F-0517-4866-B99B-2D149E23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6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785C-266A-4191-A1DE-5A744D9723B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BB7F-0517-4866-B99B-2D149E23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7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785C-266A-4191-A1DE-5A744D9723B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BB7F-0517-4866-B99B-2D149E23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4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20785C-266A-4191-A1DE-5A744D9723B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78BB7F-0517-4866-B99B-2D149E23CF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4427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785C-266A-4191-A1DE-5A744D9723B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BB7F-0517-4866-B99B-2D149E23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4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785C-266A-4191-A1DE-5A744D9723B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BB7F-0517-4866-B99B-2D149E23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0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785C-266A-4191-A1DE-5A744D9723B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BB7F-0517-4866-B99B-2D149E23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785C-266A-4191-A1DE-5A744D9723B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BB7F-0517-4866-B99B-2D149E23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1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20785C-266A-4191-A1DE-5A744D9723B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78BB7F-0517-4866-B99B-2D149E23CF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132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20785C-266A-4191-A1DE-5A744D9723B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78BB7F-0517-4866-B99B-2D149E23CF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376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620785C-266A-4191-A1DE-5A744D9723B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B78BB7F-0517-4866-B99B-2D149E23CF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602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action-design.org/literature/article/learn-how-to-use-the-best-ideation-methods-brainstorming-braindumping-brainwriting-and-brainwalking" TargetMode="External"/><Relationship Id="rId2" Type="http://schemas.openxmlformats.org/officeDocument/2006/relationships/hyperlink" Target="https://www.forbes.com/sites/robertbtucker/2017/11/16/seven-brainstorming-techniques-for-your-next-ideation-session/#254b76046d5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Ideating the Undergraduate Experience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Cheryl Hanewicz and Sean Tolman</a:t>
            </a:r>
          </a:p>
          <a:p>
            <a:r>
              <a:rPr lang="en-US" dirty="0" smtClean="0"/>
              <a:t>February 8,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1883"/>
            <a:ext cx="9601200" cy="1485900"/>
          </a:xfrm>
        </p:spPr>
        <p:txBody>
          <a:bodyPr/>
          <a:lstStyle/>
          <a:p>
            <a:r>
              <a:rPr lang="en-US" dirty="0" smtClean="0"/>
              <a:t>Ideation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58679"/>
            <a:ext cx="9601200" cy="4731488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Quantity not Quality</a:t>
            </a:r>
          </a:p>
          <a:p>
            <a:r>
              <a:rPr lang="en-US" sz="3600" dirty="0" smtClean="0"/>
              <a:t>Defer Judgement</a:t>
            </a:r>
          </a:p>
          <a:p>
            <a:r>
              <a:rPr lang="en-US" sz="3600" dirty="0" smtClean="0"/>
              <a:t>Encourage Wild Ideas</a:t>
            </a:r>
          </a:p>
          <a:p>
            <a:r>
              <a:rPr lang="en-US" sz="3600" dirty="0" smtClean="0"/>
              <a:t>Build on the ideas of others</a:t>
            </a:r>
          </a:p>
          <a:p>
            <a:r>
              <a:rPr lang="en-US" sz="3600" dirty="0" smtClean="0"/>
              <a:t>One person talks at a time</a:t>
            </a:r>
          </a:p>
          <a:p>
            <a:r>
              <a:rPr lang="en-US" sz="3600" dirty="0" smtClean="0"/>
              <a:t>Capture ideas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3400" dirty="0" smtClean="0"/>
              <a:t>Useful Links:</a:t>
            </a:r>
            <a:endParaRPr lang="en-US" sz="2600" dirty="0" smtClean="0">
              <a:hlinkClick r:id="rId2"/>
            </a:endParaRPr>
          </a:p>
          <a:p>
            <a:r>
              <a:rPr lang="en-US" sz="2600" dirty="0" smtClean="0">
                <a:hlinkClick r:id="rId2"/>
              </a:rPr>
              <a:t>7 Brainstorming Techniques</a:t>
            </a:r>
            <a:endParaRPr lang="en-US" sz="2600" dirty="0" smtClean="0"/>
          </a:p>
          <a:p>
            <a:r>
              <a:rPr lang="en-US" sz="2600" dirty="0" smtClean="0">
                <a:hlinkClick r:id="rId3"/>
              </a:rPr>
              <a:t>Best Ideation Methods</a:t>
            </a:r>
            <a:endParaRPr lang="en-US" sz="2600" dirty="0" smtClean="0"/>
          </a:p>
          <a:p>
            <a:endParaRPr lang="en-US" dirty="0"/>
          </a:p>
        </p:txBody>
      </p:sp>
      <p:pic>
        <p:nvPicPr>
          <p:cNvPr id="1026" name="Picture 2" descr="Image result for brainstorming ses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10" y="1658679"/>
            <a:ext cx="4964739" cy="330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0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into Ideation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926" y="1669311"/>
            <a:ext cx="9750056" cy="471022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 smtClean="0"/>
              <a:t>Braindumping</a:t>
            </a:r>
            <a:endParaRPr lang="en-US" sz="2400" dirty="0" smtClean="0"/>
          </a:p>
          <a:p>
            <a:pPr lvl="1"/>
            <a:r>
              <a:rPr lang="en-US" sz="2400" dirty="0" smtClean="0"/>
              <a:t>Individual activity</a:t>
            </a:r>
          </a:p>
          <a:p>
            <a:pPr lvl="1"/>
            <a:r>
              <a:rPr lang="en-US" sz="2400" dirty="0" smtClean="0"/>
              <a:t>Write down as many ideas as you can</a:t>
            </a:r>
          </a:p>
          <a:p>
            <a:r>
              <a:rPr lang="en-US" sz="2400" dirty="0" err="1" smtClean="0"/>
              <a:t>Brainwalking</a:t>
            </a:r>
            <a:endParaRPr lang="en-US" sz="2400" dirty="0" smtClean="0"/>
          </a:p>
          <a:p>
            <a:pPr lvl="1"/>
            <a:r>
              <a:rPr lang="en-US" sz="2400" dirty="0" smtClean="0"/>
              <a:t>Group activity</a:t>
            </a:r>
          </a:p>
          <a:p>
            <a:pPr lvl="1"/>
            <a:r>
              <a:rPr lang="en-US" sz="2400" dirty="0" smtClean="0"/>
              <a:t>Kinetic (moving from place to place)</a:t>
            </a:r>
          </a:p>
          <a:p>
            <a:pPr lvl="1"/>
            <a:r>
              <a:rPr lang="en-US" sz="2400" dirty="0" smtClean="0"/>
              <a:t>Build on the ideas of others</a:t>
            </a:r>
          </a:p>
          <a:p>
            <a:r>
              <a:rPr lang="en-US" sz="2400" dirty="0" smtClean="0"/>
              <a:t>Brainstorming</a:t>
            </a:r>
          </a:p>
          <a:p>
            <a:pPr lvl="1"/>
            <a:r>
              <a:rPr lang="en-US" sz="2400" dirty="0" smtClean="0"/>
              <a:t>Group activity</a:t>
            </a:r>
          </a:p>
          <a:p>
            <a:pPr lvl="1"/>
            <a:r>
              <a:rPr lang="en-US" sz="2400" dirty="0" smtClean="0"/>
              <a:t>Capture as many ideas as possible</a:t>
            </a:r>
          </a:p>
          <a:p>
            <a:pPr lvl="1"/>
            <a:r>
              <a:rPr lang="en-US" sz="2400" dirty="0" smtClean="0"/>
              <a:t>100 ideas in 30 min</a:t>
            </a:r>
          </a:p>
          <a:p>
            <a:pPr lvl="1"/>
            <a:r>
              <a:rPr lang="en-US" sz="2400" dirty="0" smtClean="0"/>
              <a:t>“How might we…”</a:t>
            </a:r>
          </a:p>
          <a:p>
            <a:pPr lvl="1"/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2052" name="Picture 4" descr="Image result for brainstorming idea boa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908" y="2109456"/>
            <a:ext cx="3791392" cy="284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4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9200" y="1651000"/>
            <a:ext cx="5156200" cy="4191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What’s the worst idea you can think of?</a:t>
            </a:r>
          </a:p>
          <a:p>
            <a:r>
              <a:rPr lang="en-US" sz="2800" dirty="0" smtClean="0"/>
              <a:t>What’s the most expensive idea?</a:t>
            </a:r>
          </a:p>
          <a:p>
            <a:r>
              <a:rPr lang="en-US" sz="2800" dirty="0" smtClean="0"/>
              <a:t>What assumptions are built into your ideas?  Eliminate them.</a:t>
            </a:r>
          </a:p>
          <a:p>
            <a:r>
              <a:rPr lang="en-US" sz="2800" dirty="0" smtClean="0"/>
              <a:t>If you could use magic or the force what would you do?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29" t="7292" r="10937" b="17535"/>
          <a:stretch/>
        </p:blipFill>
        <p:spPr>
          <a:xfrm>
            <a:off x="1371600" y="2044700"/>
            <a:ext cx="4561441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for Ideation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your top 3 SLO that you would like to Ideate on</a:t>
            </a:r>
          </a:p>
          <a:p>
            <a:r>
              <a:rPr lang="en-US" dirty="0" smtClean="0"/>
              <a:t>Email Cheryl Hanewicz</a:t>
            </a:r>
          </a:p>
          <a:p>
            <a:r>
              <a:rPr lang="en-US" dirty="0" smtClean="0"/>
              <a:t>We will send out new groups on Friday</a:t>
            </a:r>
          </a:p>
        </p:txBody>
      </p:sp>
    </p:spTree>
    <p:extLst>
      <p:ext uri="{BB962C8B-B14F-4D97-AF65-F5344CB8AC3E}">
        <p14:creationId xmlns:p14="http://schemas.microsoft.com/office/powerpoint/2010/main" val="10041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Ideate with your group</a:t>
            </a:r>
          </a:p>
          <a:p>
            <a:r>
              <a:rPr lang="en-US" dirty="0" smtClean="0"/>
              <a:t>Take SLOs </a:t>
            </a:r>
            <a:r>
              <a:rPr lang="en-US" smtClean="0"/>
              <a:t>to college </a:t>
            </a:r>
            <a:r>
              <a:rPr lang="en-US" dirty="0" smtClean="0"/>
              <a:t>and get feedback and ideas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1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90" y="300790"/>
            <a:ext cx="9601200" cy="1485900"/>
          </a:xfrm>
        </p:spPr>
        <p:txBody>
          <a:bodyPr/>
          <a:lstStyle/>
          <a:p>
            <a:r>
              <a:rPr lang="en-US" dirty="0" smtClean="0"/>
              <a:t>Design Process Reminder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2527" y="1152023"/>
            <a:ext cx="6463725" cy="543760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860758" y="1552074"/>
            <a:ext cx="2175400" cy="42754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63447" y="5127381"/>
            <a:ext cx="127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“What”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7526" y="4700570"/>
            <a:ext cx="127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“How”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2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515" y="330852"/>
            <a:ext cx="9601200" cy="1485900"/>
          </a:xfrm>
        </p:spPr>
        <p:txBody>
          <a:bodyPr/>
          <a:lstStyle/>
          <a:p>
            <a:r>
              <a:rPr lang="en-US" dirty="0" smtClean="0"/>
              <a:t>Committee Approach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254515" y="1527651"/>
            <a:ext cx="10359191" cy="4540371"/>
            <a:chOff x="1227220" y="1937084"/>
            <a:chExt cx="10359191" cy="4540371"/>
          </a:xfrm>
        </p:grpSpPr>
        <p:grpSp>
          <p:nvGrpSpPr>
            <p:cNvPr id="11" name="Group 10"/>
            <p:cNvGrpSpPr/>
            <p:nvPr/>
          </p:nvGrpSpPr>
          <p:grpSpPr>
            <a:xfrm>
              <a:off x="1227220" y="1937084"/>
              <a:ext cx="9998244" cy="3986462"/>
              <a:chOff x="1227220" y="1937084"/>
              <a:chExt cx="9998244" cy="398646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227220" y="1937084"/>
                <a:ext cx="6152149" cy="2999873"/>
                <a:chOff x="1215188" y="1564105"/>
                <a:chExt cx="6152149" cy="2999873"/>
              </a:xfrm>
            </p:grpSpPr>
            <p:sp>
              <p:nvSpPr>
                <p:cNvPr id="4" name="Hexagon 3"/>
                <p:cNvSpPr/>
                <p:nvPr/>
              </p:nvSpPr>
              <p:spPr>
                <a:xfrm>
                  <a:off x="1215188" y="1564105"/>
                  <a:ext cx="2334127" cy="1973179"/>
                </a:xfrm>
                <a:prstGeom prst="hexagon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/>
                    <a:t>Initial “SLO” Exercise</a:t>
                  </a:r>
                </a:p>
                <a:p>
                  <a:pPr algn="ctr"/>
                  <a:r>
                    <a:rPr lang="en-US" sz="2000" b="1" dirty="0" smtClean="0"/>
                    <a:t>(Feb 1</a:t>
                  </a:r>
                  <a:r>
                    <a:rPr lang="en-US" sz="2000" dirty="0" smtClean="0"/>
                    <a:t>)</a:t>
                  </a:r>
                  <a:endParaRPr lang="en-US" sz="2000" dirty="0"/>
                </a:p>
              </p:txBody>
            </p:sp>
            <p:sp>
              <p:nvSpPr>
                <p:cNvPr id="5" name="Hexagon 4"/>
                <p:cNvSpPr/>
                <p:nvPr/>
              </p:nvSpPr>
              <p:spPr>
                <a:xfrm>
                  <a:off x="3124199" y="2590799"/>
                  <a:ext cx="2334127" cy="1973179"/>
                </a:xfrm>
                <a:prstGeom prst="hexagon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/>
                    <a:t>Refine &amp; Aggregate SLOs</a:t>
                  </a:r>
                </a:p>
                <a:p>
                  <a:pPr algn="ctr"/>
                  <a:r>
                    <a:rPr lang="en-US" sz="2000" b="1" dirty="0" smtClean="0"/>
                    <a:t>(Feb 8)</a:t>
                  </a:r>
                  <a:endParaRPr lang="en-US" sz="2000" b="1" dirty="0"/>
                </a:p>
              </p:txBody>
            </p:sp>
            <p:sp>
              <p:nvSpPr>
                <p:cNvPr id="7" name="Hexagon 6"/>
                <p:cNvSpPr/>
                <p:nvPr/>
              </p:nvSpPr>
              <p:spPr>
                <a:xfrm>
                  <a:off x="5033210" y="1564105"/>
                  <a:ext cx="2334127" cy="1973179"/>
                </a:xfrm>
                <a:prstGeom prst="hexagon">
                  <a:avLst/>
                </a:prstGeom>
                <a:solidFill>
                  <a:srgbClr val="FF99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/>
                    <a:t>Explore Options for Achieving SLOs</a:t>
                  </a:r>
                </a:p>
                <a:p>
                  <a:pPr algn="ctr"/>
                  <a:r>
                    <a:rPr lang="en-US" sz="2000" b="1" dirty="0" smtClean="0"/>
                    <a:t> (Feb 15-22)</a:t>
                  </a:r>
                  <a:endParaRPr lang="en-US" sz="2000" b="1" dirty="0"/>
                </a:p>
              </p:txBody>
            </p:sp>
          </p:grpSp>
          <p:sp>
            <p:nvSpPr>
              <p:cNvPr id="9" name="Hexagon 8"/>
              <p:cNvSpPr/>
              <p:nvPr/>
            </p:nvSpPr>
            <p:spPr>
              <a:xfrm>
                <a:off x="6954253" y="2963778"/>
                <a:ext cx="2334127" cy="1973179"/>
              </a:xfrm>
              <a:prstGeom prst="hexagon">
                <a:avLst/>
              </a:prstGeom>
              <a:solidFill>
                <a:srgbClr val="FFB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Prototype</a:t>
                </a:r>
                <a:endParaRPr lang="en-US" sz="2000" b="1" dirty="0"/>
              </a:p>
            </p:txBody>
          </p:sp>
          <p:sp>
            <p:nvSpPr>
              <p:cNvPr id="10" name="Hexagon 9"/>
              <p:cNvSpPr/>
              <p:nvPr/>
            </p:nvSpPr>
            <p:spPr>
              <a:xfrm>
                <a:off x="8891337" y="3950367"/>
                <a:ext cx="2334127" cy="1973179"/>
              </a:xfrm>
              <a:prstGeom prst="hexagon">
                <a:avLst/>
              </a:prstGeom>
              <a:solidFill>
                <a:srgbClr val="FF9C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Test</a:t>
                </a:r>
                <a:endParaRPr lang="en-US" sz="2000" b="1" dirty="0"/>
              </a:p>
            </p:txBody>
          </p:sp>
        </p:grpSp>
        <p:sp>
          <p:nvSpPr>
            <p:cNvPr id="12" name="Hexagon 11"/>
            <p:cNvSpPr/>
            <p:nvPr/>
          </p:nvSpPr>
          <p:spPr>
            <a:xfrm>
              <a:off x="6629400" y="2851484"/>
              <a:ext cx="4957011" cy="3164306"/>
            </a:xfrm>
            <a:prstGeom prst="hexagon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32680" y="6015790"/>
              <a:ext cx="2784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TBD</a:t>
              </a:r>
              <a:endPara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2909517" y="2210418"/>
            <a:ext cx="2854595" cy="266598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554403" y="1561704"/>
            <a:ext cx="2570148" cy="4275485"/>
            <a:chOff x="4860758" y="1552074"/>
            <a:chExt cx="2570148" cy="427548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60758" y="1552074"/>
              <a:ext cx="2175400" cy="42754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108181" y="4621475"/>
              <a:ext cx="12753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“What”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55558" y="4050290"/>
              <a:ext cx="12753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“How”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7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For SLOs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Defines the “What” for our Re-envisioning.</a:t>
            </a:r>
          </a:p>
          <a:p>
            <a:r>
              <a:rPr lang="en-US" sz="3200" dirty="0"/>
              <a:t>S</a:t>
            </a:r>
            <a:r>
              <a:rPr lang="en-US" sz="3200" dirty="0" smtClean="0"/>
              <a:t>tatements that capture the student outcomes</a:t>
            </a:r>
          </a:p>
          <a:p>
            <a:pPr lvl="1"/>
            <a:r>
              <a:rPr lang="en-US" sz="3200" dirty="0" smtClean="0"/>
              <a:t>Should be measurable or observable.</a:t>
            </a:r>
          </a:p>
          <a:p>
            <a:r>
              <a:rPr lang="en-US" sz="3600" b="1" dirty="0" smtClean="0"/>
              <a:t>We need to reach consensus.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“I can live with it, and I will support it.” </a:t>
            </a:r>
          </a:p>
          <a:p>
            <a:r>
              <a:rPr lang="en-US" sz="2800" dirty="0" smtClean="0"/>
              <a:t>NOT</a:t>
            </a:r>
          </a:p>
          <a:p>
            <a:pPr lvl="1"/>
            <a:r>
              <a:rPr lang="en-US" sz="2800" dirty="0" smtClean="0"/>
              <a:t>“I think this is the best solution that can be.”</a:t>
            </a:r>
          </a:p>
          <a:p>
            <a:pPr lvl="1"/>
            <a:r>
              <a:rPr lang="en-US" sz="2800" dirty="0" smtClean="0"/>
              <a:t>“I’ll just agree with the loud person”</a:t>
            </a:r>
          </a:p>
          <a:p>
            <a:pPr lvl="1"/>
            <a:r>
              <a:rPr lang="en-US" sz="2800" dirty="0" smtClean="0"/>
              <a:t>“It’s not my idea”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 into 8 groups of 5.</a:t>
            </a:r>
          </a:p>
          <a:p>
            <a:r>
              <a:rPr lang="en-US" dirty="0" smtClean="0"/>
              <a:t>Read the aggregated statements.</a:t>
            </a:r>
          </a:p>
          <a:p>
            <a:r>
              <a:rPr lang="en-US" dirty="0" smtClean="0"/>
              <a:t>On the back of the page, write a summary statement.</a:t>
            </a:r>
          </a:p>
          <a:p>
            <a:r>
              <a:rPr lang="en-US" dirty="0" smtClean="0"/>
              <a:t>Pass 3 times and repeat.</a:t>
            </a:r>
          </a:p>
          <a:p>
            <a:r>
              <a:rPr lang="en-US" dirty="0" smtClean="0"/>
              <a:t>Pass a 4</a:t>
            </a:r>
            <a:r>
              <a:rPr lang="en-US" baseline="30000" dirty="0" smtClean="0"/>
              <a:t>th</a:t>
            </a:r>
            <a:r>
              <a:rPr lang="en-US" dirty="0" smtClean="0"/>
              <a:t> time.  Last group summarizes 3 previous statements and presents.</a:t>
            </a:r>
          </a:p>
          <a:p>
            <a:r>
              <a:rPr lang="en-US" dirty="0" smtClean="0"/>
              <a:t>Group votes to accept </a:t>
            </a:r>
          </a:p>
          <a:p>
            <a:pPr lvl="1"/>
            <a:r>
              <a:rPr lang="en-US" dirty="0" smtClean="0"/>
              <a:t>Not policy or scripture, gives us a direction.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5-finger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5 – Strongly agree</a:t>
            </a:r>
          </a:p>
          <a:p>
            <a:pPr marL="0" indent="0">
              <a:buNone/>
            </a:pPr>
            <a:r>
              <a:rPr lang="en-US" sz="2400" dirty="0" smtClean="0"/>
              <a:t>4 – Agree</a:t>
            </a:r>
          </a:p>
          <a:p>
            <a:pPr marL="0" indent="0">
              <a:buNone/>
            </a:pPr>
            <a:r>
              <a:rPr lang="en-US" sz="2400" dirty="0" smtClean="0"/>
              <a:t>3 – can see pluses and minuses, but willing to go along with the group</a:t>
            </a:r>
          </a:p>
          <a:p>
            <a:pPr marL="0" indent="0">
              <a:buNone/>
            </a:pPr>
            <a:r>
              <a:rPr lang="en-US" sz="2400" dirty="0" smtClean="0"/>
              <a:t>2 – Disagree</a:t>
            </a:r>
          </a:p>
          <a:p>
            <a:pPr marL="0" indent="0">
              <a:buNone/>
            </a:pPr>
            <a:r>
              <a:rPr lang="en-US" sz="2400" dirty="0" smtClean="0"/>
              <a:t>! – Strongly disagree and can’t support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86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1130"/>
            <a:ext cx="9601200" cy="781493"/>
          </a:xfrm>
        </p:spPr>
        <p:txBody>
          <a:bodyPr/>
          <a:lstStyle/>
          <a:p>
            <a:r>
              <a:rPr lang="en-US" dirty="0" smtClean="0"/>
              <a:t>SLOs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882501"/>
            <a:ext cx="9601200" cy="565652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Students will make an informed choice regarding their field(s) of study and career path will be prepared to succeed therein.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Students will demonstrate proficiency in both oral and written communications.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Students will be able to collaborate, negotiate, and reach consensus with individuals of diverse backgrounds, abilities, and perspectives.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Students will gather, interpret and analyze data in order to solve problems and draw valid conclusions.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Students will be able to balance competing demands, adapt to changes, and navigate challenges while maintaining personal care,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Students will recognize their ethical responsibilities and act with integrity as they engage in their local and global communities.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Students will be able to demonstrate a broad conceptual understanding and apply </a:t>
            </a:r>
            <a:r>
              <a:rPr lang="en-US" dirty="0" err="1" smtClean="0"/>
              <a:t>epistomologies</a:t>
            </a:r>
            <a:r>
              <a:rPr lang="en-US" dirty="0" smtClean="0"/>
              <a:t> of various disciplines.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Students will exhibit a </a:t>
            </a:r>
            <a:r>
              <a:rPr lang="en-US" dirty="0" err="1" smtClean="0"/>
              <a:t>curiousity</a:t>
            </a:r>
            <a:r>
              <a:rPr lang="en-US" dirty="0" smtClean="0"/>
              <a:t> and love of learning?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515" y="330852"/>
            <a:ext cx="9601200" cy="1485900"/>
          </a:xfrm>
        </p:spPr>
        <p:txBody>
          <a:bodyPr/>
          <a:lstStyle/>
          <a:p>
            <a:r>
              <a:rPr lang="en-US" dirty="0" smtClean="0"/>
              <a:t>Committee Approach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254515" y="1527651"/>
            <a:ext cx="10359191" cy="4540371"/>
            <a:chOff x="1227220" y="1937084"/>
            <a:chExt cx="10359191" cy="4540371"/>
          </a:xfrm>
        </p:grpSpPr>
        <p:grpSp>
          <p:nvGrpSpPr>
            <p:cNvPr id="11" name="Group 10"/>
            <p:cNvGrpSpPr/>
            <p:nvPr/>
          </p:nvGrpSpPr>
          <p:grpSpPr>
            <a:xfrm>
              <a:off x="1227220" y="1937084"/>
              <a:ext cx="9998244" cy="3986462"/>
              <a:chOff x="1227220" y="1937084"/>
              <a:chExt cx="9998244" cy="398646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227220" y="1937084"/>
                <a:ext cx="6152149" cy="2999873"/>
                <a:chOff x="1215188" y="1564105"/>
                <a:chExt cx="6152149" cy="2999873"/>
              </a:xfrm>
            </p:grpSpPr>
            <p:sp>
              <p:nvSpPr>
                <p:cNvPr id="4" name="Hexagon 3"/>
                <p:cNvSpPr/>
                <p:nvPr/>
              </p:nvSpPr>
              <p:spPr>
                <a:xfrm>
                  <a:off x="1215188" y="1564105"/>
                  <a:ext cx="2334127" cy="1973179"/>
                </a:xfrm>
                <a:prstGeom prst="hexagon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/>
                    <a:t>Initial “SLO” Exercise</a:t>
                  </a:r>
                </a:p>
                <a:p>
                  <a:pPr algn="ctr"/>
                  <a:r>
                    <a:rPr lang="en-US" sz="2000" b="1" dirty="0" smtClean="0"/>
                    <a:t>(Feb 1</a:t>
                  </a:r>
                  <a:r>
                    <a:rPr lang="en-US" sz="2000" dirty="0" smtClean="0"/>
                    <a:t>)</a:t>
                  </a:r>
                  <a:endParaRPr lang="en-US" sz="2000" dirty="0"/>
                </a:p>
              </p:txBody>
            </p:sp>
            <p:sp>
              <p:nvSpPr>
                <p:cNvPr id="5" name="Hexagon 4"/>
                <p:cNvSpPr/>
                <p:nvPr/>
              </p:nvSpPr>
              <p:spPr>
                <a:xfrm>
                  <a:off x="3124199" y="2590799"/>
                  <a:ext cx="2334127" cy="1973179"/>
                </a:xfrm>
                <a:prstGeom prst="hexagon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/>
                    <a:t>Refine &amp; Aggregate SLOs</a:t>
                  </a:r>
                </a:p>
                <a:p>
                  <a:pPr algn="ctr"/>
                  <a:r>
                    <a:rPr lang="en-US" sz="2000" b="1" dirty="0" smtClean="0"/>
                    <a:t>(Feb 8)</a:t>
                  </a:r>
                  <a:endParaRPr lang="en-US" sz="2000" b="1" dirty="0"/>
                </a:p>
              </p:txBody>
            </p:sp>
            <p:sp>
              <p:nvSpPr>
                <p:cNvPr id="7" name="Hexagon 6"/>
                <p:cNvSpPr/>
                <p:nvPr/>
              </p:nvSpPr>
              <p:spPr>
                <a:xfrm>
                  <a:off x="5033210" y="1564105"/>
                  <a:ext cx="2334127" cy="1973179"/>
                </a:xfrm>
                <a:prstGeom prst="hexagon">
                  <a:avLst/>
                </a:prstGeom>
                <a:solidFill>
                  <a:srgbClr val="FF99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/>
                    <a:t>Explore Options for Achieving SLOs</a:t>
                  </a:r>
                </a:p>
                <a:p>
                  <a:pPr algn="ctr"/>
                  <a:r>
                    <a:rPr lang="en-US" sz="2000" b="1" dirty="0" smtClean="0"/>
                    <a:t> (Feb 15-22)</a:t>
                  </a:r>
                  <a:endParaRPr lang="en-US" sz="2000" b="1" dirty="0"/>
                </a:p>
              </p:txBody>
            </p:sp>
          </p:grpSp>
          <p:sp>
            <p:nvSpPr>
              <p:cNvPr id="9" name="Hexagon 8"/>
              <p:cNvSpPr/>
              <p:nvPr/>
            </p:nvSpPr>
            <p:spPr>
              <a:xfrm>
                <a:off x="6954253" y="2963778"/>
                <a:ext cx="2334127" cy="1973179"/>
              </a:xfrm>
              <a:prstGeom prst="hexagon">
                <a:avLst/>
              </a:prstGeom>
              <a:solidFill>
                <a:srgbClr val="FFB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Prototype</a:t>
                </a:r>
                <a:endParaRPr lang="en-US" sz="2000" b="1" dirty="0"/>
              </a:p>
            </p:txBody>
          </p:sp>
          <p:sp>
            <p:nvSpPr>
              <p:cNvPr id="10" name="Hexagon 9"/>
              <p:cNvSpPr/>
              <p:nvPr/>
            </p:nvSpPr>
            <p:spPr>
              <a:xfrm>
                <a:off x="8891337" y="3950367"/>
                <a:ext cx="2334127" cy="1973179"/>
              </a:xfrm>
              <a:prstGeom prst="hexagon">
                <a:avLst/>
              </a:prstGeom>
              <a:solidFill>
                <a:srgbClr val="FF9C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Test</a:t>
                </a:r>
                <a:endParaRPr lang="en-US" sz="2000" b="1" dirty="0"/>
              </a:p>
            </p:txBody>
          </p:sp>
        </p:grpSp>
        <p:sp>
          <p:nvSpPr>
            <p:cNvPr id="12" name="Hexagon 11"/>
            <p:cNvSpPr/>
            <p:nvPr/>
          </p:nvSpPr>
          <p:spPr>
            <a:xfrm>
              <a:off x="6629400" y="2851484"/>
              <a:ext cx="4957011" cy="3164306"/>
            </a:xfrm>
            <a:prstGeom prst="hexagon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32680" y="6015790"/>
              <a:ext cx="2784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TBD</a:t>
              </a:r>
              <a:endPara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2909517" y="2210418"/>
            <a:ext cx="2854595" cy="266598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554403" y="1561704"/>
            <a:ext cx="2570148" cy="4275485"/>
            <a:chOff x="4860758" y="1552074"/>
            <a:chExt cx="2570148" cy="427548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60758" y="1552074"/>
              <a:ext cx="2175400" cy="42754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108181" y="4621475"/>
              <a:ext cx="12753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“What”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55558" y="4050290"/>
              <a:ext cx="12753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“How”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60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412</TotalTime>
  <Words>571</Words>
  <Application>Microsoft Office PowerPoint</Application>
  <PresentationFormat>Widescreen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Franklin Gothic Book</vt:lpstr>
      <vt:lpstr>Crop</vt:lpstr>
      <vt:lpstr>Ideating the Undergraduate Experience</vt:lpstr>
      <vt:lpstr>Design Process Reminder</vt:lpstr>
      <vt:lpstr>Committee Approach</vt:lpstr>
      <vt:lpstr>Goal For SLOs</vt:lpstr>
      <vt:lpstr>Consensus</vt:lpstr>
      <vt:lpstr>SLO Exercise</vt:lpstr>
      <vt:lpstr>5-finger voting</vt:lpstr>
      <vt:lpstr>SLOs</vt:lpstr>
      <vt:lpstr>Committee Approach</vt:lpstr>
      <vt:lpstr>Ideation </vt:lpstr>
      <vt:lpstr>Launch into Ideation</vt:lpstr>
      <vt:lpstr>Stuck?</vt:lpstr>
      <vt:lpstr>Groups for Ideation</vt:lpstr>
      <vt:lpstr>Homework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Re-envisioning Strategy</dc:title>
  <dc:creator>Sean Tolman</dc:creator>
  <cp:lastModifiedBy>Sean Tolman</cp:lastModifiedBy>
  <cp:revision>32</cp:revision>
  <dcterms:created xsi:type="dcterms:W3CDTF">2018-01-25T16:35:01Z</dcterms:created>
  <dcterms:modified xsi:type="dcterms:W3CDTF">2018-02-09T00:16:57Z</dcterms:modified>
</cp:coreProperties>
</file>