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0" r:id="rId4"/>
    <p:sldId id="269" r:id="rId5"/>
    <p:sldId id="270" r:id="rId6"/>
    <p:sldId id="264" r:id="rId7"/>
    <p:sldId id="258" r:id="rId8"/>
    <p:sldId id="257" r:id="rId9"/>
    <p:sldId id="262" r:id="rId10"/>
    <p:sldId id="265" r:id="rId11"/>
    <p:sldId id="263" r:id="rId12"/>
    <p:sldId id="271"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Gilmore" initials="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77" d="100"/>
          <a:sy n="77" d="100"/>
        </p:scale>
        <p:origin x="120" y="6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A94F01-AE39-45EB-A0C7-21EDF93EE497}"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0869C-42DF-4C44-A797-69CBD4D1FA31}" type="slidenum">
              <a:rPr lang="en-US" smtClean="0"/>
              <a:t>‹#›</a:t>
            </a:fld>
            <a:endParaRPr lang="en-US"/>
          </a:p>
        </p:txBody>
      </p:sp>
    </p:spTree>
    <p:extLst>
      <p:ext uri="{BB962C8B-B14F-4D97-AF65-F5344CB8AC3E}">
        <p14:creationId xmlns:p14="http://schemas.microsoft.com/office/powerpoint/2010/main" val="1869732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A94F01-AE39-45EB-A0C7-21EDF93EE497}"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0869C-42DF-4C44-A797-69CBD4D1FA31}" type="slidenum">
              <a:rPr lang="en-US" smtClean="0"/>
              <a:t>‹#›</a:t>
            </a:fld>
            <a:endParaRPr lang="en-US"/>
          </a:p>
        </p:txBody>
      </p:sp>
    </p:spTree>
    <p:extLst>
      <p:ext uri="{BB962C8B-B14F-4D97-AF65-F5344CB8AC3E}">
        <p14:creationId xmlns:p14="http://schemas.microsoft.com/office/powerpoint/2010/main" val="31681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A94F01-AE39-45EB-A0C7-21EDF93EE497}"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0869C-42DF-4C44-A797-69CBD4D1FA31}"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60214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A94F01-AE39-45EB-A0C7-21EDF93EE497}"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0869C-42DF-4C44-A797-69CBD4D1FA31}" type="slidenum">
              <a:rPr lang="en-US" smtClean="0"/>
              <a:t>‹#›</a:t>
            </a:fld>
            <a:endParaRPr lang="en-US"/>
          </a:p>
        </p:txBody>
      </p:sp>
    </p:spTree>
    <p:extLst>
      <p:ext uri="{BB962C8B-B14F-4D97-AF65-F5344CB8AC3E}">
        <p14:creationId xmlns:p14="http://schemas.microsoft.com/office/powerpoint/2010/main" val="3951895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A94F01-AE39-45EB-A0C7-21EDF93EE497}"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0869C-42DF-4C44-A797-69CBD4D1FA3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6342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A94F01-AE39-45EB-A0C7-21EDF93EE497}"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0869C-42DF-4C44-A797-69CBD4D1FA31}" type="slidenum">
              <a:rPr lang="en-US" smtClean="0"/>
              <a:t>‹#›</a:t>
            </a:fld>
            <a:endParaRPr lang="en-US"/>
          </a:p>
        </p:txBody>
      </p:sp>
    </p:spTree>
    <p:extLst>
      <p:ext uri="{BB962C8B-B14F-4D97-AF65-F5344CB8AC3E}">
        <p14:creationId xmlns:p14="http://schemas.microsoft.com/office/powerpoint/2010/main" val="2011645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A94F01-AE39-45EB-A0C7-21EDF93EE497}"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0869C-42DF-4C44-A797-69CBD4D1FA31}" type="slidenum">
              <a:rPr lang="en-US" smtClean="0"/>
              <a:t>‹#›</a:t>
            </a:fld>
            <a:endParaRPr lang="en-US"/>
          </a:p>
        </p:txBody>
      </p:sp>
    </p:spTree>
    <p:extLst>
      <p:ext uri="{BB962C8B-B14F-4D97-AF65-F5344CB8AC3E}">
        <p14:creationId xmlns:p14="http://schemas.microsoft.com/office/powerpoint/2010/main" val="4186070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A94F01-AE39-45EB-A0C7-21EDF93EE497}"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0869C-42DF-4C44-A797-69CBD4D1FA31}" type="slidenum">
              <a:rPr lang="en-US" smtClean="0"/>
              <a:t>‹#›</a:t>
            </a:fld>
            <a:endParaRPr lang="en-US"/>
          </a:p>
        </p:txBody>
      </p:sp>
    </p:spTree>
    <p:extLst>
      <p:ext uri="{BB962C8B-B14F-4D97-AF65-F5344CB8AC3E}">
        <p14:creationId xmlns:p14="http://schemas.microsoft.com/office/powerpoint/2010/main" val="94748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A94F01-AE39-45EB-A0C7-21EDF93EE497}"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0869C-42DF-4C44-A797-69CBD4D1FA31}" type="slidenum">
              <a:rPr lang="en-US" smtClean="0"/>
              <a:t>‹#›</a:t>
            </a:fld>
            <a:endParaRPr lang="en-US"/>
          </a:p>
        </p:txBody>
      </p:sp>
    </p:spTree>
    <p:extLst>
      <p:ext uri="{BB962C8B-B14F-4D97-AF65-F5344CB8AC3E}">
        <p14:creationId xmlns:p14="http://schemas.microsoft.com/office/powerpoint/2010/main" val="61200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A94F01-AE39-45EB-A0C7-21EDF93EE497}" type="datetimeFigureOut">
              <a:rPr lang="en-US" smtClean="0"/>
              <a:t>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00869C-42DF-4C44-A797-69CBD4D1FA31}" type="slidenum">
              <a:rPr lang="en-US" smtClean="0"/>
              <a:t>‹#›</a:t>
            </a:fld>
            <a:endParaRPr lang="en-US"/>
          </a:p>
        </p:txBody>
      </p:sp>
    </p:spTree>
    <p:extLst>
      <p:ext uri="{BB962C8B-B14F-4D97-AF65-F5344CB8AC3E}">
        <p14:creationId xmlns:p14="http://schemas.microsoft.com/office/powerpoint/2010/main" val="3664186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A94F01-AE39-45EB-A0C7-21EDF93EE497}"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0869C-42DF-4C44-A797-69CBD4D1FA31}" type="slidenum">
              <a:rPr lang="en-US" smtClean="0"/>
              <a:t>‹#›</a:t>
            </a:fld>
            <a:endParaRPr lang="en-US"/>
          </a:p>
        </p:txBody>
      </p:sp>
    </p:spTree>
    <p:extLst>
      <p:ext uri="{BB962C8B-B14F-4D97-AF65-F5344CB8AC3E}">
        <p14:creationId xmlns:p14="http://schemas.microsoft.com/office/powerpoint/2010/main" val="330076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A94F01-AE39-45EB-A0C7-21EDF93EE497}" type="datetimeFigureOut">
              <a:rPr lang="en-US" smtClean="0"/>
              <a:t>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00869C-42DF-4C44-A797-69CBD4D1FA31}" type="slidenum">
              <a:rPr lang="en-US" smtClean="0"/>
              <a:t>‹#›</a:t>
            </a:fld>
            <a:endParaRPr lang="en-US"/>
          </a:p>
        </p:txBody>
      </p:sp>
    </p:spTree>
    <p:extLst>
      <p:ext uri="{BB962C8B-B14F-4D97-AF65-F5344CB8AC3E}">
        <p14:creationId xmlns:p14="http://schemas.microsoft.com/office/powerpoint/2010/main" val="1958976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A94F01-AE39-45EB-A0C7-21EDF93EE497}" type="datetimeFigureOut">
              <a:rPr lang="en-US" smtClean="0"/>
              <a:t>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00869C-42DF-4C44-A797-69CBD4D1FA31}" type="slidenum">
              <a:rPr lang="en-US" smtClean="0"/>
              <a:t>‹#›</a:t>
            </a:fld>
            <a:endParaRPr lang="en-US"/>
          </a:p>
        </p:txBody>
      </p:sp>
    </p:spTree>
    <p:extLst>
      <p:ext uri="{BB962C8B-B14F-4D97-AF65-F5344CB8AC3E}">
        <p14:creationId xmlns:p14="http://schemas.microsoft.com/office/powerpoint/2010/main" val="271017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94F01-AE39-45EB-A0C7-21EDF93EE497}" type="datetimeFigureOut">
              <a:rPr lang="en-US" smtClean="0"/>
              <a:t>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00869C-42DF-4C44-A797-69CBD4D1FA31}" type="slidenum">
              <a:rPr lang="en-US" smtClean="0"/>
              <a:t>‹#›</a:t>
            </a:fld>
            <a:endParaRPr lang="en-US"/>
          </a:p>
        </p:txBody>
      </p:sp>
    </p:spTree>
    <p:extLst>
      <p:ext uri="{BB962C8B-B14F-4D97-AF65-F5344CB8AC3E}">
        <p14:creationId xmlns:p14="http://schemas.microsoft.com/office/powerpoint/2010/main" val="1216575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FA94F01-AE39-45EB-A0C7-21EDF93EE497}"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0869C-42DF-4C44-A797-69CBD4D1FA31}" type="slidenum">
              <a:rPr lang="en-US" smtClean="0"/>
              <a:t>‹#›</a:t>
            </a:fld>
            <a:endParaRPr lang="en-US"/>
          </a:p>
        </p:txBody>
      </p:sp>
    </p:spTree>
    <p:extLst>
      <p:ext uri="{BB962C8B-B14F-4D97-AF65-F5344CB8AC3E}">
        <p14:creationId xmlns:p14="http://schemas.microsoft.com/office/powerpoint/2010/main" val="2893013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FA94F01-AE39-45EB-A0C7-21EDF93EE497}" type="datetimeFigureOut">
              <a:rPr lang="en-US" smtClean="0"/>
              <a:t>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00869C-42DF-4C44-A797-69CBD4D1FA31}" type="slidenum">
              <a:rPr lang="en-US" smtClean="0"/>
              <a:t>‹#›</a:t>
            </a:fld>
            <a:endParaRPr lang="en-US"/>
          </a:p>
        </p:txBody>
      </p:sp>
    </p:spTree>
    <p:extLst>
      <p:ext uri="{BB962C8B-B14F-4D97-AF65-F5344CB8AC3E}">
        <p14:creationId xmlns:p14="http://schemas.microsoft.com/office/powerpoint/2010/main" val="58832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A94F01-AE39-45EB-A0C7-21EDF93EE497}" type="datetimeFigureOut">
              <a:rPr lang="en-US" smtClean="0"/>
              <a:t>2/4/2019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D00869C-42DF-4C44-A797-69CBD4D1FA31}" type="slidenum">
              <a:rPr lang="en-US" smtClean="0"/>
              <a:t>‹#›</a:t>
            </a:fld>
            <a:endParaRPr lang="en-US"/>
          </a:p>
        </p:txBody>
      </p:sp>
    </p:spTree>
    <p:extLst>
      <p:ext uri="{BB962C8B-B14F-4D97-AF65-F5344CB8AC3E}">
        <p14:creationId xmlns:p14="http://schemas.microsoft.com/office/powerpoint/2010/main" val="884959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www.wsac.wa.gov/sites/default/files/AST2Agreement2017.pdf" TargetMode="External"/><Relationship Id="rId5" Type="http://schemas.openxmlformats.org/officeDocument/2006/relationships/hyperlink" Target="https://www.wsac.wa.gov/sites/default/files/AST1Agreement2017.pdf" TargetMode="External"/><Relationship Id="rId4" Type="http://schemas.openxmlformats.org/officeDocument/2006/relationships/hyperlink" Target="https://www.wsac.wa.gov/sites/default/files/DTA.Associate.Degree.Guidelines.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sac.wa.gov/sites/default/files/Transfer.Student.Rights.Responsibilities.pdf"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ntransferpathway.org/majors/business-administration"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floridacollegesystem.com/sites/www/Uploads/Articulation%20Agreement/Articulation%20Guide%20Final.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AA/AS - Pathways</a:t>
            </a:r>
            <a:endParaRPr lang="en-US" dirty="0"/>
          </a:p>
        </p:txBody>
      </p:sp>
      <p:sp>
        <p:nvSpPr>
          <p:cNvPr id="3" name="Subtitle 2"/>
          <p:cNvSpPr>
            <a:spLocks noGrp="1"/>
          </p:cNvSpPr>
          <p:nvPr>
            <p:ph type="subTitle" idx="1"/>
          </p:nvPr>
        </p:nvSpPr>
        <p:spPr/>
        <p:txBody>
          <a:bodyPr/>
          <a:lstStyle/>
          <a:p>
            <a:r>
              <a:rPr lang="en-US" dirty="0" smtClean="0"/>
              <a:t>Jessica Gilmore </a:t>
            </a:r>
          </a:p>
          <a:p>
            <a:r>
              <a:rPr lang="en-US" dirty="0" smtClean="0"/>
              <a:t>Utah Valley University</a:t>
            </a:r>
            <a:endParaRPr lang="en-US" dirty="0"/>
          </a:p>
        </p:txBody>
      </p:sp>
    </p:spTree>
    <p:extLst>
      <p:ext uri="{BB962C8B-B14F-4D97-AF65-F5344CB8AC3E}">
        <p14:creationId xmlns:p14="http://schemas.microsoft.com/office/powerpoint/2010/main" val="1260588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11441" t="31763" r="13138" b="5908"/>
          <a:stretch/>
        </p:blipFill>
        <p:spPr bwMode="auto">
          <a:xfrm>
            <a:off x="958734" y="1159827"/>
            <a:ext cx="10108277" cy="4952799"/>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6467301" y="3865857"/>
            <a:ext cx="5020888" cy="2246769"/>
          </a:xfrm>
          <a:prstGeom prst="rect">
            <a:avLst/>
          </a:prstGeom>
          <a:solidFill>
            <a:schemeClr val="bg1"/>
          </a:solidFill>
        </p:spPr>
        <p:txBody>
          <a:bodyPr wrap="square" rtlCol="0">
            <a:spAutoFit/>
          </a:bodyPr>
          <a:lstStyle/>
          <a:p>
            <a:r>
              <a:rPr lang="en-US" sz="2800" dirty="0" smtClean="0"/>
              <a:t>Every major across every institution is mapped to all other colleges – no common course numbering. Online system supports self-service.</a:t>
            </a:r>
            <a:endParaRPr lang="en-US" sz="2800" dirty="0"/>
          </a:p>
        </p:txBody>
      </p:sp>
      <p:pic>
        <p:nvPicPr>
          <p:cNvPr id="3074" name="Picture 2" descr="The State University of New York - Logo White"/>
          <p:cNvPicPr>
            <a:picLocks noChangeAspect="1" noChangeArrowheads="1"/>
          </p:cNvPicPr>
          <p:nvPr/>
        </p:nvPicPr>
        <p:blipFill>
          <a:blip r:embed="rId3">
            <a:duotone>
              <a:prstClr val="black"/>
              <a:srgbClr val="002060">
                <a:tint val="45000"/>
                <a:satMod val="400000"/>
              </a:srgbClr>
            </a:duotone>
            <a:extLst>
              <a:ext uri="{28A0092B-C50C-407E-A947-70E740481C1C}">
                <a14:useLocalDpi xmlns:a14="http://schemas.microsoft.com/office/drawing/2010/main" val="0"/>
              </a:ext>
            </a:extLst>
          </a:blip>
          <a:srcRect/>
          <a:stretch>
            <a:fillRect/>
          </a:stretch>
        </p:blipFill>
        <p:spPr bwMode="auto">
          <a:xfrm>
            <a:off x="6074237" y="243096"/>
            <a:ext cx="2647950" cy="130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155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883" t="18390" r="33012" b="7204"/>
          <a:stretch/>
        </p:blipFill>
        <p:spPr bwMode="auto">
          <a:xfrm>
            <a:off x="4317076" y="1834342"/>
            <a:ext cx="6053917" cy="493776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7773" t="15385" r="39740" b="68628"/>
          <a:stretch/>
        </p:blipFill>
        <p:spPr bwMode="auto">
          <a:xfrm>
            <a:off x="973050" y="385878"/>
            <a:ext cx="7999153" cy="1393046"/>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842356" y="2532610"/>
            <a:ext cx="3724102" cy="2585323"/>
          </a:xfrm>
          <a:prstGeom prst="rect">
            <a:avLst/>
          </a:prstGeom>
          <a:noFill/>
        </p:spPr>
        <p:txBody>
          <a:bodyPr wrap="square" rtlCol="0">
            <a:spAutoFit/>
          </a:bodyPr>
          <a:lstStyle/>
          <a:p>
            <a:r>
              <a:rPr lang="en-US" dirty="0" smtClean="0">
                <a:hlinkClick r:id="rId4"/>
              </a:rPr>
              <a:t>Direct Transfer Agreement</a:t>
            </a:r>
            <a:endParaRPr lang="en-US" dirty="0" smtClean="0"/>
          </a:p>
          <a:p>
            <a:r>
              <a:rPr lang="en-US" dirty="0" smtClean="0">
                <a:hlinkClick r:id="rId5"/>
              </a:rPr>
              <a:t>AS-T Track 1</a:t>
            </a:r>
            <a:endParaRPr lang="en-US" dirty="0" smtClean="0"/>
          </a:p>
          <a:p>
            <a:r>
              <a:rPr lang="en-US" dirty="0" smtClean="0">
                <a:hlinkClick r:id="rId6"/>
              </a:rPr>
              <a:t>AS-T Track 2</a:t>
            </a:r>
            <a:endParaRPr lang="en-US" dirty="0" smtClean="0"/>
          </a:p>
          <a:p>
            <a:endParaRPr lang="en-US" dirty="0"/>
          </a:p>
          <a:p>
            <a:endParaRPr lang="en-US" dirty="0" smtClean="0"/>
          </a:p>
          <a:p>
            <a:r>
              <a:rPr lang="en-US" dirty="0" smtClean="0"/>
              <a:t>Negotiated acceptance at all state-funded institutions and many of the private institutions throughout the state.</a:t>
            </a:r>
            <a:endParaRPr lang="en-US" dirty="0"/>
          </a:p>
        </p:txBody>
      </p:sp>
    </p:spTree>
    <p:extLst>
      <p:ext uri="{BB962C8B-B14F-4D97-AF65-F5344CB8AC3E}">
        <p14:creationId xmlns:p14="http://schemas.microsoft.com/office/powerpoint/2010/main" val="4239883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AA/AS </a:t>
            </a:r>
            <a:r>
              <a:rPr lang="en-US" smtClean="0"/>
              <a:t>for UVU</a:t>
            </a:r>
            <a:endParaRPr lang="en-US" dirty="0"/>
          </a:p>
        </p:txBody>
      </p:sp>
      <p:sp>
        <p:nvSpPr>
          <p:cNvPr id="3" name="Content Placeholder 2"/>
          <p:cNvSpPr>
            <a:spLocks noGrp="1"/>
          </p:cNvSpPr>
          <p:nvPr>
            <p:ph idx="1"/>
          </p:nvPr>
        </p:nvSpPr>
        <p:spPr/>
        <p:txBody>
          <a:bodyPr/>
          <a:lstStyle/>
          <a:p>
            <a:r>
              <a:rPr lang="en-US" dirty="0" smtClean="0"/>
              <a:t>Supports student transfer between USHE institutions</a:t>
            </a:r>
          </a:p>
          <a:p>
            <a:r>
              <a:rPr lang="en-US" dirty="0" smtClean="0"/>
              <a:t>Supports the dual mission &amp; the CC mission institutions </a:t>
            </a:r>
          </a:p>
          <a:p>
            <a:r>
              <a:rPr lang="en-US" dirty="0" smtClean="0"/>
              <a:t>Aligns pathways by reducing entry points while increasing completions</a:t>
            </a:r>
          </a:p>
          <a:p>
            <a:r>
              <a:rPr lang="en-US" dirty="0" smtClean="0"/>
              <a:t>Award credentials along the path to reduce some college no degree</a:t>
            </a:r>
          </a:p>
          <a:p>
            <a:r>
              <a:rPr lang="en-US" dirty="0" smtClean="0"/>
              <a:t>Increases clarity for FGCS and families when choosing path to completion</a:t>
            </a:r>
            <a:endParaRPr lang="en-US" dirty="0"/>
          </a:p>
        </p:txBody>
      </p:sp>
    </p:spTree>
    <p:extLst>
      <p:ext uri="{BB962C8B-B14F-4D97-AF65-F5344CB8AC3E}">
        <p14:creationId xmlns:p14="http://schemas.microsoft.com/office/powerpoint/2010/main" val="3948780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&amp; Conversation</a:t>
            </a:r>
            <a:endParaRPr lang="en-US" dirty="0"/>
          </a:p>
        </p:txBody>
      </p:sp>
    </p:spTree>
    <p:extLst>
      <p:ext uri="{BB962C8B-B14F-4D97-AF65-F5344CB8AC3E}">
        <p14:creationId xmlns:p14="http://schemas.microsoft.com/office/powerpoint/2010/main" val="2284618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9144000" cy="751688"/>
          </a:xfrm>
        </p:spPr>
        <p:txBody>
          <a:bodyPr/>
          <a:lstStyle/>
          <a:p>
            <a:r>
              <a:rPr lang="en-US" dirty="0" smtClean="0"/>
              <a:t>AA/AS Pathways to Transfer</a:t>
            </a:r>
            <a:endParaRPr lang="en-US" dirty="0"/>
          </a:p>
        </p:txBody>
      </p:sp>
      <p:sp>
        <p:nvSpPr>
          <p:cNvPr id="3" name="Content Placeholder 2"/>
          <p:cNvSpPr>
            <a:spLocks noGrp="1"/>
          </p:cNvSpPr>
          <p:nvPr>
            <p:ph idx="1"/>
          </p:nvPr>
        </p:nvSpPr>
        <p:spPr>
          <a:xfrm>
            <a:off x="366355" y="1294365"/>
            <a:ext cx="9614460" cy="5494362"/>
          </a:xfrm>
        </p:spPr>
        <p:txBody>
          <a:bodyPr>
            <a:normAutofit/>
          </a:bodyPr>
          <a:lstStyle/>
          <a:p>
            <a:r>
              <a:rPr lang="en-US" sz="2800" dirty="0"/>
              <a:t>Pathways are the vehicle to increasing student success within the community college mission</a:t>
            </a:r>
          </a:p>
          <a:p>
            <a:r>
              <a:rPr lang="en-US" sz="2800" dirty="0"/>
              <a:t>Without Pathways the </a:t>
            </a:r>
            <a:r>
              <a:rPr lang="en-US" sz="2800" dirty="0" smtClean="0"/>
              <a:t>Dual </a:t>
            </a:r>
            <a:r>
              <a:rPr lang="en-US" sz="2800" dirty="0"/>
              <a:t>Mission exists only as a unique organizational structure but not a reality for </a:t>
            </a:r>
            <a:r>
              <a:rPr lang="en-US" sz="2800" dirty="0" smtClean="0"/>
              <a:t>students </a:t>
            </a:r>
            <a:r>
              <a:rPr lang="en-US" sz="2800" dirty="0"/>
              <a:t>and timely completion</a:t>
            </a:r>
          </a:p>
          <a:p>
            <a:r>
              <a:rPr lang="en-US" sz="2800" dirty="0"/>
              <a:t>The issue of transferability is not a new problem- it is often cited as one of the biggest problems in academia and few if any have solved it </a:t>
            </a:r>
          </a:p>
          <a:p>
            <a:pPr lvl="1"/>
            <a:r>
              <a:rPr lang="en-US" sz="2800" dirty="0"/>
              <a:t>85% of CC students are bachelor’s intent</a:t>
            </a:r>
          </a:p>
          <a:p>
            <a:pPr lvl="1"/>
            <a:r>
              <a:rPr lang="en-US" sz="2800" dirty="0"/>
              <a:t>35% actually transfer</a:t>
            </a:r>
          </a:p>
          <a:p>
            <a:pPr lvl="1"/>
            <a:r>
              <a:rPr lang="en-US" sz="2800" dirty="0"/>
              <a:t>15% </a:t>
            </a:r>
            <a:r>
              <a:rPr lang="en-US" sz="2800" dirty="0" smtClean="0"/>
              <a:t>complete</a:t>
            </a:r>
            <a:endParaRPr lang="en-US" sz="2800" dirty="0"/>
          </a:p>
        </p:txBody>
      </p:sp>
    </p:spTree>
    <p:extLst>
      <p:ext uri="{BB962C8B-B14F-4D97-AF65-F5344CB8AC3E}">
        <p14:creationId xmlns:p14="http://schemas.microsoft.com/office/powerpoint/2010/main" val="211614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Pathways &amp; Transfer</a:t>
            </a:r>
            <a:endParaRPr lang="en-US" dirty="0"/>
          </a:p>
        </p:txBody>
      </p:sp>
      <p:sp>
        <p:nvSpPr>
          <p:cNvPr id="6" name="Content Placeholder 5"/>
          <p:cNvSpPr>
            <a:spLocks noGrp="1"/>
          </p:cNvSpPr>
          <p:nvPr>
            <p:ph idx="1"/>
          </p:nvPr>
        </p:nvSpPr>
        <p:spPr>
          <a:xfrm>
            <a:off x="677333" y="2160589"/>
            <a:ext cx="8937721" cy="3880773"/>
          </a:xfrm>
        </p:spPr>
        <p:txBody>
          <a:bodyPr>
            <a:noAutofit/>
          </a:bodyPr>
          <a:lstStyle/>
          <a:p>
            <a:r>
              <a:rPr lang="en-US" sz="2800" dirty="0" smtClean="0"/>
              <a:t>Fewer entry points requiring choice in the first semester</a:t>
            </a:r>
          </a:p>
          <a:p>
            <a:r>
              <a:rPr lang="en-US" sz="2800" dirty="0" smtClean="0"/>
              <a:t>Fewer extraneous courses on the way to completion</a:t>
            </a:r>
          </a:p>
          <a:p>
            <a:r>
              <a:rPr lang="en-US" sz="2800" dirty="0" smtClean="0"/>
              <a:t>Earned credentials along path to final degree completion</a:t>
            </a:r>
          </a:p>
          <a:p>
            <a:r>
              <a:rPr lang="en-US" sz="2800" dirty="0" smtClean="0"/>
              <a:t>Financial aid eligibility throughout pathway</a:t>
            </a:r>
          </a:p>
          <a:p>
            <a:r>
              <a:rPr lang="en-US" sz="2800" dirty="0" smtClean="0"/>
              <a:t>Ease of transfer from Associate to Bachelor within institution AND between institutions</a:t>
            </a:r>
            <a:endParaRPr lang="en-US" sz="2800" dirty="0"/>
          </a:p>
        </p:txBody>
      </p:sp>
    </p:spTree>
    <p:extLst>
      <p:ext uri="{BB962C8B-B14F-4D97-AF65-F5344CB8AC3E}">
        <p14:creationId xmlns:p14="http://schemas.microsoft.com/office/powerpoint/2010/main" val="1373474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26850"/>
            <a:ext cx="9144000" cy="868486"/>
          </a:xfrm>
        </p:spPr>
        <p:txBody>
          <a:bodyPr>
            <a:normAutofit/>
          </a:bodyPr>
          <a:lstStyle/>
          <a:p>
            <a:r>
              <a:rPr lang="en-US" sz="4000" b="1" dirty="0"/>
              <a:t>Defining </a:t>
            </a:r>
            <a:r>
              <a:rPr lang="en-US" sz="4000" b="1" dirty="0" smtClean="0"/>
              <a:t>Pathways &amp; AA/AS</a:t>
            </a:r>
            <a:endParaRPr lang="en-US" sz="4000" b="1" dirty="0"/>
          </a:p>
        </p:txBody>
      </p:sp>
      <p:sp>
        <p:nvSpPr>
          <p:cNvPr id="3" name="Content Placeholder 2"/>
          <p:cNvSpPr>
            <a:spLocks noGrp="1"/>
          </p:cNvSpPr>
          <p:nvPr>
            <p:ph idx="1"/>
          </p:nvPr>
        </p:nvSpPr>
        <p:spPr>
          <a:xfrm>
            <a:off x="724139" y="1466153"/>
            <a:ext cx="8918625" cy="4706047"/>
          </a:xfrm>
        </p:spPr>
        <p:txBody>
          <a:bodyPr>
            <a:normAutofit/>
          </a:bodyPr>
          <a:lstStyle/>
          <a:p>
            <a:pPr marL="45720" indent="0">
              <a:buNone/>
            </a:pPr>
            <a:r>
              <a:rPr lang="en-US" dirty="0"/>
              <a:t>A grouping of programs within career clusters sharing a common set of lower division courses.  </a:t>
            </a:r>
          </a:p>
          <a:p>
            <a:pPr marL="342900" indent="-342900">
              <a:buFont typeface="Arial"/>
              <a:buChar char="•"/>
            </a:pPr>
            <a:r>
              <a:rPr lang="en-US" dirty="0"/>
              <a:t>Students experience a common base of introductory/lower level preparatory courses leading to an AA/AS as a milestone towards a BA/BS.  </a:t>
            </a:r>
          </a:p>
          <a:p>
            <a:pPr marL="342900" indent="-342900">
              <a:buFont typeface="Arial"/>
              <a:buChar char="•"/>
            </a:pPr>
            <a:r>
              <a:rPr lang="en-US" dirty="0"/>
              <a:t>Students changing their major within a given set of common programs or closely related programs should be able to change with minimal disruption the earlier they make that decision reducing </a:t>
            </a:r>
            <a:r>
              <a:rPr lang="en-US" dirty="0" smtClean="0"/>
              <a:t>the need </a:t>
            </a:r>
            <a:r>
              <a:rPr lang="en-US" dirty="0"/>
              <a:t>for additional courses.  </a:t>
            </a:r>
          </a:p>
          <a:p>
            <a:pPr marL="45720" indent="0">
              <a:buNone/>
            </a:pPr>
            <a:r>
              <a:rPr lang="en-US" dirty="0"/>
              <a:t>Students may still choose a “major” but for those that are not sure pathways </a:t>
            </a:r>
            <a:r>
              <a:rPr lang="en-US" dirty="0" smtClean="0"/>
              <a:t>allow </a:t>
            </a:r>
            <a:r>
              <a:rPr lang="en-US" dirty="0"/>
              <a:t>exploration of an area of study </a:t>
            </a:r>
            <a:r>
              <a:rPr lang="en-US" dirty="0" smtClean="0"/>
              <a:t>while </a:t>
            </a:r>
            <a:r>
              <a:rPr lang="en-US" dirty="0"/>
              <a:t>taking courses that will be of value to them no matter which direction they choose. This assumes they do not make substantial changes in their direction. The greater the change in direction the more courses a student will need</a:t>
            </a:r>
            <a:r>
              <a:rPr lang="en-US" dirty="0" smtClean="0"/>
              <a:t>.</a:t>
            </a:r>
            <a:endParaRPr lang="en-US" dirty="0"/>
          </a:p>
        </p:txBody>
      </p:sp>
    </p:spTree>
    <p:extLst>
      <p:ext uri="{BB962C8B-B14F-4D97-AF65-F5344CB8AC3E}">
        <p14:creationId xmlns:p14="http://schemas.microsoft.com/office/powerpoint/2010/main" val="348098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212" y="176347"/>
            <a:ext cx="6767842" cy="873798"/>
          </a:xfrm>
        </p:spPr>
        <p:txBody>
          <a:bodyPr>
            <a:normAutofit/>
          </a:bodyPr>
          <a:lstStyle/>
          <a:p>
            <a:r>
              <a:rPr lang="en-US" dirty="0"/>
              <a:t>Examples @ UVU</a:t>
            </a:r>
          </a:p>
        </p:txBody>
      </p:sp>
      <p:sp>
        <p:nvSpPr>
          <p:cNvPr id="3" name="Content Placeholder 2"/>
          <p:cNvSpPr>
            <a:spLocks noGrp="1"/>
          </p:cNvSpPr>
          <p:nvPr>
            <p:ph idx="1"/>
          </p:nvPr>
        </p:nvSpPr>
        <p:spPr>
          <a:xfrm>
            <a:off x="500687" y="1123412"/>
            <a:ext cx="9613131" cy="5385048"/>
          </a:xfrm>
        </p:spPr>
        <p:txBody>
          <a:bodyPr>
            <a:normAutofit fontScale="25000" lnSpcReduction="20000"/>
          </a:bodyPr>
          <a:lstStyle/>
          <a:p>
            <a:pPr marL="45720" indent="0">
              <a:lnSpc>
                <a:spcPct val="120000"/>
              </a:lnSpc>
              <a:spcBef>
                <a:spcPts val="0"/>
              </a:spcBef>
              <a:buNone/>
            </a:pPr>
            <a:r>
              <a:rPr lang="en-US" sz="9600" dirty="0">
                <a:solidFill>
                  <a:srgbClr val="000000"/>
                </a:solidFill>
              </a:rPr>
              <a:t>STEM- 9 Degrees Included- examined degree plans 1</a:t>
            </a:r>
            <a:r>
              <a:rPr lang="en-US" sz="9600" baseline="30000" dirty="0">
                <a:solidFill>
                  <a:srgbClr val="000000"/>
                </a:solidFill>
              </a:rPr>
              <a:t>st</a:t>
            </a:r>
            <a:r>
              <a:rPr lang="en-US" sz="9600" dirty="0">
                <a:solidFill>
                  <a:srgbClr val="000000"/>
                </a:solidFill>
              </a:rPr>
              <a:t> two semesters  </a:t>
            </a:r>
          </a:p>
          <a:p>
            <a:pPr marL="45720" indent="0">
              <a:lnSpc>
                <a:spcPct val="120000"/>
              </a:lnSpc>
              <a:spcBef>
                <a:spcPts val="0"/>
              </a:spcBef>
              <a:buNone/>
            </a:pPr>
            <a:r>
              <a:rPr lang="en-US" sz="5600" dirty="0">
                <a:solidFill>
                  <a:srgbClr val="000000"/>
                </a:solidFill>
              </a:rPr>
              <a:t>Civil Eng., Computer Eng., Electrical Eng., Mechanical Eng., Mechatronics, Software Eng., Computer Science, Physics, Mathematics</a:t>
            </a:r>
          </a:p>
          <a:p>
            <a:pPr marL="285750" indent="-285750">
              <a:lnSpc>
                <a:spcPct val="120000"/>
              </a:lnSpc>
              <a:spcBef>
                <a:spcPts val="0"/>
              </a:spcBef>
              <a:buFont typeface="Arial"/>
              <a:buChar char="•"/>
            </a:pPr>
            <a:r>
              <a:rPr lang="en-US" sz="7200" dirty="0">
                <a:solidFill>
                  <a:srgbClr val="000000"/>
                </a:solidFill>
              </a:rPr>
              <a:t>Only one course in all 9- ENGL 1010</a:t>
            </a:r>
          </a:p>
          <a:p>
            <a:pPr marL="285750" indent="-285750">
              <a:lnSpc>
                <a:spcPct val="120000"/>
              </a:lnSpc>
              <a:spcBef>
                <a:spcPts val="0"/>
              </a:spcBef>
              <a:buFont typeface="Arial"/>
              <a:buChar char="•"/>
            </a:pPr>
            <a:r>
              <a:rPr lang="en-US" sz="7200" dirty="0">
                <a:solidFill>
                  <a:srgbClr val="000000"/>
                </a:solidFill>
              </a:rPr>
              <a:t>MATH 1210 was found in 8</a:t>
            </a:r>
          </a:p>
          <a:p>
            <a:pPr marL="285750" indent="-285750">
              <a:lnSpc>
                <a:spcPct val="120000"/>
              </a:lnSpc>
              <a:spcBef>
                <a:spcPts val="0"/>
              </a:spcBef>
              <a:buFont typeface="Arial"/>
              <a:buChar char="•"/>
            </a:pPr>
            <a:r>
              <a:rPr lang="en-US" sz="7200" dirty="0">
                <a:solidFill>
                  <a:srgbClr val="000000"/>
                </a:solidFill>
              </a:rPr>
              <a:t>MATH 1220 in 5</a:t>
            </a:r>
          </a:p>
          <a:p>
            <a:pPr marL="285750" indent="-285750">
              <a:lnSpc>
                <a:spcPct val="120000"/>
              </a:lnSpc>
              <a:spcBef>
                <a:spcPts val="0"/>
              </a:spcBef>
              <a:buFont typeface="Arial"/>
              <a:buChar char="•"/>
            </a:pPr>
            <a:r>
              <a:rPr lang="en-US" sz="7200" dirty="0">
                <a:solidFill>
                  <a:srgbClr val="000000"/>
                </a:solidFill>
              </a:rPr>
              <a:t>PHYS 2210 in 5</a:t>
            </a:r>
          </a:p>
          <a:p>
            <a:pPr marL="285750" indent="-285750">
              <a:lnSpc>
                <a:spcPct val="120000"/>
              </a:lnSpc>
              <a:spcBef>
                <a:spcPts val="0"/>
              </a:spcBef>
              <a:buFont typeface="Arial"/>
              <a:buChar char="•"/>
            </a:pPr>
            <a:r>
              <a:rPr lang="en-US" sz="7200" dirty="0">
                <a:solidFill>
                  <a:srgbClr val="000000"/>
                </a:solidFill>
              </a:rPr>
              <a:t>ENGL 2010 only in 4</a:t>
            </a:r>
          </a:p>
          <a:p>
            <a:pPr marL="0" indent="0">
              <a:lnSpc>
                <a:spcPct val="120000"/>
              </a:lnSpc>
              <a:spcBef>
                <a:spcPts val="0"/>
              </a:spcBef>
              <a:buNone/>
            </a:pPr>
            <a:endParaRPr lang="en-US" sz="7200" dirty="0">
              <a:solidFill>
                <a:srgbClr val="000000"/>
              </a:solidFill>
            </a:endParaRPr>
          </a:p>
          <a:p>
            <a:pPr marL="45720" indent="0">
              <a:lnSpc>
                <a:spcPct val="120000"/>
              </a:lnSpc>
              <a:spcBef>
                <a:spcPts val="0"/>
              </a:spcBef>
              <a:buNone/>
            </a:pPr>
            <a:r>
              <a:rPr lang="en-US" sz="9600" dirty="0">
                <a:solidFill>
                  <a:srgbClr val="000000"/>
                </a:solidFill>
              </a:rPr>
              <a:t>Social Sciences- 17 Degrees Included- examined degree plans 1</a:t>
            </a:r>
            <a:r>
              <a:rPr lang="en-US" sz="9600" baseline="30000" dirty="0">
                <a:solidFill>
                  <a:srgbClr val="000000"/>
                </a:solidFill>
              </a:rPr>
              <a:t>st</a:t>
            </a:r>
            <a:r>
              <a:rPr lang="en-US" sz="9600" dirty="0">
                <a:solidFill>
                  <a:srgbClr val="000000"/>
                </a:solidFill>
              </a:rPr>
              <a:t> two semesters</a:t>
            </a:r>
          </a:p>
          <a:p>
            <a:pPr marL="45720" indent="0">
              <a:lnSpc>
                <a:spcPct val="120000"/>
              </a:lnSpc>
              <a:spcBef>
                <a:spcPts val="0"/>
              </a:spcBef>
              <a:buNone/>
            </a:pPr>
            <a:r>
              <a:rPr lang="en-US" sz="5600" dirty="0">
                <a:solidFill>
                  <a:srgbClr val="000000"/>
                </a:solidFill>
              </a:rPr>
              <a:t>Anthropology, Economics, Psychology, Sociology, Criminal Justice, Family Studies, Family Science, Social Work, Comm. Studies, Journalism, Public Relations, American Gov., Global Politics, Indian Affairs, Peace &amp; Justice, Public Admin, Public Law</a:t>
            </a:r>
          </a:p>
          <a:p>
            <a:pPr marL="285750" indent="-285750">
              <a:lnSpc>
                <a:spcPct val="120000"/>
              </a:lnSpc>
              <a:spcBef>
                <a:spcPts val="0"/>
              </a:spcBef>
              <a:buFont typeface="Arial"/>
              <a:buChar char="•"/>
            </a:pPr>
            <a:r>
              <a:rPr lang="en-US" sz="7200" dirty="0">
                <a:solidFill>
                  <a:srgbClr val="000000"/>
                </a:solidFill>
              </a:rPr>
              <a:t>Two Courses in all 17- ENGL 1010 &amp; 2010</a:t>
            </a:r>
          </a:p>
          <a:p>
            <a:pPr marL="285750" indent="-285750">
              <a:lnSpc>
                <a:spcPct val="120000"/>
              </a:lnSpc>
              <a:spcBef>
                <a:spcPts val="0"/>
              </a:spcBef>
              <a:buFont typeface="Arial"/>
              <a:buChar char="•"/>
            </a:pPr>
            <a:r>
              <a:rPr lang="en-US" sz="7200" dirty="0">
                <a:solidFill>
                  <a:srgbClr val="000000"/>
                </a:solidFill>
              </a:rPr>
              <a:t>American Institutions- 14</a:t>
            </a:r>
          </a:p>
          <a:p>
            <a:pPr marL="285750" indent="-285750">
              <a:lnSpc>
                <a:spcPct val="120000"/>
              </a:lnSpc>
              <a:spcBef>
                <a:spcPts val="0"/>
              </a:spcBef>
              <a:buFont typeface="Arial"/>
              <a:buChar char="•"/>
            </a:pPr>
            <a:r>
              <a:rPr lang="en-US" sz="7200" dirty="0">
                <a:solidFill>
                  <a:srgbClr val="000000"/>
                </a:solidFill>
              </a:rPr>
              <a:t>HLTH/PES 1097- 13</a:t>
            </a:r>
          </a:p>
          <a:p>
            <a:pPr marL="285750" indent="-285750">
              <a:lnSpc>
                <a:spcPct val="120000"/>
              </a:lnSpc>
              <a:spcBef>
                <a:spcPts val="0"/>
              </a:spcBef>
              <a:buFont typeface="Arial"/>
              <a:buChar char="•"/>
            </a:pPr>
            <a:r>
              <a:rPr lang="en-US" sz="7200" dirty="0">
                <a:solidFill>
                  <a:srgbClr val="000000"/>
                </a:solidFill>
              </a:rPr>
              <a:t>Fine Arts- 11</a:t>
            </a:r>
          </a:p>
          <a:p>
            <a:pPr marL="285750" indent="-285750">
              <a:lnSpc>
                <a:spcPct val="120000"/>
              </a:lnSpc>
              <a:spcBef>
                <a:spcPts val="0"/>
              </a:spcBef>
              <a:buFont typeface="Arial"/>
              <a:buChar char="•"/>
            </a:pPr>
            <a:r>
              <a:rPr lang="en-US" sz="7200" dirty="0">
                <a:solidFill>
                  <a:srgbClr val="000000"/>
                </a:solidFill>
              </a:rPr>
              <a:t>Biological Sciences- 9</a:t>
            </a:r>
          </a:p>
          <a:p>
            <a:pPr marL="285750" indent="-285750">
              <a:lnSpc>
                <a:spcPct val="120000"/>
              </a:lnSpc>
              <a:spcBef>
                <a:spcPts val="0"/>
              </a:spcBef>
              <a:buFont typeface="Arial"/>
              <a:buChar char="•"/>
            </a:pPr>
            <a:r>
              <a:rPr lang="en-US" sz="7200" dirty="0">
                <a:solidFill>
                  <a:srgbClr val="000000"/>
                </a:solidFill>
              </a:rPr>
              <a:t>Humanities GE- 9</a:t>
            </a:r>
          </a:p>
          <a:p>
            <a:endParaRPr lang="en-US" dirty="0"/>
          </a:p>
        </p:txBody>
      </p:sp>
    </p:spTree>
    <p:extLst>
      <p:ext uri="{BB962C8B-B14F-4D97-AF65-F5344CB8AC3E}">
        <p14:creationId xmlns:p14="http://schemas.microsoft.com/office/powerpoint/2010/main" val="26491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9033" t="20407" r="29904" b="8142"/>
          <a:stretch/>
        </p:blipFill>
        <p:spPr>
          <a:xfrm>
            <a:off x="6175209" y="326967"/>
            <a:ext cx="5412729" cy="6278878"/>
          </a:xfrm>
          <a:prstGeom prst="rect">
            <a:avLst/>
          </a:prstGeom>
        </p:spPr>
      </p:pic>
      <p:sp>
        <p:nvSpPr>
          <p:cNvPr id="6" name="TextBox 5"/>
          <p:cNvSpPr txBox="1"/>
          <p:nvPr/>
        </p:nvSpPr>
        <p:spPr>
          <a:xfrm>
            <a:off x="532015" y="5602779"/>
            <a:ext cx="5342312" cy="923330"/>
          </a:xfrm>
          <a:prstGeom prst="rect">
            <a:avLst/>
          </a:prstGeom>
          <a:noFill/>
        </p:spPr>
        <p:txBody>
          <a:bodyPr wrap="square" rtlCol="0">
            <a:spAutoFit/>
          </a:bodyPr>
          <a:lstStyle/>
          <a:p>
            <a:r>
              <a:rPr lang="en-US" dirty="0">
                <a:hlinkClick r:id="rId3"/>
              </a:rPr>
              <a:t>https://</a:t>
            </a:r>
            <a:r>
              <a:rPr lang="en-US" dirty="0" smtClean="0">
                <a:hlinkClick r:id="rId3"/>
              </a:rPr>
              <a:t>www.wsac.wa.gov/sites/default/files/Transfer.Student.Rights.Responsibilities.pdf</a:t>
            </a:r>
            <a:endParaRPr lang="en-US" dirty="0" smtClean="0"/>
          </a:p>
          <a:p>
            <a:endParaRPr lang="en-US" dirty="0"/>
          </a:p>
        </p:txBody>
      </p:sp>
      <p:pic>
        <p:nvPicPr>
          <p:cNvPr id="2052" name="Picture 4" descr="Image result for college transf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1" y="622762"/>
            <a:ext cx="5193084" cy="2114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095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USHE Pathway Context</a:t>
            </a:r>
            <a:endParaRPr lang="en-US" dirty="0"/>
          </a:p>
        </p:txBody>
      </p:sp>
      <p:pic>
        <p:nvPicPr>
          <p:cNvPr id="4" name="Picture 3"/>
          <p:cNvPicPr/>
          <p:nvPr/>
        </p:nvPicPr>
        <p:blipFill rotWithShape="1">
          <a:blip r:embed="rId2"/>
          <a:srcRect l="13061" t="12139" r="14496" b="11531"/>
          <a:stretch/>
        </p:blipFill>
        <p:spPr bwMode="auto">
          <a:xfrm>
            <a:off x="2017223" y="1352204"/>
            <a:ext cx="8423562" cy="54143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549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9373" t="20343" r="34583" b="14266"/>
          <a:stretch/>
        </p:blipFill>
        <p:spPr>
          <a:xfrm>
            <a:off x="7038462" y="515390"/>
            <a:ext cx="4976200" cy="6018412"/>
          </a:xfrm>
          <a:prstGeom prst="rect">
            <a:avLst/>
          </a:prstGeom>
        </p:spPr>
      </p:pic>
      <p:pic>
        <p:nvPicPr>
          <p:cNvPr id="1026" name="Picture 2" descr="Home">
            <a:hlinkClick r:id="rId3" tooltip="Hom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515390"/>
            <a:ext cx="5929940" cy="10424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rotWithShape="1">
          <a:blip r:embed="rId5"/>
          <a:srcRect l="5769" t="20072" r="34930" b="18143"/>
          <a:stretch/>
        </p:blipFill>
        <p:spPr bwMode="auto">
          <a:xfrm>
            <a:off x="604059" y="2183476"/>
            <a:ext cx="6317672" cy="44777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3706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673" y="1601585"/>
            <a:ext cx="9892145" cy="5324535"/>
          </a:xfrm>
          <a:prstGeom prst="rect">
            <a:avLst/>
          </a:prstGeom>
        </p:spPr>
        <p:txBody>
          <a:bodyPr wrap="square">
            <a:spAutoFit/>
          </a:bodyPr>
          <a:lstStyle/>
          <a:p>
            <a:r>
              <a:rPr lang="en-US" sz="1700" dirty="0"/>
              <a:t>TRANSFERRING TO A UNIVERSITY The Statewide Articulation Agreement designates the associate in arts degree as the transfer degree to Florida’s state universities. In doing so, the agreement guarantees that: </a:t>
            </a:r>
            <a:endParaRPr lang="en-US" sz="1700" dirty="0" smtClean="0"/>
          </a:p>
          <a:p>
            <a:r>
              <a:rPr lang="en-US" sz="1700" dirty="0" smtClean="0"/>
              <a:t>1</a:t>
            </a:r>
            <a:r>
              <a:rPr lang="en-US" sz="1700" dirty="0"/>
              <a:t>. Students who earn an associate in arts degree holders will be granted admission to one of twelve (12) state universities but not necessarily to limited access programs or the student’s first program of choice</a:t>
            </a:r>
            <a:r>
              <a:rPr lang="en-US" sz="1700" dirty="0" smtClean="0"/>
              <a:t>.</a:t>
            </a:r>
          </a:p>
          <a:p>
            <a:r>
              <a:rPr lang="en-US" sz="1700" dirty="0" smtClean="0"/>
              <a:t>2</a:t>
            </a:r>
            <a:r>
              <a:rPr lang="en-US" sz="1700" dirty="0"/>
              <a:t>. Upon transferring to a state university, associate in arts degree graduates will be awarded at least 60 credit hours towards the baccalaureate degree. </a:t>
            </a:r>
            <a:endParaRPr lang="en-US" sz="1700" dirty="0" smtClean="0"/>
          </a:p>
          <a:p>
            <a:r>
              <a:rPr lang="en-US" sz="1700" dirty="0" smtClean="0"/>
              <a:t>3</a:t>
            </a:r>
            <a:r>
              <a:rPr lang="en-US" sz="1700" dirty="0"/>
              <a:t>. The university catalog in effect the year the associate in arts degree student first enrolled at the college will remain in effect for the student's program, provided the student maintains continuous enrollment as defined in that catalog. </a:t>
            </a:r>
            <a:endParaRPr lang="en-US" sz="1700" dirty="0" smtClean="0"/>
          </a:p>
          <a:p>
            <a:r>
              <a:rPr lang="en-US" sz="1700" dirty="0" smtClean="0"/>
              <a:t>4</a:t>
            </a:r>
            <a:r>
              <a:rPr lang="en-US" sz="1700" dirty="0"/>
              <a:t>. Once a student has completed the General Education Core and this is so noted on the transcript, regardless of whether or not an associate in arts degree is awarded, no other state university or college to which the student may transfer can require additional courses to the General Education Core. </a:t>
            </a:r>
            <a:endParaRPr lang="en-US" sz="1700" dirty="0" smtClean="0"/>
          </a:p>
          <a:p>
            <a:r>
              <a:rPr lang="en-US" sz="1700" dirty="0" smtClean="0"/>
              <a:t>5</a:t>
            </a:r>
            <a:r>
              <a:rPr lang="en-US" sz="1700" dirty="0"/>
              <a:t>. When transferring among institutions participating in the statewide course numbering system, a receiving institution must accept all courses taken at the transfer institution, if the same course with the same course number is offered at the receiving institution. </a:t>
            </a:r>
            <a:endParaRPr lang="en-US" sz="1700" dirty="0" smtClean="0"/>
          </a:p>
          <a:p>
            <a:r>
              <a:rPr lang="en-US" sz="1700" dirty="0" smtClean="0"/>
              <a:t>6</a:t>
            </a:r>
            <a:r>
              <a:rPr lang="en-US" sz="1700" dirty="0"/>
              <a:t>. Credits earned through acceleration mechanisms within the associate in arts degree will be transferable to the state university.</a:t>
            </a:r>
          </a:p>
        </p:txBody>
      </p:sp>
      <p:pic>
        <p:nvPicPr>
          <p:cNvPr id="5" name="Picture 4">
            <a:hlinkClick r:id="rId2"/>
          </p:cNvPr>
          <p:cNvPicPr/>
          <p:nvPr/>
        </p:nvPicPr>
        <p:blipFill rotWithShape="1">
          <a:blip r:embed="rId3"/>
          <a:srcRect l="24359" t="53606" r="31971" b="31250"/>
          <a:stretch/>
        </p:blipFill>
        <p:spPr bwMode="auto">
          <a:xfrm>
            <a:off x="2154929" y="158548"/>
            <a:ext cx="7454584" cy="13765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0249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2769</TotalTime>
  <Words>787</Words>
  <Application>Microsoft Office PowerPoint</Application>
  <PresentationFormat>Widescreen</PresentationFormat>
  <Paragraphs>61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Trebuchet MS</vt:lpstr>
      <vt:lpstr>Wingdings 3</vt:lpstr>
      <vt:lpstr>Facet</vt:lpstr>
      <vt:lpstr>AA/AS - Pathways</vt:lpstr>
      <vt:lpstr>AA/AS Pathways to Transfer</vt:lpstr>
      <vt:lpstr>Goals for Pathways &amp; Transfer</vt:lpstr>
      <vt:lpstr>Defining Pathways &amp; AA/AS</vt:lpstr>
      <vt:lpstr>Examples @ UVU</vt:lpstr>
      <vt:lpstr>PowerPoint Presentation</vt:lpstr>
      <vt:lpstr>USHE Pathway Context</vt:lpstr>
      <vt:lpstr>PowerPoint Presentation</vt:lpstr>
      <vt:lpstr>PowerPoint Presentation</vt:lpstr>
      <vt:lpstr>PowerPoint Presentation</vt:lpstr>
      <vt:lpstr>PowerPoint Presentation</vt:lpstr>
      <vt:lpstr>AA/AS for UVU</vt:lpstr>
      <vt:lpstr>Questions &amp; Conversation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dc:title>
  <dc:creator>Jessica Gilmore</dc:creator>
  <cp:lastModifiedBy>Windows User</cp:lastModifiedBy>
  <cp:revision>17</cp:revision>
  <dcterms:created xsi:type="dcterms:W3CDTF">2019-01-22T19:44:59Z</dcterms:created>
  <dcterms:modified xsi:type="dcterms:W3CDTF">2019-02-04T22:45:33Z</dcterms:modified>
</cp:coreProperties>
</file>