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3" r:id="rId3"/>
    <p:sldId id="262" r:id="rId4"/>
    <p:sldId id="264" r:id="rId5"/>
    <p:sldId id="266" r:id="rId6"/>
    <p:sldId id="268" r:id="rId7"/>
    <p:sldId id="259" r:id="rId8"/>
    <p:sldId id="261" r:id="rId9"/>
    <p:sldId id="265" r:id="rId10"/>
    <p:sldId id="267"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0" d="100"/>
          <a:sy n="130" d="100"/>
        </p:scale>
        <p:origin x="-60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14EFB4-5E79-1745-BF33-2B09A0AC65F8}" type="datetimeFigureOut">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8D77E2-E98B-664E-ABCA-E91444DC61D9}" type="slidenum">
              <a:rPr lang="en-US" smtClean="0"/>
              <a:t>‹#›</a:t>
            </a:fld>
            <a:endParaRPr lang="en-US"/>
          </a:p>
        </p:txBody>
      </p:sp>
    </p:spTree>
    <p:extLst>
      <p:ext uri="{BB962C8B-B14F-4D97-AF65-F5344CB8AC3E}">
        <p14:creationId xmlns:p14="http://schemas.microsoft.com/office/powerpoint/2010/main" val="1468968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14EFB4-5E79-1745-BF33-2B09A0AC65F8}" type="datetimeFigureOut">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8D77E2-E98B-664E-ABCA-E91444DC61D9}" type="slidenum">
              <a:rPr lang="en-US" smtClean="0"/>
              <a:t>‹#›</a:t>
            </a:fld>
            <a:endParaRPr lang="en-US"/>
          </a:p>
        </p:txBody>
      </p:sp>
    </p:spTree>
    <p:extLst>
      <p:ext uri="{BB962C8B-B14F-4D97-AF65-F5344CB8AC3E}">
        <p14:creationId xmlns:p14="http://schemas.microsoft.com/office/powerpoint/2010/main" val="426174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14EFB4-5E79-1745-BF33-2B09A0AC65F8}" type="datetimeFigureOut">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8D77E2-E98B-664E-ABCA-E91444DC61D9}" type="slidenum">
              <a:rPr lang="en-US" smtClean="0"/>
              <a:t>‹#›</a:t>
            </a:fld>
            <a:endParaRPr lang="en-US"/>
          </a:p>
        </p:txBody>
      </p:sp>
    </p:spTree>
    <p:extLst>
      <p:ext uri="{BB962C8B-B14F-4D97-AF65-F5344CB8AC3E}">
        <p14:creationId xmlns:p14="http://schemas.microsoft.com/office/powerpoint/2010/main" val="899213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White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474830"/>
            <a:ext cx="7772400" cy="1470025"/>
          </a:xfrm>
        </p:spPr>
        <p:txBody>
          <a:bodyPr/>
          <a:lstStyle>
            <a:lvl1pPr>
              <a:defRPr baseline="0">
                <a:solidFill>
                  <a:srgbClr val="1F4C2B"/>
                </a:solidFill>
              </a:defRPr>
            </a:lvl1pPr>
          </a:lstStyle>
          <a:p>
            <a:r>
              <a:rPr lang="en-US" dirty="0"/>
              <a:t>Insert slide title here</a:t>
            </a:r>
          </a:p>
        </p:txBody>
      </p:sp>
      <p:sp>
        <p:nvSpPr>
          <p:cNvPr id="4" name="Text Placeholder 3"/>
          <p:cNvSpPr>
            <a:spLocks noGrp="1"/>
          </p:cNvSpPr>
          <p:nvPr>
            <p:ph type="body" sz="quarter" idx="10" hasCustomPrompt="1"/>
          </p:nvPr>
        </p:nvSpPr>
        <p:spPr>
          <a:xfrm>
            <a:off x="685800" y="1945218"/>
            <a:ext cx="7772400" cy="4025900"/>
          </a:xfrm>
        </p:spPr>
        <p:txBody>
          <a:bodyPr>
            <a:normAutofit/>
          </a:bodyPr>
          <a:lstStyle>
            <a:lvl1pPr marL="0" indent="0">
              <a:buNone/>
              <a:defRPr sz="1600" baseline="0">
                <a:solidFill>
                  <a:srgbClr val="7B7D7D"/>
                </a:solidFill>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err="1"/>
              <a:t>Lorem</a:t>
            </a:r>
            <a:r>
              <a:rPr lang="en-US" dirty="0"/>
              <a:t> </a:t>
            </a:r>
            <a:r>
              <a:rPr lang="en-US" dirty="0" err="1"/>
              <a:t>ipsum</a:t>
            </a:r>
            <a:r>
              <a:rPr lang="en-US" dirty="0"/>
              <a:t> dolor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Quisque</a:t>
            </a:r>
            <a:r>
              <a:rPr lang="en-US" dirty="0"/>
              <a:t> id </a:t>
            </a:r>
            <a:r>
              <a:rPr lang="en-US" dirty="0" err="1"/>
              <a:t>egestas</a:t>
            </a:r>
            <a:r>
              <a:rPr lang="en-US" dirty="0"/>
              <a:t> </a:t>
            </a:r>
            <a:r>
              <a:rPr lang="en-US" dirty="0" err="1"/>
              <a:t>neque</a:t>
            </a:r>
            <a:r>
              <a:rPr lang="en-US" dirty="0"/>
              <a:t>, id </a:t>
            </a:r>
            <a:r>
              <a:rPr lang="en-US" dirty="0" err="1"/>
              <a:t>porta</a:t>
            </a:r>
            <a:r>
              <a:rPr lang="en-US" dirty="0"/>
              <a:t> </a:t>
            </a:r>
            <a:r>
              <a:rPr lang="en-US" dirty="0" err="1"/>
              <a:t>risus</a:t>
            </a:r>
            <a:r>
              <a:rPr lang="en-US" dirty="0"/>
              <a:t>. </a:t>
            </a:r>
            <a:r>
              <a:rPr lang="en-US" dirty="0" err="1"/>
              <a:t>Sed</a:t>
            </a:r>
            <a:r>
              <a:rPr lang="en-US" dirty="0"/>
              <a:t> </a:t>
            </a:r>
            <a:r>
              <a:rPr lang="en-US" dirty="0" err="1"/>
              <a:t>pharetra</a:t>
            </a:r>
            <a:r>
              <a:rPr lang="en-US" dirty="0"/>
              <a:t> </a:t>
            </a:r>
            <a:r>
              <a:rPr lang="en-US" dirty="0" err="1"/>
              <a:t>eleifend</a:t>
            </a:r>
            <a:r>
              <a:rPr lang="en-US" dirty="0"/>
              <a:t> </a:t>
            </a:r>
            <a:r>
              <a:rPr lang="en-US" dirty="0" err="1"/>
              <a:t>metus</a:t>
            </a:r>
            <a:r>
              <a:rPr lang="en-US" dirty="0"/>
              <a:t> </a:t>
            </a:r>
            <a:r>
              <a:rPr lang="en-US" dirty="0" err="1"/>
              <a:t>varius</a:t>
            </a:r>
            <a:r>
              <a:rPr lang="en-US" dirty="0"/>
              <a:t> </a:t>
            </a:r>
            <a:r>
              <a:rPr lang="en-US" dirty="0" err="1"/>
              <a:t>iaculis</a:t>
            </a:r>
            <a:r>
              <a:rPr lang="en-US" dirty="0"/>
              <a:t>. Nam </a:t>
            </a:r>
            <a:r>
              <a:rPr lang="en-US" dirty="0" err="1"/>
              <a:t>rhoncus</a:t>
            </a:r>
            <a:r>
              <a:rPr lang="en-US" dirty="0"/>
              <a:t> </a:t>
            </a:r>
            <a:r>
              <a:rPr lang="en-US" dirty="0" err="1"/>
              <a:t>tincudunt</a:t>
            </a:r>
            <a:r>
              <a:rPr lang="en-US" dirty="0"/>
              <a:t> </a:t>
            </a:r>
            <a:r>
              <a:rPr lang="en-US" dirty="0" err="1"/>
              <a:t>nibh</a:t>
            </a:r>
            <a:r>
              <a:rPr lang="en-US" dirty="0"/>
              <a:t> semper.</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err="1"/>
              <a:t>Quisque</a:t>
            </a:r>
            <a:r>
              <a:rPr lang="en-US" dirty="0"/>
              <a:t> </a:t>
            </a:r>
            <a:r>
              <a:rPr lang="en-US" dirty="0" err="1"/>
              <a:t>cursus</a:t>
            </a:r>
            <a:r>
              <a:rPr lang="en-US" dirty="0"/>
              <a:t> </a:t>
            </a:r>
            <a:r>
              <a:rPr lang="en-US" dirty="0" err="1"/>
              <a:t>rutrum</a:t>
            </a:r>
            <a:r>
              <a:rPr lang="en-US" dirty="0"/>
              <a:t> </a:t>
            </a:r>
            <a:r>
              <a:rPr lang="en-US" dirty="0" err="1"/>
              <a:t>ipsum</a:t>
            </a:r>
            <a:r>
              <a:rPr lang="en-US" dirty="0"/>
              <a:t> non </a:t>
            </a:r>
            <a:r>
              <a:rPr lang="en-US" dirty="0" err="1"/>
              <a:t>varius</a:t>
            </a:r>
            <a:r>
              <a:rPr lang="en-US" dirty="0"/>
              <a:t>.</a:t>
            </a:r>
          </a:p>
        </p:txBody>
      </p:sp>
    </p:spTree>
    <p:extLst>
      <p:ext uri="{BB962C8B-B14F-4D97-AF65-F5344CB8AC3E}">
        <p14:creationId xmlns:p14="http://schemas.microsoft.com/office/powerpoint/2010/main" val="3227099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14EFB4-5E79-1745-BF33-2B09A0AC65F8}" type="datetimeFigureOut">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8D77E2-E98B-664E-ABCA-E91444DC61D9}" type="slidenum">
              <a:rPr lang="en-US" smtClean="0"/>
              <a:t>‹#›</a:t>
            </a:fld>
            <a:endParaRPr lang="en-US"/>
          </a:p>
        </p:txBody>
      </p:sp>
    </p:spTree>
    <p:extLst>
      <p:ext uri="{BB962C8B-B14F-4D97-AF65-F5344CB8AC3E}">
        <p14:creationId xmlns:p14="http://schemas.microsoft.com/office/powerpoint/2010/main" val="817039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14EFB4-5E79-1745-BF33-2B09A0AC65F8}" type="datetimeFigureOut">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8D77E2-E98B-664E-ABCA-E91444DC61D9}" type="slidenum">
              <a:rPr lang="en-US" smtClean="0"/>
              <a:t>‹#›</a:t>
            </a:fld>
            <a:endParaRPr lang="en-US"/>
          </a:p>
        </p:txBody>
      </p:sp>
    </p:spTree>
    <p:extLst>
      <p:ext uri="{BB962C8B-B14F-4D97-AF65-F5344CB8AC3E}">
        <p14:creationId xmlns:p14="http://schemas.microsoft.com/office/powerpoint/2010/main" val="4138056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14EFB4-5E79-1745-BF33-2B09A0AC65F8}" type="datetimeFigureOut">
              <a:rPr lang="en-US" smtClean="0"/>
              <a:t>10/26/18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8D77E2-E98B-664E-ABCA-E91444DC61D9}" type="slidenum">
              <a:rPr lang="en-US" smtClean="0"/>
              <a:t>‹#›</a:t>
            </a:fld>
            <a:endParaRPr lang="en-US"/>
          </a:p>
        </p:txBody>
      </p:sp>
    </p:spTree>
    <p:extLst>
      <p:ext uri="{BB962C8B-B14F-4D97-AF65-F5344CB8AC3E}">
        <p14:creationId xmlns:p14="http://schemas.microsoft.com/office/powerpoint/2010/main" val="1227269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14EFB4-5E79-1745-BF33-2B09A0AC65F8}" type="datetimeFigureOut">
              <a:rPr lang="en-US" smtClean="0"/>
              <a:t>10/26/18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8D77E2-E98B-664E-ABCA-E91444DC61D9}" type="slidenum">
              <a:rPr lang="en-US" smtClean="0"/>
              <a:t>‹#›</a:t>
            </a:fld>
            <a:endParaRPr lang="en-US"/>
          </a:p>
        </p:txBody>
      </p:sp>
    </p:spTree>
    <p:extLst>
      <p:ext uri="{BB962C8B-B14F-4D97-AF65-F5344CB8AC3E}">
        <p14:creationId xmlns:p14="http://schemas.microsoft.com/office/powerpoint/2010/main" val="1109449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14EFB4-5E79-1745-BF33-2B09A0AC65F8}" type="datetimeFigureOut">
              <a:rPr lang="en-US" smtClean="0"/>
              <a:t>10/26/18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8D77E2-E98B-664E-ABCA-E91444DC61D9}" type="slidenum">
              <a:rPr lang="en-US" smtClean="0"/>
              <a:t>‹#›</a:t>
            </a:fld>
            <a:endParaRPr lang="en-US"/>
          </a:p>
        </p:txBody>
      </p:sp>
    </p:spTree>
    <p:extLst>
      <p:ext uri="{BB962C8B-B14F-4D97-AF65-F5344CB8AC3E}">
        <p14:creationId xmlns:p14="http://schemas.microsoft.com/office/powerpoint/2010/main" val="369136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14EFB4-5E79-1745-BF33-2B09A0AC65F8}" type="datetimeFigureOut">
              <a:rPr lang="en-US" smtClean="0"/>
              <a:t>10/26/18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8D77E2-E98B-664E-ABCA-E91444DC61D9}" type="slidenum">
              <a:rPr lang="en-US" smtClean="0"/>
              <a:t>‹#›</a:t>
            </a:fld>
            <a:endParaRPr lang="en-US"/>
          </a:p>
        </p:txBody>
      </p:sp>
    </p:spTree>
    <p:extLst>
      <p:ext uri="{BB962C8B-B14F-4D97-AF65-F5344CB8AC3E}">
        <p14:creationId xmlns:p14="http://schemas.microsoft.com/office/powerpoint/2010/main" val="2710761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14EFB4-5E79-1745-BF33-2B09A0AC65F8}" type="datetimeFigureOut">
              <a:rPr lang="en-US" smtClean="0"/>
              <a:t>10/26/18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8D77E2-E98B-664E-ABCA-E91444DC61D9}" type="slidenum">
              <a:rPr lang="en-US" smtClean="0"/>
              <a:t>‹#›</a:t>
            </a:fld>
            <a:endParaRPr lang="en-US"/>
          </a:p>
        </p:txBody>
      </p:sp>
    </p:spTree>
    <p:extLst>
      <p:ext uri="{BB962C8B-B14F-4D97-AF65-F5344CB8AC3E}">
        <p14:creationId xmlns:p14="http://schemas.microsoft.com/office/powerpoint/2010/main" val="3586108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14EFB4-5E79-1745-BF33-2B09A0AC65F8}" type="datetimeFigureOut">
              <a:rPr lang="en-US" smtClean="0"/>
              <a:t>10/26/18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8D77E2-E98B-664E-ABCA-E91444DC61D9}" type="slidenum">
              <a:rPr lang="en-US" smtClean="0"/>
              <a:t>‹#›</a:t>
            </a:fld>
            <a:endParaRPr lang="en-US"/>
          </a:p>
        </p:txBody>
      </p:sp>
    </p:spTree>
    <p:extLst>
      <p:ext uri="{BB962C8B-B14F-4D97-AF65-F5344CB8AC3E}">
        <p14:creationId xmlns:p14="http://schemas.microsoft.com/office/powerpoint/2010/main" val="32999164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14EFB4-5E79-1745-BF33-2B09A0AC65F8}" type="datetimeFigureOut">
              <a:rPr lang="en-US" smtClean="0"/>
              <a:t>10/26/18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8D77E2-E98B-664E-ABCA-E91444DC61D9}" type="slidenum">
              <a:rPr lang="en-US" smtClean="0"/>
              <a:t>‹#›</a:t>
            </a:fld>
            <a:endParaRPr lang="en-US"/>
          </a:p>
        </p:txBody>
      </p:sp>
    </p:spTree>
    <p:extLst>
      <p:ext uri="{BB962C8B-B14F-4D97-AF65-F5344CB8AC3E}">
        <p14:creationId xmlns:p14="http://schemas.microsoft.com/office/powerpoint/2010/main" val="695761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7907" y="1144141"/>
            <a:ext cx="6842242" cy="1149614"/>
          </a:xfrm>
        </p:spPr>
        <p:txBody>
          <a:bodyPr>
            <a:noAutofit/>
          </a:bodyPr>
          <a:lstStyle/>
          <a:p>
            <a:r>
              <a:rPr lang="en-US" sz="6600" dirty="0" smtClean="0">
                <a:solidFill>
                  <a:srgbClr val="000000"/>
                </a:solidFill>
              </a:rPr>
              <a:t>Pathways</a:t>
            </a:r>
            <a:r>
              <a:rPr lang="en-US" sz="4800" dirty="0">
                <a:solidFill>
                  <a:srgbClr val="000000"/>
                </a:solidFill>
              </a:rPr>
              <a:t/>
            </a:r>
            <a:br>
              <a:rPr lang="en-US" sz="4800" dirty="0">
                <a:solidFill>
                  <a:srgbClr val="000000"/>
                </a:solidFill>
              </a:rPr>
            </a:br>
            <a:endParaRPr lang="en-US" sz="4800" dirty="0"/>
          </a:p>
        </p:txBody>
      </p:sp>
      <p:sp>
        <p:nvSpPr>
          <p:cNvPr id="3" name="Text Placeholder 2"/>
          <p:cNvSpPr>
            <a:spLocks noGrp="1"/>
          </p:cNvSpPr>
          <p:nvPr>
            <p:ph type="body" sz="quarter" idx="10"/>
          </p:nvPr>
        </p:nvSpPr>
        <p:spPr/>
        <p:txBody>
          <a:bodyPr/>
          <a:lstStyle/>
          <a:p>
            <a:pPr algn="ctr"/>
            <a:endParaRPr lang="en-US" dirty="0">
              <a:solidFill>
                <a:srgbClr val="000000"/>
              </a:solidFill>
            </a:endParaRPr>
          </a:p>
          <a:p>
            <a:pPr algn="ctr"/>
            <a:endParaRPr lang="en-US" dirty="0">
              <a:solidFill>
                <a:srgbClr val="000000"/>
              </a:solidFill>
            </a:endParaRPr>
          </a:p>
          <a:p>
            <a:pPr algn="ctr"/>
            <a:r>
              <a:rPr lang="en-US" sz="3600" dirty="0" smtClean="0">
                <a:solidFill>
                  <a:srgbClr val="000000"/>
                </a:solidFill>
              </a:rPr>
              <a:t>RUEC </a:t>
            </a:r>
          </a:p>
          <a:p>
            <a:pPr algn="ctr"/>
            <a:r>
              <a:rPr lang="en-US" sz="3600" dirty="0" smtClean="0">
                <a:solidFill>
                  <a:srgbClr val="000000"/>
                </a:solidFill>
              </a:rPr>
              <a:t>Fall 2018</a:t>
            </a:r>
            <a:endParaRPr lang="en-US" sz="3600" dirty="0">
              <a:solidFill>
                <a:srgbClr val="000000"/>
              </a:solidFill>
            </a:endParaRPr>
          </a:p>
        </p:txBody>
      </p:sp>
    </p:spTree>
    <p:extLst>
      <p:ext uri="{BB962C8B-B14F-4D97-AF65-F5344CB8AC3E}">
        <p14:creationId xmlns:p14="http://schemas.microsoft.com/office/powerpoint/2010/main" val="3250252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32000" y="220831"/>
            <a:ext cx="6221046" cy="1019862"/>
          </a:xfrm>
        </p:spPr>
        <p:txBody>
          <a:bodyPr/>
          <a:lstStyle/>
          <a:p>
            <a:r>
              <a:rPr lang="en-US" dirty="0" smtClean="0"/>
              <a:t>Measures and Metrics</a:t>
            </a:r>
            <a:endParaRPr lang="en-US" dirty="0"/>
          </a:p>
        </p:txBody>
      </p:sp>
      <p:sp>
        <p:nvSpPr>
          <p:cNvPr id="3" name="Text Placeholder 2"/>
          <p:cNvSpPr>
            <a:spLocks noGrp="1"/>
          </p:cNvSpPr>
          <p:nvPr>
            <p:ph type="body" sz="quarter" idx="10"/>
          </p:nvPr>
        </p:nvSpPr>
        <p:spPr/>
        <p:txBody>
          <a:bodyPr/>
          <a:lstStyle/>
          <a:p>
            <a:r>
              <a:rPr lang="en-US" sz="2000" dirty="0" smtClean="0">
                <a:solidFill>
                  <a:srgbClr val="000000"/>
                </a:solidFill>
              </a:rPr>
              <a:t>We are looking into the following and more</a:t>
            </a:r>
            <a:r>
              <a:rPr lang="mr-IN" sz="2000" dirty="0" smtClean="0">
                <a:solidFill>
                  <a:srgbClr val="000000"/>
                </a:solidFill>
              </a:rPr>
              <a:t>……</a:t>
            </a:r>
            <a:r>
              <a:rPr lang="en-US" sz="2000" dirty="0" smtClean="0">
                <a:solidFill>
                  <a:srgbClr val="000000"/>
                </a:solidFill>
              </a:rPr>
              <a:t>..</a:t>
            </a:r>
          </a:p>
          <a:p>
            <a:pPr marL="285750" indent="-285750">
              <a:buFont typeface="Arial"/>
              <a:buChar char="•"/>
            </a:pPr>
            <a:r>
              <a:rPr lang="en-US" sz="1800" dirty="0" smtClean="0">
                <a:solidFill>
                  <a:srgbClr val="000000"/>
                </a:solidFill>
              </a:rPr>
              <a:t>Changes in majors</a:t>
            </a:r>
          </a:p>
          <a:p>
            <a:pPr marL="1028700" lvl="1">
              <a:buFont typeface="Arial"/>
              <a:buChar char="•"/>
            </a:pPr>
            <a:r>
              <a:rPr lang="en-US" sz="1800" dirty="0" smtClean="0">
                <a:solidFill>
                  <a:srgbClr val="000000"/>
                </a:solidFill>
              </a:rPr>
              <a:t>How many times</a:t>
            </a:r>
          </a:p>
          <a:p>
            <a:pPr marL="1028700" lvl="1">
              <a:buFont typeface="Arial"/>
              <a:buChar char="•"/>
            </a:pPr>
            <a:r>
              <a:rPr lang="en-US" sz="1800" dirty="0" smtClean="0">
                <a:solidFill>
                  <a:srgbClr val="000000"/>
                </a:solidFill>
              </a:rPr>
              <a:t>When- how many credits earned</a:t>
            </a:r>
          </a:p>
          <a:p>
            <a:pPr marL="1028700" lvl="1">
              <a:buFont typeface="Arial"/>
              <a:buChar char="•"/>
            </a:pPr>
            <a:r>
              <a:rPr lang="en-US" sz="1800" dirty="0" smtClean="0">
                <a:solidFill>
                  <a:srgbClr val="000000"/>
                </a:solidFill>
              </a:rPr>
              <a:t>From what to what</a:t>
            </a:r>
          </a:p>
          <a:p>
            <a:pPr marL="285750" indent="-285750">
              <a:buFont typeface="Arial"/>
              <a:buChar char="•"/>
            </a:pPr>
            <a:r>
              <a:rPr lang="en-US" sz="1800" dirty="0" smtClean="0">
                <a:solidFill>
                  <a:srgbClr val="000000"/>
                </a:solidFill>
              </a:rPr>
              <a:t>Returning and Transfer Students</a:t>
            </a:r>
          </a:p>
          <a:p>
            <a:pPr marL="1028700" lvl="1">
              <a:buFont typeface="Arial"/>
              <a:buChar char="•"/>
            </a:pPr>
            <a:r>
              <a:rPr lang="en-US" sz="1800" dirty="0" smtClean="0">
                <a:solidFill>
                  <a:srgbClr val="000000"/>
                </a:solidFill>
              </a:rPr>
              <a:t>Time to completion</a:t>
            </a:r>
          </a:p>
          <a:p>
            <a:pPr marL="1028700" lvl="1">
              <a:buFont typeface="Arial"/>
              <a:buChar char="•"/>
            </a:pPr>
            <a:r>
              <a:rPr lang="en-US" sz="1800" dirty="0" smtClean="0">
                <a:solidFill>
                  <a:srgbClr val="000000"/>
                </a:solidFill>
              </a:rPr>
              <a:t>Transfer credit issues- what is lost and why</a:t>
            </a:r>
          </a:p>
          <a:p>
            <a:pPr marL="285750" indent="-285750">
              <a:buFont typeface="Arial"/>
              <a:buChar char="•"/>
            </a:pPr>
            <a:r>
              <a:rPr lang="en-US" sz="1800" dirty="0" smtClean="0">
                <a:solidFill>
                  <a:srgbClr val="000000"/>
                </a:solidFill>
              </a:rPr>
              <a:t>Examining Pathways in greater detail per the analysis presented here</a:t>
            </a:r>
          </a:p>
          <a:p>
            <a:pPr marL="285750" indent="-285750">
              <a:buFont typeface="Arial"/>
              <a:buChar char="•"/>
            </a:pPr>
            <a:endParaRPr lang="en-US" dirty="0"/>
          </a:p>
        </p:txBody>
      </p:sp>
    </p:spTree>
    <p:extLst>
      <p:ext uri="{BB962C8B-B14F-4D97-AF65-F5344CB8AC3E}">
        <p14:creationId xmlns:p14="http://schemas.microsoft.com/office/powerpoint/2010/main" val="1542060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2042" y="91626"/>
            <a:ext cx="6586157" cy="970400"/>
          </a:xfrm>
        </p:spPr>
        <p:txBody>
          <a:bodyPr/>
          <a:lstStyle/>
          <a:p>
            <a:r>
              <a:rPr lang="en-US" dirty="0" smtClean="0"/>
              <a:t>Pathway Defined</a:t>
            </a:r>
            <a:endParaRPr lang="en-US" dirty="0"/>
          </a:p>
        </p:txBody>
      </p:sp>
      <p:sp>
        <p:nvSpPr>
          <p:cNvPr id="3" name="Text Placeholder 2"/>
          <p:cNvSpPr>
            <a:spLocks noGrp="1"/>
          </p:cNvSpPr>
          <p:nvPr>
            <p:ph type="body" sz="quarter" idx="10"/>
          </p:nvPr>
        </p:nvSpPr>
        <p:spPr>
          <a:xfrm>
            <a:off x="372219" y="1377463"/>
            <a:ext cx="8506300" cy="4928996"/>
          </a:xfrm>
        </p:spPr>
        <p:txBody>
          <a:bodyPr>
            <a:noAutofit/>
          </a:bodyPr>
          <a:lstStyle/>
          <a:p>
            <a:r>
              <a:rPr lang="en-US" sz="2100" dirty="0" smtClean="0">
                <a:solidFill>
                  <a:schemeClr val="tx1"/>
                </a:solidFill>
              </a:rPr>
              <a:t>A grouping of programs that share a common set of lower division courses.  </a:t>
            </a:r>
          </a:p>
          <a:p>
            <a:pPr marL="342900" indent="-342900">
              <a:buFont typeface="Arial"/>
              <a:buChar char="•"/>
            </a:pPr>
            <a:r>
              <a:rPr lang="en-US" sz="2100" dirty="0" smtClean="0">
                <a:solidFill>
                  <a:schemeClr val="tx1"/>
                </a:solidFill>
              </a:rPr>
              <a:t>Students experience a common base of introductory/lower level preparatory courses.  </a:t>
            </a:r>
          </a:p>
          <a:p>
            <a:pPr marL="342900" indent="-342900">
              <a:buFont typeface="Arial"/>
              <a:buChar char="•"/>
            </a:pPr>
            <a:r>
              <a:rPr lang="en-US" sz="2100" dirty="0" smtClean="0">
                <a:solidFill>
                  <a:schemeClr val="tx1"/>
                </a:solidFill>
              </a:rPr>
              <a:t>Students changing their major within a given set of common programs or closely related programs should be able to change with minimal disruption the earlier they make that decision (need for additional courses).  </a:t>
            </a:r>
            <a:endParaRPr lang="en-US" sz="2100" dirty="0">
              <a:solidFill>
                <a:schemeClr val="tx1"/>
              </a:solidFill>
            </a:endParaRPr>
          </a:p>
          <a:p>
            <a:r>
              <a:rPr lang="en-US" sz="2100" dirty="0" smtClean="0">
                <a:solidFill>
                  <a:schemeClr val="tx1"/>
                </a:solidFill>
              </a:rPr>
              <a:t>Students may still choose a “major” but for those that are not sure this allows them to get into an area of study and explore early on while taking courses that will be of value to them no matter which direction they choose.  This assumes they do not make substantial changes in their direction.  The greater the change in direction the more courses a student will need.</a:t>
            </a:r>
          </a:p>
          <a:p>
            <a:r>
              <a:rPr lang="en-US" sz="2100" dirty="0" smtClean="0">
                <a:solidFill>
                  <a:schemeClr val="tx1"/>
                </a:solidFill>
              </a:rPr>
              <a:t>Average time to graduation at UVU is 10 semesters- average time to graduation with an AA/AS is 9 semesters.</a:t>
            </a:r>
            <a:endParaRPr lang="en-US" sz="2100" dirty="0">
              <a:solidFill>
                <a:schemeClr val="tx1"/>
              </a:solidFill>
            </a:endParaRPr>
          </a:p>
        </p:txBody>
      </p:sp>
    </p:spTree>
    <p:extLst>
      <p:ext uri="{BB962C8B-B14F-4D97-AF65-F5344CB8AC3E}">
        <p14:creationId xmlns:p14="http://schemas.microsoft.com/office/powerpoint/2010/main" val="879505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rapezoid 70"/>
          <p:cNvSpPr/>
          <p:nvPr/>
        </p:nvSpPr>
        <p:spPr>
          <a:xfrm rot="10800000">
            <a:off x="252599" y="1620972"/>
            <a:ext cx="3945008" cy="4070635"/>
          </a:xfrm>
          <a:prstGeom prst="trapezoid">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784230" y="102784"/>
            <a:ext cx="3777437" cy="775631"/>
          </a:xfrm>
        </p:spPr>
        <p:txBody>
          <a:bodyPr>
            <a:normAutofit/>
          </a:bodyPr>
          <a:lstStyle/>
          <a:p>
            <a:r>
              <a:rPr lang="en-US" dirty="0" smtClean="0"/>
              <a:t>Pathways</a:t>
            </a:r>
            <a:endParaRPr lang="en-US" dirty="0"/>
          </a:p>
        </p:txBody>
      </p:sp>
      <p:sp>
        <p:nvSpPr>
          <p:cNvPr id="3" name="Text Placeholder 2"/>
          <p:cNvSpPr>
            <a:spLocks noGrp="1"/>
          </p:cNvSpPr>
          <p:nvPr>
            <p:ph type="body" sz="quarter" idx="10"/>
          </p:nvPr>
        </p:nvSpPr>
        <p:spPr>
          <a:xfrm>
            <a:off x="465016" y="878416"/>
            <a:ext cx="8362462" cy="5569276"/>
          </a:xfrm>
        </p:spPr>
        <p:txBody>
          <a:bodyPr/>
          <a:lstStyle/>
          <a:p>
            <a:r>
              <a:rPr lang="en-US" sz="2800" dirty="0" smtClean="0">
                <a:solidFill>
                  <a:srgbClr val="000000"/>
                </a:solidFill>
              </a:rPr>
              <a:t> </a:t>
            </a:r>
            <a:endParaRPr lang="en-US" sz="2800" dirty="0">
              <a:solidFill>
                <a:srgbClr val="000000"/>
              </a:solidFill>
            </a:endParaRPr>
          </a:p>
        </p:txBody>
      </p:sp>
      <p:sp>
        <p:nvSpPr>
          <p:cNvPr id="4" name="Rectangle 3"/>
          <p:cNvSpPr/>
          <p:nvPr/>
        </p:nvSpPr>
        <p:spPr>
          <a:xfrm>
            <a:off x="4197607" y="2741560"/>
            <a:ext cx="1285731" cy="818968"/>
          </a:xfrm>
          <a:prstGeom prst="rect">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AAS</a:t>
            </a:r>
          </a:p>
        </p:txBody>
      </p:sp>
      <p:sp>
        <p:nvSpPr>
          <p:cNvPr id="5" name="Rectangle 4"/>
          <p:cNvSpPr/>
          <p:nvPr/>
        </p:nvSpPr>
        <p:spPr>
          <a:xfrm>
            <a:off x="1521042" y="2739912"/>
            <a:ext cx="1367692" cy="820616"/>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AA</a:t>
            </a:r>
          </a:p>
        </p:txBody>
      </p:sp>
      <p:sp>
        <p:nvSpPr>
          <p:cNvPr id="6" name="Rectangle 5"/>
          <p:cNvSpPr/>
          <p:nvPr/>
        </p:nvSpPr>
        <p:spPr>
          <a:xfrm>
            <a:off x="6324946" y="2739912"/>
            <a:ext cx="1367692" cy="820616"/>
          </a:xfrm>
          <a:prstGeom prst="rect">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AS</a:t>
            </a:r>
          </a:p>
        </p:txBody>
      </p:sp>
      <p:sp>
        <p:nvSpPr>
          <p:cNvPr id="7" name="Rounded Rectangle 6"/>
          <p:cNvSpPr/>
          <p:nvPr/>
        </p:nvSpPr>
        <p:spPr>
          <a:xfrm>
            <a:off x="784800" y="1756605"/>
            <a:ext cx="1094154" cy="625231"/>
          </a:xfrm>
          <a:prstGeom prst="round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Pathway 1</a:t>
            </a:r>
          </a:p>
        </p:txBody>
      </p:sp>
      <p:sp>
        <p:nvSpPr>
          <p:cNvPr id="8" name="Rounded Rectangle 7"/>
          <p:cNvSpPr/>
          <p:nvPr/>
        </p:nvSpPr>
        <p:spPr>
          <a:xfrm>
            <a:off x="2347158" y="1756605"/>
            <a:ext cx="1094154" cy="625231"/>
          </a:xfrm>
          <a:prstGeom prst="roundRect">
            <a:avLst/>
          </a:prstGeom>
          <a:solidFill>
            <a:schemeClr val="accent4"/>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Pathway 2</a:t>
            </a:r>
          </a:p>
        </p:txBody>
      </p:sp>
      <p:sp>
        <p:nvSpPr>
          <p:cNvPr id="9" name="Rounded Rectangle 8"/>
          <p:cNvSpPr/>
          <p:nvPr/>
        </p:nvSpPr>
        <p:spPr>
          <a:xfrm>
            <a:off x="6955494" y="1756605"/>
            <a:ext cx="1094154" cy="62523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5</a:t>
            </a:r>
          </a:p>
        </p:txBody>
      </p:sp>
      <p:sp>
        <p:nvSpPr>
          <p:cNvPr id="10" name="Rounded Rectangle 9"/>
          <p:cNvSpPr/>
          <p:nvPr/>
        </p:nvSpPr>
        <p:spPr>
          <a:xfrm>
            <a:off x="5641557" y="1756605"/>
            <a:ext cx="1094154" cy="62523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4</a:t>
            </a:r>
          </a:p>
        </p:txBody>
      </p:sp>
      <p:sp>
        <p:nvSpPr>
          <p:cNvPr id="11" name="Rounded Rectangle 10"/>
          <p:cNvSpPr/>
          <p:nvPr/>
        </p:nvSpPr>
        <p:spPr>
          <a:xfrm>
            <a:off x="4295830" y="1756605"/>
            <a:ext cx="1094154" cy="62523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3</a:t>
            </a:r>
          </a:p>
        </p:txBody>
      </p:sp>
      <p:sp>
        <p:nvSpPr>
          <p:cNvPr id="12" name="Snip Diagonal Corner Rectangle 11"/>
          <p:cNvSpPr/>
          <p:nvPr/>
        </p:nvSpPr>
        <p:spPr>
          <a:xfrm>
            <a:off x="2526093" y="3939313"/>
            <a:ext cx="322385" cy="341923"/>
          </a:xfrm>
          <a:prstGeom prst="snip2DiagRect">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Snip Diagonal Corner Rectangle 12"/>
          <p:cNvSpPr/>
          <p:nvPr/>
        </p:nvSpPr>
        <p:spPr>
          <a:xfrm>
            <a:off x="2526093" y="4452619"/>
            <a:ext cx="322385" cy="341923"/>
          </a:xfrm>
          <a:prstGeom prst="snip2Diag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Snip Diagonal Corner Rectangle 13"/>
          <p:cNvSpPr/>
          <p:nvPr/>
        </p:nvSpPr>
        <p:spPr>
          <a:xfrm>
            <a:off x="2063910" y="3939313"/>
            <a:ext cx="322385" cy="341923"/>
          </a:xfrm>
          <a:prstGeom prst="snip2Diag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Snip Diagonal Corner Rectangle 14"/>
          <p:cNvSpPr/>
          <p:nvPr/>
        </p:nvSpPr>
        <p:spPr>
          <a:xfrm>
            <a:off x="2063910" y="4452619"/>
            <a:ext cx="322385" cy="333157"/>
          </a:xfrm>
          <a:prstGeom prst="snip2Diag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Snip Diagonal Corner Rectangle 15"/>
          <p:cNvSpPr/>
          <p:nvPr/>
        </p:nvSpPr>
        <p:spPr>
          <a:xfrm>
            <a:off x="1843542" y="4852665"/>
            <a:ext cx="322385" cy="341923"/>
          </a:xfrm>
          <a:prstGeom prst="snip2DiagRect">
            <a:avLst/>
          </a:prstGeom>
          <a:solidFill>
            <a:srgbClr val="66006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Snip Diagonal Corner Rectangle 16"/>
          <p:cNvSpPr/>
          <p:nvPr/>
        </p:nvSpPr>
        <p:spPr>
          <a:xfrm>
            <a:off x="2316834" y="4852665"/>
            <a:ext cx="322385" cy="341923"/>
          </a:xfrm>
          <a:prstGeom prst="snip2DiagRect">
            <a:avLst/>
          </a:prstGeom>
          <a:solidFill>
            <a:schemeClr val="bg2">
              <a:lumMod val="2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Snip Diagonal Corner Rectangle 18"/>
          <p:cNvSpPr/>
          <p:nvPr/>
        </p:nvSpPr>
        <p:spPr>
          <a:xfrm>
            <a:off x="1611497" y="3939313"/>
            <a:ext cx="322385" cy="341923"/>
          </a:xfrm>
          <a:prstGeom prst="snip2DiagRect">
            <a:avLst/>
          </a:prstGeom>
          <a:solidFill>
            <a:srgbClr val="8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Snip Diagonal Corner Rectangle 19"/>
          <p:cNvSpPr/>
          <p:nvPr/>
        </p:nvSpPr>
        <p:spPr>
          <a:xfrm>
            <a:off x="1611497" y="4443853"/>
            <a:ext cx="322385" cy="341923"/>
          </a:xfrm>
          <a:prstGeom prst="snip2Diag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1834486" y="5250137"/>
            <a:ext cx="889000" cy="369332"/>
          </a:xfrm>
          <a:prstGeom prst="rect">
            <a:avLst/>
          </a:prstGeom>
          <a:noFill/>
        </p:spPr>
        <p:txBody>
          <a:bodyPr wrap="square" rtlCol="0">
            <a:spAutoFit/>
          </a:bodyPr>
          <a:lstStyle/>
          <a:p>
            <a:pPr algn="ctr"/>
            <a:r>
              <a:rPr lang="en-US" dirty="0"/>
              <a:t>Majors</a:t>
            </a:r>
          </a:p>
        </p:txBody>
      </p:sp>
      <p:cxnSp>
        <p:nvCxnSpPr>
          <p:cNvPr id="31" name="Straight Arrow Connector 30"/>
          <p:cNvCxnSpPr/>
          <p:nvPr/>
        </p:nvCxnSpPr>
        <p:spPr>
          <a:xfrm flipH="1">
            <a:off x="1933882" y="3650025"/>
            <a:ext cx="137665" cy="280501"/>
          </a:xfrm>
          <a:prstGeom prst="straightConnector1">
            <a:avLst/>
          </a:prstGeom>
          <a:ln>
            <a:solidFill>
              <a:srgbClr val="F79646"/>
            </a:solidFill>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a:off x="2313075" y="3658812"/>
            <a:ext cx="146439" cy="280501"/>
          </a:xfrm>
          <a:prstGeom prst="straightConnector1">
            <a:avLst/>
          </a:prstGeom>
          <a:ln>
            <a:solidFill>
              <a:schemeClr val="accent6"/>
            </a:solidFill>
            <a:tailEnd type="arrow"/>
          </a:ln>
        </p:spPr>
        <p:style>
          <a:lnRef idx="2">
            <a:schemeClr val="accent1"/>
          </a:lnRef>
          <a:fillRef idx="0">
            <a:schemeClr val="accent1"/>
          </a:fillRef>
          <a:effectRef idx="1">
            <a:schemeClr val="accent1"/>
          </a:effectRef>
          <a:fontRef idx="minor">
            <a:schemeClr val="tx1"/>
          </a:fontRef>
        </p:style>
      </p:cxnSp>
      <p:sp>
        <p:nvSpPr>
          <p:cNvPr id="21" name="Hexagon 20"/>
          <p:cNvSpPr/>
          <p:nvPr/>
        </p:nvSpPr>
        <p:spPr>
          <a:xfrm>
            <a:off x="4627177" y="4319954"/>
            <a:ext cx="1525614" cy="1026914"/>
          </a:xfrm>
          <a:prstGeom prst="hexagon">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Certificates</a:t>
            </a:r>
            <a:endParaRPr lang="en-US" sz="1400" dirty="0"/>
          </a:p>
        </p:txBody>
      </p:sp>
      <p:cxnSp>
        <p:nvCxnSpPr>
          <p:cNvPr id="24" name="Straight Arrow Connector 23"/>
          <p:cNvCxnSpPr/>
          <p:nvPr/>
        </p:nvCxnSpPr>
        <p:spPr>
          <a:xfrm flipH="1" flipV="1">
            <a:off x="2978007" y="4568955"/>
            <a:ext cx="1649171" cy="122106"/>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flipV="1">
            <a:off x="5866499" y="3650025"/>
            <a:ext cx="755309" cy="631213"/>
          </a:xfrm>
          <a:prstGeom prst="straightConnector1">
            <a:avLst/>
          </a:prstGeom>
          <a:ln>
            <a:solidFill>
              <a:srgbClr val="C0504D"/>
            </a:solidFill>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H="1" flipV="1">
            <a:off x="2848478" y="2501575"/>
            <a:ext cx="2076853" cy="1741966"/>
          </a:xfrm>
          <a:prstGeom prst="straightConnector1">
            <a:avLst/>
          </a:prstGeom>
          <a:ln>
            <a:solidFill>
              <a:srgbClr val="C0504D"/>
            </a:solidFill>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flipH="1" flipV="1">
            <a:off x="3179793" y="3650025"/>
            <a:ext cx="1587220" cy="802594"/>
          </a:xfrm>
          <a:prstGeom prst="straightConnector1">
            <a:avLst/>
          </a:prstGeom>
          <a:ln>
            <a:solidFill>
              <a:srgbClr val="C0504D"/>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93639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7754"/>
            <a:ext cx="7772400" cy="904708"/>
          </a:xfrm>
        </p:spPr>
        <p:txBody>
          <a:bodyPr/>
          <a:lstStyle/>
          <a:p>
            <a:r>
              <a:rPr lang="en-US" dirty="0" smtClean="0"/>
              <a:t>A Starting Point</a:t>
            </a:r>
            <a:endParaRPr lang="en-US" dirty="0"/>
          </a:p>
        </p:txBody>
      </p:sp>
      <p:sp>
        <p:nvSpPr>
          <p:cNvPr id="3" name="Text Placeholder 2"/>
          <p:cNvSpPr>
            <a:spLocks noGrp="1"/>
          </p:cNvSpPr>
          <p:nvPr>
            <p:ph type="body" sz="quarter" idx="10"/>
          </p:nvPr>
        </p:nvSpPr>
        <p:spPr>
          <a:xfrm>
            <a:off x="685800" y="1423333"/>
            <a:ext cx="8039454" cy="4992613"/>
          </a:xfrm>
        </p:spPr>
        <p:txBody>
          <a:bodyPr>
            <a:normAutofit fontScale="92500"/>
          </a:bodyPr>
          <a:lstStyle/>
          <a:p>
            <a:r>
              <a:rPr lang="en-US" sz="2800" dirty="0">
                <a:solidFill>
                  <a:srgbClr val="000000"/>
                </a:solidFill>
              </a:rPr>
              <a:t>Typical Pathways</a:t>
            </a:r>
          </a:p>
          <a:p>
            <a:pPr lvl="1"/>
            <a:r>
              <a:rPr lang="en-US" b="1" dirty="0">
                <a:solidFill>
                  <a:srgbClr val="000000"/>
                </a:solidFill>
              </a:rPr>
              <a:t>Business</a:t>
            </a:r>
          </a:p>
          <a:p>
            <a:pPr lvl="1"/>
            <a:r>
              <a:rPr lang="en-US" dirty="0">
                <a:solidFill>
                  <a:srgbClr val="000000"/>
                </a:solidFill>
              </a:rPr>
              <a:t>Arts, Humanities, Communication &amp; Design</a:t>
            </a:r>
          </a:p>
          <a:p>
            <a:pPr lvl="1"/>
            <a:r>
              <a:rPr lang="en-US" b="1" dirty="0">
                <a:solidFill>
                  <a:srgbClr val="000000"/>
                </a:solidFill>
              </a:rPr>
              <a:t>Education</a:t>
            </a:r>
          </a:p>
          <a:p>
            <a:pPr lvl="1"/>
            <a:r>
              <a:rPr lang="en-US" dirty="0">
                <a:solidFill>
                  <a:srgbClr val="000000"/>
                </a:solidFill>
              </a:rPr>
              <a:t>Health Sciences</a:t>
            </a:r>
          </a:p>
          <a:p>
            <a:pPr lvl="1"/>
            <a:r>
              <a:rPr lang="en-US" dirty="0">
                <a:solidFill>
                  <a:srgbClr val="000000"/>
                </a:solidFill>
              </a:rPr>
              <a:t>Manufacturing and Construction</a:t>
            </a:r>
          </a:p>
          <a:p>
            <a:pPr lvl="1"/>
            <a:r>
              <a:rPr lang="en-US" dirty="0">
                <a:solidFill>
                  <a:srgbClr val="000000"/>
                </a:solidFill>
              </a:rPr>
              <a:t>Public Safety</a:t>
            </a:r>
          </a:p>
          <a:p>
            <a:pPr lvl="1"/>
            <a:r>
              <a:rPr lang="en-US" b="1" dirty="0">
                <a:solidFill>
                  <a:srgbClr val="000000"/>
                </a:solidFill>
              </a:rPr>
              <a:t>Science</a:t>
            </a:r>
            <a:r>
              <a:rPr lang="en-US" dirty="0">
                <a:solidFill>
                  <a:srgbClr val="000000"/>
                </a:solidFill>
              </a:rPr>
              <a:t>, Technology, Engineering and Mathematics</a:t>
            </a:r>
          </a:p>
          <a:p>
            <a:pPr lvl="1"/>
            <a:r>
              <a:rPr lang="en-US" dirty="0">
                <a:solidFill>
                  <a:srgbClr val="000000"/>
                </a:solidFill>
              </a:rPr>
              <a:t>Social and Behavioral Sciences and Human Services</a:t>
            </a:r>
          </a:p>
          <a:p>
            <a:pPr lvl="1"/>
            <a:r>
              <a:rPr lang="en-US" dirty="0">
                <a:solidFill>
                  <a:srgbClr val="000000"/>
                </a:solidFill>
              </a:rPr>
              <a:t>University Studies</a:t>
            </a:r>
          </a:p>
          <a:p>
            <a:endParaRPr lang="en-US" dirty="0"/>
          </a:p>
        </p:txBody>
      </p:sp>
    </p:spTree>
    <p:extLst>
      <p:ext uri="{BB962C8B-B14F-4D97-AF65-F5344CB8AC3E}">
        <p14:creationId xmlns:p14="http://schemas.microsoft.com/office/powerpoint/2010/main" val="1599698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34377" y="28645"/>
            <a:ext cx="5574516" cy="1050304"/>
          </a:xfrm>
        </p:spPr>
        <p:txBody>
          <a:bodyPr/>
          <a:lstStyle/>
          <a:p>
            <a:r>
              <a:rPr lang="en-US" dirty="0" smtClean="0"/>
              <a:t>Examples @ UVU</a:t>
            </a:r>
            <a:endParaRPr lang="en-US" dirty="0"/>
          </a:p>
        </p:txBody>
      </p:sp>
      <p:sp>
        <p:nvSpPr>
          <p:cNvPr id="3" name="Text Placeholder 2"/>
          <p:cNvSpPr>
            <a:spLocks noGrp="1"/>
          </p:cNvSpPr>
          <p:nvPr>
            <p:ph type="body" sz="quarter" idx="10"/>
          </p:nvPr>
        </p:nvSpPr>
        <p:spPr>
          <a:xfrm>
            <a:off x="468923" y="1327200"/>
            <a:ext cx="8554526" cy="5136935"/>
          </a:xfrm>
        </p:spPr>
        <p:txBody>
          <a:bodyPr>
            <a:normAutofit lnSpcReduction="10000"/>
          </a:bodyPr>
          <a:lstStyle/>
          <a:p>
            <a:r>
              <a:rPr lang="en-US" sz="2000" dirty="0" smtClean="0">
                <a:solidFill>
                  <a:srgbClr val="000000"/>
                </a:solidFill>
              </a:rPr>
              <a:t>STEM- 9 Degrees Included- examined degree plans 1</a:t>
            </a:r>
            <a:r>
              <a:rPr lang="en-US" sz="2000" baseline="30000" dirty="0" smtClean="0">
                <a:solidFill>
                  <a:srgbClr val="000000"/>
                </a:solidFill>
              </a:rPr>
              <a:t>st</a:t>
            </a:r>
            <a:r>
              <a:rPr lang="en-US" sz="2000" dirty="0" smtClean="0">
                <a:solidFill>
                  <a:srgbClr val="000000"/>
                </a:solidFill>
              </a:rPr>
              <a:t> two semesters  </a:t>
            </a:r>
          </a:p>
          <a:p>
            <a:r>
              <a:rPr lang="en-US" sz="1400" dirty="0" smtClean="0">
                <a:solidFill>
                  <a:srgbClr val="000000"/>
                </a:solidFill>
              </a:rPr>
              <a:t>Civil Eng., Computer Eng., Electrical Eng., Mechanical Eng., Mechatronics, Software Eng., Computer Science, Physics, Mathematics</a:t>
            </a:r>
          </a:p>
          <a:p>
            <a:pPr marL="285750" indent="-285750">
              <a:buFont typeface="Arial"/>
              <a:buChar char="•"/>
            </a:pPr>
            <a:r>
              <a:rPr lang="en-US" dirty="0" smtClean="0">
                <a:solidFill>
                  <a:srgbClr val="000000"/>
                </a:solidFill>
              </a:rPr>
              <a:t>Only one course in all 9- ENGL 1010</a:t>
            </a:r>
          </a:p>
          <a:p>
            <a:pPr marL="285750" indent="-285750">
              <a:buFont typeface="Arial"/>
              <a:buChar char="•"/>
            </a:pPr>
            <a:r>
              <a:rPr lang="en-US" dirty="0" smtClean="0">
                <a:solidFill>
                  <a:srgbClr val="000000"/>
                </a:solidFill>
              </a:rPr>
              <a:t>MATH 1210 was found in 8</a:t>
            </a:r>
          </a:p>
          <a:p>
            <a:pPr marL="285750" indent="-285750">
              <a:buFont typeface="Arial"/>
              <a:buChar char="•"/>
            </a:pPr>
            <a:r>
              <a:rPr lang="en-US" dirty="0" smtClean="0">
                <a:solidFill>
                  <a:srgbClr val="000000"/>
                </a:solidFill>
              </a:rPr>
              <a:t>MATH 1220 in 5</a:t>
            </a:r>
          </a:p>
          <a:p>
            <a:pPr marL="285750" indent="-285750">
              <a:buFont typeface="Arial"/>
              <a:buChar char="•"/>
            </a:pPr>
            <a:r>
              <a:rPr lang="en-US" dirty="0" smtClean="0">
                <a:solidFill>
                  <a:srgbClr val="000000"/>
                </a:solidFill>
              </a:rPr>
              <a:t>PHYS 2210 in 5</a:t>
            </a:r>
          </a:p>
          <a:p>
            <a:pPr marL="285750" indent="-285750">
              <a:buFont typeface="Arial"/>
              <a:buChar char="•"/>
            </a:pPr>
            <a:r>
              <a:rPr lang="en-US" dirty="0" smtClean="0">
                <a:solidFill>
                  <a:srgbClr val="000000"/>
                </a:solidFill>
              </a:rPr>
              <a:t>ENGL 2010 only in 4</a:t>
            </a:r>
            <a:endParaRPr lang="en-US" dirty="0">
              <a:solidFill>
                <a:srgbClr val="000000"/>
              </a:solidFill>
            </a:endParaRPr>
          </a:p>
          <a:p>
            <a:endParaRPr lang="en-US" dirty="0">
              <a:solidFill>
                <a:srgbClr val="000000"/>
              </a:solidFill>
            </a:endParaRPr>
          </a:p>
          <a:p>
            <a:r>
              <a:rPr lang="en-US" sz="2000" dirty="0" smtClean="0">
                <a:solidFill>
                  <a:srgbClr val="000000"/>
                </a:solidFill>
              </a:rPr>
              <a:t>Social Sciences- 17 Degrees Included- examined degree plans 1</a:t>
            </a:r>
            <a:r>
              <a:rPr lang="en-US" sz="2000" baseline="30000" dirty="0" smtClean="0">
                <a:solidFill>
                  <a:srgbClr val="000000"/>
                </a:solidFill>
              </a:rPr>
              <a:t>st</a:t>
            </a:r>
            <a:r>
              <a:rPr lang="en-US" sz="2000" dirty="0" smtClean="0">
                <a:solidFill>
                  <a:srgbClr val="000000"/>
                </a:solidFill>
              </a:rPr>
              <a:t> two semesters</a:t>
            </a:r>
          </a:p>
          <a:p>
            <a:r>
              <a:rPr lang="en-US" sz="1400" dirty="0" smtClean="0">
                <a:solidFill>
                  <a:srgbClr val="000000"/>
                </a:solidFill>
              </a:rPr>
              <a:t>Anthropology, Economics, Psychology, Sociology, Criminal Justice, Family Studies, Family Science, Social Work, Comm. Studies, Journalism, Public Relations, American Gov., Global Politics, Indian Affairs, Peace &amp; Justice, Public Admin, Public Law</a:t>
            </a:r>
          </a:p>
          <a:p>
            <a:pPr marL="285750" indent="-285750">
              <a:buFont typeface="Arial"/>
              <a:buChar char="•"/>
            </a:pPr>
            <a:r>
              <a:rPr lang="en-US" dirty="0" smtClean="0">
                <a:solidFill>
                  <a:srgbClr val="000000"/>
                </a:solidFill>
              </a:rPr>
              <a:t>Two Courses in all 17- ENGL 1010 &amp; 2010</a:t>
            </a:r>
          </a:p>
          <a:p>
            <a:pPr marL="285750" indent="-285750">
              <a:buFont typeface="Arial"/>
              <a:buChar char="•"/>
            </a:pPr>
            <a:r>
              <a:rPr lang="en-US" dirty="0" smtClean="0">
                <a:solidFill>
                  <a:srgbClr val="000000"/>
                </a:solidFill>
              </a:rPr>
              <a:t>American Institutions- 14</a:t>
            </a:r>
          </a:p>
          <a:p>
            <a:pPr marL="285750" indent="-285750">
              <a:buFont typeface="Arial"/>
              <a:buChar char="•"/>
            </a:pPr>
            <a:r>
              <a:rPr lang="en-US" dirty="0" smtClean="0">
                <a:solidFill>
                  <a:srgbClr val="000000"/>
                </a:solidFill>
              </a:rPr>
              <a:t>HLTH/PES 1097- 13</a:t>
            </a:r>
          </a:p>
          <a:p>
            <a:pPr marL="285750" indent="-285750">
              <a:buFont typeface="Arial"/>
              <a:buChar char="•"/>
            </a:pPr>
            <a:r>
              <a:rPr lang="en-US" dirty="0" smtClean="0">
                <a:solidFill>
                  <a:srgbClr val="000000"/>
                </a:solidFill>
              </a:rPr>
              <a:t>Fine Arts- 11</a:t>
            </a:r>
          </a:p>
          <a:p>
            <a:pPr marL="285750" indent="-285750">
              <a:buFont typeface="Arial"/>
              <a:buChar char="•"/>
            </a:pPr>
            <a:r>
              <a:rPr lang="en-US" dirty="0" smtClean="0">
                <a:solidFill>
                  <a:srgbClr val="000000"/>
                </a:solidFill>
              </a:rPr>
              <a:t>Biological Sciences- 9</a:t>
            </a:r>
          </a:p>
          <a:p>
            <a:pPr marL="285750" indent="-285750">
              <a:buFont typeface="Arial"/>
              <a:buChar char="•"/>
            </a:pPr>
            <a:r>
              <a:rPr lang="en-US" dirty="0" smtClean="0">
                <a:solidFill>
                  <a:srgbClr val="000000"/>
                </a:solidFill>
              </a:rPr>
              <a:t>Humanities GE- 9</a:t>
            </a:r>
          </a:p>
          <a:p>
            <a:endParaRPr lang="en-US" dirty="0">
              <a:solidFill>
                <a:srgbClr val="000000"/>
              </a:solidFill>
            </a:endParaRPr>
          </a:p>
          <a:p>
            <a:pPr marL="285750" indent="-285750">
              <a:buFont typeface="Arial"/>
              <a:buChar char="•"/>
            </a:pPr>
            <a:endParaRPr lang="en-US" dirty="0">
              <a:solidFill>
                <a:srgbClr val="000000"/>
              </a:solidFill>
            </a:endParaRPr>
          </a:p>
        </p:txBody>
      </p:sp>
    </p:spTree>
    <p:extLst>
      <p:ext uri="{BB962C8B-B14F-4D97-AF65-F5344CB8AC3E}">
        <p14:creationId xmlns:p14="http://schemas.microsoft.com/office/powerpoint/2010/main" val="1547076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19923" y="201291"/>
            <a:ext cx="6338277" cy="902632"/>
          </a:xfrm>
        </p:spPr>
        <p:txBody>
          <a:bodyPr>
            <a:normAutofit/>
          </a:bodyPr>
          <a:lstStyle/>
          <a:p>
            <a:r>
              <a:rPr lang="en-US" dirty="0" smtClean="0"/>
              <a:t>So What Should it be?</a:t>
            </a:r>
            <a:endParaRPr lang="en-US" dirty="0"/>
          </a:p>
        </p:txBody>
      </p:sp>
      <p:sp>
        <p:nvSpPr>
          <p:cNvPr id="3" name="Text Placeholder 2"/>
          <p:cNvSpPr>
            <a:spLocks noGrp="1"/>
          </p:cNvSpPr>
          <p:nvPr>
            <p:ph type="body" sz="quarter" idx="10"/>
          </p:nvPr>
        </p:nvSpPr>
        <p:spPr>
          <a:xfrm>
            <a:off x="685800" y="1299308"/>
            <a:ext cx="7772400" cy="4671810"/>
          </a:xfrm>
        </p:spPr>
        <p:txBody>
          <a:bodyPr>
            <a:normAutofit/>
          </a:bodyPr>
          <a:lstStyle/>
          <a:p>
            <a:pPr marL="285750" indent="-285750">
              <a:buFont typeface="Arial"/>
              <a:buChar char="•"/>
            </a:pPr>
            <a:r>
              <a:rPr lang="en-US" sz="2400" i="1" dirty="0" smtClean="0">
                <a:solidFill>
                  <a:srgbClr val="000000"/>
                </a:solidFill>
              </a:rPr>
              <a:t>15 to Finish</a:t>
            </a:r>
            <a:r>
              <a:rPr lang="en-US" sz="2400" dirty="0" smtClean="0">
                <a:solidFill>
                  <a:srgbClr val="000000"/>
                </a:solidFill>
              </a:rPr>
              <a:t>- so 30 credits in the first year </a:t>
            </a:r>
          </a:p>
          <a:p>
            <a:pPr marL="285750" indent="-285750">
              <a:buFont typeface="Arial"/>
              <a:buChar char="•"/>
            </a:pPr>
            <a:r>
              <a:rPr lang="en-US" sz="2400" dirty="0" smtClean="0">
                <a:solidFill>
                  <a:srgbClr val="000000"/>
                </a:solidFill>
              </a:rPr>
              <a:t>Assumption the 15 is based on 5 classes @ 3 Credits</a:t>
            </a:r>
          </a:p>
          <a:p>
            <a:pPr marL="285750" indent="-285750">
              <a:buFont typeface="Arial"/>
              <a:buChar char="•"/>
            </a:pPr>
            <a:r>
              <a:rPr lang="en-US" sz="2400" dirty="0" smtClean="0">
                <a:solidFill>
                  <a:srgbClr val="000000"/>
                </a:solidFill>
              </a:rPr>
              <a:t>So 10(</a:t>
            </a:r>
            <a:r>
              <a:rPr lang="en-US" sz="2400" dirty="0" err="1" smtClean="0">
                <a:solidFill>
                  <a:srgbClr val="000000"/>
                </a:solidFill>
              </a:rPr>
              <a:t>ish</a:t>
            </a:r>
            <a:r>
              <a:rPr lang="en-US" sz="2400" dirty="0" smtClean="0">
                <a:solidFill>
                  <a:srgbClr val="000000"/>
                </a:solidFill>
              </a:rPr>
              <a:t>) classes in the 1</a:t>
            </a:r>
            <a:r>
              <a:rPr lang="en-US" sz="2400" baseline="30000" dirty="0" smtClean="0">
                <a:solidFill>
                  <a:srgbClr val="000000"/>
                </a:solidFill>
              </a:rPr>
              <a:t>st</a:t>
            </a:r>
            <a:r>
              <a:rPr lang="en-US" sz="2400" dirty="0" smtClean="0">
                <a:solidFill>
                  <a:srgbClr val="000000"/>
                </a:solidFill>
              </a:rPr>
              <a:t> Year</a:t>
            </a:r>
          </a:p>
          <a:p>
            <a:pPr marL="285750" indent="-285750">
              <a:buFont typeface="Arial"/>
              <a:buChar char="•"/>
            </a:pPr>
            <a:r>
              <a:rPr lang="en-US" sz="2400" dirty="0" smtClean="0">
                <a:solidFill>
                  <a:srgbClr val="000000"/>
                </a:solidFill>
              </a:rPr>
              <a:t>A student should take 9 credits in their Pathway/Major in the first year</a:t>
            </a:r>
          </a:p>
          <a:p>
            <a:pPr marL="285750" indent="-285750">
              <a:buFont typeface="Arial"/>
              <a:buChar char="•"/>
            </a:pPr>
            <a:r>
              <a:rPr lang="en-US" sz="2400" dirty="0" smtClean="0">
                <a:solidFill>
                  <a:srgbClr val="000000"/>
                </a:solidFill>
              </a:rPr>
              <a:t>So 3 classes in the Pathway/Major these could be UNIQUE in some fashion?????  First Year Seminar(</a:t>
            </a:r>
            <a:r>
              <a:rPr lang="en-US" sz="2400" dirty="0" err="1" smtClean="0">
                <a:solidFill>
                  <a:srgbClr val="000000"/>
                </a:solidFill>
              </a:rPr>
              <a:t>ish</a:t>
            </a:r>
            <a:r>
              <a:rPr lang="en-US" sz="2400" dirty="0" smtClean="0">
                <a:solidFill>
                  <a:srgbClr val="000000"/>
                </a:solidFill>
              </a:rPr>
              <a:t>)? HIP?</a:t>
            </a:r>
          </a:p>
          <a:p>
            <a:pPr marL="285750" indent="-285750">
              <a:buFont typeface="Arial"/>
              <a:buChar char="•"/>
            </a:pPr>
            <a:endParaRPr lang="en-US" sz="2400" dirty="0">
              <a:solidFill>
                <a:srgbClr val="000000"/>
              </a:solidFill>
            </a:endParaRPr>
          </a:p>
          <a:p>
            <a:pPr marL="285750" indent="-285750">
              <a:buFont typeface="Arial"/>
              <a:buChar char="•"/>
            </a:pPr>
            <a:r>
              <a:rPr lang="en-US" sz="2400" dirty="0" smtClean="0">
                <a:solidFill>
                  <a:srgbClr val="000000"/>
                </a:solidFill>
              </a:rPr>
              <a:t>So 7 classes would be in the Pathway for all students and transfer seamlessly in the Pathway????</a:t>
            </a:r>
            <a:endParaRPr lang="en-US" sz="2400" dirty="0">
              <a:solidFill>
                <a:srgbClr val="000000"/>
              </a:solidFill>
            </a:endParaRPr>
          </a:p>
        </p:txBody>
      </p:sp>
    </p:spTree>
    <p:extLst>
      <p:ext uri="{BB962C8B-B14F-4D97-AF65-F5344CB8AC3E}">
        <p14:creationId xmlns:p14="http://schemas.microsoft.com/office/powerpoint/2010/main" val="2889114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ight Triangle 23"/>
          <p:cNvSpPr/>
          <p:nvPr/>
        </p:nvSpPr>
        <p:spPr>
          <a:xfrm>
            <a:off x="447194" y="1609966"/>
            <a:ext cx="8022661" cy="2486497"/>
          </a:xfrm>
          <a:prstGeom prst="rtTriangle">
            <a:avLst/>
          </a:prstGeom>
          <a:solidFill>
            <a:schemeClr val="accent3">
              <a:lumMod val="60000"/>
              <a:lumOff val="40000"/>
            </a:schemeClr>
          </a:solidFill>
          <a:scene3d>
            <a:camera prst="orthographicFront">
              <a:rot lat="0" lon="0" rev="10800000"/>
            </a:camera>
            <a:lightRig rig="balanced" dir="tr"/>
          </a:scene3d>
          <a:sp3d prstMaterial="matte">
            <a:bevelT w="19050" h="381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ight Triangle 22"/>
          <p:cNvSpPr/>
          <p:nvPr/>
        </p:nvSpPr>
        <p:spPr>
          <a:xfrm>
            <a:off x="447194" y="1609967"/>
            <a:ext cx="8022661" cy="2486497"/>
          </a:xfrm>
          <a:prstGeom prst="rtTriangle">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05341" y="4841454"/>
            <a:ext cx="6836085" cy="1102659"/>
          </a:xfrm>
        </p:spPr>
        <p:txBody>
          <a:bodyPr>
            <a:noAutofit/>
          </a:bodyPr>
          <a:lstStyle/>
          <a:p>
            <a:pPr algn="ctr"/>
            <a:r>
              <a:rPr lang="en-US" sz="1800" dirty="0" smtClean="0">
                <a:solidFill>
                  <a:schemeClr val="accent3">
                    <a:lumMod val="75000"/>
                  </a:schemeClr>
                </a:solidFill>
              </a:rPr>
              <a:t>More than just GE the first 60 credits are in the “space” of a Pathway and should coordinate and work across Pathways as much as possible </a:t>
            </a:r>
            <a:endParaRPr lang="en-US" sz="1800" dirty="0">
              <a:solidFill>
                <a:schemeClr val="accent3">
                  <a:lumMod val="75000"/>
                </a:schemeClr>
              </a:solidFill>
            </a:endParaRPr>
          </a:p>
        </p:txBody>
      </p:sp>
      <p:sp>
        <p:nvSpPr>
          <p:cNvPr id="3" name="Content Placeholder 2"/>
          <p:cNvSpPr>
            <a:spLocks noGrp="1"/>
          </p:cNvSpPr>
          <p:nvPr>
            <p:ph sz="quarter" idx="4294967295"/>
          </p:nvPr>
        </p:nvSpPr>
        <p:spPr>
          <a:xfrm>
            <a:off x="194331" y="6185729"/>
            <a:ext cx="775856" cy="119972"/>
          </a:xfrm>
          <a:prstGeom prst="rect">
            <a:avLst/>
          </a:prstGeom>
        </p:spPr>
        <p:txBody>
          <a:bodyPr>
            <a:normAutofit fontScale="25000" lnSpcReduction="20000"/>
          </a:bodyPr>
          <a:lstStyle/>
          <a:p>
            <a:pPr marL="45720" indent="0">
              <a:buNone/>
            </a:pPr>
            <a:endParaRPr lang="en-US" dirty="0"/>
          </a:p>
        </p:txBody>
      </p:sp>
      <p:sp>
        <p:nvSpPr>
          <p:cNvPr id="6" name="TextBox 5"/>
          <p:cNvSpPr txBox="1"/>
          <p:nvPr/>
        </p:nvSpPr>
        <p:spPr>
          <a:xfrm>
            <a:off x="463694" y="2142916"/>
            <a:ext cx="2110757" cy="584776"/>
          </a:xfrm>
          <a:prstGeom prst="rect">
            <a:avLst/>
          </a:prstGeom>
          <a:noFill/>
        </p:spPr>
        <p:txBody>
          <a:bodyPr wrap="square" rtlCol="0">
            <a:spAutoFit/>
          </a:bodyPr>
          <a:lstStyle/>
          <a:p>
            <a:r>
              <a:rPr lang="en-US" sz="1600" u="sng" dirty="0" smtClean="0">
                <a:solidFill>
                  <a:schemeClr val="bg1"/>
                </a:solidFill>
              </a:rPr>
              <a:t>Pathways and General Education</a:t>
            </a:r>
            <a:endParaRPr lang="en-US" sz="1600" u="sng" dirty="0">
              <a:solidFill>
                <a:schemeClr val="bg1"/>
              </a:solidFill>
            </a:endParaRPr>
          </a:p>
        </p:txBody>
      </p:sp>
      <p:sp>
        <p:nvSpPr>
          <p:cNvPr id="7" name="TextBox 6"/>
          <p:cNvSpPr txBox="1"/>
          <p:nvPr/>
        </p:nvSpPr>
        <p:spPr>
          <a:xfrm>
            <a:off x="970186" y="643590"/>
            <a:ext cx="6950057" cy="584776"/>
          </a:xfrm>
          <a:prstGeom prst="rect">
            <a:avLst/>
          </a:prstGeom>
          <a:noFill/>
        </p:spPr>
        <p:txBody>
          <a:bodyPr wrap="square" rtlCol="0">
            <a:spAutoFit/>
          </a:bodyPr>
          <a:lstStyle/>
          <a:p>
            <a:r>
              <a:rPr lang="en-US" sz="3200" dirty="0" smtClean="0"/>
              <a:t>Pathways to Majors</a:t>
            </a:r>
            <a:endParaRPr lang="en-US" sz="3200" dirty="0"/>
          </a:p>
        </p:txBody>
      </p:sp>
      <p:sp>
        <p:nvSpPr>
          <p:cNvPr id="8" name="TextBox 7"/>
          <p:cNvSpPr txBox="1"/>
          <p:nvPr/>
        </p:nvSpPr>
        <p:spPr>
          <a:xfrm>
            <a:off x="3216733" y="1609967"/>
            <a:ext cx="4990686" cy="338554"/>
          </a:xfrm>
          <a:prstGeom prst="rect">
            <a:avLst/>
          </a:prstGeom>
          <a:noFill/>
        </p:spPr>
        <p:txBody>
          <a:bodyPr wrap="square" rtlCol="0">
            <a:spAutoFit/>
          </a:bodyPr>
          <a:lstStyle/>
          <a:p>
            <a:r>
              <a:rPr lang="en-US" sz="1600" u="sng" dirty="0" smtClean="0"/>
              <a:t>Degree Programs~ Required &amp; Elective Courses</a:t>
            </a:r>
            <a:endParaRPr lang="en-US" sz="1600" u="sng" dirty="0"/>
          </a:p>
        </p:txBody>
      </p:sp>
      <p:sp>
        <p:nvSpPr>
          <p:cNvPr id="9" name="TextBox 8"/>
          <p:cNvSpPr txBox="1"/>
          <p:nvPr/>
        </p:nvSpPr>
        <p:spPr>
          <a:xfrm>
            <a:off x="3878580" y="1908799"/>
            <a:ext cx="3792205" cy="307777"/>
          </a:xfrm>
          <a:prstGeom prst="rect">
            <a:avLst/>
          </a:prstGeom>
          <a:noFill/>
        </p:spPr>
        <p:txBody>
          <a:bodyPr wrap="square" rtlCol="0">
            <a:spAutoFit/>
          </a:bodyPr>
          <a:lstStyle/>
          <a:p>
            <a:r>
              <a:rPr lang="en-US" sz="1400" dirty="0" smtClean="0"/>
              <a:t>Ownership: Departments and Programs</a:t>
            </a:r>
            <a:endParaRPr lang="en-US" sz="1400" dirty="0"/>
          </a:p>
        </p:txBody>
      </p:sp>
      <p:sp>
        <p:nvSpPr>
          <p:cNvPr id="10" name="TextBox 9"/>
          <p:cNvSpPr txBox="1"/>
          <p:nvPr/>
        </p:nvSpPr>
        <p:spPr>
          <a:xfrm>
            <a:off x="447194" y="2727692"/>
            <a:ext cx="1815608" cy="307777"/>
          </a:xfrm>
          <a:prstGeom prst="rect">
            <a:avLst/>
          </a:prstGeom>
          <a:noFill/>
        </p:spPr>
        <p:txBody>
          <a:bodyPr wrap="square" rtlCol="0">
            <a:spAutoFit/>
          </a:bodyPr>
          <a:lstStyle/>
          <a:p>
            <a:r>
              <a:rPr lang="en-US" sz="1400" dirty="0" smtClean="0">
                <a:solidFill>
                  <a:srgbClr val="FFFFFF"/>
                </a:solidFill>
              </a:rPr>
              <a:t>Ownership: ???</a:t>
            </a:r>
            <a:endParaRPr lang="en-US" sz="1400" dirty="0">
              <a:solidFill>
                <a:srgbClr val="FFFFFF"/>
              </a:solidFill>
            </a:endParaRPr>
          </a:p>
        </p:txBody>
      </p:sp>
      <p:sp>
        <p:nvSpPr>
          <p:cNvPr id="11" name="TextBox 10"/>
          <p:cNvSpPr txBox="1"/>
          <p:nvPr/>
        </p:nvSpPr>
        <p:spPr>
          <a:xfrm>
            <a:off x="3878580" y="2242352"/>
            <a:ext cx="4591276" cy="307777"/>
          </a:xfrm>
          <a:prstGeom prst="rect">
            <a:avLst/>
          </a:prstGeom>
          <a:noFill/>
        </p:spPr>
        <p:txBody>
          <a:bodyPr wrap="square" rtlCol="0">
            <a:spAutoFit/>
          </a:bodyPr>
          <a:lstStyle/>
          <a:p>
            <a:r>
              <a:rPr lang="en-US" sz="1400" dirty="0" smtClean="0"/>
              <a:t>Changes: Program initiate- Defined Process</a:t>
            </a:r>
            <a:endParaRPr lang="en-US" sz="1400" dirty="0"/>
          </a:p>
        </p:txBody>
      </p:sp>
      <p:sp>
        <p:nvSpPr>
          <p:cNvPr id="12" name="TextBox 11"/>
          <p:cNvSpPr txBox="1"/>
          <p:nvPr/>
        </p:nvSpPr>
        <p:spPr>
          <a:xfrm>
            <a:off x="463694" y="3035469"/>
            <a:ext cx="1638119" cy="307777"/>
          </a:xfrm>
          <a:prstGeom prst="rect">
            <a:avLst/>
          </a:prstGeom>
          <a:noFill/>
        </p:spPr>
        <p:txBody>
          <a:bodyPr wrap="square" rtlCol="0">
            <a:spAutoFit/>
          </a:bodyPr>
          <a:lstStyle/>
          <a:p>
            <a:r>
              <a:rPr lang="en-US" sz="1400" dirty="0" smtClean="0">
                <a:solidFill>
                  <a:srgbClr val="FFFFFF"/>
                </a:solidFill>
              </a:rPr>
              <a:t>Changes: ???</a:t>
            </a:r>
            <a:endParaRPr lang="en-US" sz="1400" dirty="0">
              <a:solidFill>
                <a:srgbClr val="FFFFFF"/>
              </a:solidFill>
            </a:endParaRPr>
          </a:p>
        </p:txBody>
      </p:sp>
      <p:sp>
        <p:nvSpPr>
          <p:cNvPr id="13" name="TextBox 12"/>
          <p:cNvSpPr txBox="1"/>
          <p:nvPr/>
        </p:nvSpPr>
        <p:spPr>
          <a:xfrm>
            <a:off x="4701418" y="2573926"/>
            <a:ext cx="3768438" cy="307777"/>
          </a:xfrm>
          <a:prstGeom prst="rect">
            <a:avLst/>
          </a:prstGeom>
          <a:noFill/>
        </p:spPr>
        <p:txBody>
          <a:bodyPr wrap="square" rtlCol="0">
            <a:spAutoFit/>
          </a:bodyPr>
          <a:lstStyle/>
          <a:p>
            <a:r>
              <a:rPr lang="en-US" sz="1400" dirty="0" smtClean="0"/>
              <a:t>Approval: Process- UCC, Trustees, Etc. </a:t>
            </a:r>
            <a:endParaRPr lang="en-US" sz="1400" dirty="0"/>
          </a:p>
        </p:txBody>
      </p:sp>
      <p:sp>
        <p:nvSpPr>
          <p:cNvPr id="14" name="TextBox 13"/>
          <p:cNvSpPr txBox="1"/>
          <p:nvPr/>
        </p:nvSpPr>
        <p:spPr>
          <a:xfrm>
            <a:off x="463694" y="3347061"/>
            <a:ext cx="1638118" cy="307777"/>
          </a:xfrm>
          <a:prstGeom prst="rect">
            <a:avLst/>
          </a:prstGeom>
          <a:noFill/>
        </p:spPr>
        <p:txBody>
          <a:bodyPr wrap="square" rtlCol="0">
            <a:spAutoFit/>
          </a:bodyPr>
          <a:lstStyle/>
          <a:p>
            <a:r>
              <a:rPr lang="en-US" sz="1400" dirty="0" smtClean="0">
                <a:solidFill>
                  <a:srgbClr val="FFFFFF"/>
                </a:solidFill>
              </a:rPr>
              <a:t>Approval: ???</a:t>
            </a:r>
            <a:endParaRPr lang="en-US" sz="1400" dirty="0">
              <a:solidFill>
                <a:srgbClr val="FFFFFF"/>
              </a:solidFill>
            </a:endParaRPr>
          </a:p>
        </p:txBody>
      </p:sp>
      <p:sp>
        <p:nvSpPr>
          <p:cNvPr id="15" name="TextBox 14"/>
          <p:cNvSpPr txBox="1"/>
          <p:nvPr/>
        </p:nvSpPr>
        <p:spPr>
          <a:xfrm>
            <a:off x="5780852" y="2912480"/>
            <a:ext cx="2689003" cy="523220"/>
          </a:xfrm>
          <a:prstGeom prst="rect">
            <a:avLst/>
          </a:prstGeom>
          <a:noFill/>
        </p:spPr>
        <p:txBody>
          <a:bodyPr wrap="square" rtlCol="0">
            <a:spAutoFit/>
          </a:bodyPr>
          <a:lstStyle/>
          <a:p>
            <a:r>
              <a:rPr lang="en-US" sz="1400" dirty="0" smtClean="0"/>
              <a:t>Assessment: Course &amp; Program 	Level</a:t>
            </a:r>
            <a:endParaRPr lang="en-US" sz="1400" dirty="0"/>
          </a:p>
        </p:txBody>
      </p:sp>
      <p:sp>
        <p:nvSpPr>
          <p:cNvPr id="16" name="TextBox 15"/>
          <p:cNvSpPr txBox="1"/>
          <p:nvPr/>
        </p:nvSpPr>
        <p:spPr>
          <a:xfrm>
            <a:off x="2284160" y="2914152"/>
            <a:ext cx="2432735" cy="523220"/>
          </a:xfrm>
          <a:prstGeom prst="rect">
            <a:avLst/>
          </a:prstGeom>
          <a:noFill/>
        </p:spPr>
        <p:txBody>
          <a:bodyPr wrap="square" rtlCol="0">
            <a:spAutoFit/>
          </a:bodyPr>
          <a:lstStyle/>
          <a:p>
            <a:r>
              <a:rPr lang="en-US" sz="1400" dirty="0" smtClean="0">
                <a:solidFill>
                  <a:srgbClr val="FFFFFF"/>
                </a:solidFill>
              </a:rPr>
              <a:t>Assessment: Courses by Program but Overall??? </a:t>
            </a:r>
            <a:endParaRPr lang="en-US" sz="1400" dirty="0">
              <a:solidFill>
                <a:srgbClr val="FFFFFF"/>
              </a:solidFill>
            </a:endParaRPr>
          </a:p>
        </p:txBody>
      </p:sp>
      <p:cxnSp>
        <p:nvCxnSpPr>
          <p:cNvPr id="18" name="Straight Arrow Connector 17"/>
          <p:cNvCxnSpPr/>
          <p:nvPr/>
        </p:nvCxnSpPr>
        <p:spPr>
          <a:xfrm flipV="1">
            <a:off x="463694" y="4412677"/>
            <a:ext cx="8175434" cy="2683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787101" y="4472123"/>
            <a:ext cx="948051" cy="369332"/>
          </a:xfrm>
          <a:prstGeom prst="rect">
            <a:avLst/>
          </a:prstGeom>
          <a:noFill/>
        </p:spPr>
        <p:txBody>
          <a:bodyPr wrap="square" rtlCol="0">
            <a:spAutoFit/>
          </a:bodyPr>
          <a:lstStyle/>
          <a:p>
            <a:r>
              <a:rPr lang="en-US" dirty="0" smtClean="0"/>
              <a:t>Year 1</a:t>
            </a:r>
            <a:endParaRPr lang="en-US" dirty="0"/>
          </a:p>
        </p:txBody>
      </p:sp>
      <p:sp>
        <p:nvSpPr>
          <p:cNvPr id="20" name="Rectangle 19"/>
          <p:cNvSpPr/>
          <p:nvPr/>
        </p:nvSpPr>
        <p:spPr>
          <a:xfrm>
            <a:off x="2806949" y="4439509"/>
            <a:ext cx="819568" cy="369332"/>
          </a:xfrm>
          <a:prstGeom prst="rect">
            <a:avLst/>
          </a:prstGeom>
        </p:spPr>
        <p:txBody>
          <a:bodyPr wrap="none">
            <a:spAutoFit/>
          </a:bodyPr>
          <a:lstStyle/>
          <a:p>
            <a:r>
              <a:rPr lang="en-US" dirty="0"/>
              <a:t>Year </a:t>
            </a:r>
            <a:r>
              <a:rPr lang="en-US" dirty="0" smtClean="0"/>
              <a:t>2</a:t>
            </a:r>
            <a:endParaRPr lang="en-US" dirty="0"/>
          </a:p>
        </p:txBody>
      </p:sp>
      <p:sp>
        <p:nvSpPr>
          <p:cNvPr id="21" name="Rectangle 20"/>
          <p:cNvSpPr/>
          <p:nvPr/>
        </p:nvSpPr>
        <p:spPr>
          <a:xfrm>
            <a:off x="5208651" y="4412677"/>
            <a:ext cx="819568" cy="369332"/>
          </a:xfrm>
          <a:prstGeom prst="rect">
            <a:avLst/>
          </a:prstGeom>
        </p:spPr>
        <p:txBody>
          <a:bodyPr wrap="none">
            <a:spAutoFit/>
          </a:bodyPr>
          <a:lstStyle/>
          <a:p>
            <a:r>
              <a:rPr lang="en-US" dirty="0"/>
              <a:t>Year </a:t>
            </a:r>
            <a:r>
              <a:rPr lang="en-US" dirty="0" smtClean="0"/>
              <a:t>3</a:t>
            </a:r>
            <a:endParaRPr lang="en-US" dirty="0"/>
          </a:p>
        </p:txBody>
      </p:sp>
      <p:sp>
        <p:nvSpPr>
          <p:cNvPr id="22" name="Rectangle 21"/>
          <p:cNvSpPr/>
          <p:nvPr/>
        </p:nvSpPr>
        <p:spPr>
          <a:xfrm>
            <a:off x="7200143" y="4400569"/>
            <a:ext cx="941283" cy="369332"/>
          </a:xfrm>
          <a:prstGeom prst="rect">
            <a:avLst/>
          </a:prstGeom>
        </p:spPr>
        <p:txBody>
          <a:bodyPr wrap="none">
            <a:spAutoFit/>
          </a:bodyPr>
          <a:lstStyle/>
          <a:p>
            <a:r>
              <a:rPr lang="en-US" dirty="0"/>
              <a:t>Year </a:t>
            </a:r>
            <a:r>
              <a:rPr lang="en-US" dirty="0" smtClean="0"/>
              <a:t>4+</a:t>
            </a:r>
            <a:endParaRPr lang="en-US" dirty="0"/>
          </a:p>
        </p:txBody>
      </p:sp>
    </p:spTree>
    <p:extLst>
      <p:ext uri="{BB962C8B-B14F-4D97-AF65-F5344CB8AC3E}">
        <p14:creationId xmlns:p14="http://schemas.microsoft.com/office/powerpoint/2010/main" val="109471355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11475" y="1822058"/>
            <a:ext cx="6756578" cy="4353645"/>
          </a:xfrm>
          <a:prstGeom prst="rect">
            <a:avLst/>
          </a:prstGeom>
          <a:solidFill>
            <a:schemeClr val="bg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Isosceles Triangle 26"/>
          <p:cNvSpPr/>
          <p:nvPr/>
        </p:nvSpPr>
        <p:spPr>
          <a:xfrm rot="10800000">
            <a:off x="6097851" y="2191238"/>
            <a:ext cx="899441" cy="3779568"/>
          </a:xfrm>
          <a:prstGeom prst="triangle">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Isosceles Triangle 27"/>
          <p:cNvSpPr/>
          <p:nvPr/>
        </p:nvSpPr>
        <p:spPr>
          <a:xfrm rot="10800000">
            <a:off x="5129688" y="2191238"/>
            <a:ext cx="968163" cy="3779568"/>
          </a:xfrm>
          <a:prstGeom prst="triangle">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Isosceles Triangle 28"/>
          <p:cNvSpPr/>
          <p:nvPr/>
        </p:nvSpPr>
        <p:spPr>
          <a:xfrm rot="10800000">
            <a:off x="4255821" y="2191238"/>
            <a:ext cx="873867" cy="3779568"/>
          </a:xfrm>
          <a:prstGeom prst="triangle">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Isosceles Triangle 29"/>
          <p:cNvSpPr/>
          <p:nvPr/>
        </p:nvSpPr>
        <p:spPr>
          <a:xfrm rot="10800000">
            <a:off x="3270821" y="2191238"/>
            <a:ext cx="961977" cy="3779568"/>
          </a:xfrm>
          <a:prstGeom prst="triangle">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Isosceles Triangle 30"/>
          <p:cNvSpPr/>
          <p:nvPr/>
        </p:nvSpPr>
        <p:spPr>
          <a:xfrm rot="10800000">
            <a:off x="2173282" y="2191238"/>
            <a:ext cx="1060704" cy="3779568"/>
          </a:xfrm>
          <a:prstGeom prst="triangle">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7917" y="518582"/>
            <a:ext cx="7438423" cy="651737"/>
          </a:xfrm>
        </p:spPr>
        <p:txBody>
          <a:bodyPr>
            <a:normAutofit fontScale="90000"/>
          </a:bodyPr>
          <a:lstStyle/>
          <a:p>
            <a:r>
              <a:rPr lang="en-US" dirty="0" smtClean="0"/>
              <a:t>Pathways: </a:t>
            </a:r>
            <a:r>
              <a:rPr lang="en-US" dirty="0" smtClean="0"/>
              <a:t>GE, ELO’s </a:t>
            </a:r>
            <a:r>
              <a:rPr lang="en-US" dirty="0" smtClean="0"/>
              <a:t>and Seminars</a:t>
            </a:r>
            <a:endParaRPr lang="en-US" dirty="0"/>
          </a:p>
        </p:txBody>
      </p:sp>
      <p:sp>
        <p:nvSpPr>
          <p:cNvPr id="3" name="Content Placeholder 2"/>
          <p:cNvSpPr>
            <a:spLocks noGrp="1"/>
          </p:cNvSpPr>
          <p:nvPr>
            <p:ph idx="1"/>
          </p:nvPr>
        </p:nvSpPr>
        <p:spPr>
          <a:xfrm>
            <a:off x="1043492" y="1854869"/>
            <a:ext cx="334385" cy="203570"/>
          </a:xfrm>
        </p:spPr>
        <p:txBody>
          <a:bodyPr>
            <a:normAutofit fontScale="25000" lnSpcReduction="20000"/>
          </a:bodyPr>
          <a:lstStyle/>
          <a:p>
            <a:pPr marL="68580" indent="0">
              <a:buNone/>
            </a:pPr>
            <a:endParaRPr lang="en-US" dirty="0"/>
          </a:p>
        </p:txBody>
      </p:sp>
      <p:sp>
        <p:nvSpPr>
          <p:cNvPr id="5" name="Oval 4"/>
          <p:cNvSpPr/>
          <p:nvPr/>
        </p:nvSpPr>
        <p:spPr>
          <a:xfrm>
            <a:off x="4848147" y="4191577"/>
            <a:ext cx="1643493" cy="1635130"/>
          </a:xfrm>
          <a:prstGeom prst="ellipse">
            <a:avLst/>
          </a:prstGeom>
          <a:solidFill>
            <a:srgbClr val="FFD9A7"/>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2703634" y="4191577"/>
            <a:ext cx="1643493" cy="1635130"/>
          </a:xfrm>
          <a:prstGeom prst="ellipse">
            <a:avLst/>
          </a:prstGeom>
          <a:solidFill>
            <a:srgbClr val="FFD9A7"/>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2703634" y="2374535"/>
            <a:ext cx="1643493" cy="1635130"/>
          </a:xfrm>
          <a:prstGeom prst="ellipse">
            <a:avLst/>
          </a:prstGeom>
          <a:solidFill>
            <a:srgbClr val="FFD9A7"/>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4848147" y="2374535"/>
            <a:ext cx="1643493" cy="1635130"/>
          </a:xfrm>
          <a:prstGeom prst="ellipse">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3751810" y="3311760"/>
            <a:ext cx="1643493" cy="1635130"/>
          </a:xfrm>
          <a:prstGeom prst="ellipse">
            <a:avLst/>
          </a:prstGeom>
          <a:solidFill>
            <a:schemeClr val="bg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extBox 9"/>
          <p:cNvSpPr txBox="1"/>
          <p:nvPr/>
        </p:nvSpPr>
        <p:spPr>
          <a:xfrm>
            <a:off x="2871960" y="2597947"/>
            <a:ext cx="1195267" cy="1031051"/>
          </a:xfrm>
          <a:prstGeom prst="rect">
            <a:avLst/>
          </a:prstGeom>
          <a:noFill/>
        </p:spPr>
        <p:txBody>
          <a:bodyPr wrap="square" rtlCol="0">
            <a:spAutoFit/>
          </a:bodyPr>
          <a:lstStyle/>
          <a:p>
            <a:pPr algn="ctr"/>
            <a:r>
              <a:rPr lang="en-US" sz="1400" dirty="0" smtClean="0"/>
              <a:t>Global Citizenship: </a:t>
            </a:r>
            <a:r>
              <a:rPr lang="en-US" sz="1100" dirty="0" smtClean="0"/>
              <a:t>Globally Competent Citizens</a:t>
            </a:r>
            <a:endParaRPr lang="en-US" sz="1100" dirty="0"/>
          </a:p>
        </p:txBody>
      </p:sp>
      <p:sp>
        <p:nvSpPr>
          <p:cNvPr id="11" name="TextBox 10"/>
          <p:cNvSpPr txBox="1"/>
          <p:nvPr/>
        </p:nvSpPr>
        <p:spPr>
          <a:xfrm>
            <a:off x="4939453" y="2697598"/>
            <a:ext cx="1452582" cy="861774"/>
          </a:xfrm>
          <a:prstGeom prst="rect">
            <a:avLst/>
          </a:prstGeom>
          <a:noFill/>
        </p:spPr>
        <p:txBody>
          <a:bodyPr wrap="square" rtlCol="0">
            <a:spAutoFit/>
          </a:bodyPr>
          <a:lstStyle/>
          <a:p>
            <a:pPr algn="ctr"/>
            <a:r>
              <a:rPr lang="en-US" sz="1400" dirty="0" smtClean="0"/>
              <a:t>Science for Citizens: </a:t>
            </a:r>
            <a:r>
              <a:rPr lang="en-US" sz="1100" dirty="0" smtClean="0"/>
              <a:t>Understanding thru Science</a:t>
            </a:r>
            <a:endParaRPr lang="en-US" sz="1100" dirty="0"/>
          </a:p>
        </p:txBody>
      </p:sp>
      <p:sp>
        <p:nvSpPr>
          <p:cNvPr id="12" name="TextBox 11"/>
          <p:cNvSpPr txBox="1"/>
          <p:nvPr/>
        </p:nvSpPr>
        <p:spPr>
          <a:xfrm>
            <a:off x="2693620" y="4742841"/>
            <a:ext cx="1552187" cy="1031051"/>
          </a:xfrm>
          <a:prstGeom prst="rect">
            <a:avLst/>
          </a:prstGeom>
          <a:noFill/>
        </p:spPr>
        <p:txBody>
          <a:bodyPr wrap="square" rtlCol="0">
            <a:spAutoFit/>
          </a:bodyPr>
          <a:lstStyle/>
          <a:p>
            <a:pPr algn="ctr"/>
            <a:r>
              <a:rPr lang="en-US" sz="1400" dirty="0" smtClean="0"/>
              <a:t>Civic Engagement: </a:t>
            </a:r>
            <a:r>
              <a:rPr lang="en-US" sz="1100" dirty="0" smtClean="0"/>
              <a:t>Navigating and Contributing to Society</a:t>
            </a:r>
            <a:endParaRPr lang="en-US" sz="1100" dirty="0"/>
          </a:p>
        </p:txBody>
      </p:sp>
      <p:sp>
        <p:nvSpPr>
          <p:cNvPr id="13" name="TextBox 12"/>
          <p:cNvSpPr txBox="1"/>
          <p:nvPr/>
        </p:nvSpPr>
        <p:spPr>
          <a:xfrm>
            <a:off x="4972655" y="4681116"/>
            <a:ext cx="1518985" cy="1107996"/>
          </a:xfrm>
          <a:prstGeom prst="rect">
            <a:avLst/>
          </a:prstGeom>
          <a:noFill/>
        </p:spPr>
        <p:txBody>
          <a:bodyPr wrap="square" rtlCol="0">
            <a:spAutoFit/>
          </a:bodyPr>
          <a:lstStyle/>
          <a:p>
            <a:pPr algn="ctr"/>
            <a:r>
              <a:rPr lang="en-US" sz="1400" dirty="0" smtClean="0"/>
              <a:t>Arts, Sustainability, Human Behavior </a:t>
            </a:r>
            <a:r>
              <a:rPr lang="en-US" sz="1000" dirty="0" smtClean="0"/>
              <a:t>(economics)</a:t>
            </a:r>
            <a:endParaRPr lang="en-US" sz="1000" dirty="0"/>
          </a:p>
        </p:txBody>
      </p:sp>
      <p:sp>
        <p:nvSpPr>
          <p:cNvPr id="14" name="TextBox 13"/>
          <p:cNvSpPr txBox="1"/>
          <p:nvPr/>
        </p:nvSpPr>
        <p:spPr>
          <a:xfrm>
            <a:off x="3785013" y="3622530"/>
            <a:ext cx="1610290" cy="954107"/>
          </a:xfrm>
          <a:prstGeom prst="rect">
            <a:avLst/>
          </a:prstGeom>
          <a:noFill/>
        </p:spPr>
        <p:txBody>
          <a:bodyPr wrap="square" rtlCol="0">
            <a:spAutoFit/>
          </a:bodyPr>
          <a:lstStyle/>
          <a:p>
            <a:pPr algn="ctr"/>
            <a:r>
              <a:rPr lang="en-US" sz="1400" dirty="0" smtClean="0"/>
              <a:t>ELO’s</a:t>
            </a:r>
          </a:p>
          <a:p>
            <a:pPr algn="ctr"/>
            <a:r>
              <a:rPr lang="en-US" sz="1400" dirty="0" smtClean="0"/>
              <a:t>Critical Thinking</a:t>
            </a:r>
          </a:p>
          <a:p>
            <a:pPr algn="ctr"/>
            <a:r>
              <a:rPr lang="en-US" sz="1400" dirty="0" smtClean="0"/>
              <a:t>Communication</a:t>
            </a:r>
          </a:p>
          <a:p>
            <a:pPr algn="ctr"/>
            <a:r>
              <a:rPr lang="en-US" sz="1400" dirty="0" smtClean="0"/>
              <a:t>Digital Literacy</a:t>
            </a:r>
            <a:endParaRPr lang="en-US" sz="1400" dirty="0"/>
          </a:p>
        </p:txBody>
      </p:sp>
      <p:sp>
        <p:nvSpPr>
          <p:cNvPr id="15" name="TextBox 14"/>
          <p:cNvSpPr txBox="1"/>
          <p:nvPr/>
        </p:nvSpPr>
        <p:spPr>
          <a:xfrm>
            <a:off x="3751810" y="1807655"/>
            <a:ext cx="1776300" cy="461665"/>
          </a:xfrm>
          <a:prstGeom prst="rect">
            <a:avLst/>
          </a:prstGeom>
          <a:noFill/>
        </p:spPr>
        <p:txBody>
          <a:bodyPr wrap="square" rtlCol="0">
            <a:spAutoFit/>
          </a:bodyPr>
          <a:lstStyle/>
          <a:p>
            <a:r>
              <a:rPr lang="en-US" sz="2400" dirty="0" smtClean="0"/>
              <a:t>Pathways</a:t>
            </a:r>
            <a:endParaRPr lang="en-US" sz="2400" dirty="0"/>
          </a:p>
        </p:txBody>
      </p:sp>
      <p:sp>
        <p:nvSpPr>
          <p:cNvPr id="34" name="TextBox 33"/>
          <p:cNvSpPr txBox="1"/>
          <p:nvPr/>
        </p:nvSpPr>
        <p:spPr>
          <a:xfrm>
            <a:off x="6822981" y="3911844"/>
            <a:ext cx="1195269" cy="830997"/>
          </a:xfrm>
          <a:prstGeom prst="rect">
            <a:avLst/>
          </a:prstGeom>
          <a:solidFill>
            <a:schemeClr val="tx2">
              <a:lumMod val="40000"/>
              <a:lumOff val="60000"/>
            </a:schemeClr>
          </a:solidFill>
        </p:spPr>
        <p:txBody>
          <a:bodyPr wrap="square" rtlCol="0">
            <a:spAutoFit/>
          </a:bodyPr>
          <a:lstStyle/>
          <a:p>
            <a:pPr algn="ctr"/>
            <a:r>
              <a:rPr lang="en-US" sz="1200" dirty="0" smtClean="0"/>
              <a:t>List of next Courses and possible  Majors</a:t>
            </a:r>
            <a:endParaRPr lang="en-US" sz="1200" dirty="0"/>
          </a:p>
        </p:txBody>
      </p:sp>
      <p:sp>
        <p:nvSpPr>
          <p:cNvPr id="39" name="TextBox 38"/>
          <p:cNvSpPr txBox="1"/>
          <p:nvPr/>
        </p:nvSpPr>
        <p:spPr>
          <a:xfrm>
            <a:off x="6943339" y="4830866"/>
            <a:ext cx="954554" cy="1015663"/>
          </a:xfrm>
          <a:prstGeom prst="rect">
            <a:avLst/>
          </a:prstGeom>
          <a:solidFill>
            <a:schemeClr val="tx2">
              <a:lumMod val="60000"/>
              <a:lumOff val="40000"/>
            </a:schemeClr>
          </a:solidFill>
        </p:spPr>
        <p:txBody>
          <a:bodyPr wrap="square" rtlCol="0">
            <a:spAutoFit/>
          </a:bodyPr>
          <a:lstStyle/>
          <a:p>
            <a:pPr algn="ctr"/>
            <a:r>
              <a:rPr lang="en-US" sz="1200" dirty="0" smtClean="0"/>
              <a:t>2 HIP’s- 1 in 1</a:t>
            </a:r>
            <a:r>
              <a:rPr lang="en-US" sz="1200" baseline="30000" dirty="0" smtClean="0"/>
              <a:t>st</a:t>
            </a:r>
            <a:r>
              <a:rPr lang="en-US" sz="1200" dirty="0" smtClean="0"/>
              <a:t> 60cr 2</a:t>
            </a:r>
            <a:r>
              <a:rPr lang="en-US" sz="1200" baseline="30000" dirty="0" smtClean="0"/>
              <a:t>nd</a:t>
            </a:r>
            <a:r>
              <a:rPr lang="en-US" sz="1200" dirty="0" smtClean="0"/>
              <a:t> would be major specific</a:t>
            </a:r>
            <a:endParaRPr lang="en-US" sz="1200" dirty="0"/>
          </a:p>
        </p:txBody>
      </p:sp>
    </p:spTree>
    <p:extLst>
      <p:ext uri="{BB962C8B-B14F-4D97-AF65-F5344CB8AC3E}">
        <p14:creationId xmlns:p14="http://schemas.microsoft.com/office/powerpoint/2010/main" val="125194192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6182" y="188384"/>
            <a:ext cx="6118787" cy="852371"/>
          </a:xfrm>
        </p:spPr>
        <p:txBody>
          <a:bodyPr/>
          <a:lstStyle/>
          <a:p>
            <a:r>
              <a:rPr lang="en-US" dirty="0" smtClean="0"/>
              <a:t>Issues for Consideration</a:t>
            </a:r>
            <a:endParaRPr lang="en-US" dirty="0"/>
          </a:p>
        </p:txBody>
      </p:sp>
      <p:sp>
        <p:nvSpPr>
          <p:cNvPr id="3" name="Text Placeholder 2"/>
          <p:cNvSpPr>
            <a:spLocks noGrp="1"/>
          </p:cNvSpPr>
          <p:nvPr>
            <p:ph type="body" sz="quarter" idx="10"/>
          </p:nvPr>
        </p:nvSpPr>
        <p:spPr>
          <a:xfrm>
            <a:off x="467883" y="1403585"/>
            <a:ext cx="8202267" cy="5127389"/>
          </a:xfrm>
        </p:spPr>
        <p:txBody>
          <a:bodyPr>
            <a:noAutofit/>
          </a:bodyPr>
          <a:lstStyle/>
          <a:p>
            <a:pPr marL="285750" indent="-285750">
              <a:buFont typeface="Arial"/>
              <a:buChar char="•"/>
            </a:pPr>
            <a:r>
              <a:rPr lang="en-US" sz="2000" dirty="0" smtClean="0">
                <a:solidFill>
                  <a:srgbClr val="000000"/>
                </a:solidFill>
              </a:rPr>
              <a:t>Transfer Students- not really an issue as students can still select a major- this does nothing in terms of forcing a student into anything rather it tries to direct them towards their interests and allow them to explore.</a:t>
            </a:r>
          </a:p>
          <a:p>
            <a:pPr marL="285750" indent="-285750">
              <a:buFont typeface="Arial"/>
              <a:buChar char="•"/>
            </a:pPr>
            <a:r>
              <a:rPr lang="en-US" sz="2000" dirty="0" smtClean="0">
                <a:solidFill>
                  <a:srgbClr val="000000"/>
                </a:solidFill>
              </a:rPr>
              <a:t>Advising- this is a “bigger” one.  As long as the Pathways are within the same college/school then it really is a matter of ensuring advisors are cross trained for these initial 30 </a:t>
            </a:r>
            <a:r>
              <a:rPr lang="en-US" sz="2000" dirty="0" err="1" smtClean="0">
                <a:solidFill>
                  <a:srgbClr val="000000"/>
                </a:solidFill>
              </a:rPr>
              <a:t>hrs</a:t>
            </a:r>
            <a:r>
              <a:rPr lang="en-US" sz="2000" dirty="0" smtClean="0">
                <a:solidFill>
                  <a:srgbClr val="000000"/>
                </a:solidFill>
              </a:rPr>
              <a:t> (most are doing this now).  The potential problem here is when Pathways cut across colleges/schools- how do these students get advised in such a fashion so that no one is concerned they are being directed towards one major over another?</a:t>
            </a:r>
          </a:p>
          <a:p>
            <a:pPr marL="285750" indent="-285750">
              <a:buFont typeface="Arial"/>
              <a:buChar char="•"/>
            </a:pPr>
            <a:r>
              <a:rPr lang="en-US" sz="2000" dirty="0" smtClean="0">
                <a:solidFill>
                  <a:srgbClr val="000000"/>
                </a:solidFill>
              </a:rPr>
              <a:t>How likely would Pathway Clusters (Programs) be willing “to get in the room” and work out better Pathways and modify curriculum?</a:t>
            </a:r>
          </a:p>
          <a:p>
            <a:pPr marL="285750" indent="-285750">
              <a:buFont typeface="Arial"/>
              <a:buChar char="•"/>
            </a:pPr>
            <a:r>
              <a:rPr lang="en-US" sz="2000" dirty="0" smtClean="0">
                <a:solidFill>
                  <a:srgbClr val="000000"/>
                </a:solidFill>
              </a:rPr>
              <a:t>How many Pathways should exist?  No magic number but at some point why even have them?  Our sense was something less than 10 might be a target.  </a:t>
            </a:r>
            <a:endParaRPr lang="en-US" sz="2000" dirty="0">
              <a:solidFill>
                <a:srgbClr val="000000"/>
              </a:solidFill>
            </a:endParaRPr>
          </a:p>
        </p:txBody>
      </p:sp>
    </p:spTree>
    <p:extLst>
      <p:ext uri="{BB962C8B-B14F-4D97-AF65-F5344CB8AC3E}">
        <p14:creationId xmlns:p14="http://schemas.microsoft.com/office/powerpoint/2010/main" val="4095021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9102</TotalTime>
  <Words>891</Words>
  <Application>Microsoft Macintosh PowerPoint</Application>
  <PresentationFormat>On-screen Show (4:3)</PresentationFormat>
  <Paragraphs>102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Pathways </vt:lpstr>
      <vt:lpstr>Pathway Defined</vt:lpstr>
      <vt:lpstr>Pathways</vt:lpstr>
      <vt:lpstr>A Starting Point</vt:lpstr>
      <vt:lpstr>Examples @ UVU</vt:lpstr>
      <vt:lpstr>So What Should it be?</vt:lpstr>
      <vt:lpstr>More than just GE the first 60 credits are in the “space” of a Pathway and should coordinate and work across Pathways as much as possible </vt:lpstr>
      <vt:lpstr>Pathways: GE, ELO’s and Seminars</vt:lpstr>
      <vt:lpstr>Issues for Consideration</vt:lpstr>
      <vt:lpstr>Measures and Metrics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CTE and Pathways </dc:title>
  <dc:creator>Employee</dc:creator>
  <cp:lastModifiedBy>Employee</cp:lastModifiedBy>
  <cp:revision>26</cp:revision>
  <dcterms:created xsi:type="dcterms:W3CDTF">2018-09-05T17:26:30Z</dcterms:created>
  <dcterms:modified xsi:type="dcterms:W3CDTF">2018-11-01T20:13:28Z</dcterms:modified>
</cp:coreProperties>
</file>