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Source Sans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SourceSansPro-bold.fntdata"/><Relationship Id="rId16" Type="http://schemas.openxmlformats.org/officeDocument/2006/relationships/font" Target="fonts/SourceSansPro-regular.fntdata"/><Relationship Id="rId5" Type="http://schemas.openxmlformats.org/officeDocument/2006/relationships/slide" Target="slides/slide1.xml"/><Relationship Id="rId19" Type="http://schemas.openxmlformats.org/officeDocument/2006/relationships/font" Target="fonts/SourceSansPro-boldItalic.fntdata"/><Relationship Id="rId6" Type="http://schemas.openxmlformats.org/officeDocument/2006/relationships/slide" Target="slides/slide2.xml"/><Relationship Id="rId18" Type="http://schemas.openxmlformats.org/officeDocument/2006/relationships/font" Target="fonts/SourceSansPr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ource Sans Pro"/>
              <a:buNone/>
              <a:defRPr b="0" i="0" sz="7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None/>
              <a:defRPr b="0" i="0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Source Sans Pro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" name="Shape 18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19" name="Shape 19"/>
            <p:cNvSpPr/>
            <p:nvPr/>
          </p:nvSpPr>
          <p:spPr>
            <a:xfrm>
              <a:off x="8151962" y="1685652"/>
              <a:ext cx="3275013" cy="4408488"/>
            </a:xfrm>
            <a:custGeom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Shape 20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Source Sans Pro"/>
              <a:buNone/>
              <a:defRPr b="0" i="0" sz="7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ource Sans Pro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None/>
              <a:defRPr b="0" i="1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b="0" i="1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b="0" i="1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b="0" i="1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Font typeface="Source Sans Pro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Shape 33" title="Crop Mark"/>
          <p:cNvSpPr/>
          <p:nvPr/>
        </p:nvSpPr>
        <p:spPr>
          <a:xfrm>
            <a:off x="8151962" y="1685652"/>
            <a:ext cx="3275013" cy="4408488"/>
          </a:xfrm>
          <a:custGeom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None/>
              <a:defRPr b="0" i="0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1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1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1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1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Source Sans Pro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None/>
              <a:defRPr b="0" i="0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1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1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1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1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Source Sans Pro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Sans Pro"/>
              <a:buNone/>
              <a:defRPr b="0" i="0" sz="4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02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02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02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b="0" i="1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b="0" i="1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b="0" i="1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Font typeface="Source Sans Pro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Shape 67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Sans Pro"/>
              <a:buNone/>
              <a:defRPr b="0" i="0" sz="4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Source Sans Pro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b="0" i="1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b="0" i="1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b="0" i="1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Font typeface="Source Sans Pro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Shape 76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b="0" i="1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b="0" i="1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b="0" i="1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b="0" i="1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Shape 1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1915128" y="1788454"/>
            <a:ext cx="8361300" cy="20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Source Sans Pro"/>
              <a:buNone/>
            </a:pPr>
            <a:r>
              <a:rPr lang="en-US" sz="5400"/>
              <a:t>Re-envisioning</a:t>
            </a:r>
            <a:endParaRPr sz="5400"/>
          </a:p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Source Sans Pro"/>
              <a:buNone/>
            </a:pPr>
            <a:r>
              <a:rPr lang="en-US" sz="5400"/>
              <a:t>Process Discussion</a:t>
            </a:r>
            <a:endParaRPr b="0" i="0" sz="54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2679906" y="3956279"/>
            <a:ext cx="68316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None/>
            </a:pP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Cheryl Hanewicz and Sean Tolman</a:t>
            </a:r>
            <a:endParaRPr/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None/>
            </a:pP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February </a:t>
            </a:r>
            <a:r>
              <a:rPr lang="en-US"/>
              <a:t>22</a:t>
            </a:r>
            <a:r>
              <a:rPr b="0" i="0" lang="en-US" sz="2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2018</a:t>
            </a:r>
            <a:endParaRPr b="0" i="0" sz="23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Follow-up on Last Week’s Meeting</a:t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Thoughts on Pres. Holland’s remarks.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Committee didn’t ask him a lot of questions.</a:t>
            </a:r>
            <a:endParaRPr sz="2400"/>
          </a:p>
          <a:p>
            <a:pPr indent="0" lvl="0" marL="45720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Thoughts on Liz Hitch’s (aka Big TV Lady) ideas.</a:t>
            </a:r>
            <a:endParaRPr sz="2400"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Follow up questions?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Analogy - Re-design vs. Re-model</a:t>
            </a:r>
            <a:endParaRPr b="0" i="0" sz="44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1635375" y="1899900"/>
            <a:ext cx="5910600" cy="3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0398" lvl="0" marL="384048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Char char="■"/>
            </a:pPr>
            <a:r>
              <a:rPr lang="en-US" sz="2100"/>
              <a:t> Gunther Technology Building</a:t>
            </a:r>
            <a:endParaRPr sz="2100"/>
          </a:p>
          <a:p>
            <a:pPr indent="-390398" lvl="1" marL="914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It works, but not ideal</a:t>
            </a:r>
            <a:endParaRPr sz="2100"/>
          </a:p>
          <a:p>
            <a:pPr indent="-390398" lvl="1" marL="914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What would the School of the Arts do if they could build a NEW building?</a:t>
            </a:r>
            <a:endParaRPr sz="2100"/>
          </a:p>
          <a:p>
            <a:pPr indent="-390398" lvl="0" marL="384048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Char char="■"/>
            </a:pPr>
            <a:r>
              <a:rPr lang="en-US" sz="2100"/>
              <a:t>Re-envisioning = Re-design</a:t>
            </a:r>
            <a:endParaRPr sz="2100"/>
          </a:p>
          <a:p>
            <a:pPr indent="-390398" lvl="1" marL="914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Not constrained by existing structures</a:t>
            </a:r>
            <a:endParaRPr sz="2100"/>
          </a:p>
          <a:p>
            <a:pPr indent="-390398" lvl="1" marL="914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Motivated primarily by needs</a:t>
            </a:r>
            <a:endParaRPr sz="2100"/>
          </a:p>
          <a:p>
            <a:pPr indent="-257048" lvl="0" marL="384048" marR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t/>
            </a:r>
            <a:endParaRPr b="0" i="0" sz="21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938" y="4538300"/>
            <a:ext cx="2939550" cy="211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4601" y="4538300"/>
            <a:ext cx="2939550" cy="211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9275" y="4538315"/>
            <a:ext cx="2939550" cy="211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4600" y="2331187"/>
            <a:ext cx="2939550" cy="1965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Strategy</a:t>
            </a:r>
            <a:endParaRPr/>
          </a:p>
        </p:txBody>
      </p:sp>
      <p:grpSp>
        <p:nvGrpSpPr>
          <p:cNvPr id="116" name="Shape 116"/>
          <p:cNvGrpSpPr/>
          <p:nvPr/>
        </p:nvGrpSpPr>
        <p:grpSpPr>
          <a:xfrm>
            <a:off x="6295216" y="2189500"/>
            <a:ext cx="3062731" cy="4539447"/>
            <a:chOff x="5632317" y="1189775"/>
            <a:chExt cx="3305700" cy="3284694"/>
          </a:xfrm>
        </p:grpSpPr>
        <p:sp>
          <p:nvSpPr>
            <p:cNvPr id="117" name="Shape 117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Evaluate Ideas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5889692" y="1858769"/>
              <a:ext cx="27039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30200" lvl="0" marL="457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Evaluate and select  key ideas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Research and apply constraints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" name="Shape 119"/>
          <p:cNvGrpSpPr/>
          <p:nvPr/>
        </p:nvGrpSpPr>
        <p:grpSpPr>
          <a:xfrm>
            <a:off x="1069775" y="2189496"/>
            <a:ext cx="3286203" cy="4539451"/>
            <a:chOff x="0" y="1189989"/>
            <a:chExt cx="3546900" cy="3284697"/>
          </a:xfrm>
        </p:grpSpPr>
        <p:sp>
          <p:nvSpPr>
            <p:cNvPr id="120" name="Shape 120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Define the Problem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0" y="1858986"/>
              <a:ext cx="30945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30200" lvl="0" marL="457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Charge Statement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Student Learning Outcomes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Student Input (Lunches, Panel, Survey)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Employer Input (Presentation, Panel)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" name="Shape 122"/>
          <p:cNvGrpSpPr/>
          <p:nvPr/>
        </p:nvGrpSpPr>
        <p:grpSpPr>
          <a:xfrm>
            <a:off x="3797580" y="2189200"/>
            <a:ext cx="3062731" cy="4539447"/>
            <a:chOff x="2944204" y="1189775"/>
            <a:chExt cx="3305700" cy="3284694"/>
          </a:xfrm>
        </p:grpSpPr>
        <p:sp>
          <p:nvSpPr>
            <p:cNvPr id="123" name="Shape 123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0B7743"/>
            </a:solidFill>
            <a:ln cap="flat" cmpd="sng" w="38100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Gather Ideas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3164274" y="1858769"/>
              <a:ext cx="28671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30200" lvl="0" marL="457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Research other institutions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Creative brainstorming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AAC&amp;U Conference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8883841" y="2189200"/>
            <a:ext cx="3062731" cy="4539447"/>
            <a:chOff x="5632317" y="1189775"/>
            <a:chExt cx="3305700" cy="3284694"/>
          </a:xfrm>
        </p:grpSpPr>
        <p:sp>
          <p:nvSpPr>
            <p:cNvPr id="126" name="Shape 126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10B36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Concept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5792794" y="1858769"/>
              <a:ext cx="26889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30200" lvl="0" marL="457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Develop ideas into workable concept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Present concept for evaluation by University Community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May require revisions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Implementation not part of this process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 Notes</a:t>
            </a:r>
            <a:r>
              <a:rPr lang="en-US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1371600" y="1495300"/>
            <a:ext cx="9601200" cy="4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>
              <a:spcBef>
                <a:spcPts val="100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Identified a process for Re-envisioning based on design thinking</a:t>
            </a:r>
            <a:endParaRPr sz="2100"/>
          </a:p>
          <a:p>
            <a: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It is ok that the process is a bit messy at times</a:t>
            </a:r>
            <a:endParaRPr sz="2100"/>
          </a:p>
          <a:p>
            <a: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We have generated process work product (Not final product or deliverables)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Defined the scope of our activity with charge statement</a:t>
            </a:r>
            <a:endParaRPr sz="2100"/>
          </a:p>
          <a:p>
            <a: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Process work product, not final product</a:t>
            </a:r>
            <a:endParaRPr sz="2100"/>
          </a:p>
          <a:p>
            <a: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Still some confusion about scope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Identified the important aspects of undergraduate education for UVU students with SLOs</a:t>
            </a:r>
            <a:endParaRPr sz="2100"/>
          </a:p>
          <a:p>
            <a: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Also </a:t>
            </a:r>
            <a:r>
              <a:rPr lang="en-US" sz="2100"/>
              <a:t>Process work product, not final product</a:t>
            </a:r>
            <a:endParaRPr sz="2100"/>
          </a:p>
          <a:p>
            <a: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Validated existing institutional ELOs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Have begun research and idea gathering phase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Constraints are important and will be considered in the next step</a:t>
            </a:r>
            <a:endParaRPr sz="2100"/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Concerned about committee members’ motivations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Opposing Committee Feedback </a:t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371600" y="1706675"/>
            <a:ext cx="4124100" cy="2220000"/>
          </a:xfrm>
          <a:prstGeom prst="rect">
            <a:avLst/>
          </a:prstGeom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Re-envision something new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Spend more tim</a:t>
            </a:r>
            <a:r>
              <a:rPr lang="en-US"/>
              <a:t>e “Empathizing”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Work together during meeting	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Re-form groups</a:t>
            </a:r>
            <a:endParaRPr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Working too slow</a:t>
            </a:r>
            <a:endParaRPr/>
          </a:p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x="7045900" y="1706675"/>
            <a:ext cx="4124100" cy="2220000"/>
          </a:xfrm>
          <a:prstGeom prst="rect">
            <a:avLst/>
          </a:prstGeom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Keep/remodel what we have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Spend more time understanding current GE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Activities are just busy work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Don’t re-form groups</a:t>
            </a:r>
            <a:endParaRPr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Working too fast</a:t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286" y="4159150"/>
            <a:ext cx="6496350" cy="2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5628800" y="2739125"/>
            <a:ext cx="1284000" cy="234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295400" y="1630325"/>
            <a:ext cx="6517800" cy="3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What are your thoughts on the process</a:t>
            </a:r>
            <a:r>
              <a:rPr lang="en-US" sz="2400"/>
              <a:t>?</a:t>
            </a:r>
            <a:endParaRPr sz="2400"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What are we missing in the process?</a:t>
            </a:r>
            <a:endParaRPr sz="2400"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What is preventing you from participating?</a:t>
            </a:r>
            <a:endParaRPr sz="2400"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149" y="1859400"/>
            <a:ext cx="2606649" cy="25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