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1" r:id="rId6"/>
    <p:sldId id="269" r:id="rId7"/>
    <p:sldId id="260" r:id="rId8"/>
    <p:sldId id="262" r:id="rId9"/>
    <p:sldId id="263" r:id="rId10"/>
    <p:sldId id="264" r:id="rId11"/>
    <p:sldId id="270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1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April 5, 2018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April 5,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April 5,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April 5,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April 5,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April 5,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April 5,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April 5,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April 5,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April 5, 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April 5,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April 5,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Re-Envisioning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5, 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274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308" y="2323652"/>
            <a:ext cx="7580923" cy="350897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Break into </a:t>
            </a:r>
            <a:r>
              <a:rPr lang="en-US" sz="3200" dirty="0" smtClean="0"/>
              <a:t>standing groups </a:t>
            </a:r>
            <a:r>
              <a:rPr lang="en-US" sz="3200" dirty="0" smtClean="0"/>
              <a:t>and </a:t>
            </a:r>
            <a:r>
              <a:rPr lang="en-US" sz="3200" dirty="0" smtClean="0"/>
              <a:t>	create </a:t>
            </a:r>
            <a:r>
              <a:rPr lang="en-US" sz="3200" dirty="0" smtClean="0"/>
              <a:t>work </a:t>
            </a:r>
            <a:r>
              <a:rPr lang="en-US" sz="3200" dirty="0" smtClean="0"/>
              <a:t>plans </a:t>
            </a:r>
            <a:endParaRPr lang="en-US" sz="3200" dirty="0" smtClean="0"/>
          </a:p>
          <a:p>
            <a:r>
              <a:rPr lang="en-US" sz="3200" dirty="0" smtClean="0"/>
              <a:t>Report out </a:t>
            </a:r>
            <a:r>
              <a:rPr lang="en-US" sz="3200" dirty="0" smtClean="0"/>
              <a:t> Two Next Weeks</a:t>
            </a:r>
          </a:p>
          <a:p>
            <a:r>
              <a:rPr lang="en-US" sz="3200" dirty="0" smtClean="0"/>
              <a:t>Finalize Summer Plans, etc.</a:t>
            </a:r>
            <a:endParaRPr lang="en-US" sz="3200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221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Gather Data- Stakeholder Group</a:t>
            </a:r>
          </a:p>
          <a:p>
            <a:pPr lvl="1"/>
            <a:r>
              <a:rPr lang="en-US" dirty="0"/>
              <a:t>What do we have?</a:t>
            </a:r>
          </a:p>
          <a:p>
            <a:pPr lvl="1"/>
            <a:r>
              <a:rPr lang="en-US" dirty="0"/>
              <a:t>What can we do this semester?</a:t>
            </a:r>
          </a:p>
          <a:p>
            <a:pPr lvl="1"/>
            <a:r>
              <a:rPr lang="en-US" dirty="0"/>
              <a:t>What can we do over the summer?</a:t>
            </a:r>
          </a:p>
          <a:p>
            <a:pPr lvl="1"/>
            <a:r>
              <a:rPr lang="en-US" dirty="0"/>
              <a:t>Next Fall- what is still needed?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190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936726" cy="3508977"/>
          </a:xfrm>
        </p:spPr>
        <p:txBody>
          <a:bodyPr/>
          <a:lstStyle/>
          <a:p>
            <a:r>
              <a:rPr lang="en-US" dirty="0" smtClean="0"/>
              <a:t>Define- Assessment Group</a:t>
            </a:r>
          </a:p>
          <a:p>
            <a:pPr lvl="1"/>
            <a:r>
              <a:rPr lang="en-US" dirty="0" smtClean="0"/>
              <a:t>What do we think we </a:t>
            </a:r>
            <a:r>
              <a:rPr lang="en-US" dirty="0" smtClean="0"/>
              <a:t>know (ELO’s)?</a:t>
            </a:r>
            <a:endParaRPr lang="en-US" dirty="0" smtClean="0"/>
          </a:p>
          <a:p>
            <a:pPr lvl="1"/>
            <a:r>
              <a:rPr lang="en-US" dirty="0" smtClean="0"/>
              <a:t>What do we need from “Gather Data”?</a:t>
            </a:r>
          </a:p>
          <a:p>
            <a:pPr lvl="1"/>
            <a:r>
              <a:rPr lang="en-US" dirty="0" smtClean="0"/>
              <a:t>What questions do we have and </a:t>
            </a:r>
            <a:r>
              <a:rPr lang="en-US" dirty="0" smtClean="0"/>
              <a:t>who/what </a:t>
            </a:r>
            <a:r>
              <a:rPr lang="en-US" dirty="0" smtClean="0"/>
              <a:t>is needed for “answers”</a:t>
            </a:r>
          </a:p>
          <a:p>
            <a:pPr lvl="1"/>
            <a:r>
              <a:rPr lang="en-US" dirty="0" smtClean="0"/>
              <a:t>What can we do this summer?</a:t>
            </a:r>
          </a:p>
          <a:p>
            <a:pPr lvl="1"/>
            <a:r>
              <a:rPr lang="en-US" dirty="0" smtClean="0"/>
              <a:t>In the fall</a:t>
            </a:r>
            <a:r>
              <a:rPr lang="mr-IN" dirty="0" smtClean="0"/>
              <a:t>……</a:t>
            </a:r>
            <a:r>
              <a:rPr lang="en-US" dirty="0" smtClean="0"/>
              <a:t>.?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773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Ideas- </a:t>
            </a:r>
            <a:r>
              <a:rPr lang="en-US" dirty="0" smtClean="0"/>
              <a:t>How </a:t>
            </a:r>
            <a:r>
              <a:rPr lang="en-US" dirty="0" smtClean="0"/>
              <a:t>Group</a:t>
            </a:r>
          </a:p>
          <a:p>
            <a:pPr lvl="1"/>
            <a:r>
              <a:rPr lang="en-US" dirty="0" smtClean="0"/>
              <a:t>What have we generated thus far?</a:t>
            </a:r>
          </a:p>
          <a:p>
            <a:pPr lvl="1"/>
            <a:r>
              <a:rPr lang="en-US" dirty="0" smtClean="0"/>
              <a:t>Who else should we ask?</a:t>
            </a:r>
          </a:p>
          <a:p>
            <a:pPr lvl="1"/>
            <a:r>
              <a:rPr lang="en-US" dirty="0" smtClean="0"/>
              <a:t>When do we stop generating?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261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Plans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248" y="2323652"/>
            <a:ext cx="7120666" cy="3508977"/>
          </a:xfrm>
        </p:spPr>
        <p:txBody>
          <a:bodyPr/>
          <a:lstStyle/>
          <a:p>
            <a:r>
              <a:rPr lang="en-US" dirty="0" smtClean="0"/>
              <a:t>Refine- Strategies Group</a:t>
            </a:r>
          </a:p>
          <a:p>
            <a:pPr lvl="1"/>
            <a:r>
              <a:rPr lang="en-US" dirty="0" smtClean="0"/>
              <a:t>Micro process group- we need a method for evaluation of ideas</a:t>
            </a:r>
          </a:p>
          <a:p>
            <a:pPr lvl="1"/>
            <a:r>
              <a:rPr lang="en-US" dirty="0" smtClean="0"/>
              <a:t>Some ideas probably have the same “issues” so what might those be and can we start exploring those?</a:t>
            </a:r>
          </a:p>
          <a:p>
            <a:pPr lvl="2"/>
            <a:r>
              <a:rPr lang="en-US" dirty="0" smtClean="0"/>
              <a:t>Workload- team teaching, etc.</a:t>
            </a:r>
          </a:p>
          <a:p>
            <a:pPr lvl="2"/>
            <a:r>
              <a:rPr lang="en-US" dirty="0" smtClean="0"/>
              <a:t>Class size</a:t>
            </a:r>
          </a:p>
          <a:p>
            <a:pPr lvl="2"/>
            <a:r>
              <a:rPr lang="en-US" dirty="0" smtClean="0"/>
              <a:t>Ownership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835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Public Forums- discussion</a:t>
            </a:r>
          </a:p>
          <a:p>
            <a:r>
              <a:rPr lang="en-US" dirty="0" smtClean="0"/>
              <a:t>Build phase- this is often a magic moment where we must take a number of ideas and make them into something coherent- sometimes reverse engineering can help here- Big Picture then fill in</a:t>
            </a:r>
          </a:p>
          <a:p>
            <a:r>
              <a:rPr lang="en-US" dirty="0" smtClean="0"/>
              <a:t>Pilot Phase- we may need $$$- PBA is not a nimble process so ask now- need a few specifics </a:t>
            </a:r>
          </a:p>
          <a:p>
            <a:r>
              <a:rPr lang="en-US" dirty="0" smtClean="0"/>
              <a:t>Curricular Changes- Feb. of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541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4</a:t>
            </a:r>
            <a:r>
              <a:rPr lang="en-US" sz="2800" dirty="0" smtClean="0"/>
              <a:t> Group Presentations</a:t>
            </a:r>
          </a:p>
          <a:p>
            <a:pPr lvl="1"/>
            <a:r>
              <a:rPr lang="en-US" sz="2800" dirty="0" smtClean="0"/>
              <a:t>Process and Strategies </a:t>
            </a:r>
          </a:p>
          <a:p>
            <a:pPr lvl="1"/>
            <a:r>
              <a:rPr lang="en-US" sz="2800" dirty="0" smtClean="0"/>
              <a:t>Big Questions- How?</a:t>
            </a:r>
          </a:p>
          <a:p>
            <a:pPr lvl="1"/>
            <a:r>
              <a:rPr lang="en-US" sz="2800" dirty="0" smtClean="0"/>
              <a:t>Stakeholders</a:t>
            </a:r>
          </a:p>
          <a:p>
            <a:pPr lvl="1"/>
            <a:r>
              <a:rPr lang="en-US" sz="2800" dirty="0" smtClean="0"/>
              <a:t>Assessment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491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Discussion- Last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522" y="2323652"/>
            <a:ext cx="7296848" cy="3508977"/>
          </a:xfrm>
        </p:spPr>
        <p:txBody>
          <a:bodyPr/>
          <a:lstStyle/>
          <a:p>
            <a:r>
              <a:rPr lang="en-US" dirty="0" smtClean="0"/>
              <a:t>Process Presentation 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nough detail or do you need more?</a:t>
            </a:r>
          </a:p>
          <a:p>
            <a:pPr lvl="1"/>
            <a:r>
              <a:rPr lang="en-US" dirty="0" smtClean="0"/>
              <a:t>Do you support this process?</a:t>
            </a:r>
          </a:p>
          <a:p>
            <a:pPr lvl="2"/>
            <a:r>
              <a:rPr lang="en-US" dirty="0" smtClean="0"/>
              <a:t>Vote</a:t>
            </a:r>
            <a:endParaRPr lang="en-US" dirty="0" smtClean="0"/>
          </a:p>
          <a:p>
            <a:r>
              <a:rPr lang="en-US" dirty="0" smtClean="0"/>
              <a:t>Other Areas- return to those </a:t>
            </a:r>
            <a:r>
              <a:rPr lang="en-US" dirty="0" smtClean="0"/>
              <a:t>after</a:t>
            </a:r>
            <a:r>
              <a:rPr lang="mr-IN" dirty="0" smtClean="0"/>
              <a:t>……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38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114" y="2617279"/>
            <a:ext cx="7318870" cy="2462450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4000" dirty="0"/>
              <a:t>S</a:t>
            </a:r>
            <a:r>
              <a:rPr lang="en-US" sz="4000" dirty="0" smtClean="0"/>
              <a:t>hould the current work continue </a:t>
            </a:r>
            <a:r>
              <a:rPr lang="en-US" sz="4000" dirty="0"/>
              <a:t>into the </a:t>
            </a:r>
            <a:r>
              <a:rPr lang="en-US" sz="4000" dirty="0" smtClean="0"/>
              <a:t>fall?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14120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884" y="2323652"/>
            <a:ext cx="7209350" cy="3508977"/>
          </a:xfrm>
        </p:spPr>
        <p:txBody>
          <a:bodyPr/>
          <a:lstStyle/>
          <a:p>
            <a:r>
              <a:rPr lang="en-US" dirty="0" smtClean="0"/>
              <a:t>We propose a formal vote on the question</a:t>
            </a:r>
          </a:p>
          <a:p>
            <a:r>
              <a:rPr lang="en-US" dirty="0" smtClean="0"/>
              <a:t>Voting </a:t>
            </a:r>
            <a:r>
              <a:rPr lang="en-US" dirty="0" smtClean="0"/>
              <a:t>Process</a:t>
            </a:r>
            <a:r>
              <a:rPr lang="en-US" dirty="0"/>
              <a:t> </a:t>
            </a:r>
            <a:r>
              <a:rPr lang="en-US" dirty="0" smtClean="0"/>
              <a:t>considerations</a:t>
            </a:r>
            <a:r>
              <a:rPr lang="mr-IN" dirty="0" smtClean="0"/>
              <a:t>…</a:t>
            </a:r>
            <a:r>
              <a:rPr lang="en-US" dirty="0" smtClean="0"/>
              <a:t>..</a:t>
            </a:r>
          </a:p>
          <a:p>
            <a:pPr lvl="1"/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Vote- simple majority or</a:t>
            </a:r>
            <a:r>
              <a:rPr lang="mr-IN" dirty="0" smtClean="0"/>
              <a:t>……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Several people have contacted me</a:t>
            </a:r>
            <a:r>
              <a:rPr lang="mr-IN" dirty="0" smtClean="0"/>
              <a:t>…</a:t>
            </a:r>
            <a:r>
              <a:rPr lang="en-US" dirty="0" smtClean="0"/>
              <a:t>..?</a:t>
            </a:r>
            <a:endParaRPr lang="en-US" dirty="0" smtClean="0"/>
          </a:p>
          <a:p>
            <a:pPr lvl="1"/>
            <a:r>
              <a:rPr lang="en-US" dirty="0" smtClean="0"/>
              <a:t>Paper ballot- simple Yes/No</a:t>
            </a:r>
          </a:p>
          <a:p>
            <a:r>
              <a:rPr lang="en-US" dirty="0" smtClean="0"/>
              <a:t>Outcome determines 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3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Drafting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a report out for Faculty Senate, UVUSA and Presidents Council</a:t>
            </a:r>
          </a:p>
          <a:p>
            <a:r>
              <a:rPr lang="en-US" dirty="0" smtClean="0"/>
              <a:t>Who would like to help draft?</a:t>
            </a:r>
          </a:p>
          <a:p>
            <a:r>
              <a:rPr lang="en-US" dirty="0" smtClean="0"/>
              <a:t>Need a working draft next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61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3698" y="2323652"/>
            <a:ext cx="7304536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/>
              <a:t>April </a:t>
            </a:r>
            <a:r>
              <a:rPr lang="en-US" dirty="0"/>
              <a:t>5</a:t>
            </a:r>
            <a:r>
              <a:rPr lang="en-US" dirty="0" smtClean="0"/>
              <a:t>- Today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April 12</a:t>
            </a:r>
            <a:r>
              <a:rPr lang="en-US" dirty="0" smtClean="0"/>
              <a:t>- Initial Draft discussion and</a:t>
            </a:r>
            <a:r>
              <a:rPr lang="en-US" dirty="0"/>
              <a:t> </a:t>
            </a:r>
            <a:r>
              <a:rPr lang="en-US" dirty="0" smtClean="0"/>
              <a:t>Work </a:t>
            </a:r>
            <a:r>
              <a:rPr lang="en-US" dirty="0" smtClean="0"/>
              <a:t>Plans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April 17</a:t>
            </a:r>
            <a:r>
              <a:rPr lang="en-US" dirty="0" smtClean="0"/>
              <a:t>- Last Faculty Senate Meeting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April 19</a:t>
            </a:r>
            <a:r>
              <a:rPr lang="en-US" dirty="0" smtClean="0"/>
              <a:t>- Connectivity between Work Plans 	and Summer Activities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103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696818"/>
              </p:ext>
            </p:extLst>
          </p:nvPr>
        </p:nvGraphicFramePr>
        <p:xfrm>
          <a:off x="941310" y="2324100"/>
          <a:ext cx="7273742" cy="159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9394"/>
                <a:gridCol w="1158203"/>
                <a:gridCol w="1079412"/>
                <a:gridCol w="1229112"/>
                <a:gridCol w="969108"/>
                <a:gridCol w="882440"/>
                <a:gridCol w="91607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Process Step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Gather Data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Generate Ideas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Build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Pilot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Goal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Stakeholder Needs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Define Objectives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Achieving Objectives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Evaluate</a:t>
                      </a:r>
                      <a:r>
                        <a:rPr lang="en-US" sz="1200" baseline="0" dirty="0" smtClean="0"/>
                        <a:t> and Select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Develop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Test and Evaluate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Weeks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Weeks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Weeks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</a:t>
                      </a:r>
                      <a:r>
                        <a:rPr lang="en-US" sz="1400" dirty="0" err="1" smtClean="0"/>
                        <a:t>Wks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 </a:t>
                      </a:r>
                      <a:r>
                        <a:rPr lang="en-US" sz="1400" dirty="0" err="1" smtClean="0"/>
                        <a:t>Wks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2019-20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10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done “work” in Gather, Define and Generate Ideas and “pondered” in Refine</a:t>
            </a:r>
          </a:p>
          <a:p>
            <a:r>
              <a:rPr lang="en-US" dirty="0" smtClean="0"/>
              <a:t>How do we honor the process but not </a:t>
            </a:r>
            <a:r>
              <a:rPr lang="en-US" dirty="0" smtClean="0"/>
              <a:t>lose </a:t>
            </a:r>
            <a:r>
              <a:rPr lang="en-US" dirty="0" smtClean="0"/>
              <a:t>what we have already done?</a:t>
            </a:r>
          </a:p>
          <a:p>
            <a:r>
              <a:rPr lang="en-US" dirty="0" smtClean="0"/>
              <a:t>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13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634</TotalTime>
  <Words>484</Words>
  <Application>Microsoft Macintosh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Re-Envisioning </vt:lpstr>
      <vt:lpstr>Last Week</vt:lpstr>
      <vt:lpstr>Discussion- Last Week</vt:lpstr>
      <vt:lpstr>The Question</vt:lpstr>
      <vt:lpstr>Decision</vt:lpstr>
      <vt:lpstr>Drafting Group</vt:lpstr>
      <vt:lpstr>Timeline</vt:lpstr>
      <vt:lpstr>Process</vt:lpstr>
      <vt:lpstr>Connectivity</vt:lpstr>
      <vt:lpstr>Work Plans</vt:lpstr>
      <vt:lpstr>Work Plan</vt:lpstr>
      <vt:lpstr>Work Plans</vt:lpstr>
      <vt:lpstr>Work Plans</vt:lpstr>
      <vt:lpstr>Work Plans </vt:lpstr>
      <vt:lpstr>Other Considerations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Re-Envisioning </dc:title>
  <dc:creator>Employee</dc:creator>
  <cp:lastModifiedBy>Employee</cp:lastModifiedBy>
  <cp:revision>24</cp:revision>
  <dcterms:created xsi:type="dcterms:W3CDTF">2018-03-30T13:36:00Z</dcterms:created>
  <dcterms:modified xsi:type="dcterms:W3CDTF">2018-04-05T20:25:43Z</dcterms:modified>
</cp:coreProperties>
</file>