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62" r:id="rId4"/>
    <p:sldId id="259" r:id="rId5"/>
    <p:sldId id="260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C85"/>
    <a:srgbClr val="FFB989"/>
    <a:srgbClr val="FF3300"/>
    <a:srgbClr val="FF6600"/>
    <a:srgbClr val="3399FF"/>
    <a:srgbClr val="0066FF"/>
    <a:srgbClr val="0099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56" d="100"/>
          <a:sy n="56" d="100"/>
        </p:scale>
        <p:origin x="43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620785C-266A-4191-A1DE-5A744D9723BE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B78BB7F-0517-4866-B99B-2D149E23CFEB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771737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785C-266A-4191-A1DE-5A744D9723BE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8BB7F-0517-4866-B99B-2D149E23C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162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785C-266A-4191-A1DE-5A744D9723BE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8BB7F-0517-4866-B99B-2D149E23C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7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785C-266A-4191-A1DE-5A744D9723BE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8BB7F-0517-4866-B99B-2D149E23C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4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20785C-266A-4191-A1DE-5A744D9723BE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78BB7F-0517-4866-B99B-2D149E23CFE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44278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785C-266A-4191-A1DE-5A744D9723BE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8BB7F-0517-4866-B99B-2D149E23C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46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785C-266A-4191-A1DE-5A744D9723BE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8BB7F-0517-4866-B99B-2D149E23C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07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785C-266A-4191-A1DE-5A744D9723BE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8BB7F-0517-4866-B99B-2D149E23C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2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785C-266A-4191-A1DE-5A744D9723BE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8BB7F-0517-4866-B99B-2D149E23C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11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20785C-266A-4191-A1DE-5A744D9723BE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78BB7F-0517-4866-B99B-2D149E23CF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71329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20785C-266A-4191-A1DE-5A744D9723BE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78BB7F-0517-4866-B99B-2D149E23CF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03762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1620785C-266A-4191-A1DE-5A744D9723BE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B78BB7F-0517-4866-B99B-2D149E23CF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96021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1368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696">
          <p15:clr>
            <a:srgbClr val="F26B43"/>
          </p15:clr>
        </p15:guide>
        <p15:guide id="4294967295" orient="horz" pos="432">
          <p15:clr>
            <a:srgbClr val="F26B43"/>
          </p15:clr>
        </p15:guide>
        <p15:guide id="4294967295" orient="horz" pos="1512">
          <p15:clr>
            <a:srgbClr val="F26B43"/>
          </p15:clr>
        </p15:guide>
        <p15:guide id="4294967295" pos="6912">
          <p15:clr>
            <a:srgbClr val="F26B43"/>
          </p15:clr>
        </p15:guide>
        <p15:guide id="4294967295" pos="936">
          <p15:clr>
            <a:srgbClr val="F26B43"/>
          </p15:clr>
        </p15:guide>
        <p15:guide id="4294967295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Re-envisioning Strategy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Cheryl Hanewicz and Sean Tolman</a:t>
            </a:r>
          </a:p>
          <a:p>
            <a:r>
              <a:rPr lang="en-US" dirty="0" smtClean="0"/>
              <a:t>January 25,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4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790" y="300790"/>
            <a:ext cx="9601200" cy="1485900"/>
          </a:xfrm>
        </p:spPr>
        <p:txBody>
          <a:bodyPr/>
          <a:lstStyle/>
          <a:p>
            <a:r>
              <a:rPr lang="en-US" dirty="0" smtClean="0"/>
              <a:t>“Design” = Problem Solving Approach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2527" y="1152023"/>
            <a:ext cx="6463725" cy="543760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860758" y="1552074"/>
            <a:ext cx="2175400" cy="42754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63447" y="5127381"/>
            <a:ext cx="1275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“What”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77526" y="4700570"/>
            <a:ext cx="1275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“How”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82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just a Hammer Looking for a Nail…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775" y="1565228"/>
            <a:ext cx="5049529" cy="489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2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3662"/>
            <a:ext cx="9601200" cy="1485900"/>
          </a:xfrm>
        </p:spPr>
        <p:txBody>
          <a:bodyPr/>
          <a:lstStyle/>
          <a:p>
            <a:r>
              <a:rPr lang="en-US" sz="3200" dirty="0" smtClean="0"/>
              <a:t>Key Concept: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“What” before “How”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37732"/>
            <a:ext cx="9601200" cy="141936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Postpone jumping to solutions</a:t>
            </a:r>
          </a:p>
          <a:p>
            <a:pPr lvl="1"/>
            <a:r>
              <a:rPr lang="en-US" sz="2800" dirty="0" smtClean="0"/>
              <a:t>Don’t want to solve the wrong problem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655" t="31379" r="22301" b="12684"/>
          <a:stretch/>
        </p:blipFill>
        <p:spPr>
          <a:xfrm>
            <a:off x="4162568" y="2828500"/>
            <a:ext cx="4735772" cy="348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3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475" y="399197"/>
            <a:ext cx="9601200" cy="1485900"/>
          </a:xfrm>
        </p:spPr>
        <p:txBody>
          <a:bodyPr/>
          <a:lstStyle/>
          <a:p>
            <a:r>
              <a:rPr lang="en-US" sz="3600" dirty="0" smtClean="0"/>
              <a:t>Key Concept: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Ideation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303" y="2345637"/>
            <a:ext cx="5602407" cy="287726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Allow “Wild Ideas”</a:t>
            </a:r>
          </a:p>
          <a:p>
            <a:pPr lvl="1"/>
            <a:r>
              <a:rPr lang="en-US" sz="2800" dirty="0" smtClean="0"/>
              <a:t>Shopping Cart Child Seat</a:t>
            </a:r>
            <a:endParaRPr lang="en-US" sz="28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600" dirty="0" smtClean="0"/>
              <a:t>Velcro Pants and Seat</a:t>
            </a:r>
          </a:p>
          <a:p>
            <a:r>
              <a:rPr lang="en-US" sz="2800" dirty="0" smtClean="0"/>
              <a:t>Postpone Judgment</a:t>
            </a:r>
          </a:p>
          <a:p>
            <a:r>
              <a:rPr lang="en-US" sz="2800" dirty="0" smtClean="0"/>
              <a:t>Think Outside the Box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424" r="9128"/>
          <a:stretch/>
        </p:blipFill>
        <p:spPr>
          <a:xfrm>
            <a:off x="7165075" y="1737458"/>
            <a:ext cx="4176215" cy="409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2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515" y="330852"/>
            <a:ext cx="9601200" cy="1485900"/>
          </a:xfrm>
        </p:spPr>
        <p:txBody>
          <a:bodyPr/>
          <a:lstStyle/>
          <a:p>
            <a:r>
              <a:rPr lang="en-US" dirty="0" smtClean="0"/>
              <a:t>Committee Approach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254515" y="1527651"/>
            <a:ext cx="10359191" cy="4540371"/>
            <a:chOff x="1227220" y="1937084"/>
            <a:chExt cx="10359191" cy="4540371"/>
          </a:xfrm>
        </p:grpSpPr>
        <p:grpSp>
          <p:nvGrpSpPr>
            <p:cNvPr id="11" name="Group 10"/>
            <p:cNvGrpSpPr/>
            <p:nvPr/>
          </p:nvGrpSpPr>
          <p:grpSpPr>
            <a:xfrm>
              <a:off x="1227220" y="1937084"/>
              <a:ext cx="9998244" cy="3986462"/>
              <a:chOff x="1227220" y="1937084"/>
              <a:chExt cx="9998244" cy="3986462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227220" y="1937084"/>
                <a:ext cx="6152149" cy="2999873"/>
                <a:chOff x="1215188" y="1564105"/>
                <a:chExt cx="6152149" cy="2999873"/>
              </a:xfrm>
            </p:grpSpPr>
            <p:sp>
              <p:nvSpPr>
                <p:cNvPr id="4" name="Hexagon 3"/>
                <p:cNvSpPr/>
                <p:nvPr/>
              </p:nvSpPr>
              <p:spPr>
                <a:xfrm>
                  <a:off x="1215188" y="1564105"/>
                  <a:ext cx="2334127" cy="1973179"/>
                </a:xfrm>
                <a:prstGeom prst="hexagon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/>
                    <a:t>Initial “PLO” Exercise</a:t>
                  </a:r>
                </a:p>
                <a:p>
                  <a:pPr algn="ctr"/>
                  <a:r>
                    <a:rPr lang="en-US" sz="2000" b="1" dirty="0" smtClean="0"/>
                    <a:t>(Feb 1</a:t>
                  </a:r>
                  <a:r>
                    <a:rPr lang="en-US" sz="2000" dirty="0" smtClean="0"/>
                    <a:t>)</a:t>
                  </a:r>
                  <a:endParaRPr lang="en-US" sz="2000" dirty="0"/>
                </a:p>
              </p:txBody>
            </p:sp>
            <p:sp>
              <p:nvSpPr>
                <p:cNvPr id="5" name="Hexagon 4"/>
                <p:cNvSpPr/>
                <p:nvPr/>
              </p:nvSpPr>
              <p:spPr>
                <a:xfrm>
                  <a:off x="3124199" y="2590799"/>
                  <a:ext cx="2334127" cy="1973179"/>
                </a:xfrm>
                <a:prstGeom prst="hexagon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/>
                    <a:t>Refine &amp; Aggregate PLOs</a:t>
                  </a:r>
                </a:p>
                <a:p>
                  <a:pPr algn="ctr"/>
                  <a:r>
                    <a:rPr lang="en-US" sz="2000" b="1" dirty="0" smtClean="0"/>
                    <a:t>(Feb 8)</a:t>
                  </a:r>
                  <a:endParaRPr lang="en-US" sz="2000" b="1" dirty="0"/>
                </a:p>
              </p:txBody>
            </p:sp>
            <p:sp>
              <p:nvSpPr>
                <p:cNvPr id="7" name="Hexagon 6"/>
                <p:cNvSpPr/>
                <p:nvPr/>
              </p:nvSpPr>
              <p:spPr>
                <a:xfrm>
                  <a:off x="5033210" y="1564105"/>
                  <a:ext cx="2334127" cy="1973179"/>
                </a:xfrm>
                <a:prstGeom prst="hexagon">
                  <a:avLst/>
                </a:prstGeom>
                <a:solidFill>
                  <a:srgbClr val="FF99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/>
                    <a:t>Explore Options for Achieving PLOs</a:t>
                  </a:r>
                </a:p>
                <a:p>
                  <a:pPr algn="ctr"/>
                  <a:r>
                    <a:rPr lang="en-US" sz="2000" b="1" dirty="0" smtClean="0"/>
                    <a:t> (Feb 15-22)</a:t>
                  </a:r>
                  <a:endParaRPr lang="en-US" sz="2000" b="1" dirty="0"/>
                </a:p>
              </p:txBody>
            </p:sp>
          </p:grpSp>
          <p:sp>
            <p:nvSpPr>
              <p:cNvPr id="9" name="Hexagon 8"/>
              <p:cNvSpPr/>
              <p:nvPr/>
            </p:nvSpPr>
            <p:spPr>
              <a:xfrm>
                <a:off x="6954253" y="2963778"/>
                <a:ext cx="2334127" cy="1973179"/>
              </a:xfrm>
              <a:prstGeom prst="hexagon">
                <a:avLst/>
              </a:prstGeom>
              <a:solidFill>
                <a:srgbClr val="FFB9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/>
                  <a:t>Prototype</a:t>
                </a:r>
                <a:endParaRPr lang="en-US" sz="2000" b="1" dirty="0"/>
              </a:p>
            </p:txBody>
          </p:sp>
          <p:sp>
            <p:nvSpPr>
              <p:cNvPr id="10" name="Hexagon 9"/>
              <p:cNvSpPr/>
              <p:nvPr/>
            </p:nvSpPr>
            <p:spPr>
              <a:xfrm>
                <a:off x="8891337" y="3950367"/>
                <a:ext cx="2334127" cy="1973179"/>
              </a:xfrm>
              <a:prstGeom prst="hexagon">
                <a:avLst/>
              </a:prstGeom>
              <a:solidFill>
                <a:srgbClr val="FF9C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/>
                  <a:t>Test</a:t>
                </a:r>
                <a:endParaRPr lang="en-US" sz="2000" b="1" dirty="0"/>
              </a:p>
            </p:txBody>
          </p:sp>
        </p:grpSp>
        <p:sp>
          <p:nvSpPr>
            <p:cNvPr id="12" name="Hexagon 11"/>
            <p:cNvSpPr/>
            <p:nvPr/>
          </p:nvSpPr>
          <p:spPr>
            <a:xfrm>
              <a:off x="6629400" y="2851484"/>
              <a:ext cx="4957011" cy="3164306"/>
            </a:xfrm>
            <a:prstGeom prst="hexagon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32680" y="6015790"/>
              <a:ext cx="2784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TBD</a:t>
              </a:r>
              <a:endPara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304122" y="4778900"/>
            <a:ext cx="4773052" cy="1654913"/>
          </a:xfrm>
        </p:spPr>
        <p:txBody>
          <a:bodyPr>
            <a:noAutofit/>
          </a:bodyPr>
          <a:lstStyle/>
          <a:p>
            <a:r>
              <a:rPr lang="en-US" sz="2400" dirty="0" smtClean="0"/>
              <a:t>Parallel Activities</a:t>
            </a:r>
          </a:p>
          <a:p>
            <a:pPr lvl="1"/>
            <a:r>
              <a:rPr lang="en-US" sz="2400" dirty="0" smtClean="0"/>
              <a:t>Guest Speakers</a:t>
            </a:r>
          </a:p>
          <a:p>
            <a:pPr lvl="1"/>
            <a:r>
              <a:rPr lang="en-US" sz="2400" dirty="0" smtClean="0"/>
              <a:t>Student Panel</a:t>
            </a:r>
          </a:p>
          <a:p>
            <a:pPr lvl="1"/>
            <a:r>
              <a:rPr lang="en-US" sz="2400" dirty="0" smtClean="0"/>
              <a:t>AACU Conference Reports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570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186</TotalTime>
  <Words>110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Franklin Gothic Book</vt:lpstr>
      <vt:lpstr>Wingdings</vt:lpstr>
      <vt:lpstr>Crop</vt:lpstr>
      <vt:lpstr>Re-envisioning Strategy</vt:lpstr>
      <vt:lpstr>“Design” = Problem Solving Approach</vt:lpstr>
      <vt:lpstr>Not just a Hammer Looking for a Nail…</vt:lpstr>
      <vt:lpstr>Key Concept: “What” before “How”</vt:lpstr>
      <vt:lpstr>Key Concept: Ideation</vt:lpstr>
      <vt:lpstr>Committee Approach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Re-envisioning Strategy</dc:title>
  <dc:creator>Sean Tolman</dc:creator>
  <cp:lastModifiedBy>Sean Tolman</cp:lastModifiedBy>
  <cp:revision>12</cp:revision>
  <dcterms:created xsi:type="dcterms:W3CDTF">2018-01-25T16:35:01Z</dcterms:created>
  <dcterms:modified xsi:type="dcterms:W3CDTF">2018-01-25T19:41:01Z</dcterms:modified>
</cp:coreProperties>
</file>