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0" r:id="rId4"/>
    <p:sldId id="258" r:id="rId5"/>
    <p:sldId id="265" r:id="rId6"/>
    <p:sldId id="261" r:id="rId7"/>
    <p:sldId id="264" r:id="rId8"/>
    <p:sldId id="262" r:id="rId9"/>
    <p:sldId id="263" r:id="rId10"/>
    <p:sldId id="266" r:id="rId11"/>
    <p:sldId id="267" r:id="rId12"/>
    <p:sldId id="268" r:id="rId13"/>
    <p:sldId id="270" r:id="rId14"/>
    <p:sldId id="269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12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5150-4FD7-4802-B0EB-D52217513A72}" type="datetime1">
              <a:rPr lang="en-US" smtClean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09345-DEE0-4B07-8E32-441AC9DA095E}" type="datetime1">
              <a:rPr lang="en-US" smtClean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Re-envisioning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25, 2018</a:t>
            </a:r>
          </a:p>
          <a:p>
            <a:r>
              <a:rPr lang="en-US" dirty="0" smtClean="0"/>
              <a:t>Week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85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Results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English and Math- 6 year graduation rates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did not pass English or Math- 6%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Passed English- 37%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Passed Math- 41%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Passed both English and Math- 66%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15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Results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Course Enrollments- 6 year Graduation rates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year- did not attempt 9hrs in focus area- 48%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year- attempted 9hrs in focus area- 67%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year- earned 9hrs in focus area- 74%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84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Results</a:t>
            </a:r>
            <a:r>
              <a:rPr lang="mr-IN" dirty="0" smtClean="0"/>
              <a:t>…</a:t>
            </a:r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316" y="1600201"/>
            <a:ext cx="8577182" cy="4343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Productive Academic Mindset</a:t>
            </a:r>
          </a:p>
          <a:p>
            <a:r>
              <a:rPr lang="en-US" dirty="0" smtClean="0"/>
              <a:t>Perceived purpose of coursework</a:t>
            </a:r>
          </a:p>
          <a:p>
            <a:r>
              <a:rPr lang="en-US" dirty="0" smtClean="0"/>
              <a:t>Feel connected to their institution and that they belong</a:t>
            </a:r>
          </a:p>
          <a:p>
            <a:r>
              <a:rPr lang="en-US" dirty="0" smtClean="0"/>
              <a:t>Believe they are capable of learning the material</a:t>
            </a:r>
          </a:p>
          <a:p>
            <a:r>
              <a:rPr lang="en-US" dirty="0" smtClean="0"/>
              <a:t>Confidence interacting with Faculty and Staff</a:t>
            </a:r>
          </a:p>
          <a:p>
            <a:r>
              <a:rPr lang="en-US" dirty="0" smtClean="0"/>
              <a:t>GRIT and Perseverance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8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Results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340943" cy="4088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All 5 combined- Georgia System (Momentum Year)</a:t>
            </a:r>
          </a:p>
          <a:p>
            <a:r>
              <a:rPr lang="en-US" sz="2200" dirty="0" smtClean="0"/>
              <a:t>Community College 3 year Graduation Rate since 2013- UP 42%</a:t>
            </a:r>
          </a:p>
          <a:p>
            <a:r>
              <a:rPr lang="en-US" sz="2200" dirty="0" smtClean="0"/>
              <a:t>University 4 year Graduation Rate since 2013- UP 26%</a:t>
            </a:r>
          </a:p>
          <a:p>
            <a:r>
              <a:rPr lang="en-US" sz="2200" dirty="0" smtClean="0"/>
              <a:t>Under-Represented Minority Students Community College- UP 88%</a:t>
            </a:r>
          </a:p>
          <a:p>
            <a:r>
              <a:rPr lang="en-US" sz="2200" dirty="0"/>
              <a:t>Under-Represented Minority Students </a:t>
            </a:r>
            <a:r>
              <a:rPr lang="en-US" sz="2200" dirty="0" smtClean="0"/>
              <a:t>University- </a:t>
            </a:r>
            <a:r>
              <a:rPr lang="en-US" sz="2200" dirty="0"/>
              <a:t>UP </a:t>
            </a:r>
            <a:r>
              <a:rPr lang="en-US" sz="2200" dirty="0" smtClean="0"/>
              <a:t>51%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93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Results- Next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HIP’s- strong findings emerging</a:t>
            </a:r>
          </a:p>
          <a:p>
            <a:r>
              <a:rPr lang="en-US" dirty="0" smtClean="0"/>
              <a:t>Centrality of “core courses” and success or failure in those along with taking more courses faster</a:t>
            </a:r>
          </a:p>
          <a:p>
            <a:r>
              <a:rPr lang="en-US" dirty="0" smtClean="0"/>
              <a:t>Predictive Analytics- </a:t>
            </a:r>
            <a:r>
              <a:rPr lang="en-US" dirty="0" err="1" smtClean="0"/>
              <a:t>Civitas</a:t>
            </a:r>
            <a:r>
              <a:rPr lang="en-US" dirty="0" smtClean="0"/>
              <a:t>- Help them better to pick a major or focus area</a:t>
            </a:r>
          </a:p>
          <a:p>
            <a:r>
              <a:rPr lang="en-US" dirty="0" smtClean="0"/>
              <a:t>Intentional Advising- Help them better to pick a major or focus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06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7260" y="570156"/>
            <a:ext cx="8460911" cy="1054250"/>
          </a:xfrm>
        </p:spPr>
        <p:txBody>
          <a:bodyPr/>
          <a:lstStyle/>
          <a:p>
            <a:r>
              <a:rPr lang="en-US" sz="4800" dirty="0"/>
              <a:t>2</a:t>
            </a:r>
            <a:r>
              <a:rPr lang="en-US" sz="4800" baseline="30000" dirty="0"/>
              <a:t>nd</a:t>
            </a:r>
            <a:r>
              <a:rPr lang="en-US" sz="4800" dirty="0"/>
              <a:t> Homework Assignment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2475" y="1792190"/>
            <a:ext cx="8335696" cy="4558223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/>
              <a:t>Colleges/Schools or “other” units and constituencies represented here- so SA’s, Students, AA’s and External Invites</a:t>
            </a:r>
            <a:r>
              <a:rPr lang="mr-IN" sz="2600" dirty="0"/>
              <a:t>………</a:t>
            </a:r>
            <a:endParaRPr lang="en-US" sz="2600" dirty="0"/>
          </a:p>
          <a:p>
            <a:r>
              <a:rPr lang="en-US" sz="2600" dirty="0"/>
              <a:t>Conduct a meeting or event where you solicit input- please invite us so we can sit and listen</a:t>
            </a:r>
          </a:p>
          <a:p>
            <a:r>
              <a:rPr lang="en-US" sz="2600" dirty="0"/>
              <a:t>Type of input- “What should Undergrad/GE look like (model) and what is your best idea for ensuring it meets our students needs?  The answer may be it is fine leave it alone- we are not trying to force a response </a:t>
            </a:r>
            <a:r>
              <a:rPr lang="en-US" sz="2600" dirty="0" smtClean="0"/>
              <a:t>but we </a:t>
            </a:r>
            <a:r>
              <a:rPr lang="en-US" sz="2600" dirty="0"/>
              <a:t>do want to hear from as many voices as possible</a:t>
            </a:r>
          </a:p>
          <a:p>
            <a:r>
              <a:rPr lang="en-US" sz="2600" dirty="0"/>
              <a:t>Report back the top 2-3 things heard- how you aggregate that is up to you and we would like the bigger list of all ideas shared- we can </a:t>
            </a:r>
            <a:r>
              <a:rPr lang="en-US" sz="2600" dirty="0" smtClean="0"/>
              <a:t>provide advertising, </a:t>
            </a:r>
            <a:r>
              <a:rPr lang="en-US" sz="2600" dirty="0"/>
              <a:t>note taking assistance, facilitation, room scheduling, etc.- let us know</a:t>
            </a:r>
          </a:p>
          <a:p>
            <a:r>
              <a:rPr lang="en-US" sz="2600" dirty="0"/>
              <a:t>Due on </a:t>
            </a:r>
            <a:r>
              <a:rPr lang="en-US" sz="2600" dirty="0" smtClean="0"/>
              <a:t>Feb. 7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- </a:t>
            </a:r>
            <a:r>
              <a:rPr lang="en-US" sz="2600" dirty="0"/>
              <a:t>we will then aggregate and report out at the meeting on </a:t>
            </a:r>
            <a:r>
              <a:rPr lang="en-US" sz="2600" dirty="0" smtClean="0"/>
              <a:t>Feb. 8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if </a:t>
            </a:r>
            <a:r>
              <a:rPr lang="en-US" sz="2600" dirty="0"/>
              <a:t>possible.  We will also distribute all results amongst the group and post.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1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 Committee Report</a:t>
            </a:r>
          </a:p>
          <a:p>
            <a:r>
              <a:rPr lang="en-US" dirty="0" smtClean="0"/>
              <a:t>Housekeeping</a:t>
            </a:r>
          </a:p>
          <a:p>
            <a:r>
              <a:rPr lang="en-US" dirty="0" smtClean="0"/>
              <a:t>Chair Time</a:t>
            </a:r>
          </a:p>
          <a:p>
            <a:r>
              <a:rPr lang="en-US" dirty="0" err="1" smtClean="0"/>
              <a:t>Tristen</a:t>
            </a:r>
            <a:r>
              <a:rPr lang="en-US" dirty="0" smtClean="0"/>
              <a:t> </a:t>
            </a:r>
            <a:r>
              <a:rPr lang="en-US" dirty="0" err="1" smtClean="0"/>
              <a:t>Denley</a:t>
            </a:r>
            <a:r>
              <a:rPr lang="en-US" dirty="0" smtClean="0"/>
              <a:t> and Others</a:t>
            </a:r>
          </a:p>
          <a:p>
            <a:r>
              <a:rPr lang="en-US" dirty="0" smtClean="0"/>
              <a:t>Constituent Input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367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</a:t>
            </a:r>
          </a:p>
          <a:p>
            <a:r>
              <a:rPr lang="en-US" dirty="0" smtClean="0"/>
              <a:t>Canvas- alternatives</a:t>
            </a:r>
          </a:p>
          <a:p>
            <a:r>
              <a:rPr lang="en-US" dirty="0" smtClean="0"/>
              <a:t>Student Success </a:t>
            </a:r>
          </a:p>
          <a:p>
            <a:r>
              <a:rPr lang="en-US" dirty="0" smtClean="0"/>
              <a:t>From last week</a:t>
            </a:r>
            <a:r>
              <a:rPr lang="mr-IN" dirty="0" smtClean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0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301828"/>
            <a:ext cx="7756263" cy="1054250"/>
          </a:xfrm>
        </p:spPr>
        <p:txBody>
          <a:bodyPr/>
          <a:lstStyle/>
          <a:p>
            <a:r>
              <a:rPr lang="en-US" dirty="0"/>
              <a:t>Basic GE Models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54345" y="6064198"/>
            <a:ext cx="1255802" cy="5234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1451" y="1898444"/>
            <a:ext cx="1662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kern="1200" dirty="0" smtClean="0"/>
              <a:t>A la carte</a:t>
            </a:r>
            <a:endParaRPr lang="en-US" sz="2800" kern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1451" y="2439045"/>
            <a:ext cx="2441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200" dirty="0" smtClean="0"/>
              <a:t>A pick list of courses organized around macro disciplinary areas </a:t>
            </a:r>
            <a:r>
              <a:rPr lang="en-US" kern="1200" dirty="0" smtClean="0"/>
              <a:t>(</a:t>
            </a:r>
            <a:r>
              <a:rPr lang="en-US" dirty="0" smtClean="0"/>
              <a:t>humanities</a:t>
            </a:r>
            <a:r>
              <a:rPr lang="en-US" kern="1200" dirty="0" smtClean="0"/>
              <a:t>, </a:t>
            </a:r>
            <a:r>
              <a:rPr lang="en-US" kern="1200" dirty="0" smtClean="0"/>
              <a:t>etc.)- generally the “Intro” course for a program of study</a:t>
            </a:r>
            <a:endParaRPr lang="en-US" kern="1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1451" y="1609963"/>
            <a:ext cx="8519856" cy="17889"/>
          </a:xfrm>
          <a:prstGeom prst="straightConnector1">
            <a:avLst/>
          </a:prstGeom>
          <a:ln w="762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1450" y="4982418"/>
            <a:ext cx="2220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200" dirty="0" smtClean="0"/>
              <a:t>General USHE model &amp; UVU model(?) around 60% of Higher Ed.</a:t>
            </a:r>
            <a:endParaRPr lang="en-US" kern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526898" y="1898444"/>
            <a:ext cx="1414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kern="1200" dirty="0" smtClean="0"/>
              <a:t>Clusters</a:t>
            </a:r>
            <a:endParaRPr lang="en-US" sz="2800" kern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224271" y="2439045"/>
            <a:ext cx="257583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200" dirty="0" smtClean="0"/>
              <a:t>Intentional groupings of “intro” courses- this may facilitate scheduling (cohorts) and/or topical study or other intentional purposes</a:t>
            </a:r>
            <a:endParaRPr lang="en-US" kern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295821" y="4982418"/>
            <a:ext cx="250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200" dirty="0" smtClean="0"/>
              <a:t>Next most common- 20-25%- Vistas?</a:t>
            </a:r>
            <a:endParaRPr lang="en-US" kern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640577" y="1898444"/>
            <a:ext cx="3008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kern="1200" dirty="0" smtClean="0"/>
              <a:t>Cross Disciplinary</a:t>
            </a:r>
            <a:endParaRPr lang="en-US" sz="2800" kern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037120" y="2439045"/>
            <a:ext cx="29008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200" dirty="0"/>
              <a:t>C</a:t>
            </a:r>
            <a:r>
              <a:rPr lang="en-US" kern="1200" dirty="0" smtClean="0"/>
              <a:t>ourses designed around topical areas and generally not attached to a specific department.  Often team taught and cohort based</a:t>
            </a:r>
            <a:endParaRPr lang="en-US" kern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037119" y="4982418"/>
            <a:ext cx="2900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200" dirty="0" smtClean="0"/>
              <a:t>Least common (10-15%) but often described as most desired</a:t>
            </a:r>
            <a:endParaRPr lang="en-US" kern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109041" y="6278860"/>
            <a:ext cx="7244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 smtClean="0"/>
              <a:t>Obviously </a:t>
            </a:r>
            <a:r>
              <a:rPr lang="en-US" sz="2400" kern="1200" dirty="0" smtClean="0"/>
              <a:t>UVU Pros </a:t>
            </a:r>
            <a:r>
              <a:rPr lang="en-US" sz="2400" kern="1200" dirty="0" smtClean="0"/>
              <a:t>and Cons with each model</a:t>
            </a:r>
            <a:endParaRPr lang="en-US" sz="2400" kern="1200" dirty="0"/>
          </a:p>
        </p:txBody>
      </p:sp>
    </p:spTree>
    <p:extLst>
      <p:ext uri="{BB962C8B-B14F-4D97-AF65-F5344CB8AC3E}">
        <p14:creationId xmlns:p14="http://schemas.microsoft.com/office/powerpoint/2010/main" val="2312576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then</a:t>
            </a:r>
            <a:r>
              <a:rPr lang="mr-IN" dirty="0" smtClean="0"/>
              <a:t>…</a:t>
            </a:r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541" y="1600200"/>
            <a:ext cx="8541406" cy="50274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For reflection and pondering</a:t>
            </a:r>
            <a:r>
              <a:rPr lang="mr-IN" dirty="0" smtClean="0"/>
              <a:t>……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</a:t>
            </a:r>
            <a:r>
              <a:rPr lang="mr-IN" dirty="0" smtClean="0"/>
              <a:t>…</a:t>
            </a:r>
            <a:r>
              <a:rPr lang="en-US" dirty="0" smtClean="0"/>
              <a:t> which basic model do we organize around?</a:t>
            </a:r>
          </a:p>
          <a:p>
            <a:r>
              <a:rPr lang="en-US" dirty="0" smtClean="0"/>
              <a:t>Where</a:t>
            </a:r>
            <a:r>
              <a:rPr lang="mr-IN" dirty="0" smtClean="0"/>
              <a:t>…</a:t>
            </a:r>
            <a:r>
              <a:rPr lang="en-US" dirty="0" smtClean="0"/>
              <a:t> How much Here, Concurrent, Transfer, etc.</a:t>
            </a:r>
          </a:p>
          <a:p>
            <a:r>
              <a:rPr lang="en-US" dirty="0" smtClean="0"/>
              <a:t>How</a:t>
            </a:r>
            <a:r>
              <a:rPr lang="mr-IN" dirty="0" smtClean="0"/>
              <a:t>…</a:t>
            </a:r>
            <a:r>
              <a:rPr lang="en-US" dirty="0" smtClean="0"/>
              <a:t>. Delivery Modalities &amp; why or why not</a:t>
            </a:r>
          </a:p>
          <a:p>
            <a:r>
              <a:rPr lang="en-US" dirty="0" smtClean="0"/>
              <a:t>Who</a:t>
            </a:r>
            <a:r>
              <a:rPr lang="mr-IN" dirty="0" smtClean="0"/>
              <a:t>…</a:t>
            </a:r>
            <a:r>
              <a:rPr lang="en-US" dirty="0" smtClean="0"/>
              <a:t> Fulltime or Adjuncts- How much &amp; does it matter?  How “standardized”- master courses?</a:t>
            </a:r>
          </a:p>
          <a:p>
            <a:r>
              <a:rPr lang="en-US" dirty="0" smtClean="0"/>
              <a:t>I think we all agree “student success” should drive this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5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0"/>
            <a:ext cx="8042277" cy="459816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3</a:t>
            </a:r>
            <a:r>
              <a:rPr lang="en-US" dirty="0" smtClean="0"/>
              <a:t> minutes- 5 words you feel capture the charge</a:t>
            </a:r>
          </a:p>
          <a:p>
            <a:r>
              <a:rPr lang="en-US" dirty="0" smtClean="0"/>
              <a:t>10 minutes- Groups of 6- take the 5 words and develop a single 20 word statement</a:t>
            </a:r>
          </a:p>
          <a:p>
            <a:r>
              <a:rPr lang="en-US" dirty="0" smtClean="0"/>
              <a:t>10 minutes- Groups of 12- take the 20 word statements and combine into a single statement</a:t>
            </a:r>
          </a:p>
          <a:p>
            <a:r>
              <a:rPr lang="en-US" dirty="0" smtClean="0"/>
              <a:t>Post the 3 group statements and discuss</a:t>
            </a:r>
          </a:p>
          <a:p>
            <a:r>
              <a:rPr lang="en-US" dirty="0" smtClean="0"/>
              <a:t>Next Homework- Next week</a:t>
            </a:r>
          </a:p>
          <a:p>
            <a:pPr lvl="1"/>
            <a:r>
              <a:rPr lang="en-US" dirty="0" smtClean="0"/>
              <a:t>We will aggregate the 20 word statements into a single statement and your group will discuss and recommend changes, etc.</a:t>
            </a:r>
          </a:p>
          <a:p>
            <a:pPr lvl="1"/>
            <a:r>
              <a:rPr lang="en-US" dirty="0" smtClean="0"/>
              <a:t>Examine your PLO’s in light of this weeks discussion and</a:t>
            </a:r>
            <a:r>
              <a:rPr lang="mr-IN" dirty="0" smtClean="0"/>
              <a:t>…</a:t>
            </a:r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Make a presentation on PLO’s and your 20 word statement thoughts- 5-7 minutes</a:t>
            </a:r>
          </a:p>
        </p:txBody>
      </p:sp>
    </p:spTree>
    <p:extLst>
      <p:ext uri="{BB962C8B-B14F-4D97-AF65-F5344CB8AC3E}">
        <p14:creationId xmlns:p14="http://schemas.microsoft.com/office/powerpoint/2010/main" val="417951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756" y="1600201"/>
            <a:ext cx="8478798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February 1- Statement &amp; Begin Aggregating PLO’s</a:t>
            </a:r>
          </a:p>
          <a:p>
            <a:r>
              <a:rPr lang="en-US" dirty="0" smtClean="0"/>
              <a:t>February 8- Seeking Consensus on PLO’s</a:t>
            </a:r>
          </a:p>
          <a:p>
            <a:r>
              <a:rPr lang="en-US" dirty="0" smtClean="0"/>
              <a:t>Feb. 15- if consensus- then workgroups on each PLO</a:t>
            </a:r>
          </a:p>
          <a:p>
            <a:r>
              <a:rPr lang="en-US" dirty="0" smtClean="0"/>
              <a:t>Feb 22- Continue discussion on individual PLO’s and Conference Report</a:t>
            </a:r>
          </a:p>
          <a:p>
            <a:r>
              <a:rPr lang="en-US" dirty="0" smtClean="0"/>
              <a:t>Feb. 29- Start group reports on PLO’s- getting to the How</a:t>
            </a:r>
          </a:p>
          <a:p>
            <a:r>
              <a:rPr lang="en-US" dirty="0" smtClean="0"/>
              <a:t>March- continue building PLO strategies,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6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Tristan and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Student Success- Retention and Completion</a:t>
            </a:r>
          </a:p>
          <a:p>
            <a:pPr lvl="1"/>
            <a:r>
              <a:rPr lang="en-US" dirty="0" smtClean="0"/>
              <a:t>Make a Purposeful Program Choice- </a:t>
            </a:r>
            <a:r>
              <a:rPr lang="en-US" u="sng" dirty="0" smtClean="0"/>
              <a:t>everyone</a:t>
            </a:r>
            <a:r>
              <a:rPr lang="en-US" dirty="0" smtClean="0"/>
              <a:t> has a major or pathway</a:t>
            </a:r>
          </a:p>
          <a:p>
            <a:pPr lvl="1"/>
            <a:r>
              <a:rPr lang="en-US" dirty="0" smtClean="0"/>
              <a:t>All students </a:t>
            </a:r>
            <a:r>
              <a:rPr lang="en-US" u="sng" dirty="0" smtClean="0"/>
              <a:t>complete</a:t>
            </a:r>
            <a:r>
              <a:rPr lang="en-US" dirty="0" smtClean="0"/>
              <a:t> initial Math and </a:t>
            </a:r>
            <a:r>
              <a:rPr lang="en-US" dirty="0"/>
              <a:t>E</a:t>
            </a:r>
            <a:r>
              <a:rPr lang="en-US" dirty="0" smtClean="0"/>
              <a:t>nglish within 1</a:t>
            </a:r>
            <a:r>
              <a:rPr lang="en-US" baseline="30000" dirty="0" smtClean="0"/>
              <a:t>st</a:t>
            </a:r>
            <a:r>
              <a:rPr lang="en-US" dirty="0" smtClean="0"/>
              <a:t> year and preferably 1</a:t>
            </a:r>
            <a:r>
              <a:rPr lang="en-US" baseline="30000" dirty="0" smtClean="0"/>
              <a:t>st</a:t>
            </a:r>
            <a:r>
              <a:rPr lang="en-US" dirty="0" smtClean="0"/>
              <a:t> semester- </a:t>
            </a:r>
            <a:r>
              <a:rPr lang="en-US" dirty="0" err="1" smtClean="0"/>
              <a:t>corequisite</a:t>
            </a:r>
            <a:r>
              <a:rPr lang="en-US" dirty="0" smtClean="0"/>
              <a:t> models</a:t>
            </a:r>
          </a:p>
          <a:p>
            <a:pPr lvl="1"/>
            <a:r>
              <a:rPr lang="en-US" dirty="0" smtClean="0"/>
              <a:t>All students </a:t>
            </a:r>
            <a:r>
              <a:rPr lang="en-US" u="sng" dirty="0" smtClean="0"/>
              <a:t>attempting</a:t>
            </a:r>
            <a:r>
              <a:rPr lang="en-US" dirty="0" smtClean="0"/>
              <a:t> 30 credit hours in the 1</a:t>
            </a:r>
            <a:r>
              <a:rPr lang="en-US" baseline="30000" dirty="0" smtClean="0"/>
              <a:t>st</a:t>
            </a:r>
            <a:r>
              <a:rPr lang="en-US" dirty="0" smtClean="0"/>
              <a:t> year- Go fulltime</a:t>
            </a:r>
          </a:p>
          <a:p>
            <a:pPr lvl="1"/>
            <a:r>
              <a:rPr lang="en-US" dirty="0" smtClean="0"/>
              <a:t>9 hours (</a:t>
            </a:r>
            <a:r>
              <a:rPr lang="en-US" u="sng" dirty="0" smtClean="0"/>
              <a:t>3 classes</a:t>
            </a:r>
            <a:r>
              <a:rPr lang="en-US" dirty="0" smtClean="0"/>
              <a:t>) in the major or pathway of the 30</a:t>
            </a:r>
          </a:p>
          <a:p>
            <a:pPr lvl="1"/>
            <a:r>
              <a:rPr lang="en-US" u="sng" dirty="0" smtClean="0"/>
              <a:t>Create</a:t>
            </a:r>
            <a:r>
              <a:rPr lang="en-US" dirty="0" smtClean="0"/>
              <a:t> a productive academic mindset- this starts much earlier than the first day of classes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9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Results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340942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Students taking at least 30 </a:t>
            </a:r>
            <a:r>
              <a:rPr lang="en-US" b="1" dirty="0" smtClean="0"/>
              <a:t>Credits in the 1</a:t>
            </a:r>
            <a:r>
              <a:rPr lang="en-US" b="1" baseline="30000" dirty="0" smtClean="0"/>
              <a:t>st</a:t>
            </a:r>
            <a:r>
              <a:rPr lang="en-US" b="1" dirty="0" smtClean="0"/>
              <a:t> year</a:t>
            </a:r>
          </a:p>
          <a:p>
            <a:pPr marL="0" indent="0">
              <a:buNone/>
            </a:pPr>
            <a:r>
              <a:rPr lang="en-US" dirty="0" smtClean="0"/>
              <a:t>Tennessee System 2008 Cohort</a:t>
            </a:r>
          </a:p>
          <a:p>
            <a:r>
              <a:rPr lang="en-US" dirty="0" smtClean="0"/>
              <a:t>Community College 25% vs. 43% degree attainment</a:t>
            </a:r>
          </a:p>
          <a:p>
            <a:r>
              <a:rPr lang="en-US" dirty="0" smtClean="0"/>
              <a:t>University- 38% vs. 57%</a:t>
            </a:r>
          </a:p>
          <a:p>
            <a:r>
              <a:rPr lang="en-US" dirty="0" smtClean="0"/>
              <a:t>Tuition and fees average savings</a:t>
            </a:r>
          </a:p>
          <a:p>
            <a:pPr lvl="1"/>
            <a:r>
              <a:rPr lang="en-US" dirty="0" smtClean="0"/>
              <a:t>CC $1,740</a:t>
            </a:r>
          </a:p>
          <a:p>
            <a:pPr lvl="1"/>
            <a:r>
              <a:rPr lang="en-US" dirty="0" smtClean="0"/>
              <a:t>University $4,890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116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7449</TotalTime>
  <Words>985</Words>
  <Application>Microsoft Macintosh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Breeze</vt:lpstr>
      <vt:lpstr>Re-envisioning</vt:lpstr>
      <vt:lpstr>Agenda</vt:lpstr>
      <vt:lpstr>Housekeeping</vt:lpstr>
      <vt:lpstr>Basic GE Models</vt:lpstr>
      <vt:lpstr>This then…..</vt:lpstr>
      <vt:lpstr>Rapid Development</vt:lpstr>
      <vt:lpstr>Roadmap</vt:lpstr>
      <vt:lpstr>Tristan and Others</vt:lpstr>
      <vt:lpstr>And the Results….</vt:lpstr>
      <vt:lpstr>And the Results….</vt:lpstr>
      <vt:lpstr>And the Results….</vt:lpstr>
      <vt:lpstr>And the Results…..</vt:lpstr>
      <vt:lpstr>And the Results….</vt:lpstr>
      <vt:lpstr>And the Results- Next up</vt:lpstr>
      <vt:lpstr>2nd Homework Assignment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Re-envisioning</dc:title>
  <dc:creator>Employee</dc:creator>
  <cp:lastModifiedBy>Employee</cp:lastModifiedBy>
  <cp:revision>25</cp:revision>
  <dcterms:created xsi:type="dcterms:W3CDTF">2018-01-20T14:53:10Z</dcterms:created>
  <dcterms:modified xsi:type="dcterms:W3CDTF">2018-01-25T19:02:50Z</dcterms:modified>
</cp:coreProperties>
</file>