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2" r:id="rId4"/>
    <p:sldId id="272" r:id="rId5"/>
    <p:sldId id="273" r:id="rId6"/>
    <p:sldId id="274" r:id="rId7"/>
    <p:sldId id="275" r:id="rId8"/>
    <p:sldId id="276" r:id="rId9"/>
    <p:sldId id="277" r:id="rId10"/>
    <p:sldId id="278" r:id="rId11"/>
    <p:sldId id="260" r:id="rId12"/>
    <p:sldId id="271"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9" d="100"/>
          <a:sy n="99" d="100"/>
        </p:scale>
        <p:origin x="91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1C295150-4FD7-4802-B0EB-D52217513A72}" type="datetime1">
              <a:rPr lang="en-US" smtClean="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461895A-832A-4167-BE9B-7448CA062309}" type="datetime1">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27571FF-D602-4BB6-9683-7A1E909D4296}" type="datetime1">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C392BEB-5202-498C-89F7-BBD3BEE1B887}" type="datetime1">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F1909345-DEE0-4B07-8E32-441AC9DA095E}" type="datetime1">
              <a:rPr lang="en-US" smtClean="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2847B31-A4E1-4FCE-8661-5EC33A675437}" type="datetime1">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CAD832D-B7F8-4A85-B115-3F84BE9AC26D}" type="datetime1">
              <a:rPr lang="en-US" smtClean="0"/>
              <a:pPr/>
              <a:t>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10B34F3-05F7-41C1-B84E-68CE2E00C83C}" type="datetime1">
              <a:rPr lang="en-US" smtClean="0"/>
              <a:pPr/>
              <a:t>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F1909345-DEE0-4B07-8E32-441AC9DA095E}" type="datetime1">
              <a:rPr lang="en-US" smtClean="0"/>
              <a:pPr/>
              <a:t>2/2/2018</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F36DD0FD-55B0-48C4-8AF2-8A69533EDF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hf sldNum="0"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jsxt4so1Rz4" TargetMode="External"/><Relationship Id="rId2" Type="http://schemas.openxmlformats.org/officeDocument/2006/relationships/hyperlink" Target="https://www.uvu.edu/facsenate/reenvisioning_undergrad_exp.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Re-envisioning</a:t>
            </a:r>
          </a:p>
        </p:txBody>
      </p:sp>
      <p:sp>
        <p:nvSpPr>
          <p:cNvPr id="3" name="Subtitle 2"/>
          <p:cNvSpPr>
            <a:spLocks noGrp="1"/>
          </p:cNvSpPr>
          <p:nvPr>
            <p:ph type="subTitle" idx="1"/>
          </p:nvPr>
        </p:nvSpPr>
        <p:spPr/>
        <p:txBody>
          <a:bodyPr/>
          <a:lstStyle/>
          <a:p>
            <a:r>
              <a:rPr lang="en-US" dirty="0" smtClean="0"/>
              <a:t>February 1, 2018</a:t>
            </a:r>
          </a:p>
          <a:p>
            <a:r>
              <a:rPr lang="en-US" dirty="0" smtClean="0"/>
              <a:t>Week 5</a:t>
            </a:r>
            <a:endParaRPr lang="en-US" dirty="0"/>
          </a:p>
        </p:txBody>
      </p:sp>
    </p:spTree>
    <p:extLst>
      <p:ext uri="{BB962C8B-B14F-4D97-AF65-F5344CB8AC3E}">
        <p14:creationId xmlns:p14="http://schemas.microsoft.com/office/powerpoint/2010/main" val="450885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USHE Memorandum </a:t>
            </a:r>
            <a:r>
              <a:rPr lang="en-US" sz="1800" dirty="0" smtClean="0"/>
              <a:t>(6 September 2017)</a:t>
            </a:r>
            <a:endParaRPr lang="en-US" sz="1800" dirty="0"/>
          </a:p>
        </p:txBody>
      </p:sp>
      <p:sp>
        <p:nvSpPr>
          <p:cNvPr id="3" name="Content Placeholder 2"/>
          <p:cNvSpPr>
            <a:spLocks noGrp="1"/>
          </p:cNvSpPr>
          <p:nvPr>
            <p:ph idx="1"/>
          </p:nvPr>
        </p:nvSpPr>
        <p:spPr>
          <a:xfrm>
            <a:off x="471121" y="2000739"/>
            <a:ext cx="8042276" cy="4343400"/>
          </a:xfrm>
        </p:spPr>
        <p:txBody>
          <a:bodyPr>
            <a:normAutofit fontScale="85000" lnSpcReduction="20000"/>
          </a:bodyPr>
          <a:lstStyle/>
          <a:p>
            <a:r>
              <a:rPr lang="en-US" dirty="0" smtClean="0"/>
              <a:t>Commissioner's Recommendation</a:t>
            </a:r>
          </a:p>
          <a:p>
            <a:pPr lvl="1"/>
            <a:r>
              <a:rPr lang="en-US" dirty="0" smtClean="0"/>
              <a:t>Based on the national research on High Impact Practices and the survey of High Impact Practices at USHE institutions, the Commissioner recommends the Board of Regents ask institutions to measure student participation in HIPs with the goal that all students participate in one HIP during their first 30 credits of enrollment (not including concurrent enrollment) and one HIP within their major. The Commissioner also recommends the Board establish a HIPs steering committee with representation from the various institutions, named by CAOs, to identify, define, and share best practices with HIPs. The HIPs steering committee may also consider the possibility of convening separate working groups for certain categories of HIPs if there is a need (e.g. for writing intensive courses, first-year experiences, learning communities, etc.), and determine if it might be useful to convene USHE institutions’ Faculty Development Centers, Centers of Institutional Effectiveness, etc. in Statewide conversations.</a:t>
            </a:r>
          </a:p>
          <a:p>
            <a:endParaRPr lang="en-US" dirty="0"/>
          </a:p>
        </p:txBody>
      </p:sp>
    </p:spTree>
    <p:extLst>
      <p:ext uri="{BB962C8B-B14F-4D97-AF65-F5344CB8AC3E}">
        <p14:creationId xmlns:p14="http://schemas.microsoft.com/office/powerpoint/2010/main" val="3102901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3" name="Content Placeholder 2"/>
          <p:cNvSpPr>
            <a:spLocks noGrp="1"/>
          </p:cNvSpPr>
          <p:nvPr>
            <p:ph idx="1"/>
          </p:nvPr>
        </p:nvSpPr>
        <p:spPr/>
        <p:txBody>
          <a:bodyPr>
            <a:normAutofit/>
          </a:bodyPr>
          <a:lstStyle/>
          <a:p>
            <a:r>
              <a:rPr lang="en-US" dirty="0" smtClean="0"/>
              <a:t>Website </a:t>
            </a:r>
            <a:r>
              <a:rPr lang="en-US" dirty="0"/>
              <a:t>(</a:t>
            </a:r>
            <a:r>
              <a:rPr lang="en-US" dirty="0">
                <a:hlinkClick r:id="rId2"/>
              </a:rPr>
              <a:t>https://</a:t>
            </a:r>
            <a:r>
              <a:rPr lang="en-US" dirty="0" smtClean="0">
                <a:hlinkClick r:id="rId2"/>
              </a:rPr>
              <a:t>www.uvu.edu/facsenate/reenvisioning_undergrad_exp.html</a:t>
            </a:r>
            <a:r>
              <a:rPr lang="en-US" dirty="0" smtClean="0"/>
              <a:t>)</a:t>
            </a:r>
            <a:endParaRPr lang="en-US" dirty="0" smtClean="0"/>
          </a:p>
          <a:p>
            <a:r>
              <a:rPr lang="en-US" dirty="0" smtClean="0"/>
              <a:t>Basecamp </a:t>
            </a:r>
            <a:r>
              <a:rPr lang="en-US" u="sng" dirty="0">
                <a:hlinkClick r:id="rId3"/>
              </a:rPr>
              <a:t>https://youtu.be/jsxt4so1Rz4</a:t>
            </a:r>
            <a:endParaRPr lang="en-US" dirty="0" smtClean="0"/>
          </a:p>
          <a:p>
            <a:r>
              <a:rPr lang="en-US" dirty="0" smtClean="0"/>
              <a:t>Student Success Declaration- provide feedback to David Connelly </a:t>
            </a:r>
          </a:p>
          <a:p>
            <a:r>
              <a:rPr lang="en-US" dirty="0" smtClean="0"/>
              <a:t>Gift Card</a:t>
            </a:r>
          </a:p>
          <a:p>
            <a:pPr lvl="1"/>
            <a:r>
              <a:rPr lang="en-US" dirty="0"/>
              <a:t>L</a:t>
            </a:r>
            <a:r>
              <a:rPr lang="en-US" dirty="0" smtClean="0"/>
              <a:t>unch</a:t>
            </a:r>
          </a:p>
          <a:p>
            <a:pPr lvl="1"/>
            <a:r>
              <a:rPr lang="en-US" dirty="0" smtClean="0"/>
              <a:t>Discussion Feb. 15</a:t>
            </a:r>
            <a:r>
              <a:rPr lang="en-US" baseline="30000" dirty="0" smtClean="0"/>
              <a:t>th</a:t>
            </a:r>
            <a:endParaRPr lang="en-US" dirty="0" smtClean="0"/>
          </a:p>
        </p:txBody>
      </p:sp>
    </p:spTree>
    <p:extLst>
      <p:ext uri="{BB962C8B-B14F-4D97-AF65-F5344CB8AC3E}">
        <p14:creationId xmlns:p14="http://schemas.microsoft.com/office/powerpoint/2010/main" val="3774000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Discussion</a:t>
            </a:r>
            <a:endParaRPr lang="en-US" dirty="0"/>
          </a:p>
        </p:txBody>
      </p:sp>
      <p:sp>
        <p:nvSpPr>
          <p:cNvPr id="3" name="Content Placeholder 2"/>
          <p:cNvSpPr>
            <a:spLocks noGrp="1"/>
          </p:cNvSpPr>
          <p:nvPr>
            <p:ph idx="1"/>
          </p:nvPr>
        </p:nvSpPr>
        <p:spPr/>
        <p:txBody>
          <a:bodyPr/>
          <a:lstStyle/>
          <a:p>
            <a:r>
              <a:rPr lang="en-US" dirty="0" smtClean="0"/>
              <a:t>Create an adaptable strategy that will lead to retention and completion of students who are prepared to thrive personally and professionally in a multi-faceted world.</a:t>
            </a:r>
            <a:endParaRPr lang="en-US" dirty="0"/>
          </a:p>
        </p:txBody>
      </p:sp>
    </p:spTree>
    <p:extLst>
      <p:ext uri="{BB962C8B-B14F-4D97-AF65-F5344CB8AC3E}">
        <p14:creationId xmlns:p14="http://schemas.microsoft.com/office/powerpoint/2010/main" val="2850650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 Report out</a:t>
            </a:r>
            <a:endParaRPr lang="en-US" dirty="0"/>
          </a:p>
        </p:txBody>
      </p:sp>
      <p:sp>
        <p:nvSpPr>
          <p:cNvPr id="3" name="Content Placeholder 2"/>
          <p:cNvSpPr>
            <a:spLocks noGrp="1"/>
          </p:cNvSpPr>
          <p:nvPr>
            <p:ph idx="1"/>
          </p:nvPr>
        </p:nvSpPr>
        <p:spPr>
          <a:xfrm>
            <a:off x="549274" y="1600200"/>
            <a:ext cx="8042277" cy="4938043"/>
          </a:xfrm>
        </p:spPr>
        <p:txBody>
          <a:bodyPr>
            <a:normAutofit/>
          </a:bodyPr>
          <a:lstStyle/>
          <a:p>
            <a:r>
              <a:rPr lang="en-US" dirty="0" smtClean="0"/>
              <a:t>Report out 5-7 minutes</a:t>
            </a:r>
          </a:p>
          <a:p>
            <a:r>
              <a:rPr lang="en-US" dirty="0" smtClean="0"/>
              <a:t>Please take notes as each group reports on “key points” or themes you are hearing</a:t>
            </a:r>
          </a:p>
          <a:p>
            <a:r>
              <a:rPr lang="en-US" dirty="0" smtClean="0"/>
              <a:t>Once all have presented- discuss similarities and differences</a:t>
            </a:r>
          </a:p>
          <a:p>
            <a:r>
              <a:rPr lang="en-US" dirty="0" smtClean="0"/>
              <a:t>Next Steps- Homework</a:t>
            </a:r>
          </a:p>
          <a:p>
            <a:pPr lvl="1"/>
            <a:r>
              <a:rPr lang="en-US" dirty="0" smtClean="0"/>
              <a:t>We will distribute all the “PLO’s” back to your groups</a:t>
            </a:r>
          </a:p>
          <a:p>
            <a:pPr lvl="1"/>
            <a:r>
              <a:rPr lang="en-US" dirty="0" smtClean="0"/>
              <a:t>Aggregate the list and create your 5-6 top “PLO’s”</a:t>
            </a:r>
          </a:p>
          <a:p>
            <a:pPr lvl="1"/>
            <a:r>
              <a:rPr lang="en-US" dirty="0" smtClean="0"/>
              <a:t>Send those to us by 12 pm Feb 7</a:t>
            </a:r>
            <a:r>
              <a:rPr lang="en-US" baseline="30000" dirty="0" smtClean="0"/>
              <a:t>th</a:t>
            </a:r>
            <a:endParaRPr lang="en-US" dirty="0"/>
          </a:p>
          <a:p>
            <a:pPr lvl="1"/>
            <a:r>
              <a:rPr lang="en-US" dirty="0" smtClean="0"/>
              <a:t>We will bring those in for discussion</a:t>
            </a:r>
          </a:p>
          <a:p>
            <a:endParaRPr lang="en-US" dirty="0" smtClean="0"/>
          </a:p>
        </p:txBody>
      </p:sp>
    </p:spTree>
    <p:extLst>
      <p:ext uri="{BB962C8B-B14F-4D97-AF65-F5344CB8AC3E}">
        <p14:creationId xmlns:p14="http://schemas.microsoft.com/office/powerpoint/2010/main" val="4179517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2" name="Content Placeholder 1"/>
          <p:cNvSpPr>
            <a:spLocks noGrp="1"/>
          </p:cNvSpPr>
          <p:nvPr>
            <p:ph idx="1"/>
          </p:nvPr>
        </p:nvSpPr>
        <p:spPr/>
        <p:txBody>
          <a:bodyPr/>
          <a:lstStyle/>
          <a:p>
            <a:r>
              <a:rPr lang="en-US" dirty="0" smtClean="0"/>
              <a:t>Tristan Effect</a:t>
            </a:r>
          </a:p>
          <a:p>
            <a:r>
              <a:rPr lang="en-US" dirty="0" smtClean="0"/>
              <a:t>Housekeeping</a:t>
            </a:r>
          </a:p>
          <a:p>
            <a:r>
              <a:rPr lang="en-US" dirty="0" smtClean="0"/>
              <a:t>Jack </a:t>
            </a:r>
            <a:r>
              <a:rPr lang="en-US" dirty="0" err="1" smtClean="0"/>
              <a:t>Sunderlage</a:t>
            </a:r>
            <a:endParaRPr lang="en-US" dirty="0" smtClean="0"/>
          </a:p>
          <a:p>
            <a:r>
              <a:rPr lang="en-US" dirty="0" smtClean="0"/>
              <a:t>Homework Report out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68736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Tristan effect…</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Co-requisite Math and English in first-year (better: first-semester)</a:t>
            </a:r>
          </a:p>
          <a:p>
            <a:r>
              <a:rPr lang="en-US" dirty="0"/>
              <a:t>Select a pathway/meta-major</a:t>
            </a:r>
          </a:p>
          <a:p>
            <a:r>
              <a:rPr lang="en-US" dirty="0"/>
              <a:t>9 credits within the first 30 credits should be in area of interest</a:t>
            </a:r>
          </a:p>
          <a:p>
            <a:r>
              <a:rPr lang="en-US" dirty="0"/>
              <a:t>HIP within first 30 credits</a:t>
            </a:r>
          </a:p>
          <a:p>
            <a:r>
              <a:rPr lang="en-US" dirty="0"/>
              <a:t>Full time</a:t>
            </a:r>
          </a:p>
          <a:p>
            <a:r>
              <a:rPr lang="en-US" dirty="0"/>
              <a:t>Results: drastically higher retention and graduation rates for the entire Tennessee Higher Education System (Community Colleges and Universities</a:t>
            </a:r>
            <a:r>
              <a:rPr lang="en-US" dirty="0" smtClean="0"/>
              <a:t>)</a:t>
            </a:r>
            <a:endParaRPr lang="en-US" dirty="0"/>
          </a:p>
        </p:txBody>
      </p:sp>
    </p:spTree>
    <p:extLst>
      <p:ext uri="{BB962C8B-B14F-4D97-AF65-F5344CB8AC3E}">
        <p14:creationId xmlns:p14="http://schemas.microsoft.com/office/powerpoint/2010/main" val="763398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Impact Practices (HIPs)</a:t>
            </a:r>
            <a:endParaRPr lang="en-US" dirty="0"/>
          </a:p>
        </p:txBody>
      </p:sp>
      <p:sp>
        <p:nvSpPr>
          <p:cNvPr id="3" name="Content Placeholder 2"/>
          <p:cNvSpPr>
            <a:spLocks noGrp="1"/>
          </p:cNvSpPr>
          <p:nvPr>
            <p:ph idx="1"/>
          </p:nvPr>
        </p:nvSpPr>
        <p:spPr>
          <a:xfrm>
            <a:off x="127000" y="2010509"/>
            <a:ext cx="8782537" cy="4343400"/>
          </a:xfrm>
        </p:spPr>
        <p:txBody>
          <a:bodyPr>
            <a:normAutofit/>
          </a:bodyPr>
          <a:lstStyle/>
          <a:p>
            <a:pPr>
              <a:lnSpc>
                <a:spcPct val="107000"/>
              </a:lnSpc>
              <a:spcBef>
                <a:spcPts val="0"/>
              </a:spcBef>
              <a:buClr>
                <a:schemeClr val="accent1"/>
              </a:buClr>
            </a:pPr>
            <a:r>
              <a:rPr lang="en-US" sz="2200" dirty="0">
                <a:ea typeface="Calibri" panose="020F0502020204030204" pitchFamily="34" charset="0"/>
                <a:cs typeface="Times New Roman" panose="02020603050405020304" pitchFamily="18" charset="0"/>
              </a:rPr>
              <a:t>Nationally, it is accepted </a:t>
            </a:r>
            <a:r>
              <a:rPr lang="en-US" sz="2200" dirty="0" smtClean="0">
                <a:ea typeface="Calibri" panose="020F0502020204030204" pitchFamily="34" charset="0"/>
                <a:cs typeface="Times New Roman" panose="02020603050405020304" pitchFamily="18" charset="0"/>
              </a:rPr>
              <a:t>there </a:t>
            </a:r>
            <a:r>
              <a:rPr lang="en-US" sz="2200" dirty="0">
                <a:ea typeface="Calibri" panose="020F0502020204030204" pitchFamily="34" charset="0"/>
                <a:cs typeface="Times New Roman" panose="02020603050405020304" pitchFamily="18" charset="0"/>
              </a:rPr>
              <a:t>are 11 High Impact </a:t>
            </a:r>
            <a:r>
              <a:rPr lang="en-US" sz="2200" dirty="0" smtClean="0">
                <a:ea typeface="Calibri" panose="020F0502020204030204" pitchFamily="34" charset="0"/>
                <a:cs typeface="Times New Roman" panose="02020603050405020304" pitchFamily="18" charset="0"/>
              </a:rPr>
              <a:t>Practices</a:t>
            </a:r>
            <a:endParaRPr lang="en-US" sz="2200"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first-year </a:t>
            </a:r>
            <a:r>
              <a:rPr lang="en-US" dirty="0">
                <a:ea typeface="Calibri" panose="020F0502020204030204" pitchFamily="34" charset="0"/>
                <a:cs typeface="Times New Roman" panose="02020603050405020304" pitchFamily="18" charset="0"/>
              </a:rPr>
              <a:t>seminars and </a:t>
            </a:r>
            <a:r>
              <a:rPr lang="en-US" dirty="0" smtClean="0">
                <a:ea typeface="Calibri" panose="020F0502020204030204" pitchFamily="34" charset="0"/>
                <a:cs typeface="Times New Roman" panose="02020603050405020304" pitchFamily="18" charset="0"/>
              </a:rPr>
              <a:t>experiences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common </a:t>
            </a:r>
            <a:r>
              <a:rPr lang="en-US" dirty="0">
                <a:ea typeface="Calibri" panose="020F0502020204030204" pitchFamily="34" charset="0"/>
                <a:cs typeface="Times New Roman" panose="02020603050405020304" pitchFamily="18" charset="0"/>
              </a:rPr>
              <a:t>intellectual </a:t>
            </a:r>
            <a:r>
              <a:rPr lang="en-US" dirty="0" smtClean="0">
                <a:ea typeface="Calibri" panose="020F0502020204030204" pitchFamily="34" charset="0"/>
                <a:cs typeface="Times New Roman" panose="02020603050405020304" pitchFamily="18" charset="0"/>
              </a:rPr>
              <a:t>experiences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learning communities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writing-intensive courses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collaborative </a:t>
            </a:r>
            <a:r>
              <a:rPr lang="en-US" dirty="0">
                <a:ea typeface="Calibri" panose="020F0502020204030204" pitchFamily="34" charset="0"/>
                <a:cs typeface="Times New Roman" panose="02020603050405020304" pitchFamily="18" charset="0"/>
              </a:rPr>
              <a:t>assignments and </a:t>
            </a:r>
            <a:r>
              <a:rPr lang="en-US" dirty="0" smtClean="0">
                <a:ea typeface="Calibri" panose="020F0502020204030204" pitchFamily="34" charset="0"/>
                <a:cs typeface="Times New Roman" panose="02020603050405020304" pitchFamily="18" charset="0"/>
              </a:rPr>
              <a:t>projects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undergraduate research</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diversity/global learning</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service </a:t>
            </a:r>
            <a:r>
              <a:rPr lang="en-US" dirty="0">
                <a:ea typeface="Calibri" panose="020F0502020204030204" pitchFamily="34" charset="0"/>
                <a:cs typeface="Times New Roman" panose="02020603050405020304" pitchFamily="18" charset="0"/>
              </a:rPr>
              <a:t>learning and community based </a:t>
            </a:r>
            <a:r>
              <a:rPr lang="en-US" dirty="0" smtClean="0">
                <a:ea typeface="Calibri" panose="020F0502020204030204" pitchFamily="34" charset="0"/>
                <a:cs typeface="Times New Roman" panose="02020603050405020304" pitchFamily="18" charset="0"/>
              </a:rPr>
              <a:t>learning</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internships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capstone </a:t>
            </a:r>
            <a:r>
              <a:rPr lang="en-US" dirty="0">
                <a:ea typeface="Calibri" panose="020F0502020204030204" pitchFamily="34" charset="0"/>
                <a:cs typeface="Times New Roman" panose="02020603050405020304" pitchFamily="18" charset="0"/>
              </a:rPr>
              <a:t>courses and </a:t>
            </a:r>
            <a:r>
              <a:rPr lang="en-US" dirty="0" smtClean="0">
                <a:ea typeface="Calibri" panose="020F0502020204030204" pitchFamily="34" charset="0"/>
                <a:cs typeface="Times New Roman" panose="02020603050405020304" pitchFamily="18" charset="0"/>
              </a:rPr>
              <a:t>projects</a:t>
            </a:r>
            <a:endParaRPr lang="en-US" dirty="0">
              <a:ea typeface="Calibri" panose="020F0502020204030204" pitchFamily="34" charset="0"/>
              <a:cs typeface="Times New Roman" panose="02020603050405020304" pitchFamily="18" charset="0"/>
            </a:endParaRPr>
          </a:p>
          <a:p>
            <a:pPr marL="857250" lvl="2" indent="-457200">
              <a:lnSpc>
                <a:spcPct val="107000"/>
              </a:lnSpc>
              <a:spcBef>
                <a:spcPts val="0"/>
              </a:spcBef>
              <a:buFont typeface="+mj-lt"/>
              <a:buAutoNum type="arabicPeriod"/>
            </a:pPr>
            <a:r>
              <a:rPr lang="en-US" dirty="0" smtClean="0">
                <a:ea typeface="Calibri" panose="020F0502020204030204" pitchFamily="34" charset="0"/>
                <a:cs typeface="Times New Roman" panose="02020603050405020304" pitchFamily="18" charset="0"/>
              </a:rPr>
              <a:t>study abroad</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05980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Pillars at UVU</a:t>
            </a:r>
            <a:endParaRPr lang="en-US" dirty="0"/>
          </a:p>
        </p:txBody>
      </p:sp>
      <p:sp>
        <p:nvSpPr>
          <p:cNvPr id="3" name="Content Placeholder 2"/>
          <p:cNvSpPr>
            <a:spLocks noGrp="1"/>
          </p:cNvSpPr>
          <p:nvPr>
            <p:ph idx="1"/>
          </p:nvPr>
        </p:nvSpPr>
        <p:spPr/>
        <p:txBody>
          <a:bodyPr/>
          <a:lstStyle/>
          <a:p>
            <a:r>
              <a:rPr lang="en-US" dirty="0" smtClean="0"/>
              <a:t>Internships</a:t>
            </a:r>
          </a:p>
          <a:p>
            <a:r>
              <a:rPr lang="en-US" dirty="0" smtClean="0"/>
              <a:t>Global and Intercultural Experiences</a:t>
            </a:r>
          </a:p>
          <a:p>
            <a:r>
              <a:rPr lang="en-US" dirty="0" smtClean="0"/>
              <a:t>Undergraduate Research and Creative Works</a:t>
            </a:r>
          </a:p>
          <a:p>
            <a:r>
              <a:rPr lang="en-US" dirty="0" smtClean="0"/>
              <a:t>Community Engagement (Academic Service Learning)</a:t>
            </a:r>
          </a:p>
          <a:p>
            <a:r>
              <a:rPr lang="en-US" dirty="0" smtClean="0"/>
              <a:t>Engaged Curriculum</a:t>
            </a:r>
            <a:endParaRPr lang="en-US" dirty="0"/>
          </a:p>
        </p:txBody>
      </p:sp>
    </p:spTree>
    <p:extLst>
      <p:ext uri="{BB962C8B-B14F-4D97-AF65-F5344CB8AC3E}">
        <p14:creationId xmlns:p14="http://schemas.microsoft.com/office/powerpoint/2010/main" val="15558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USHE query</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HIPs (only 8 of the 11) * No internships?</a:t>
            </a:r>
          </a:p>
          <a:p>
            <a:pPr lvl="1"/>
            <a:r>
              <a:rPr lang="en-US" dirty="0" smtClean="0"/>
              <a:t>First </a:t>
            </a:r>
            <a:r>
              <a:rPr lang="en-US" dirty="0"/>
              <a:t>Year Seminar </a:t>
            </a:r>
          </a:p>
          <a:p>
            <a:pPr lvl="1"/>
            <a:r>
              <a:rPr lang="en-US" dirty="0"/>
              <a:t>Common intellectual experiences </a:t>
            </a:r>
          </a:p>
          <a:p>
            <a:pPr lvl="1"/>
            <a:r>
              <a:rPr lang="en-US" dirty="0"/>
              <a:t>Learning communities </a:t>
            </a:r>
          </a:p>
          <a:p>
            <a:pPr lvl="1"/>
            <a:r>
              <a:rPr lang="en-US" dirty="0"/>
              <a:t>Writing-Intensive Courses </a:t>
            </a:r>
          </a:p>
          <a:p>
            <a:pPr lvl="1"/>
            <a:r>
              <a:rPr lang="en-US" dirty="0"/>
              <a:t>Collaborative Projects </a:t>
            </a:r>
          </a:p>
          <a:p>
            <a:pPr lvl="1"/>
            <a:r>
              <a:rPr lang="en-US" dirty="0"/>
              <a:t>Undergraduate Research </a:t>
            </a:r>
          </a:p>
          <a:p>
            <a:pPr lvl="1"/>
            <a:r>
              <a:rPr lang="en-US" dirty="0"/>
              <a:t>Diversity/Global Learning, including Study Abroad </a:t>
            </a:r>
          </a:p>
          <a:p>
            <a:pPr lvl="1"/>
            <a:r>
              <a:rPr lang="en-US" dirty="0"/>
              <a:t>Service-Learning/Community-Based Learning </a:t>
            </a:r>
            <a:endParaRPr lang="en-US" dirty="0" smtClean="0"/>
          </a:p>
          <a:p>
            <a:pPr lvl="0"/>
            <a:r>
              <a:rPr lang="en-US" dirty="0" smtClean="0"/>
              <a:t>Cornerstone; Study Abroad; Capstone</a:t>
            </a:r>
          </a:p>
        </p:txBody>
      </p:sp>
    </p:spTree>
    <p:extLst>
      <p:ext uri="{BB962C8B-B14F-4D97-AF65-F5344CB8AC3E}">
        <p14:creationId xmlns:p14="http://schemas.microsoft.com/office/powerpoint/2010/main" val="2380983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USHE </a:t>
            </a:r>
            <a:r>
              <a:rPr lang="en-US" sz="2000" dirty="0" smtClean="0"/>
              <a:t>(Qudisat &amp; White)</a:t>
            </a:r>
            <a:endParaRPr lang="en-US" sz="2000" dirty="0"/>
          </a:p>
        </p:txBody>
      </p:sp>
      <p:sp>
        <p:nvSpPr>
          <p:cNvPr id="3" name="Content Placeholder 2"/>
          <p:cNvSpPr>
            <a:spLocks noGrp="1"/>
          </p:cNvSpPr>
          <p:nvPr>
            <p:ph idx="1"/>
          </p:nvPr>
        </p:nvSpPr>
        <p:spPr>
          <a:xfrm>
            <a:off x="549275" y="1844432"/>
            <a:ext cx="8042276" cy="4343400"/>
          </a:xfrm>
        </p:spPr>
        <p:txBody>
          <a:bodyPr/>
          <a:lstStyle/>
          <a:p>
            <a:r>
              <a:rPr lang="en-US" dirty="0"/>
              <a:t>There are </a:t>
            </a:r>
            <a:r>
              <a:rPr lang="en-US" dirty="0">
                <a:solidFill>
                  <a:srgbClr val="FF0000"/>
                </a:solidFill>
              </a:rPr>
              <a:t>ten High-Impact Practices </a:t>
            </a:r>
            <a:r>
              <a:rPr lang="en-US" dirty="0"/>
              <a:t>(HIP) that are incorporated at Utah Valley University (UVU); these include: first-year seminars and experiences, common intellectual experiences, learning communities, writing-intensive courses, collaborative assignments and projects, undergraduate research, diversity/global learning, service-learning and community-based learning, internships, and capstone courses and projects. </a:t>
            </a:r>
          </a:p>
        </p:txBody>
      </p:sp>
    </p:spTree>
    <p:extLst>
      <p:ext uri="{BB962C8B-B14F-4D97-AF65-F5344CB8AC3E}">
        <p14:creationId xmlns:p14="http://schemas.microsoft.com/office/powerpoint/2010/main" val="2606770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HIPs at UVU</a:t>
            </a:r>
            <a:endParaRPr lang="en-US" dirty="0"/>
          </a:p>
        </p:txBody>
      </p:sp>
      <p:sp>
        <p:nvSpPr>
          <p:cNvPr id="3" name="Content Placeholder 2"/>
          <p:cNvSpPr>
            <a:spLocks noGrp="1"/>
          </p:cNvSpPr>
          <p:nvPr>
            <p:ph idx="1"/>
          </p:nvPr>
        </p:nvSpPr>
        <p:spPr>
          <a:xfrm>
            <a:off x="273538" y="1444532"/>
            <a:ext cx="8557847" cy="5022699"/>
          </a:xfrm>
        </p:spPr>
        <p:txBody>
          <a:bodyPr>
            <a:normAutofit fontScale="40000" lnSpcReduction="20000"/>
          </a:bodyPr>
          <a:lstStyle/>
          <a:p>
            <a:r>
              <a:rPr lang="en-US" sz="4000" dirty="0"/>
              <a:t>Out of the eight colleges at Utah Valley University, there are 46 overarching programs, which encompass all the degrees offered. Of the 46 programs at UVU, every program requires a global/intercultural (GI) course and English 1010 and 2010/2020 for graduation. These courses fulfill two of the ten High-Impact Practices, which include writing-intensive courses and diversity/global learning. Therefore, all programs have at least two HIP requirements to graduate. </a:t>
            </a:r>
          </a:p>
          <a:p>
            <a:r>
              <a:rPr lang="en-US" sz="4000" dirty="0"/>
              <a:t>	Although every program has at least one HIP requirement, not every program encompasses every HIP, or all ten. First-year seminar courses </a:t>
            </a:r>
            <a:r>
              <a:rPr lang="en-US" sz="4000" dirty="0" smtClean="0"/>
              <a:t>are not </a:t>
            </a:r>
            <a:r>
              <a:rPr lang="en-US" sz="4000" dirty="0"/>
              <a:t>required for any program in order to graduate (0%). Only two programs require common intellectual experience courses and learning community courses in order to graduate (4.35%). Five programs required collaborative project courses to graduate (10.87%) and six programs required writing-intensive courses to graduate (excluding the general education requirement of English 1010 and 2010/2020) (13.04%). The minority of programs requires a capstone project or course (34.78%). </a:t>
            </a:r>
          </a:p>
          <a:p>
            <a:r>
              <a:rPr lang="en-US" sz="4000" dirty="0"/>
              <a:t>The majority of programs do not incorporate the above High-Impact Practices, but most programs incorporate the following HIP. Thirty programs required service-learning courses (65.22%), and many offered optional service-learning courses. Excluding GI courses and English 1010 and 2010/2020, thirty-eight programs require at least one HIP to graduate (82.61%). Many programs include optional courses that are HIP in nature, including internships (39 programs, 84.78%).</a:t>
            </a:r>
          </a:p>
          <a:p>
            <a:endParaRPr lang="en-US" dirty="0"/>
          </a:p>
        </p:txBody>
      </p:sp>
    </p:spTree>
    <p:extLst>
      <p:ext uri="{BB962C8B-B14F-4D97-AF65-F5344CB8AC3E}">
        <p14:creationId xmlns:p14="http://schemas.microsoft.com/office/powerpoint/2010/main" val="2438009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USHE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Cornerstone</a:t>
            </a:r>
          </a:p>
          <a:p>
            <a:pPr lvl="1"/>
            <a:r>
              <a:rPr lang="en-US" dirty="0"/>
              <a:t>At present, our percentages are low on early HIP experiences as noted in NESSE data; 8% of the first year students participated in two or more HIPs (learning community, service-learning, research with faculty), and 43% participated in one HIP.  </a:t>
            </a:r>
          </a:p>
          <a:p>
            <a:r>
              <a:rPr lang="en-US" dirty="0" smtClean="0"/>
              <a:t>Study Abroad</a:t>
            </a:r>
          </a:p>
          <a:p>
            <a:pPr lvl="1"/>
            <a:r>
              <a:rPr lang="en-US" dirty="0" smtClean="0"/>
              <a:t>Lack of financial scholarships for Study Abroad; Need to create an office that could move 10,000 students each summer.</a:t>
            </a:r>
          </a:p>
          <a:p>
            <a:r>
              <a:rPr lang="en-US" dirty="0" smtClean="0"/>
              <a:t>Capstone</a:t>
            </a:r>
          </a:p>
          <a:p>
            <a:pPr lvl="1"/>
            <a:r>
              <a:rPr lang="en-US" dirty="0"/>
              <a:t>In terms of percentages, a greater number of UVU students have a HIP experience in their junior and/or senior years. However, to reach 100%, we would need each and every program to embrace one of the 5 pillars and ask them to embed at least one experience as a mandatory requirement for graduation. At present, NESSE data suggests, of the senior population, 57% participated in two or more HIP, and 29% participated in one HIP. </a:t>
            </a:r>
          </a:p>
          <a:p>
            <a:endParaRPr lang="en-US" dirty="0" smtClean="0"/>
          </a:p>
          <a:p>
            <a:endParaRPr lang="en-US" dirty="0"/>
          </a:p>
        </p:txBody>
      </p:sp>
    </p:spTree>
    <p:extLst>
      <p:ext uri="{BB962C8B-B14F-4D97-AF65-F5344CB8AC3E}">
        <p14:creationId xmlns:p14="http://schemas.microsoft.com/office/powerpoint/2010/main" val="2425674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7974</TotalTime>
  <Words>803</Words>
  <Application>Microsoft Office PowerPoint</Application>
  <PresentationFormat>On-screen Show (4:3)</PresentationFormat>
  <Paragraphs>79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News Gothic MT</vt:lpstr>
      <vt:lpstr>Times New Roman</vt:lpstr>
      <vt:lpstr>Wingdings 2</vt:lpstr>
      <vt:lpstr>Breeze</vt:lpstr>
      <vt:lpstr>Re-envisioning</vt:lpstr>
      <vt:lpstr>Agenda</vt:lpstr>
      <vt:lpstr>Tristan effect…</vt:lpstr>
      <vt:lpstr>High Impact Practices (HIPs)</vt:lpstr>
      <vt:lpstr>5 Pillars at UVU</vt:lpstr>
      <vt:lpstr>USHE query</vt:lpstr>
      <vt:lpstr>Response to USHE (Qudisat &amp; White)</vt:lpstr>
      <vt:lpstr>HIPs at UVU</vt:lpstr>
      <vt:lpstr>Response to USHE</vt:lpstr>
      <vt:lpstr>USHE Memorandum (6 September 2017)</vt:lpstr>
      <vt:lpstr>Housekeeping</vt:lpstr>
      <vt:lpstr>Charge Discussion</vt:lpstr>
      <vt:lpstr>PLO Report out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Re-envisioning</dc:title>
  <dc:creator>Employee</dc:creator>
  <cp:lastModifiedBy>Shauna Reher</cp:lastModifiedBy>
  <cp:revision>43</cp:revision>
  <dcterms:created xsi:type="dcterms:W3CDTF">2018-01-20T14:53:10Z</dcterms:created>
  <dcterms:modified xsi:type="dcterms:W3CDTF">2018-02-02T18:36:55Z</dcterms:modified>
</cp:coreProperties>
</file>