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12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11, 2018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Meeting 2</a:t>
            </a:r>
            <a:br>
              <a:rPr lang="en-US" dirty="0" smtClean="0"/>
            </a:br>
            <a:r>
              <a:rPr lang="en-US" dirty="0" smtClean="0"/>
              <a:t>Re-envisioning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01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0362" y="731520"/>
            <a:ext cx="7977942" cy="3474720"/>
          </a:xfrm>
        </p:spPr>
        <p:txBody>
          <a:bodyPr/>
          <a:lstStyle/>
          <a:p>
            <a:r>
              <a:rPr lang="en-US" sz="2800" dirty="0" smtClean="0"/>
              <a:t>The Charge as </a:t>
            </a:r>
            <a:r>
              <a:rPr lang="en-US" sz="2800" b="1" u="sng" dirty="0" smtClean="0"/>
              <a:t>I</a:t>
            </a:r>
            <a:r>
              <a:rPr lang="en-US" sz="2800" dirty="0" smtClean="0"/>
              <a:t> have seen it and understand it</a:t>
            </a:r>
          </a:p>
          <a:p>
            <a:pPr lvl="1"/>
            <a:r>
              <a:rPr lang="en-US" sz="2800" dirty="0" smtClean="0"/>
              <a:t>Answer the previous questions</a:t>
            </a:r>
          </a:p>
          <a:p>
            <a:pPr lvl="2"/>
            <a:r>
              <a:rPr lang="en-US" sz="2000" dirty="0" smtClean="0"/>
              <a:t>If “YES” then document it and defend it</a:t>
            </a:r>
          </a:p>
          <a:p>
            <a:pPr lvl="2"/>
            <a:r>
              <a:rPr lang="en-US" sz="2000" dirty="0" smtClean="0"/>
              <a:t>If “NO” then it gets interesting</a:t>
            </a:r>
            <a:r>
              <a:rPr lang="mr-IN" sz="2000" dirty="0" smtClean="0"/>
              <a:t>………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0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943668"/>
            <a:ext cx="6512511" cy="1143000"/>
          </a:xfrm>
        </p:spPr>
        <p:txBody>
          <a:bodyPr/>
          <a:lstStyle/>
          <a:p>
            <a:r>
              <a:rPr lang="en-US" dirty="0" smtClean="0"/>
              <a:t>History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7128" y="731520"/>
            <a:ext cx="7951109" cy="392843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Deliverables: Back to the Diagram</a:t>
            </a:r>
          </a:p>
          <a:p>
            <a:pPr lvl="1"/>
            <a:r>
              <a:rPr lang="en-US" dirty="0" smtClean="0"/>
              <a:t>A well defined process whereby GE is regularly evaluated and reformed if needed- what we are doing HERE should be regular and institutional</a:t>
            </a:r>
          </a:p>
          <a:p>
            <a:pPr lvl="1"/>
            <a:r>
              <a:rPr lang="en-US" dirty="0" smtClean="0"/>
              <a:t>Move from just GE to first ½ of the undergraduate experience- what will contribute to and enhance undergraduate education- </a:t>
            </a:r>
            <a:r>
              <a:rPr lang="en-US" dirty="0"/>
              <a:t>then</a:t>
            </a:r>
            <a:r>
              <a:rPr lang="mr-IN" dirty="0"/>
              <a:t>……</a:t>
            </a:r>
            <a:r>
              <a:rPr lang="en-US" dirty="0"/>
              <a:t>.. The Slate is </a:t>
            </a:r>
            <a:r>
              <a:rPr lang="en-US" dirty="0" smtClean="0"/>
              <a:t>Open</a:t>
            </a:r>
          </a:p>
          <a:p>
            <a:pPr lvl="2"/>
            <a:r>
              <a:rPr lang="en-US" dirty="0" smtClean="0"/>
              <a:t>What do we know about student success (retention and graduation)?</a:t>
            </a:r>
            <a:endParaRPr lang="en-US" dirty="0"/>
          </a:p>
          <a:p>
            <a:pPr lvl="1"/>
            <a:r>
              <a:rPr lang="en-US" dirty="0"/>
              <a:t>W</a:t>
            </a:r>
            <a:r>
              <a:rPr lang="en-US" dirty="0" smtClean="0"/>
              <a:t>e should write our own charge</a:t>
            </a:r>
          </a:p>
          <a:p>
            <a:pPr lvl="2"/>
            <a:r>
              <a:rPr lang="en-US" dirty="0" smtClean="0"/>
              <a:t>Just what and how far can we get and should we get?</a:t>
            </a:r>
          </a:p>
          <a:p>
            <a:pPr lvl="3"/>
            <a:r>
              <a:rPr lang="en-US" dirty="0" smtClean="0"/>
              <a:t>Certainly PLO’s of GE</a:t>
            </a:r>
          </a:p>
          <a:p>
            <a:pPr lvl="3"/>
            <a:r>
              <a:rPr lang="en-US" dirty="0" smtClean="0"/>
              <a:t>Intentional Design of GE curriculum- program courses or more holistic models?</a:t>
            </a:r>
          </a:p>
          <a:p>
            <a:pPr lvl="2"/>
            <a:r>
              <a:rPr lang="en-US" dirty="0" smtClean="0"/>
              <a:t>I think we can do more than we think</a:t>
            </a:r>
          </a:p>
          <a:p>
            <a:pPr lvl="2"/>
            <a:r>
              <a:rPr lang="en-US" dirty="0" smtClean="0"/>
              <a:t>Date- First part of June</a:t>
            </a:r>
          </a:p>
          <a:p>
            <a:pPr lvl="2"/>
            <a:r>
              <a:rPr lang="en-US" dirty="0" smtClean="0"/>
              <a:t>Approval Process</a:t>
            </a:r>
          </a:p>
        </p:txBody>
      </p:sp>
    </p:spTree>
    <p:extLst>
      <p:ext uri="{BB962C8B-B14F-4D97-AF65-F5344CB8AC3E}">
        <p14:creationId xmlns:p14="http://schemas.microsoft.com/office/powerpoint/2010/main" val="368942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9306" y="731520"/>
            <a:ext cx="7664906" cy="3474720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US" dirty="0" smtClean="0"/>
              <a:t>USHE Perspective- Gregory Benson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Meeting Times and other Business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Chair Elections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Further Invites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History and Context</a:t>
            </a:r>
          </a:p>
        </p:txBody>
      </p:sp>
    </p:spTree>
    <p:extLst>
      <p:ext uri="{BB962C8B-B14F-4D97-AF65-F5344CB8AC3E}">
        <p14:creationId xmlns:p14="http://schemas.microsoft.com/office/powerpoint/2010/main" val="292576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4552" y="4372168"/>
            <a:ext cx="6251772" cy="1143000"/>
          </a:xfrm>
        </p:spPr>
        <p:txBody>
          <a:bodyPr/>
          <a:lstStyle/>
          <a:p>
            <a:r>
              <a:rPr lang="en-US" dirty="0" smtClean="0"/>
              <a:t>Meeting Times &amp;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Name Plates</a:t>
            </a:r>
          </a:p>
          <a:p>
            <a:r>
              <a:rPr lang="en-US" dirty="0" smtClean="0"/>
              <a:t>Doodle Poll Results</a:t>
            </a:r>
            <a:endParaRPr lang="en-US" dirty="0"/>
          </a:p>
          <a:p>
            <a:r>
              <a:rPr lang="en-US" dirty="0" smtClean="0"/>
              <a:t>In meeting feedback</a:t>
            </a:r>
          </a:p>
          <a:p>
            <a:r>
              <a:rPr lang="en-US" dirty="0" smtClean="0"/>
              <a:t>Canvas Page</a:t>
            </a:r>
          </a:p>
          <a:p>
            <a:r>
              <a:rPr lang="en-US" dirty="0" smtClean="0"/>
              <a:t>Web Presence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0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5025098"/>
            <a:ext cx="6512511" cy="1143000"/>
          </a:xfrm>
        </p:spPr>
        <p:txBody>
          <a:bodyPr/>
          <a:lstStyle/>
          <a:p>
            <a:r>
              <a:rPr lang="en-US" dirty="0" smtClean="0"/>
              <a:t>Chair 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19"/>
            <a:ext cx="6960156" cy="3669049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Nominations- Co-Chairs</a:t>
            </a:r>
          </a:p>
          <a:p>
            <a:r>
              <a:rPr lang="en-US" sz="3200" dirty="0" smtClean="0"/>
              <a:t>Voting Process?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/>
              <a:t>N</a:t>
            </a:r>
            <a:r>
              <a:rPr lang="en-US" sz="3200" dirty="0" smtClean="0"/>
              <a:t>ominations thus far(some verified):</a:t>
            </a:r>
          </a:p>
          <a:p>
            <a:pPr lvl="1"/>
            <a:r>
              <a:rPr lang="en-US" sz="3000" dirty="0" smtClean="0"/>
              <a:t>Sharon </a:t>
            </a:r>
            <a:r>
              <a:rPr lang="en-US" sz="3000" dirty="0" err="1" smtClean="0"/>
              <a:t>Yarman</a:t>
            </a:r>
            <a:endParaRPr lang="en-US" sz="3000" dirty="0" smtClean="0"/>
          </a:p>
          <a:p>
            <a:pPr lvl="1"/>
            <a:r>
              <a:rPr lang="en-US" sz="3000" dirty="0" smtClean="0"/>
              <a:t>Matt North</a:t>
            </a:r>
          </a:p>
          <a:p>
            <a:pPr lvl="1"/>
            <a:r>
              <a:rPr lang="en-US" sz="3000" dirty="0" smtClean="0"/>
              <a:t>Sean </a:t>
            </a:r>
            <a:r>
              <a:rPr lang="en-US" sz="3000" dirty="0" err="1" smtClean="0"/>
              <a:t>Tolman</a:t>
            </a:r>
            <a:endParaRPr lang="en-US" sz="3000" dirty="0" smtClean="0"/>
          </a:p>
          <a:p>
            <a:pPr lvl="1"/>
            <a:r>
              <a:rPr lang="en-US" sz="3000" dirty="0" smtClean="0"/>
              <a:t>Cheryl </a:t>
            </a:r>
            <a:r>
              <a:rPr lang="en-US" sz="3000" dirty="0" err="1" smtClean="0"/>
              <a:t>Hanewicz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6870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5087708"/>
            <a:ext cx="6512511" cy="1143000"/>
          </a:xfrm>
        </p:spPr>
        <p:txBody>
          <a:bodyPr/>
          <a:lstStyle/>
          <a:p>
            <a:r>
              <a:rPr lang="en-US" dirty="0" smtClean="0"/>
              <a:t>Further Invites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35017" y="731519"/>
            <a:ext cx="7414476" cy="3838989"/>
          </a:xfrm>
        </p:spPr>
        <p:txBody>
          <a:bodyPr>
            <a:normAutofit/>
          </a:bodyPr>
          <a:lstStyle/>
          <a:p>
            <a:r>
              <a:rPr lang="en-US" dirty="0" smtClean="0"/>
              <a:t>We would propose Sub-groups meeting with stakeholders and others- report back</a:t>
            </a:r>
          </a:p>
          <a:p>
            <a:pPr lvl="1"/>
            <a:r>
              <a:rPr lang="en-US" dirty="0" smtClean="0"/>
              <a:t>What sub-groups?</a:t>
            </a:r>
          </a:p>
          <a:p>
            <a:pPr lvl="2"/>
            <a:r>
              <a:rPr lang="en-US" dirty="0" smtClean="0"/>
              <a:t>Employment Community (Private, Public, Nonprofit)</a:t>
            </a:r>
          </a:p>
          <a:p>
            <a:pPr lvl="2"/>
            <a:r>
              <a:rPr lang="en-US" dirty="0" smtClean="0"/>
              <a:t>Skype with some of our other Names- Who?</a:t>
            </a:r>
          </a:p>
          <a:p>
            <a:pPr lvl="2"/>
            <a:r>
              <a:rPr lang="en-US" dirty="0" smtClean="0"/>
              <a:t>Colleges/Schools and others hold meetings</a:t>
            </a:r>
          </a:p>
          <a:p>
            <a:pPr lvl="1"/>
            <a:r>
              <a:rPr lang="en-US" dirty="0" smtClean="0"/>
              <a:t>Dixie- invite pending</a:t>
            </a:r>
          </a:p>
          <a:p>
            <a:pPr lvl="1"/>
            <a:r>
              <a:rPr lang="en-US" dirty="0" smtClean="0"/>
              <a:t>Student Panel for entire group</a:t>
            </a:r>
          </a:p>
          <a:p>
            <a:pPr lvl="1"/>
            <a:r>
              <a:rPr lang="en-US" dirty="0" smtClean="0"/>
              <a:t>AAC&amp;U Conference- </a:t>
            </a:r>
            <a:r>
              <a:rPr lang="en-US" i="1" dirty="0" smtClean="0"/>
              <a:t>General Education and Assessment: Foundations for Democracy- Philadelphia</a:t>
            </a:r>
            <a:r>
              <a:rPr lang="en-US" dirty="0" smtClean="0"/>
              <a:t>: Feb. 15-17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3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Triangle 23"/>
          <p:cNvSpPr/>
          <p:nvPr/>
        </p:nvSpPr>
        <p:spPr>
          <a:xfrm>
            <a:off x="447194" y="1609966"/>
            <a:ext cx="8022661" cy="2486497"/>
          </a:xfrm>
          <a:prstGeom prst="rtTriangle">
            <a:avLst/>
          </a:prstGeom>
          <a:solidFill>
            <a:schemeClr val="accent3"/>
          </a:solidFill>
          <a:scene3d>
            <a:camera prst="orthographicFront">
              <a:rot lat="0" lon="0" rev="10800000"/>
            </a:camera>
            <a:lightRig rig="balanced" dir="tr"/>
          </a:scene3d>
          <a:sp3d prstMaterial="matte">
            <a:bevelT w="1905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/>
          <p:cNvSpPr/>
          <p:nvPr/>
        </p:nvSpPr>
        <p:spPr>
          <a:xfrm>
            <a:off x="447194" y="1609967"/>
            <a:ext cx="8022661" cy="2486497"/>
          </a:xfrm>
          <a:prstGeom prst="rtTriangle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812" y="5423900"/>
            <a:ext cx="6203988" cy="958601"/>
          </a:xfrm>
        </p:spPr>
        <p:txBody>
          <a:bodyPr/>
          <a:lstStyle/>
          <a:p>
            <a:r>
              <a:rPr lang="en-US" dirty="0" smtClean="0"/>
              <a:t>History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4330" y="6185728"/>
            <a:ext cx="2481563" cy="480179"/>
          </a:xfrm>
        </p:spPr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7194" y="2247353"/>
            <a:ext cx="2110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General Education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055378" y="811154"/>
            <a:ext cx="66762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Curriculum: Purview of the Faculty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216733" y="1609967"/>
            <a:ext cx="499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Degree Programs~ Required &amp; Elective Courses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3878580" y="1908799"/>
            <a:ext cx="379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Ownership: Departments and Programs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47195" y="2575598"/>
            <a:ext cx="1815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Ownership: ?????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878580" y="2242352"/>
            <a:ext cx="4591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Changes: Program initiate- Defined Process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63693" y="2912480"/>
            <a:ext cx="1576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Changes: ?????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701418" y="2573926"/>
            <a:ext cx="3768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Approval: Process- UCC, Trustees, Etc. 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63694" y="3251034"/>
            <a:ext cx="1576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Approval: ?????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780852" y="2912480"/>
            <a:ext cx="26890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Assessment: Course &amp; 	Program Level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101812" y="2912480"/>
            <a:ext cx="2432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Assessment: Courses by Program but Overall- GE Committee??? </a:t>
            </a:r>
            <a:endParaRPr lang="en-US" sz="16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94330" y="4400570"/>
            <a:ext cx="8522888" cy="389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7101" y="4472123"/>
            <a:ext cx="948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806949" y="4439509"/>
            <a:ext cx="81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208651" y="4412677"/>
            <a:ext cx="81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200143" y="4400569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Year </a:t>
            </a:r>
            <a:r>
              <a:rPr lang="en-US" dirty="0" smtClean="0"/>
              <a:t>4+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3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756770"/>
            <a:ext cx="6512511" cy="1143000"/>
          </a:xfrm>
        </p:spPr>
        <p:txBody>
          <a:bodyPr/>
          <a:lstStyle/>
          <a:p>
            <a:r>
              <a:rPr lang="en-US" dirty="0" smtClean="0"/>
              <a:t>History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5081" y="731520"/>
            <a:ext cx="7840719" cy="40252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General Education Committee</a:t>
            </a:r>
          </a:p>
          <a:p>
            <a:pPr lvl="1"/>
            <a:r>
              <a:rPr lang="en-US" dirty="0" smtClean="0"/>
              <a:t>Housed under the AVP- Academic Programs</a:t>
            </a:r>
          </a:p>
          <a:p>
            <a:pPr lvl="1"/>
            <a:r>
              <a:rPr lang="en-US" dirty="0" smtClean="0"/>
              <a:t>Chair selected by AVP</a:t>
            </a:r>
          </a:p>
          <a:p>
            <a:pPr lvl="1"/>
            <a:r>
              <a:rPr lang="en-US" dirty="0" smtClean="0"/>
              <a:t>One member per College/School</a:t>
            </a:r>
          </a:p>
          <a:p>
            <a:pPr lvl="1"/>
            <a:r>
              <a:rPr lang="en-US" dirty="0" smtClean="0"/>
              <a:t>Members elected by process initiated by AVP approved Senate </a:t>
            </a:r>
            <a:r>
              <a:rPr lang="en-US" dirty="0" err="1" smtClean="0"/>
              <a:t>ExCo</a:t>
            </a:r>
            <a:endParaRPr lang="en-US" dirty="0" smtClean="0"/>
          </a:p>
          <a:p>
            <a:pPr lvl="1"/>
            <a:r>
              <a:rPr lang="en-US" dirty="0" smtClean="0"/>
              <a:t>Function:</a:t>
            </a:r>
          </a:p>
          <a:p>
            <a:pPr lvl="2"/>
            <a:r>
              <a:rPr lang="en-US" dirty="0" smtClean="0"/>
              <a:t>Approve/Assess GE courses but not under UCC</a:t>
            </a:r>
          </a:p>
          <a:p>
            <a:pPr lvl="2"/>
            <a:r>
              <a:rPr lang="en-US" dirty="0" smtClean="0"/>
              <a:t>Other- if so nothing stipulates this</a:t>
            </a:r>
          </a:p>
          <a:p>
            <a:pPr lvl="1"/>
            <a:r>
              <a:rPr lang="en-US" dirty="0" smtClean="0"/>
              <a:t>This committee deserves credit for the work they do and have done.  They do not have a robust mandate and function under a structure that is difficult but in recent years have taken </a:t>
            </a:r>
            <a:r>
              <a:rPr lang="en-US" dirty="0"/>
              <a:t>o</a:t>
            </a:r>
            <a:r>
              <a:rPr lang="en-US" dirty="0" smtClean="0"/>
              <a:t>n a much more vigorous role in terms of basic course evaluation and the hard work associated with assessment.</a:t>
            </a:r>
          </a:p>
          <a:p>
            <a:pPr lvl="1"/>
            <a:endParaRPr lang="en-US" dirty="0"/>
          </a:p>
          <a:p>
            <a:r>
              <a:rPr lang="en-US" dirty="0" smtClean="0"/>
              <a:t>So</a:t>
            </a:r>
            <a:r>
              <a:rPr lang="mr-IN" dirty="0" smtClean="0"/>
              <a:t>…………</a:t>
            </a:r>
            <a:r>
              <a:rPr lang="en-US" dirty="0" smtClean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855157"/>
            <a:ext cx="6512511" cy="1143000"/>
          </a:xfrm>
        </p:spPr>
        <p:txBody>
          <a:bodyPr/>
          <a:lstStyle/>
          <a:p>
            <a:r>
              <a:rPr lang="en-US" dirty="0" smtClean="0"/>
              <a:t>History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8745" y="731519"/>
            <a:ext cx="7441309" cy="3767435"/>
          </a:xfrm>
        </p:spPr>
        <p:txBody>
          <a:bodyPr>
            <a:normAutofit/>
          </a:bodyPr>
          <a:lstStyle/>
          <a:p>
            <a:r>
              <a:rPr lang="en-US" dirty="0" smtClean="0"/>
              <a:t>When was the last major GE evaluation (overall not courses)?</a:t>
            </a:r>
          </a:p>
          <a:p>
            <a:r>
              <a:rPr lang="en-US" dirty="0" smtClean="0"/>
              <a:t>When was the last major GE reform effort?</a:t>
            </a:r>
          </a:p>
          <a:p>
            <a:pPr lvl="1"/>
            <a:r>
              <a:rPr lang="en-US" dirty="0" smtClean="0"/>
              <a:t>I arrived here in 2008 and</a:t>
            </a:r>
            <a:r>
              <a:rPr lang="mr-IN" dirty="0" smtClean="0"/>
              <a:t>……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Smaller efforts like VISTAS (rigor and choice) and probably others over 15+ years</a:t>
            </a:r>
          </a:p>
          <a:p>
            <a:r>
              <a:rPr lang="en-US" dirty="0" smtClean="0"/>
              <a:t>President has been inviting this formally for at least 3 years and informally for 5+</a:t>
            </a:r>
          </a:p>
          <a:p>
            <a:r>
              <a:rPr lang="en-US" dirty="0" smtClean="0"/>
              <a:t>Agenda associated with that- see first two bullet points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846213"/>
            <a:ext cx="6512511" cy="1143000"/>
          </a:xfrm>
        </p:spPr>
        <p:txBody>
          <a:bodyPr/>
          <a:lstStyle/>
          <a:p>
            <a:r>
              <a:rPr lang="en-US" dirty="0" smtClean="0"/>
              <a:t>History and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9801" y="731520"/>
            <a:ext cx="7503916" cy="3474720"/>
          </a:xfrm>
        </p:spPr>
        <p:txBody>
          <a:bodyPr/>
          <a:lstStyle/>
          <a:p>
            <a:r>
              <a:rPr lang="en-US" dirty="0" smtClean="0"/>
              <a:t>What with certainty can we say about GE?</a:t>
            </a:r>
          </a:p>
          <a:p>
            <a:pPr lvl="1"/>
            <a:r>
              <a:rPr lang="en-US" dirty="0" smtClean="0"/>
              <a:t>Contributing to the University ELO’s?</a:t>
            </a:r>
          </a:p>
          <a:p>
            <a:pPr lvl="1"/>
            <a:r>
              <a:rPr lang="en-US" dirty="0" smtClean="0"/>
              <a:t>Does GE have PLO’s? Diagram- We know the answer</a:t>
            </a:r>
          </a:p>
          <a:p>
            <a:pPr lvl="1"/>
            <a:r>
              <a:rPr lang="en-US" dirty="0" smtClean="0"/>
              <a:t>Can we say we have GE based CLO’s?  Perhaps- Are these achieved in GE approved course?</a:t>
            </a:r>
          </a:p>
          <a:p>
            <a:pPr lvl="1"/>
            <a:r>
              <a:rPr lang="en-US" dirty="0" smtClean="0"/>
              <a:t>Is Student Success enhanced by our GE?</a:t>
            </a:r>
          </a:p>
          <a:p>
            <a:pPr lvl="1"/>
            <a:r>
              <a:rPr lang="en-US" dirty="0" smtClean="0"/>
              <a:t>Do students, faculty and other stakeholders understand and easily articulate what is GE and why we have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8094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7207</TotalTime>
  <Words>663</Words>
  <Application>Microsoft Macintosh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Meeting 2 Re-envisioning</vt:lpstr>
      <vt:lpstr>Agenda</vt:lpstr>
      <vt:lpstr>Meeting Times &amp; other Business</vt:lpstr>
      <vt:lpstr>Chair Elections</vt:lpstr>
      <vt:lpstr>Further Invites</vt:lpstr>
      <vt:lpstr>History and Context</vt:lpstr>
      <vt:lpstr>History and Context</vt:lpstr>
      <vt:lpstr>History and Context</vt:lpstr>
      <vt:lpstr>History and Context</vt:lpstr>
      <vt:lpstr>History and Context</vt:lpstr>
      <vt:lpstr>History and Context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2 Re-envisioning</dc:title>
  <dc:creator>Employee</dc:creator>
  <cp:lastModifiedBy>Employee</cp:lastModifiedBy>
  <cp:revision>31</cp:revision>
  <cp:lastPrinted>2018-01-11T15:37:56Z</cp:lastPrinted>
  <dcterms:created xsi:type="dcterms:W3CDTF">2018-01-06T15:44:20Z</dcterms:created>
  <dcterms:modified xsi:type="dcterms:W3CDTF">2018-01-11T15:52:12Z</dcterms:modified>
</cp:coreProperties>
</file>