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0" r:id="rId2"/>
    <p:sldId id="271" r:id="rId3"/>
    <p:sldId id="273" r:id="rId4"/>
    <p:sldId id="274" r:id="rId5"/>
    <p:sldId id="275" r:id="rId6"/>
    <p:sldId id="272" r:id="rId7"/>
    <p:sldId id="284" r:id="rId8"/>
    <p:sldId id="282" r:id="rId9"/>
    <p:sldId id="257" r:id="rId10"/>
    <p:sldId id="285" r:id="rId11"/>
    <p:sldId id="287" r:id="rId12"/>
    <p:sldId id="288" r:id="rId13"/>
    <p:sldId id="289" r:id="rId14"/>
    <p:sldId id="290" r:id="rId15"/>
    <p:sldId id="291" r:id="rId16"/>
    <p:sldId id="264" r:id="rId17"/>
    <p:sldId id="280" r:id="rId18"/>
    <p:sldId id="265" r:id="rId19"/>
    <p:sldId id="266" r:id="rId20"/>
    <p:sldId id="286" r:id="rId21"/>
    <p:sldId id="279" r:id="rId22"/>
    <p:sldId id="281" r:id="rId23"/>
    <p:sldId id="276" r:id="rId24"/>
    <p:sldId id="277" r:id="rId25"/>
    <p:sldId id="278" r:id="rId26"/>
    <p:sldId id="268" r:id="rId27"/>
    <p:sldId id="267" r:id="rId28"/>
    <p:sldId id="263" r:id="rId29"/>
    <p:sldId id="25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1" d="100"/>
          <a:sy n="141" d="100"/>
        </p:scale>
        <p:origin x="-1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A306EF-FBE0-C94D-8C67-6EA73FB0DA05}" type="datetimeFigureOut">
              <a:rPr lang="en-US" smtClean="0"/>
              <a:t>9/7/18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326537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306EF-FBE0-C94D-8C67-6EA73FB0DA05}" type="datetimeFigureOut">
              <a:rPr lang="en-US" smtClean="0"/>
              <a:t>9/7/18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235847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306EF-FBE0-C94D-8C67-6EA73FB0DA05}" type="datetimeFigureOut">
              <a:rPr lang="en-US" smtClean="0"/>
              <a:t>9/7/18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957417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474830"/>
            <a:ext cx="7772400" cy="1470025"/>
          </a:xfrm>
        </p:spPr>
        <p:txBody>
          <a:bodyPr/>
          <a:lstStyle>
            <a:lvl1pPr>
              <a:defRPr baseline="0">
                <a:solidFill>
                  <a:srgbClr val="1F4C2B"/>
                </a:solidFill>
              </a:defRPr>
            </a:lvl1pPr>
          </a:lstStyle>
          <a:p>
            <a:r>
              <a:rPr lang="en-US" dirty="0"/>
              <a:t>Insert slide title here</a:t>
            </a:r>
          </a:p>
        </p:txBody>
      </p:sp>
      <p:sp>
        <p:nvSpPr>
          <p:cNvPr id="4" name="Text Placeholder 3"/>
          <p:cNvSpPr>
            <a:spLocks noGrp="1"/>
          </p:cNvSpPr>
          <p:nvPr>
            <p:ph type="body" sz="quarter" idx="10" hasCustomPrompt="1"/>
          </p:nvPr>
        </p:nvSpPr>
        <p:spPr>
          <a:xfrm>
            <a:off x="685800" y="1945218"/>
            <a:ext cx="7772400" cy="4025900"/>
          </a:xfrm>
        </p:spPr>
        <p:txBody>
          <a:bodyPr>
            <a:normAutofit/>
          </a:bodyPr>
          <a:lstStyle>
            <a:lvl1pPr marL="0" indent="0">
              <a:buNone/>
              <a:defRPr sz="1600" baseline="0">
                <a:solidFill>
                  <a:srgbClr val="7B7D7D"/>
                </a:solidFill>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Lorem</a:t>
            </a:r>
            <a:r>
              <a:rPr lang="en-US" dirty="0"/>
              <a:t> </a:t>
            </a:r>
            <a:r>
              <a:rPr lang="en-US" dirty="0" err="1"/>
              <a:t>ipsum</a:t>
            </a:r>
            <a:r>
              <a:rPr lang="en-US" dirty="0"/>
              <a:t> dolor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Quisque</a:t>
            </a:r>
            <a:r>
              <a:rPr lang="en-US" dirty="0"/>
              <a:t> id </a:t>
            </a:r>
            <a:r>
              <a:rPr lang="en-US" dirty="0" err="1"/>
              <a:t>egestas</a:t>
            </a:r>
            <a:r>
              <a:rPr lang="en-US" dirty="0"/>
              <a:t> </a:t>
            </a:r>
            <a:r>
              <a:rPr lang="en-US" dirty="0" err="1"/>
              <a:t>neque</a:t>
            </a:r>
            <a:r>
              <a:rPr lang="en-US" dirty="0"/>
              <a:t>, id </a:t>
            </a:r>
            <a:r>
              <a:rPr lang="en-US" dirty="0" err="1"/>
              <a:t>porta</a:t>
            </a:r>
            <a:r>
              <a:rPr lang="en-US" dirty="0"/>
              <a:t> </a:t>
            </a:r>
            <a:r>
              <a:rPr lang="en-US" dirty="0" err="1"/>
              <a:t>risus</a:t>
            </a:r>
            <a:r>
              <a:rPr lang="en-US" dirty="0"/>
              <a:t>. </a:t>
            </a:r>
            <a:r>
              <a:rPr lang="en-US" dirty="0" err="1"/>
              <a:t>Sed</a:t>
            </a:r>
            <a:r>
              <a:rPr lang="en-US" dirty="0"/>
              <a:t> </a:t>
            </a:r>
            <a:r>
              <a:rPr lang="en-US" dirty="0" err="1"/>
              <a:t>pharetra</a:t>
            </a:r>
            <a:r>
              <a:rPr lang="en-US" dirty="0"/>
              <a:t> </a:t>
            </a:r>
            <a:r>
              <a:rPr lang="en-US" dirty="0" err="1"/>
              <a:t>eleifend</a:t>
            </a:r>
            <a:r>
              <a:rPr lang="en-US" dirty="0"/>
              <a:t> </a:t>
            </a:r>
            <a:r>
              <a:rPr lang="en-US" dirty="0" err="1"/>
              <a:t>metus</a:t>
            </a:r>
            <a:r>
              <a:rPr lang="en-US" dirty="0"/>
              <a:t> </a:t>
            </a:r>
            <a:r>
              <a:rPr lang="en-US" dirty="0" err="1"/>
              <a:t>varius</a:t>
            </a:r>
            <a:r>
              <a:rPr lang="en-US" dirty="0"/>
              <a:t> </a:t>
            </a:r>
            <a:r>
              <a:rPr lang="en-US" dirty="0" err="1"/>
              <a:t>iaculis</a:t>
            </a:r>
            <a:r>
              <a:rPr lang="en-US" dirty="0"/>
              <a:t>. Nam </a:t>
            </a:r>
            <a:r>
              <a:rPr lang="en-US" dirty="0" err="1"/>
              <a:t>rhoncus</a:t>
            </a:r>
            <a:r>
              <a:rPr lang="en-US" dirty="0"/>
              <a:t> </a:t>
            </a:r>
            <a:r>
              <a:rPr lang="en-US" dirty="0" err="1"/>
              <a:t>tincudunt</a:t>
            </a:r>
            <a:r>
              <a:rPr lang="en-US" dirty="0"/>
              <a:t> </a:t>
            </a:r>
            <a:r>
              <a:rPr lang="en-US" dirty="0" err="1"/>
              <a:t>nibh</a:t>
            </a:r>
            <a:r>
              <a:rPr lang="en-US" dirty="0"/>
              <a:t> semper.</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Quisque</a:t>
            </a:r>
            <a:r>
              <a:rPr lang="en-US" dirty="0"/>
              <a:t> </a:t>
            </a:r>
            <a:r>
              <a:rPr lang="en-US" dirty="0" err="1"/>
              <a:t>cursus</a:t>
            </a:r>
            <a:r>
              <a:rPr lang="en-US" dirty="0"/>
              <a:t> </a:t>
            </a:r>
            <a:r>
              <a:rPr lang="en-US" dirty="0" err="1"/>
              <a:t>rutrum</a:t>
            </a:r>
            <a:r>
              <a:rPr lang="en-US" dirty="0"/>
              <a:t> </a:t>
            </a:r>
            <a:r>
              <a:rPr lang="en-US" dirty="0" err="1"/>
              <a:t>ipsum</a:t>
            </a:r>
            <a:r>
              <a:rPr lang="en-US" dirty="0"/>
              <a:t> non </a:t>
            </a:r>
            <a:r>
              <a:rPr lang="en-US" dirty="0" err="1"/>
              <a:t>varius</a:t>
            </a:r>
            <a:r>
              <a:rPr lang="en-US" dirty="0"/>
              <a:t>.</a:t>
            </a:r>
          </a:p>
        </p:txBody>
      </p:sp>
    </p:spTree>
    <p:extLst>
      <p:ext uri="{BB962C8B-B14F-4D97-AF65-F5344CB8AC3E}">
        <p14:creationId xmlns:p14="http://schemas.microsoft.com/office/powerpoint/2010/main" val="1376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306EF-FBE0-C94D-8C67-6EA73FB0DA05}" type="datetimeFigureOut">
              <a:rPr lang="en-US" smtClean="0"/>
              <a:t>9/7/18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241818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A306EF-FBE0-C94D-8C67-6EA73FB0DA05}" type="datetimeFigureOut">
              <a:rPr lang="en-US" smtClean="0"/>
              <a:t>9/7/18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80255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A306EF-FBE0-C94D-8C67-6EA73FB0DA05}" type="datetimeFigureOut">
              <a:rPr lang="en-US" smtClean="0"/>
              <a:t>9/7/18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1913818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A306EF-FBE0-C94D-8C67-6EA73FB0DA05}" type="datetimeFigureOut">
              <a:rPr lang="en-US" smtClean="0"/>
              <a:t>9/7/18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420559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A306EF-FBE0-C94D-8C67-6EA73FB0DA05}" type="datetimeFigureOut">
              <a:rPr lang="en-US" smtClean="0"/>
              <a:t>9/7/18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56263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306EF-FBE0-C94D-8C67-6EA73FB0DA05}" type="datetimeFigureOut">
              <a:rPr lang="en-US" smtClean="0"/>
              <a:t>9/7/18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398397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306EF-FBE0-C94D-8C67-6EA73FB0DA05}" type="datetimeFigureOut">
              <a:rPr lang="en-US" smtClean="0"/>
              <a:t>9/7/18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422302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306EF-FBE0-C94D-8C67-6EA73FB0DA05}" type="datetimeFigureOut">
              <a:rPr lang="en-US" smtClean="0"/>
              <a:t>9/7/18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4E80D-29B3-6649-B17D-3AEE47D503BA}" type="slidenum">
              <a:rPr lang="en-US" smtClean="0"/>
              <a:t>‹#›</a:t>
            </a:fld>
            <a:endParaRPr lang="en-US"/>
          </a:p>
        </p:txBody>
      </p:sp>
    </p:spTree>
    <p:extLst>
      <p:ext uri="{BB962C8B-B14F-4D97-AF65-F5344CB8AC3E}">
        <p14:creationId xmlns:p14="http://schemas.microsoft.com/office/powerpoint/2010/main" val="24147602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306EF-FBE0-C94D-8C67-6EA73FB0DA05}" type="datetimeFigureOut">
              <a:rPr lang="en-US" smtClean="0"/>
              <a:t>9/7/18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4E80D-29B3-6649-B17D-3AEE47D503BA}" type="slidenum">
              <a:rPr lang="en-US" smtClean="0"/>
              <a:t>‹#›</a:t>
            </a:fld>
            <a:endParaRPr lang="en-US"/>
          </a:p>
        </p:txBody>
      </p:sp>
    </p:spTree>
    <p:extLst>
      <p:ext uri="{BB962C8B-B14F-4D97-AF65-F5344CB8AC3E}">
        <p14:creationId xmlns:p14="http://schemas.microsoft.com/office/powerpoint/2010/main" val="2581730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1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43746"/>
            <a:ext cx="7772400" cy="1470025"/>
          </a:xfrm>
        </p:spPr>
        <p:txBody>
          <a:bodyPr>
            <a:normAutofit/>
          </a:bodyPr>
          <a:lstStyle/>
          <a:p>
            <a:r>
              <a:rPr lang="en-US" sz="4800" dirty="0" smtClean="0"/>
              <a:t>Re-envisioning Meeting</a:t>
            </a:r>
            <a:endParaRPr lang="en-US" sz="4800" dirty="0"/>
          </a:p>
        </p:txBody>
      </p:sp>
      <p:sp>
        <p:nvSpPr>
          <p:cNvPr id="3" name="Text Placeholder 2"/>
          <p:cNvSpPr>
            <a:spLocks noGrp="1"/>
          </p:cNvSpPr>
          <p:nvPr>
            <p:ph type="body" sz="quarter" idx="10"/>
          </p:nvPr>
        </p:nvSpPr>
        <p:spPr>
          <a:xfrm>
            <a:off x="685800" y="3249082"/>
            <a:ext cx="7772400" cy="2722035"/>
          </a:xfrm>
        </p:spPr>
        <p:txBody>
          <a:bodyPr/>
          <a:lstStyle/>
          <a:p>
            <a:pPr algn="ctr"/>
            <a:r>
              <a:rPr lang="en-US" sz="2800" dirty="0">
                <a:solidFill>
                  <a:srgbClr val="000000"/>
                </a:solidFill>
              </a:rPr>
              <a:t>Re-envisioning Committee</a:t>
            </a:r>
          </a:p>
          <a:p>
            <a:pPr algn="ctr"/>
            <a:r>
              <a:rPr lang="en-US" sz="2800" dirty="0">
                <a:solidFill>
                  <a:srgbClr val="000000"/>
                </a:solidFill>
              </a:rPr>
              <a:t>September 13, 2018</a:t>
            </a:r>
          </a:p>
          <a:p>
            <a:endParaRPr lang="en-US" dirty="0"/>
          </a:p>
        </p:txBody>
      </p:sp>
    </p:spTree>
    <p:extLst>
      <p:ext uri="{BB962C8B-B14F-4D97-AF65-F5344CB8AC3E}">
        <p14:creationId xmlns:p14="http://schemas.microsoft.com/office/powerpoint/2010/main" val="2413768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7261" y="289216"/>
            <a:ext cx="6826739" cy="814708"/>
          </a:xfrm>
        </p:spPr>
        <p:txBody>
          <a:bodyPr>
            <a:normAutofit fontScale="90000"/>
          </a:bodyPr>
          <a:lstStyle/>
          <a:p>
            <a:r>
              <a:rPr lang="en-US" dirty="0" smtClean="0"/>
              <a:t>College/School </a:t>
            </a:r>
            <a:r>
              <a:rPr lang="en-US" dirty="0" err="1" smtClean="0"/>
              <a:t>Mtg</a:t>
            </a:r>
            <a:r>
              <a:rPr lang="en-US" dirty="0" smtClean="0"/>
              <a:t> Objectives</a:t>
            </a:r>
            <a:endParaRPr lang="en-US" dirty="0"/>
          </a:p>
        </p:txBody>
      </p:sp>
      <p:sp>
        <p:nvSpPr>
          <p:cNvPr id="3" name="Text Placeholder 2"/>
          <p:cNvSpPr>
            <a:spLocks noGrp="1"/>
          </p:cNvSpPr>
          <p:nvPr>
            <p:ph type="body" sz="quarter" idx="10"/>
          </p:nvPr>
        </p:nvSpPr>
        <p:spPr>
          <a:xfrm>
            <a:off x="685800" y="1367692"/>
            <a:ext cx="7772400" cy="4603426"/>
          </a:xfrm>
        </p:spPr>
        <p:txBody>
          <a:bodyPr/>
          <a:lstStyle/>
          <a:p>
            <a:pPr marL="285750" indent="-285750">
              <a:buFont typeface="Arial"/>
              <a:buChar char="•"/>
            </a:pPr>
            <a:r>
              <a:rPr lang="en-US" sz="2800" dirty="0" smtClean="0">
                <a:solidFill>
                  <a:srgbClr val="000000"/>
                </a:solidFill>
              </a:rPr>
              <a:t>Provide brief update on RUEC activities</a:t>
            </a:r>
          </a:p>
          <a:p>
            <a:pPr marL="285750" indent="-285750">
              <a:buFont typeface="Arial"/>
              <a:buChar char="•"/>
            </a:pPr>
            <a:r>
              <a:rPr lang="en-US" sz="2800" dirty="0" smtClean="0">
                <a:solidFill>
                  <a:srgbClr val="000000"/>
                </a:solidFill>
              </a:rPr>
              <a:t>Provide preliminary “look” at what the committee is considering- nothing is decided </a:t>
            </a:r>
          </a:p>
          <a:p>
            <a:pPr marL="285750" indent="-285750">
              <a:buFont typeface="Arial"/>
              <a:buChar char="•"/>
            </a:pPr>
            <a:r>
              <a:rPr lang="en-US" sz="2800" dirty="0" smtClean="0">
                <a:solidFill>
                  <a:srgbClr val="000000"/>
                </a:solidFill>
              </a:rPr>
              <a:t>Soliciting feedback regarding the positive and negative implications of existing Big Ideas</a:t>
            </a:r>
          </a:p>
          <a:p>
            <a:pPr marL="285750" indent="-285750">
              <a:buFont typeface="Arial"/>
              <a:buChar char="•"/>
            </a:pPr>
            <a:r>
              <a:rPr lang="en-US" sz="2800" dirty="0" smtClean="0">
                <a:solidFill>
                  <a:srgbClr val="000000"/>
                </a:solidFill>
              </a:rPr>
              <a:t>Soliciting additional ideas regarding other possible initiatives and associated implications</a:t>
            </a:r>
          </a:p>
          <a:p>
            <a:pPr marL="285750" indent="-285750">
              <a:buFont typeface="Arial"/>
              <a:buChar char="•"/>
            </a:pPr>
            <a:r>
              <a:rPr lang="en-US" sz="2800" dirty="0" smtClean="0">
                <a:solidFill>
                  <a:srgbClr val="000000"/>
                </a:solidFill>
              </a:rPr>
              <a:t>Who will facilitate College/School </a:t>
            </a:r>
            <a:r>
              <a:rPr lang="en-US" sz="2800" dirty="0" err="1" smtClean="0">
                <a:solidFill>
                  <a:srgbClr val="000000"/>
                </a:solidFill>
              </a:rPr>
              <a:t>Mtgs</a:t>
            </a:r>
            <a:r>
              <a:rPr lang="en-US" sz="2800" dirty="0" smtClean="0">
                <a:solidFill>
                  <a:srgbClr val="000000"/>
                </a:solidFill>
              </a:rPr>
              <a:t>?</a:t>
            </a:r>
          </a:p>
          <a:p>
            <a:pPr marL="285750" indent="-285750">
              <a:buFont typeface="Arial"/>
              <a:buChar char="•"/>
            </a:pPr>
            <a:r>
              <a:rPr lang="en-US" sz="2800" dirty="0" smtClean="0">
                <a:solidFill>
                  <a:srgbClr val="000000"/>
                </a:solidFill>
              </a:rPr>
              <a:t>Who else should attend?</a:t>
            </a:r>
          </a:p>
          <a:p>
            <a:pPr marL="285750" indent="-285750">
              <a:buFont typeface="Arial"/>
              <a:buChar char="•"/>
            </a:pPr>
            <a:endParaRPr lang="en-US" dirty="0"/>
          </a:p>
        </p:txBody>
      </p:sp>
    </p:spTree>
    <p:extLst>
      <p:ext uri="{BB962C8B-B14F-4D97-AF65-F5344CB8AC3E}">
        <p14:creationId xmlns:p14="http://schemas.microsoft.com/office/powerpoint/2010/main" val="295746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6301" y="632419"/>
            <a:ext cx="5751199" cy="1470025"/>
          </a:xfrm>
        </p:spPr>
        <p:txBody>
          <a:bodyPr>
            <a:normAutofit/>
          </a:bodyPr>
          <a:lstStyle/>
          <a:p>
            <a:r>
              <a:rPr lang="en-US" sz="5400" b="1" dirty="0"/>
              <a:t>RUEC Charge</a:t>
            </a:r>
          </a:p>
        </p:txBody>
      </p:sp>
      <p:sp>
        <p:nvSpPr>
          <p:cNvPr id="3" name="Text Placeholder 2"/>
          <p:cNvSpPr>
            <a:spLocks noGrp="1"/>
          </p:cNvSpPr>
          <p:nvPr>
            <p:ph type="body" sz="quarter" idx="10"/>
          </p:nvPr>
        </p:nvSpPr>
        <p:spPr>
          <a:xfrm>
            <a:off x="680019" y="2289058"/>
            <a:ext cx="7290199" cy="4025900"/>
          </a:xfrm>
        </p:spPr>
        <p:txBody>
          <a:bodyPr>
            <a:normAutofit/>
          </a:bodyPr>
          <a:lstStyle/>
          <a:p>
            <a:r>
              <a:rPr lang="en-US" sz="3600" dirty="0">
                <a:solidFill>
                  <a:schemeClr val="tx1"/>
                </a:solidFill>
              </a:rPr>
              <a:t>“Create an adaptable strategy that will lead to retention and completion of students who are prepared to thrive personally and professionally in a multi-faceted world.”  </a:t>
            </a:r>
          </a:p>
        </p:txBody>
      </p:sp>
    </p:spTree>
    <p:extLst>
      <p:ext uri="{BB962C8B-B14F-4D97-AF65-F5344CB8AC3E}">
        <p14:creationId xmlns:p14="http://schemas.microsoft.com/office/powerpoint/2010/main" val="4128860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0062" y="352399"/>
            <a:ext cx="4819762" cy="1470025"/>
          </a:xfrm>
        </p:spPr>
        <p:txBody>
          <a:bodyPr>
            <a:normAutofit fontScale="90000"/>
          </a:bodyPr>
          <a:lstStyle/>
          <a:p>
            <a:r>
              <a:rPr lang="en-US" sz="4800" b="1" dirty="0"/>
              <a:t>Key Developments</a:t>
            </a:r>
          </a:p>
        </p:txBody>
      </p:sp>
      <p:sp>
        <p:nvSpPr>
          <p:cNvPr id="3" name="Text Placeholder 2"/>
          <p:cNvSpPr>
            <a:spLocks noGrp="1"/>
          </p:cNvSpPr>
          <p:nvPr>
            <p:ph type="body" sz="quarter" idx="10"/>
          </p:nvPr>
        </p:nvSpPr>
        <p:spPr>
          <a:xfrm>
            <a:off x="610017" y="1982434"/>
            <a:ext cx="8190224" cy="4025900"/>
          </a:xfrm>
        </p:spPr>
        <p:txBody>
          <a:bodyPr>
            <a:normAutofit fontScale="77500" lnSpcReduction="20000"/>
          </a:bodyPr>
          <a:lstStyle/>
          <a:p>
            <a:pPr marL="285750" indent="-285750">
              <a:spcBef>
                <a:spcPts val="1600"/>
              </a:spcBef>
              <a:buFont typeface="Arial" panose="020B0604020202020204" pitchFamily="34" charset="0"/>
              <a:buChar char="•"/>
            </a:pPr>
            <a:r>
              <a:rPr lang="en-US" sz="3200" dirty="0">
                <a:solidFill>
                  <a:schemeClr val="tx1"/>
                </a:solidFill>
              </a:rPr>
              <a:t>Developed committee charge</a:t>
            </a:r>
          </a:p>
          <a:p>
            <a:pPr marL="285750" indent="-285750">
              <a:spcBef>
                <a:spcPts val="1600"/>
              </a:spcBef>
              <a:buFont typeface="Arial" panose="020B0604020202020204" pitchFamily="34" charset="0"/>
              <a:buChar char="•"/>
            </a:pPr>
            <a:r>
              <a:rPr lang="en-US" sz="3200" dirty="0">
                <a:solidFill>
                  <a:srgbClr val="000000"/>
                </a:solidFill>
              </a:rPr>
              <a:t>USHE </a:t>
            </a:r>
            <a:r>
              <a:rPr lang="mr-IN" sz="3200" dirty="0" smtClean="0">
                <a:solidFill>
                  <a:srgbClr val="000000"/>
                </a:solidFill>
              </a:rPr>
              <a:t>–</a:t>
            </a:r>
            <a:r>
              <a:rPr lang="en-US" sz="3200" dirty="0" smtClean="0">
                <a:solidFill>
                  <a:srgbClr val="000000"/>
                </a:solidFill>
              </a:rPr>
              <a:t> </a:t>
            </a:r>
            <a:r>
              <a:rPr lang="en-US" sz="3200" dirty="0" smtClean="0">
                <a:solidFill>
                  <a:srgbClr val="000000"/>
                </a:solidFill>
              </a:rPr>
              <a:t>Policy and Considerations </a:t>
            </a:r>
            <a:endParaRPr lang="en-US" sz="3200" dirty="0">
              <a:solidFill>
                <a:srgbClr val="000000"/>
              </a:solidFill>
            </a:endParaRPr>
          </a:p>
          <a:p>
            <a:pPr marL="285750" indent="-285750">
              <a:spcBef>
                <a:spcPts val="1600"/>
              </a:spcBef>
              <a:buFont typeface="Arial" panose="020B0604020202020204" pitchFamily="34" charset="0"/>
              <a:buChar char="•"/>
            </a:pPr>
            <a:r>
              <a:rPr lang="en-US" sz="3200" dirty="0">
                <a:solidFill>
                  <a:schemeClr val="tx1"/>
                </a:solidFill>
              </a:rPr>
              <a:t>Reaffirmed Essential Learning </a:t>
            </a:r>
            <a:r>
              <a:rPr lang="en-US" sz="3200" dirty="0" smtClean="0">
                <a:solidFill>
                  <a:schemeClr val="tx1"/>
                </a:solidFill>
              </a:rPr>
              <a:t>Outcomes (ELO’s)</a:t>
            </a:r>
            <a:endParaRPr lang="en-US" sz="3200" dirty="0">
              <a:solidFill>
                <a:schemeClr val="tx1"/>
              </a:solidFill>
            </a:endParaRPr>
          </a:p>
          <a:p>
            <a:pPr marL="285750" indent="-285750">
              <a:spcBef>
                <a:spcPts val="1600"/>
              </a:spcBef>
              <a:buFont typeface="Arial" panose="020B0604020202020204" pitchFamily="34" charset="0"/>
              <a:buChar char="•"/>
            </a:pPr>
            <a:r>
              <a:rPr lang="en-US" sz="3200" dirty="0">
                <a:solidFill>
                  <a:schemeClr val="tx1"/>
                </a:solidFill>
              </a:rPr>
              <a:t>Facilitated stakeholder </a:t>
            </a:r>
            <a:r>
              <a:rPr lang="en-US" sz="3200" dirty="0" smtClean="0">
                <a:solidFill>
                  <a:schemeClr val="tx1"/>
                </a:solidFill>
              </a:rPr>
              <a:t>feedback</a:t>
            </a:r>
          </a:p>
          <a:p>
            <a:pPr marL="285750" indent="-285750">
              <a:spcBef>
                <a:spcPts val="1600"/>
              </a:spcBef>
              <a:buFont typeface="Arial" panose="020B0604020202020204" pitchFamily="34" charset="0"/>
              <a:buChar char="•"/>
            </a:pPr>
            <a:r>
              <a:rPr lang="en-US" sz="3200" dirty="0" smtClean="0">
                <a:solidFill>
                  <a:schemeClr val="tx1"/>
                </a:solidFill>
              </a:rPr>
              <a:t>Began exploring “Big Ideas”</a:t>
            </a:r>
            <a:endParaRPr lang="en-US" sz="3200" dirty="0">
              <a:solidFill>
                <a:schemeClr val="tx1"/>
              </a:solidFill>
            </a:endParaRPr>
          </a:p>
          <a:p>
            <a:pPr marL="285750" indent="-285750">
              <a:spcBef>
                <a:spcPts val="1600"/>
              </a:spcBef>
              <a:buFont typeface="Arial" panose="020B0604020202020204" pitchFamily="34" charset="0"/>
              <a:buChar char="•"/>
            </a:pPr>
            <a:r>
              <a:rPr lang="en-US" sz="3200" dirty="0">
                <a:solidFill>
                  <a:schemeClr val="tx1"/>
                </a:solidFill>
              </a:rPr>
              <a:t>Proposed development of an Assessment </a:t>
            </a:r>
            <a:r>
              <a:rPr lang="en-US" sz="3200" dirty="0" smtClean="0">
                <a:solidFill>
                  <a:schemeClr val="tx1"/>
                </a:solidFill>
              </a:rPr>
              <a:t>Committee</a:t>
            </a:r>
          </a:p>
          <a:p>
            <a:pPr marL="285750" indent="-285750">
              <a:spcBef>
                <a:spcPts val="1600"/>
              </a:spcBef>
              <a:buFont typeface="Arial" panose="020B0604020202020204" pitchFamily="34" charset="0"/>
              <a:buChar char="•"/>
            </a:pPr>
            <a:r>
              <a:rPr lang="en-US" sz="3200" dirty="0" smtClean="0">
                <a:solidFill>
                  <a:schemeClr val="tx1"/>
                </a:solidFill>
              </a:rPr>
              <a:t>Proposed moving GE Committee under UCC</a:t>
            </a:r>
            <a:endParaRPr lang="en-US" sz="3200" dirty="0">
              <a:solidFill>
                <a:schemeClr val="tx1"/>
              </a:solidFill>
            </a:endParaRPr>
          </a:p>
          <a:p>
            <a:pPr marL="285750" indent="-285750">
              <a:spcBef>
                <a:spcPts val="1600"/>
              </a:spcBef>
              <a:buFont typeface="Arial" panose="020B0604020202020204" pitchFamily="34" charset="0"/>
              <a:buChar char="•"/>
            </a:pPr>
            <a:r>
              <a:rPr lang="en-US" sz="3200" dirty="0">
                <a:solidFill>
                  <a:schemeClr val="tx1"/>
                </a:solidFill>
              </a:rPr>
              <a:t>Developed process for proposal review and evaluation</a:t>
            </a:r>
          </a:p>
        </p:txBody>
      </p:sp>
    </p:spTree>
    <p:extLst>
      <p:ext uri="{BB962C8B-B14F-4D97-AF65-F5344CB8AC3E}">
        <p14:creationId xmlns:p14="http://schemas.microsoft.com/office/powerpoint/2010/main" val="746470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0066" y="512410"/>
            <a:ext cx="4399751" cy="1470025"/>
          </a:xfrm>
        </p:spPr>
        <p:txBody>
          <a:bodyPr>
            <a:normAutofit/>
          </a:bodyPr>
          <a:lstStyle/>
          <a:p>
            <a:r>
              <a:rPr lang="en-US" sz="4800" b="1" dirty="0"/>
              <a:t>Big Ideas</a:t>
            </a:r>
          </a:p>
        </p:txBody>
      </p:sp>
      <p:sp>
        <p:nvSpPr>
          <p:cNvPr id="3" name="Text Placeholder 2"/>
          <p:cNvSpPr>
            <a:spLocks noGrp="1"/>
          </p:cNvSpPr>
          <p:nvPr>
            <p:ph type="body" sz="quarter" idx="10"/>
          </p:nvPr>
        </p:nvSpPr>
        <p:spPr>
          <a:xfrm>
            <a:off x="790022" y="1838500"/>
            <a:ext cx="7390202" cy="4025900"/>
          </a:xfrm>
        </p:spPr>
        <p:txBody>
          <a:bodyPr>
            <a:normAutofit/>
          </a:bodyPr>
          <a:lstStyle/>
          <a:p>
            <a:pPr marL="285750" indent="-285750">
              <a:buFont typeface="Arial" panose="020B0604020202020204" pitchFamily="34" charset="0"/>
              <a:buChar char="•"/>
            </a:pPr>
            <a:r>
              <a:rPr lang="en-US" sz="3200" dirty="0">
                <a:solidFill>
                  <a:schemeClr val="tx1"/>
                </a:solidFill>
              </a:rPr>
              <a:t>First Year Seminar(s)</a:t>
            </a:r>
          </a:p>
          <a:p>
            <a:pPr marL="285750" indent="-285750">
              <a:buFont typeface="Arial" panose="020B0604020202020204" pitchFamily="34" charset="0"/>
              <a:buChar char="•"/>
            </a:pPr>
            <a:r>
              <a:rPr lang="en-US" sz="3200" dirty="0">
                <a:solidFill>
                  <a:schemeClr val="tx1"/>
                </a:solidFill>
              </a:rPr>
              <a:t>High Impact Practices</a:t>
            </a:r>
          </a:p>
          <a:p>
            <a:pPr marL="285750" indent="-285750">
              <a:buFont typeface="Arial" panose="020B0604020202020204" pitchFamily="34" charset="0"/>
              <a:buChar char="•"/>
            </a:pPr>
            <a:r>
              <a:rPr lang="en-US" sz="3200" dirty="0">
                <a:solidFill>
                  <a:schemeClr val="tx1"/>
                </a:solidFill>
              </a:rPr>
              <a:t>Pathways</a:t>
            </a:r>
          </a:p>
          <a:p>
            <a:pPr marL="285750" indent="-285750">
              <a:buFont typeface="Arial" panose="020B0604020202020204" pitchFamily="34" charset="0"/>
              <a:buChar char="•"/>
            </a:pPr>
            <a:r>
              <a:rPr lang="en-US" sz="3200" dirty="0">
                <a:solidFill>
                  <a:schemeClr val="tx1"/>
                </a:solidFill>
              </a:rPr>
              <a:t>Ownership of GE</a:t>
            </a:r>
          </a:p>
          <a:p>
            <a:pPr marL="285750" indent="-285750">
              <a:buFont typeface="Arial" panose="020B0604020202020204" pitchFamily="34" charset="0"/>
              <a:buChar char="•"/>
            </a:pPr>
            <a:r>
              <a:rPr lang="en-US" sz="3200" dirty="0">
                <a:solidFill>
                  <a:schemeClr val="tx1"/>
                </a:solidFill>
              </a:rPr>
              <a:t>Communicating the value of GE</a:t>
            </a:r>
          </a:p>
        </p:txBody>
      </p:sp>
    </p:spTree>
    <p:extLst>
      <p:ext uri="{BB962C8B-B14F-4D97-AF65-F5344CB8AC3E}">
        <p14:creationId xmlns:p14="http://schemas.microsoft.com/office/powerpoint/2010/main" val="3385662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0063" y="403764"/>
            <a:ext cx="5678132" cy="879837"/>
          </a:xfrm>
        </p:spPr>
        <p:txBody>
          <a:bodyPr/>
          <a:lstStyle/>
          <a:p>
            <a:r>
              <a:rPr lang="en-US" dirty="0"/>
              <a:t>Some Big Questions</a:t>
            </a:r>
          </a:p>
        </p:txBody>
      </p:sp>
      <p:sp>
        <p:nvSpPr>
          <p:cNvPr id="3" name="Text Placeholder 2"/>
          <p:cNvSpPr>
            <a:spLocks noGrp="1"/>
          </p:cNvSpPr>
          <p:nvPr>
            <p:ph type="body" sz="quarter" idx="10"/>
          </p:nvPr>
        </p:nvSpPr>
        <p:spPr>
          <a:xfrm>
            <a:off x="560015" y="1814132"/>
            <a:ext cx="7747223" cy="4566334"/>
          </a:xfrm>
        </p:spPr>
        <p:txBody>
          <a:bodyPr>
            <a:normAutofit/>
          </a:bodyPr>
          <a:lstStyle/>
          <a:p>
            <a:pPr marL="457200" lvl="1" indent="-457200">
              <a:spcBef>
                <a:spcPts val="1200"/>
              </a:spcBef>
              <a:buFont typeface="Arial"/>
              <a:buChar char="•"/>
            </a:pPr>
            <a:r>
              <a:rPr lang="en-US" dirty="0"/>
              <a:t>What does the configuration of GE look like?</a:t>
            </a:r>
            <a:endParaRPr lang="en-US" sz="2800" dirty="0">
              <a:solidFill>
                <a:srgbClr val="000000"/>
              </a:solidFill>
            </a:endParaRPr>
          </a:p>
          <a:p>
            <a:pPr marL="1200150" lvl="1" indent="-457200">
              <a:spcBef>
                <a:spcPts val="1200"/>
              </a:spcBef>
              <a:buFont typeface="Arial"/>
              <a:buChar char="•"/>
            </a:pPr>
            <a:r>
              <a:rPr lang="en-US" sz="2000" dirty="0">
                <a:solidFill>
                  <a:srgbClr val="000000"/>
                </a:solidFill>
              </a:rPr>
              <a:t>How many credits (30-39)(currently 35)?</a:t>
            </a:r>
          </a:p>
          <a:p>
            <a:pPr marL="1200150" lvl="1" indent="-457200">
              <a:spcBef>
                <a:spcPts val="1200"/>
              </a:spcBef>
              <a:buFont typeface="Arial"/>
              <a:buChar char="•"/>
            </a:pPr>
            <a:r>
              <a:rPr lang="en-US" sz="2000" dirty="0"/>
              <a:t>What might be added or dropped? (e.g. first year seminar(s), HIPs, third science, Ethics &amp; Values, Fitness for Life)</a:t>
            </a:r>
            <a:r>
              <a:rPr lang="en-US" dirty="0"/>
              <a:t> </a:t>
            </a:r>
          </a:p>
          <a:p>
            <a:pPr marL="285750" indent="-285750">
              <a:spcBef>
                <a:spcPts val="1200"/>
              </a:spcBef>
              <a:buFont typeface="Arial"/>
              <a:buChar char="•"/>
            </a:pPr>
            <a:r>
              <a:rPr lang="en-US" sz="2400" dirty="0">
                <a:solidFill>
                  <a:srgbClr val="000000"/>
                </a:solidFill>
              </a:rPr>
              <a:t>How do we infuse and asses the ELO’s in all courses and degrees?</a:t>
            </a:r>
            <a:endParaRPr lang="en-US" sz="2400" dirty="0"/>
          </a:p>
          <a:p>
            <a:pPr marL="285750" indent="-285750">
              <a:spcBef>
                <a:spcPts val="1200"/>
              </a:spcBef>
              <a:buFont typeface="Arial"/>
              <a:buChar char="•"/>
            </a:pPr>
            <a:r>
              <a:rPr lang="en-US" sz="2400" dirty="0">
                <a:solidFill>
                  <a:srgbClr val="000000"/>
                </a:solidFill>
              </a:rPr>
              <a:t>If GE is not as departmental- then where?</a:t>
            </a:r>
          </a:p>
          <a:p>
            <a:pPr marL="285750" indent="-285750">
              <a:spcBef>
                <a:spcPts val="1200"/>
              </a:spcBef>
              <a:buFont typeface="Arial"/>
              <a:buChar char="•"/>
            </a:pPr>
            <a:r>
              <a:rPr lang="en-US" sz="2400" dirty="0">
                <a:solidFill>
                  <a:srgbClr val="000000"/>
                </a:solidFill>
              </a:rPr>
              <a:t>How do you do a First Year Seminar(s) at scale?</a:t>
            </a:r>
          </a:p>
          <a:p>
            <a:endParaRPr lang="en-US" sz="2800" dirty="0">
              <a:solidFill>
                <a:srgbClr val="000000"/>
              </a:solidFill>
            </a:endParaRPr>
          </a:p>
        </p:txBody>
      </p:sp>
    </p:spTree>
    <p:extLst>
      <p:ext uri="{BB962C8B-B14F-4D97-AF65-F5344CB8AC3E}">
        <p14:creationId xmlns:p14="http://schemas.microsoft.com/office/powerpoint/2010/main" val="3835563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0427" y="344148"/>
            <a:ext cx="4827587" cy="953920"/>
          </a:xfrm>
        </p:spPr>
        <p:txBody>
          <a:bodyPr>
            <a:normAutofit/>
          </a:bodyPr>
          <a:lstStyle/>
          <a:p>
            <a:r>
              <a:rPr lang="en-US" dirty="0"/>
              <a:t>Discussion</a:t>
            </a:r>
          </a:p>
        </p:txBody>
      </p:sp>
      <p:sp>
        <p:nvSpPr>
          <p:cNvPr id="3" name="Text Placeholder 2"/>
          <p:cNvSpPr>
            <a:spLocks noGrp="1"/>
          </p:cNvSpPr>
          <p:nvPr>
            <p:ph type="body" sz="quarter" idx="10"/>
          </p:nvPr>
        </p:nvSpPr>
        <p:spPr>
          <a:xfrm>
            <a:off x="560015" y="1619250"/>
            <a:ext cx="7720211" cy="4351868"/>
          </a:xfrm>
        </p:spPr>
        <p:txBody>
          <a:bodyPr>
            <a:normAutofit/>
          </a:bodyPr>
          <a:lstStyle/>
          <a:p>
            <a:pPr marL="342900" indent="-342900">
              <a:buFont typeface="Arial"/>
              <a:buChar char="•"/>
            </a:pPr>
            <a:r>
              <a:rPr lang="en-US" sz="2400" dirty="0">
                <a:solidFill>
                  <a:srgbClr val="000000"/>
                </a:solidFill>
              </a:rPr>
              <a:t>Which of the “Big Ideas” resonate or concern you and why?  </a:t>
            </a:r>
          </a:p>
          <a:p>
            <a:pPr marL="1085850" lvl="1" indent="-342900">
              <a:buFont typeface="Arial"/>
              <a:buChar char="•"/>
            </a:pPr>
            <a:r>
              <a:rPr lang="en-US" sz="2400" dirty="0">
                <a:solidFill>
                  <a:srgbClr val="000000"/>
                </a:solidFill>
              </a:rPr>
              <a:t>What are the implications for your department and college/school?</a:t>
            </a:r>
          </a:p>
          <a:p>
            <a:pPr marL="342900" indent="-342900">
              <a:buFont typeface="Arial"/>
              <a:buChar char="•"/>
            </a:pPr>
            <a:endParaRPr lang="en-US" sz="2400" dirty="0">
              <a:solidFill>
                <a:srgbClr val="000000"/>
              </a:solidFill>
            </a:endParaRPr>
          </a:p>
          <a:p>
            <a:pPr marL="342900" indent="-342900">
              <a:buFont typeface="Arial"/>
              <a:buChar char="•"/>
            </a:pPr>
            <a:r>
              <a:rPr lang="en-US" sz="2400" dirty="0">
                <a:solidFill>
                  <a:srgbClr val="000000"/>
                </a:solidFill>
              </a:rPr>
              <a:t>What other ideas do you have and what would the implications of your idea include?</a:t>
            </a:r>
          </a:p>
          <a:p>
            <a:pPr marL="342900" indent="-342900">
              <a:buFont typeface="Arial"/>
              <a:buChar char="•"/>
            </a:pPr>
            <a:endParaRPr lang="en-US" sz="2400" dirty="0">
              <a:solidFill>
                <a:srgbClr val="000000"/>
              </a:solidFill>
            </a:endParaRPr>
          </a:p>
          <a:p>
            <a:pPr marL="342900" indent="-342900">
              <a:buFont typeface="Arial"/>
              <a:buChar char="•"/>
            </a:pPr>
            <a:r>
              <a:rPr lang="en-US" sz="2400" dirty="0">
                <a:solidFill>
                  <a:srgbClr val="000000"/>
                </a:solidFill>
              </a:rPr>
              <a:t>What concerns you and why?</a:t>
            </a:r>
          </a:p>
          <a:p>
            <a:endParaRPr lang="en-US" sz="2400" dirty="0"/>
          </a:p>
        </p:txBody>
      </p:sp>
    </p:spTree>
    <p:extLst>
      <p:ext uri="{BB962C8B-B14F-4D97-AF65-F5344CB8AC3E}">
        <p14:creationId xmlns:p14="http://schemas.microsoft.com/office/powerpoint/2010/main" val="1912195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3333" y="231413"/>
            <a:ext cx="6764867" cy="975087"/>
          </a:xfrm>
        </p:spPr>
        <p:txBody>
          <a:bodyPr/>
          <a:lstStyle/>
          <a:p>
            <a:r>
              <a:rPr lang="en-US" dirty="0"/>
              <a:t>Board or Regents</a:t>
            </a:r>
          </a:p>
        </p:txBody>
      </p:sp>
      <p:sp>
        <p:nvSpPr>
          <p:cNvPr id="3" name="Text Placeholder 2"/>
          <p:cNvSpPr>
            <a:spLocks noGrp="1"/>
          </p:cNvSpPr>
          <p:nvPr>
            <p:ph type="body" sz="quarter" idx="10"/>
          </p:nvPr>
        </p:nvSpPr>
        <p:spPr>
          <a:xfrm>
            <a:off x="685800" y="1619250"/>
            <a:ext cx="7772400" cy="4648201"/>
          </a:xfrm>
        </p:spPr>
        <p:txBody>
          <a:bodyPr>
            <a:normAutofit fontScale="32500" lnSpcReduction="20000"/>
          </a:bodyPr>
          <a:lstStyle/>
          <a:p>
            <a:pPr marL="68580"/>
            <a:r>
              <a:rPr lang="en-US" sz="6400" dirty="0">
                <a:solidFill>
                  <a:srgbClr val="000000"/>
                </a:solidFill>
              </a:rPr>
              <a:t>The Board of Regents adopted a ten-year strategic plan in 2016, and it provided an update to its efforts in a 2017 progress report. In 2018 the Board has renewed its focus on its primary mission to "provide strategic leadership and link system capacity to the economy and workforce needs" (according to the duties defined in 53B-1-103-3 of the Utah Code).</a:t>
            </a:r>
          </a:p>
          <a:p>
            <a:pPr marL="68580"/>
            <a:endParaRPr lang="en-US" sz="3100" dirty="0">
              <a:solidFill>
                <a:srgbClr val="000000"/>
              </a:solidFill>
            </a:endParaRPr>
          </a:p>
          <a:p>
            <a:pPr marL="68580"/>
            <a:r>
              <a:rPr lang="en-US" sz="8000" dirty="0">
                <a:solidFill>
                  <a:srgbClr val="000000"/>
                </a:solidFill>
              </a:rPr>
              <a:t>With that in mind, the Board reaffirms its existing strategic goal:</a:t>
            </a:r>
          </a:p>
          <a:p>
            <a:pPr marL="365760" lvl="1" indent="0">
              <a:buNone/>
            </a:pPr>
            <a:endParaRPr lang="en-US" sz="3100" dirty="0" smtClean="0">
              <a:solidFill>
                <a:srgbClr val="000000"/>
              </a:solidFill>
            </a:endParaRPr>
          </a:p>
          <a:p>
            <a:pPr marL="114300"/>
            <a:r>
              <a:rPr lang="en-US" sz="8000" b="1" dirty="0">
                <a:solidFill>
                  <a:srgbClr val="000000"/>
                </a:solidFill>
              </a:rPr>
              <a:t>Increase the educational attainment of </a:t>
            </a:r>
            <a:r>
              <a:rPr lang="en-US" sz="8000" b="1" dirty="0" err="1">
                <a:solidFill>
                  <a:srgbClr val="000000"/>
                </a:solidFill>
              </a:rPr>
              <a:t>Utahns</a:t>
            </a:r>
            <a:r>
              <a:rPr lang="en-US" sz="8000" b="1" dirty="0">
                <a:solidFill>
                  <a:srgbClr val="000000"/>
                </a:solidFill>
              </a:rPr>
              <a:t> to enhance their overall quality of life, and to meet Utah's current and future workforce needs.</a:t>
            </a:r>
            <a:endParaRPr lang="is-IS" sz="8000" dirty="0">
              <a:solidFill>
                <a:srgbClr val="000000"/>
              </a:solidFill>
            </a:endParaRPr>
          </a:p>
          <a:p>
            <a:pPr marL="68580"/>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20538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3995" y="102450"/>
            <a:ext cx="5116182" cy="919207"/>
          </a:xfrm>
        </p:spPr>
        <p:txBody>
          <a:bodyPr>
            <a:normAutofit fontScale="90000"/>
          </a:bodyPr>
          <a:lstStyle/>
          <a:p>
            <a:r>
              <a:rPr lang="en-US" dirty="0" err="1" smtClean="0"/>
              <a:t>BoR</a:t>
            </a:r>
            <a:r>
              <a:rPr lang="en-US" dirty="0" smtClean="0"/>
              <a:t> Continued</a:t>
            </a:r>
            <a:r>
              <a:rPr lang="mr-IN" dirty="0" smtClean="0"/>
              <a:t>…</a:t>
            </a:r>
            <a:r>
              <a:rPr lang="en-US" dirty="0" smtClean="0"/>
              <a:t>.</a:t>
            </a:r>
            <a:br>
              <a:rPr lang="en-US" dirty="0" smtClean="0"/>
            </a:br>
            <a:r>
              <a:rPr lang="en-US" sz="1800" dirty="0" smtClean="0"/>
              <a:t>Initial Outlook: 2015</a:t>
            </a:r>
            <a:endParaRPr lang="en-US" sz="1800" dirty="0"/>
          </a:p>
        </p:txBody>
      </p:sp>
      <p:sp>
        <p:nvSpPr>
          <p:cNvPr id="3" name="Text Placeholder 2"/>
          <p:cNvSpPr>
            <a:spLocks noGrp="1"/>
          </p:cNvSpPr>
          <p:nvPr>
            <p:ph type="body" sz="quarter" idx="10"/>
          </p:nvPr>
        </p:nvSpPr>
        <p:spPr/>
        <p:txBody>
          <a:bodyPr/>
          <a:lstStyle/>
          <a:p>
            <a:endParaRPr lang="en-US"/>
          </a:p>
        </p:txBody>
      </p:sp>
      <p:pic>
        <p:nvPicPr>
          <p:cNvPr id="4" name="Picture 3" descr="strategic-plan-goalsmetric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765" y="1279591"/>
            <a:ext cx="7223411" cy="5350676"/>
          </a:xfrm>
          <a:prstGeom prst="rect">
            <a:avLst/>
          </a:prstGeom>
        </p:spPr>
      </p:pic>
    </p:spTree>
    <p:extLst>
      <p:ext uri="{BB962C8B-B14F-4D97-AF65-F5344CB8AC3E}">
        <p14:creationId xmlns:p14="http://schemas.microsoft.com/office/powerpoint/2010/main" val="4131118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9832" y="284330"/>
            <a:ext cx="6828367" cy="1059753"/>
          </a:xfrm>
        </p:spPr>
        <p:txBody>
          <a:bodyPr/>
          <a:lstStyle/>
          <a:p>
            <a:r>
              <a:rPr lang="en-US" dirty="0" err="1" smtClean="0"/>
              <a:t>BoR</a:t>
            </a:r>
            <a:r>
              <a:rPr lang="en-US" dirty="0" smtClean="0"/>
              <a:t> Continued</a:t>
            </a:r>
            <a:r>
              <a:rPr lang="mr-IN" dirty="0" smtClean="0"/>
              <a:t>…</a:t>
            </a:r>
            <a:r>
              <a:rPr lang="en-US" dirty="0" smtClean="0"/>
              <a:t>..</a:t>
            </a:r>
            <a:endParaRPr lang="en-US" dirty="0"/>
          </a:p>
        </p:txBody>
      </p:sp>
      <p:sp>
        <p:nvSpPr>
          <p:cNvPr id="3" name="Text Placeholder 2"/>
          <p:cNvSpPr>
            <a:spLocks noGrp="1"/>
          </p:cNvSpPr>
          <p:nvPr>
            <p:ph type="body" sz="quarter" idx="10"/>
          </p:nvPr>
        </p:nvSpPr>
        <p:spPr>
          <a:xfrm>
            <a:off x="412750" y="1344083"/>
            <a:ext cx="8045450" cy="5122334"/>
          </a:xfrm>
        </p:spPr>
        <p:txBody>
          <a:bodyPr>
            <a:normAutofit/>
          </a:bodyPr>
          <a:lstStyle/>
          <a:p>
            <a:pPr marL="68580"/>
            <a:r>
              <a:rPr lang="en-US" sz="2000" i="1" dirty="0">
                <a:solidFill>
                  <a:srgbClr val="000000"/>
                </a:solidFill>
              </a:rPr>
              <a:t>Strategic Objectives</a:t>
            </a:r>
          </a:p>
          <a:p>
            <a:endParaRPr lang="en-US" sz="1000" dirty="0">
              <a:solidFill>
                <a:srgbClr val="000000"/>
              </a:solidFill>
            </a:endParaRPr>
          </a:p>
          <a:p>
            <a:r>
              <a:rPr lang="en-US" b="1" dirty="0">
                <a:solidFill>
                  <a:srgbClr val="000000"/>
                </a:solidFill>
              </a:rPr>
              <a:t>Affordable Access- </a:t>
            </a:r>
            <a:r>
              <a:rPr lang="en-US" dirty="0">
                <a:solidFill>
                  <a:srgbClr val="000000"/>
                </a:solidFill>
              </a:rPr>
              <a:t>The</a:t>
            </a:r>
            <a:r>
              <a:rPr lang="en-US" b="1" dirty="0">
                <a:solidFill>
                  <a:srgbClr val="000000"/>
                </a:solidFill>
              </a:rPr>
              <a:t> </a:t>
            </a:r>
            <a:r>
              <a:rPr lang="en-US" dirty="0">
                <a:solidFill>
                  <a:srgbClr val="000000"/>
                </a:solidFill>
              </a:rPr>
              <a:t>Board of Regents wants to ensure all </a:t>
            </a:r>
            <a:r>
              <a:rPr lang="en-US" dirty="0" err="1">
                <a:solidFill>
                  <a:srgbClr val="000000"/>
                </a:solidFill>
              </a:rPr>
              <a:t>Utahns</a:t>
            </a:r>
            <a:r>
              <a:rPr lang="en-US" dirty="0">
                <a:solidFill>
                  <a:srgbClr val="000000"/>
                </a:solidFill>
              </a:rPr>
              <a:t> can affordably access a quality postsecondary education with the tools, resources and information that start them on the path to completion, especially for underserved populations and first-generation college students.</a:t>
            </a:r>
          </a:p>
          <a:p>
            <a:endParaRPr lang="en-US" sz="1000" b="1" dirty="0">
              <a:solidFill>
                <a:srgbClr val="000000"/>
              </a:solidFill>
            </a:endParaRPr>
          </a:p>
          <a:p>
            <a:r>
              <a:rPr lang="en-US" b="1" dirty="0">
                <a:solidFill>
                  <a:srgbClr val="000000"/>
                </a:solidFill>
              </a:rPr>
              <a:t>Timely Completion - </a:t>
            </a:r>
            <a:r>
              <a:rPr lang="en-US" dirty="0">
                <a:solidFill>
                  <a:srgbClr val="000000"/>
                </a:solidFill>
              </a:rPr>
              <a:t>Utah's</a:t>
            </a:r>
            <a:r>
              <a:rPr lang="en-US" b="1" dirty="0">
                <a:solidFill>
                  <a:srgbClr val="000000"/>
                </a:solidFill>
              </a:rPr>
              <a:t> </a:t>
            </a:r>
            <a:r>
              <a:rPr lang="en-US" dirty="0">
                <a:solidFill>
                  <a:srgbClr val="000000"/>
                </a:solidFill>
              </a:rPr>
              <a:t>public colleges and universities help students realize their potential by supporting them on their path to an on-time graduation.</a:t>
            </a:r>
          </a:p>
          <a:p>
            <a:endParaRPr lang="en-US" sz="1000" dirty="0">
              <a:solidFill>
                <a:srgbClr val="000000"/>
              </a:solidFill>
            </a:endParaRPr>
          </a:p>
          <a:p>
            <a:r>
              <a:rPr lang="en-US" b="1" dirty="0">
                <a:solidFill>
                  <a:srgbClr val="000000"/>
                </a:solidFill>
              </a:rPr>
              <a:t>Workforce </a:t>
            </a:r>
            <a:r>
              <a:rPr lang="en-US" dirty="0">
                <a:solidFill>
                  <a:srgbClr val="000000"/>
                </a:solidFill>
              </a:rPr>
              <a:t>&amp; </a:t>
            </a:r>
            <a:r>
              <a:rPr lang="en-US" b="1" dirty="0">
                <a:solidFill>
                  <a:srgbClr val="000000"/>
                </a:solidFill>
              </a:rPr>
              <a:t>Research- </a:t>
            </a:r>
            <a:r>
              <a:rPr lang="en-US" dirty="0">
                <a:solidFill>
                  <a:srgbClr val="000000"/>
                </a:solidFill>
              </a:rPr>
              <a:t>Higher</a:t>
            </a:r>
            <a:r>
              <a:rPr lang="en-US" b="1" dirty="0">
                <a:solidFill>
                  <a:srgbClr val="000000"/>
                </a:solidFill>
              </a:rPr>
              <a:t> </a:t>
            </a:r>
            <a:r>
              <a:rPr lang="en-US" dirty="0">
                <a:solidFill>
                  <a:srgbClr val="000000"/>
                </a:solidFill>
              </a:rPr>
              <a:t>education institutions enable </a:t>
            </a:r>
            <a:r>
              <a:rPr lang="en-US" dirty="0" err="1">
                <a:solidFill>
                  <a:srgbClr val="000000"/>
                </a:solidFill>
              </a:rPr>
              <a:t>Utahns</a:t>
            </a:r>
            <a:r>
              <a:rPr lang="en-US" dirty="0">
                <a:solidFill>
                  <a:srgbClr val="000000"/>
                </a:solidFill>
              </a:rPr>
              <a:t> to adapt to the seismic shifts in today's global economy. The base of Utah's economic activity is formed by students becoming life long learners and creators through cutting-edge research and real workforce opportunities while in college.</a:t>
            </a:r>
          </a:p>
          <a:p>
            <a:endParaRPr lang="en-US" sz="1000" dirty="0">
              <a:solidFill>
                <a:srgbClr val="000000"/>
              </a:solidFill>
            </a:endParaRPr>
          </a:p>
          <a:p>
            <a:r>
              <a:rPr lang="en-US" b="1" dirty="0">
                <a:solidFill>
                  <a:srgbClr val="000000"/>
                </a:solidFill>
              </a:rPr>
              <a:t>Capacity </a:t>
            </a:r>
            <a:r>
              <a:rPr lang="en-US" dirty="0">
                <a:solidFill>
                  <a:srgbClr val="000000"/>
                </a:solidFill>
              </a:rPr>
              <a:t>&amp; </a:t>
            </a:r>
            <a:r>
              <a:rPr lang="en-US" b="1" dirty="0">
                <a:solidFill>
                  <a:srgbClr val="000000"/>
                </a:solidFill>
              </a:rPr>
              <a:t>Growth- </a:t>
            </a:r>
            <a:r>
              <a:rPr lang="en-US" dirty="0">
                <a:solidFill>
                  <a:srgbClr val="000000"/>
                </a:solidFill>
              </a:rPr>
              <a:t>Utah</a:t>
            </a:r>
            <a:r>
              <a:rPr lang="en-US" b="1" dirty="0">
                <a:solidFill>
                  <a:srgbClr val="000000"/>
                </a:solidFill>
              </a:rPr>
              <a:t> </a:t>
            </a:r>
            <a:r>
              <a:rPr lang="en-US" dirty="0">
                <a:solidFill>
                  <a:srgbClr val="000000"/>
                </a:solidFill>
              </a:rPr>
              <a:t>uniquely stands out across the country with its white-hot economy amidst an increasing population, buttressed by a vibrant and growing number of K-12 students. While positive, these factors are also stretching the capacity limits of Utah's public colleges and universities, requiring cost-effectiveness and thoughtful oversight of limited resources to ensure a student's quality education.</a:t>
            </a:r>
          </a:p>
          <a:p>
            <a:endParaRPr lang="en-US" dirty="0"/>
          </a:p>
        </p:txBody>
      </p:sp>
    </p:spTree>
    <p:extLst>
      <p:ext uri="{BB962C8B-B14F-4D97-AF65-F5344CB8AC3E}">
        <p14:creationId xmlns:p14="http://schemas.microsoft.com/office/powerpoint/2010/main" val="1269558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0333" y="326664"/>
            <a:ext cx="6468533" cy="964503"/>
          </a:xfrm>
        </p:spPr>
        <p:txBody>
          <a:bodyPr/>
          <a:lstStyle/>
          <a:p>
            <a:r>
              <a:rPr lang="en-US" dirty="0"/>
              <a:t>GE Reminders- R470</a:t>
            </a:r>
          </a:p>
        </p:txBody>
      </p:sp>
      <p:sp>
        <p:nvSpPr>
          <p:cNvPr id="3" name="Text Placeholder 2"/>
          <p:cNvSpPr>
            <a:spLocks noGrp="1"/>
          </p:cNvSpPr>
          <p:nvPr>
            <p:ph type="body" sz="quarter" idx="10"/>
          </p:nvPr>
        </p:nvSpPr>
        <p:spPr>
          <a:xfrm>
            <a:off x="685800" y="1291167"/>
            <a:ext cx="7772400" cy="5217583"/>
          </a:xfrm>
        </p:spPr>
        <p:txBody>
          <a:bodyPr>
            <a:noAutofit/>
          </a:bodyPr>
          <a:lstStyle/>
          <a:p>
            <a:pPr marL="285750" indent="-285750">
              <a:buFont typeface="Arial"/>
              <a:buChar char="•"/>
            </a:pPr>
            <a:r>
              <a:rPr lang="en-US" sz="1800" dirty="0">
                <a:solidFill>
                  <a:srgbClr val="000000"/>
                </a:solidFill>
              </a:rPr>
              <a:t>3.1 General Education Credit Requirements- Range from 30-39 Credits</a:t>
            </a:r>
          </a:p>
          <a:p>
            <a:pPr marL="285750" indent="-285750">
              <a:buFont typeface="Arial"/>
              <a:buChar char="•"/>
            </a:pPr>
            <a:r>
              <a:rPr lang="en-US" sz="1800" dirty="0">
                <a:solidFill>
                  <a:srgbClr val="000000"/>
                </a:solidFill>
              </a:rPr>
              <a:t>This must include at least four courses in the Core Requirements- </a:t>
            </a:r>
            <a:r>
              <a:rPr lang="en-US" sz="1800" i="1" dirty="0">
                <a:solidFill>
                  <a:srgbClr val="000000"/>
                </a:solidFill>
              </a:rPr>
              <a:t>Written Communication </a:t>
            </a:r>
            <a:r>
              <a:rPr lang="en-US" sz="1800" dirty="0">
                <a:solidFill>
                  <a:srgbClr val="000000"/>
                </a:solidFill>
              </a:rPr>
              <a:t>(2: 6 credits), </a:t>
            </a:r>
            <a:r>
              <a:rPr lang="en-US" sz="1800" i="1" dirty="0">
                <a:solidFill>
                  <a:srgbClr val="000000"/>
                </a:solidFill>
              </a:rPr>
              <a:t>Quantitative Literacy </a:t>
            </a:r>
            <a:r>
              <a:rPr lang="en-US" sz="1800" dirty="0">
                <a:solidFill>
                  <a:srgbClr val="000000"/>
                </a:solidFill>
              </a:rPr>
              <a:t>(1: 3-4 credits) and </a:t>
            </a:r>
            <a:r>
              <a:rPr lang="en-US" sz="1800" i="1" dirty="0">
                <a:solidFill>
                  <a:srgbClr val="000000"/>
                </a:solidFill>
              </a:rPr>
              <a:t>American Institutions </a:t>
            </a:r>
            <a:r>
              <a:rPr lang="en-US" sz="1800" dirty="0">
                <a:solidFill>
                  <a:srgbClr val="000000"/>
                </a:solidFill>
              </a:rPr>
              <a:t>(1: 3-6 credits). </a:t>
            </a:r>
          </a:p>
          <a:p>
            <a:pPr lvl="1"/>
            <a:r>
              <a:rPr lang="en-US" sz="1800" dirty="0" smtClean="0">
                <a:solidFill>
                  <a:srgbClr val="000000"/>
                </a:solidFill>
              </a:rPr>
              <a:t>“An interdisciplinary course or multiple courses that fulfill the outcomes may also satisfy the requirement”</a:t>
            </a:r>
          </a:p>
          <a:p>
            <a:pPr marL="285750" indent="-285750">
              <a:buFont typeface="Arial"/>
              <a:buChar char="•"/>
            </a:pPr>
            <a:r>
              <a:rPr lang="en-US" sz="1800" dirty="0">
                <a:solidFill>
                  <a:srgbClr val="000000"/>
                </a:solidFill>
              </a:rPr>
              <a:t>Then at least ONE course (of at least 3 credits) from each of the five Breadth Areas (</a:t>
            </a:r>
            <a:r>
              <a:rPr lang="en-US" sz="1800" i="1" dirty="0">
                <a:solidFill>
                  <a:srgbClr val="000000"/>
                </a:solidFill>
              </a:rPr>
              <a:t>Arts, Humanities, Life Sciences, Physical Sciences</a:t>
            </a:r>
            <a:r>
              <a:rPr lang="en-US" sz="1800" dirty="0">
                <a:solidFill>
                  <a:srgbClr val="000000"/>
                </a:solidFill>
              </a:rPr>
              <a:t>, and </a:t>
            </a:r>
            <a:r>
              <a:rPr lang="en-US" sz="1800" i="1" dirty="0">
                <a:solidFill>
                  <a:srgbClr val="000000"/>
                </a:solidFill>
              </a:rPr>
              <a:t>Social and Behavioral Sciences</a:t>
            </a:r>
            <a:r>
              <a:rPr lang="en-US" sz="1800" dirty="0">
                <a:solidFill>
                  <a:srgbClr val="000000"/>
                </a:solidFill>
              </a:rPr>
              <a:t>).</a:t>
            </a:r>
          </a:p>
          <a:p>
            <a:pPr lvl="1"/>
            <a:r>
              <a:rPr lang="en-US" sz="1800" dirty="0" smtClean="0">
                <a:solidFill>
                  <a:srgbClr val="000000"/>
                </a:solidFill>
              </a:rPr>
              <a:t>“Traditionally, this has been met by institutional General Education programs, but may be met through innovative programs that meet the same outcomes specified in this document.” </a:t>
            </a:r>
          </a:p>
          <a:p>
            <a:pPr lvl="1"/>
            <a:r>
              <a:rPr lang="en-US" sz="1800" dirty="0" smtClean="0">
                <a:solidFill>
                  <a:srgbClr val="000000"/>
                </a:solidFill>
              </a:rPr>
              <a:t>“USHE institutions may create additional Breadth Areas as they deem appropriate.”</a:t>
            </a:r>
          </a:p>
          <a:p>
            <a:r>
              <a:rPr lang="en-US" sz="1800" b="1" u="sng" dirty="0">
                <a:solidFill>
                  <a:srgbClr val="000000"/>
                </a:solidFill>
              </a:rPr>
              <a:t>Two campus issues</a:t>
            </a:r>
            <a:r>
              <a:rPr lang="en-US" sz="1800" b="1" dirty="0">
                <a:solidFill>
                  <a:srgbClr val="000000"/>
                </a:solidFill>
              </a:rPr>
              <a:t>: Hidden pre-</a:t>
            </a:r>
            <a:r>
              <a:rPr lang="en-US" sz="1800" b="1" dirty="0" err="1">
                <a:solidFill>
                  <a:srgbClr val="000000"/>
                </a:solidFill>
              </a:rPr>
              <a:t>reqs</a:t>
            </a:r>
            <a:r>
              <a:rPr lang="en-US" sz="1800" b="1" dirty="0">
                <a:solidFill>
                  <a:srgbClr val="000000"/>
                </a:solidFill>
              </a:rPr>
              <a:t> and upper division </a:t>
            </a:r>
            <a:r>
              <a:rPr lang="en-US" sz="1800" b="1" dirty="0" smtClean="0">
                <a:solidFill>
                  <a:srgbClr val="000000"/>
                </a:solidFill>
              </a:rPr>
              <a:t>courses in our GE</a:t>
            </a:r>
            <a:endParaRPr lang="en-US" sz="1800" b="1" dirty="0">
              <a:solidFill>
                <a:srgbClr val="000000"/>
              </a:solidFill>
            </a:endParaRPr>
          </a:p>
          <a:p>
            <a:endParaRPr lang="en-US" sz="1800" dirty="0">
              <a:solidFill>
                <a:srgbClr val="000000"/>
              </a:solidFill>
            </a:endParaRPr>
          </a:p>
        </p:txBody>
      </p:sp>
    </p:spTree>
    <p:extLst>
      <p:ext uri="{BB962C8B-B14F-4D97-AF65-F5344CB8AC3E}">
        <p14:creationId xmlns:p14="http://schemas.microsoft.com/office/powerpoint/2010/main" val="185417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a:t>
            </a:r>
            <a:endParaRPr lang="en-US" dirty="0"/>
          </a:p>
        </p:txBody>
      </p:sp>
      <p:sp>
        <p:nvSpPr>
          <p:cNvPr id="3" name="Text Placeholder 2"/>
          <p:cNvSpPr>
            <a:spLocks noGrp="1"/>
          </p:cNvSpPr>
          <p:nvPr>
            <p:ph type="body" sz="quarter" idx="10"/>
          </p:nvPr>
        </p:nvSpPr>
        <p:spPr/>
        <p:txBody>
          <a:bodyPr/>
          <a:lstStyle/>
          <a:p>
            <a:pPr marL="342900" indent="-342900">
              <a:buFont typeface="+mj-lt"/>
              <a:buAutoNum type="arabicPeriod"/>
            </a:pPr>
            <a:r>
              <a:rPr lang="en-US" sz="2800" dirty="0" smtClean="0">
                <a:solidFill>
                  <a:srgbClr val="000000"/>
                </a:solidFill>
              </a:rPr>
              <a:t>Alumni Update- IR and Others</a:t>
            </a:r>
          </a:p>
          <a:p>
            <a:pPr marL="342900" indent="-342900">
              <a:buFont typeface="+mj-lt"/>
              <a:buAutoNum type="arabicPeriod"/>
            </a:pPr>
            <a:r>
              <a:rPr lang="en-US" sz="2800" dirty="0" smtClean="0">
                <a:solidFill>
                  <a:srgbClr val="000000"/>
                </a:solidFill>
              </a:rPr>
              <a:t>Stakeholders- what else?</a:t>
            </a:r>
          </a:p>
          <a:p>
            <a:pPr marL="342900" indent="-342900">
              <a:buFont typeface="+mj-lt"/>
              <a:buAutoNum type="arabicPeriod"/>
            </a:pPr>
            <a:r>
              <a:rPr lang="en-US" sz="2800" dirty="0" smtClean="0">
                <a:solidFill>
                  <a:srgbClr val="000000"/>
                </a:solidFill>
              </a:rPr>
              <a:t>Assessment Model</a:t>
            </a:r>
          </a:p>
          <a:p>
            <a:pPr marL="342900" indent="-342900">
              <a:buFont typeface="+mj-lt"/>
              <a:buAutoNum type="arabicPeriod"/>
            </a:pPr>
            <a:r>
              <a:rPr lang="en-US" sz="2800" dirty="0" smtClean="0">
                <a:solidFill>
                  <a:srgbClr val="000000"/>
                </a:solidFill>
              </a:rPr>
              <a:t>School/College Meetings</a:t>
            </a:r>
          </a:p>
          <a:p>
            <a:pPr marL="342900" indent="-342900">
              <a:buFont typeface="+mj-lt"/>
              <a:buAutoNum type="arabicPeriod"/>
            </a:pPr>
            <a:r>
              <a:rPr lang="en-US" sz="2800" dirty="0" smtClean="0">
                <a:solidFill>
                  <a:srgbClr val="000000"/>
                </a:solidFill>
              </a:rPr>
              <a:t>Groups</a:t>
            </a:r>
          </a:p>
          <a:p>
            <a:pPr marL="342900" indent="-342900">
              <a:buFont typeface="+mj-lt"/>
              <a:buAutoNum type="arabicPeriod"/>
            </a:pPr>
            <a:endParaRPr lang="en-US" dirty="0"/>
          </a:p>
        </p:txBody>
      </p:sp>
    </p:spTree>
    <p:extLst>
      <p:ext uri="{BB962C8B-B14F-4D97-AF65-F5344CB8AC3E}">
        <p14:creationId xmlns:p14="http://schemas.microsoft.com/office/powerpoint/2010/main" val="3630502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6661" y="493473"/>
            <a:ext cx="6914662" cy="990555"/>
          </a:xfrm>
        </p:spPr>
        <p:txBody>
          <a:bodyPr>
            <a:normAutofit/>
          </a:bodyPr>
          <a:lstStyle/>
          <a:p>
            <a:r>
              <a:rPr lang="en-US" dirty="0" smtClean="0"/>
              <a:t>AAC&amp;U Definitions </a:t>
            </a:r>
            <a:endParaRPr lang="en-US" dirty="0"/>
          </a:p>
        </p:txBody>
      </p:sp>
      <p:sp>
        <p:nvSpPr>
          <p:cNvPr id="3" name="Text Placeholder 2"/>
          <p:cNvSpPr>
            <a:spLocks noGrp="1"/>
          </p:cNvSpPr>
          <p:nvPr>
            <p:ph type="body" sz="quarter" idx="10"/>
          </p:nvPr>
        </p:nvSpPr>
        <p:spPr/>
        <p:txBody>
          <a:bodyPr/>
          <a:lstStyle/>
          <a:p>
            <a:endParaRPr lang="en-US"/>
          </a:p>
        </p:txBody>
      </p:sp>
      <p:pic>
        <p:nvPicPr>
          <p:cNvPr id="4" name="Picture 3"/>
          <p:cNvPicPr>
            <a:picLocks noChangeAspect="1"/>
          </p:cNvPicPr>
          <p:nvPr/>
        </p:nvPicPr>
        <p:blipFill>
          <a:blip r:embed="rId2"/>
          <a:stretch>
            <a:fillRect/>
          </a:stretch>
        </p:blipFill>
        <p:spPr>
          <a:xfrm>
            <a:off x="518707" y="1976116"/>
            <a:ext cx="8015693" cy="3995001"/>
          </a:xfrm>
          <a:prstGeom prst="rect">
            <a:avLst/>
          </a:prstGeom>
        </p:spPr>
      </p:pic>
    </p:spTree>
    <p:extLst>
      <p:ext uri="{BB962C8B-B14F-4D97-AF65-F5344CB8AC3E}">
        <p14:creationId xmlns:p14="http://schemas.microsoft.com/office/powerpoint/2010/main" val="1129619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3716" y="293414"/>
            <a:ext cx="6844483" cy="833274"/>
          </a:xfrm>
        </p:spPr>
        <p:txBody>
          <a:bodyPr>
            <a:normAutofit/>
          </a:bodyPr>
          <a:lstStyle/>
          <a:p>
            <a:r>
              <a:rPr lang="en-US" dirty="0" smtClean="0"/>
              <a:t>Committee Work</a:t>
            </a:r>
            <a:endParaRPr lang="en-US" dirty="0"/>
          </a:p>
        </p:txBody>
      </p:sp>
      <p:sp>
        <p:nvSpPr>
          <p:cNvPr id="3" name="Text Placeholder 2"/>
          <p:cNvSpPr>
            <a:spLocks noGrp="1"/>
          </p:cNvSpPr>
          <p:nvPr>
            <p:ph type="body" sz="quarter" idx="10"/>
          </p:nvPr>
        </p:nvSpPr>
        <p:spPr>
          <a:xfrm>
            <a:off x="685799" y="1308104"/>
            <a:ext cx="8041641" cy="5232418"/>
          </a:xfrm>
        </p:spPr>
        <p:txBody>
          <a:bodyPr>
            <a:normAutofit/>
          </a:bodyPr>
          <a:lstStyle/>
          <a:p>
            <a:r>
              <a:rPr lang="en-US" sz="2400" dirty="0" smtClean="0">
                <a:solidFill>
                  <a:srgbClr val="000000"/>
                </a:solidFill>
              </a:rPr>
              <a:t>Reaffirmed the ELO’s and their role in Undergraduate Education:  The Committee strongly recommends these be reinvigorated across the curriculum </a:t>
            </a:r>
            <a:endParaRPr lang="en-US" sz="2400" dirty="0">
              <a:solidFill>
                <a:srgbClr val="000000"/>
              </a:solidFill>
            </a:endParaRPr>
          </a:p>
        </p:txBody>
      </p:sp>
      <p:pic>
        <p:nvPicPr>
          <p:cNvPr id="4" name="Picture 3"/>
          <p:cNvPicPr>
            <a:picLocks noChangeAspect="1"/>
          </p:cNvPicPr>
          <p:nvPr/>
        </p:nvPicPr>
        <p:blipFill>
          <a:blip r:embed="rId2"/>
          <a:stretch>
            <a:fillRect/>
          </a:stretch>
        </p:blipFill>
        <p:spPr>
          <a:xfrm>
            <a:off x="1143000" y="2630554"/>
            <a:ext cx="6858000" cy="635000"/>
          </a:xfrm>
          <a:prstGeom prst="rect">
            <a:avLst/>
          </a:prstGeom>
        </p:spPr>
      </p:pic>
      <p:pic>
        <p:nvPicPr>
          <p:cNvPr id="5" name="Picture 4"/>
          <p:cNvPicPr>
            <a:picLocks noChangeAspect="1"/>
          </p:cNvPicPr>
          <p:nvPr/>
        </p:nvPicPr>
        <p:blipFill>
          <a:blip r:embed="rId3"/>
          <a:stretch>
            <a:fillRect/>
          </a:stretch>
        </p:blipFill>
        <p:spPr>
          <a:xfrm>
            <a:off x="1143000" y="3265554"/>
            <a:ext cx="6858000" cy="635000"/>
          </a:xfrm>
          <a:prstGeom prst="rect">
            <a:avLst/>
          </a:prstGeom>
        </p:spPr>
      </p:pic>
      <p:pic>
        <p:nvPicPr>
          <p:cNvPr id="6" name="Picture 5"/>
          <p:cNvPicPr>
            <a:picLocks noChangeAspect="1"/>
          </p:cNvPicPr>
          <p:nvPr/>
        </p:nvPicPr>
        <p:blipFill>
          <a:blip r:embed="rId4"/>
          <a:stretch>
            <a:fillRect/>
          </a:stretch>
        </p:blipFill>
        <p:spPr>
          <a:xfrm>
            <a:off x="1143000" y="3900554"/>
            <a:ext cx="6858000" cy="635000"/>
          </a:xfrm>
          <a:prstGeom prst="rect">
            <a:avLst/>
          </a:prstGeom>
        </p:spPr>
      </p:pic>
      <p:pic>
        <p:nvPicPr>
          <p:cNvPr id="7" name="Picture 6"/>
          <p:cNvPicPr>
            <a:picLocks noChangeAspect="1"/>
          </p:cNvPicPr>
          <p:nvPr/>
        </p:nvPicPr>
        <p:blipFill>
          <a:blip r:embed="rId5"/>
          <a:stretch>
            <a:fillRect/>
          </a:stretch>
        </p:blipFill>
        <p:spPr>
          <a:xfrm>
            <a:off x="1143000" y="4535554"/>
            <a:ext cx="6858000" cy="635000"/>
          </a:xfrm>
          <a:prstGeom prst="rect">
            <a:avLst/>
          </a:prstGeom>
        </p:spPr>
      </p:pic>
      <p:pic>
        <p:nvPicPr>
          <p:cNvPr id="8" name="Picture 7"/>
          <p:cNvPicPr>
            <a:picLocks noChangeAspect="1"/>
          </p:cNvPicPr>
          <p:nvPr/>
        </p:nvPicPr>
        <p:blipFill>
          <a:blip r:embed="rId6"/>
          <a:stretch>
            <a:fillRect/>
          </a:stretch>
        </p:blipFill>
        <p:spPr>
          <a:xfrm>
            <a:off x="1143000" y="5170554"/>
            <a:ext cx="6858000" cy="635000"/>
          </a:xfrm>
          <a:prstGeom prst="rect">
            <a:avLst/>
          </a:prstGeom>
        </p:spPr>
      </p:pic>
      <p:pic>
        <p:nvPicPr>
          <p:cNvPr id="9" name="Picture 8"/>
          <p:cNvPicPr>
            <a:picLocks noChangeAspect="1"/>
          </p:cNvPicPr>
          <p:nvPr/>
        </p:nvPicPr>
        <p:blipFill>
          <a:blip r:embed="rId7"/>
          <a:stretch>
            <a:fillRect/>
          </a:stretch>
        </p:blipFill>
        <p:spPr>
          <a:xfrm>
            <a:off x="1143000" y="5805554"/>
            <a:ext cx="6858000" cy="635000"/>
          </a:xfrm>
          <a:prstGeom prst="rect">
            <a:avLst/>
          </a:prstGeom>
        </p:spPr>
      </p:pic>
    </p:spTree>
    <p:extLst>
      <p:ext uri="{BB962C8B-B14F-4D97-AF65-F5344CB8AC3E}">
        <p14:creationId xmlns:p14="http://schemas.microsoft.com/office/powerpoint/2010/main" val="2631666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813" y="302963"/>
            <a:ext cx="6443441" cy="900112"/>
          </a:xfrm>
        </p:spPr>
        <p:txBody>
          <a:bodyPr/>
          <a:lstStyle/>
          <a:p>
            <a:r>
              <a:rPr lang="en-US" dirty="0" smtClean="0"/>
              <a:t>Committee Work</a:t>
            </a:r>
            <a:endParaRPr lang="en-US" dirty="0"/>
          </a:p>
        </p:txBody>
      </p:sp>
      <p:sp>
        <p:nvSpPr>
          <p:cNvPr id="3" name="Text Placeholder 2"/>
          <p:cNvSpPr>
            <a:spLocks noGrp="1"/>
          </p:cNvSpPr>
          <p:nvPr>
            <p:ph type="body" sz="quarter" idx="10"/>
          </p:nvPr>
        </p:nvSpPr>
        <p:spPr>
          <a:xfrm>
            <a:off x="609411" y="1439163"/>
            <a:ext cx="7772400" cy="4576208"/>
          </a:xfrm>
        </p:spPr>
        <p:txBody>
          <a:bodyPr>
            <a:normAutofit/>
          </a:bodyPr>
          <a:lstStyle/>
          <a:p>
            <a:pPr marL="342900" indent="-342900">
              <a:buFont typeface="+mj-lt"/>
              <a:buAutoNum type="arabicPeriod"/>
            </a:pPr>
            <a:r>
              <a:rPr lang="en-US" sz="2800" dirty="0" smtClean="0">
                <a:solidFill>
                  <a:srgbClr val="000000"/>
                </a:solidFill>
              </a:rPr>
              <a:t>The Committee has recommended the creation of a faculty assessment committee charged with the assessment of ELO’s and GE offerings along with the oversight of program assessment activities.  The Faculty Senate is currently considering this.</a:t>
            </a:r>
          </a:p>
          <a:p>
            <a:pPr marL="342900" indent="-342900">
              <a:buFont typeface="+mj-lt"/>
              <a:buAutoNum type="arabicPeriod"/>
            </a:pPr>
            <a:r>
              <a:rPr lang="en-US" sz="2800" dirty="0" smtClean="0">
                <a:solidFill>
                  <a:srgbClr val="000000"/>
                </a:solidFill>
              </a:rPr>
              <a:t>The Movement of the General Education Committee under the Curriculum Committee- the Faculty Senate is considering this. </a:t>
            </a:r>
            <a:endParaRPr lang="en-US" sz="2800" dirty="0">
              <a:solidFill>
                <a:srgbClr val="000000"/>
              </a:solidFill>
            </a:endParaRPr>
          </a:p>
        </p:txBody>
      </p:sp>
    </p:spTree>
    <p:extLst>
      <p:ext uri="{BB962C8B-B14F-4D97-AF65-F5344CB8AC3E}">
        <p14:creationId xmlns:p14="http://schemas.microsoft.com/office/powerpoint/2010/main" val="2933359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7166" y="210247"/>
            <a:ext cx="6330950" cy="964503"/>
          </a:xfrm>
        </p:spPr>
        <p:txBody>
          <a:bodyPr/>
          <a:lstStyle/>
          <a:p>
            <a:r>
              <a:rPr lang="en-US" dirty="0" smtClean="0"/>
              <a:t>Stakeholder Summary</a:t>
            </a:r>
            <a:endParaRPr lang="en-US" dirty="0"/>
          </a:p>
        </p:txBody>
      </p:sp>
      <p:sp>
        <p:nvSpPr>
          <p:cNvPr id="3" name="Text Placeholder 2"/>
          <p:cNvSpPr>
            <a:spLocks noGrp="1"/>
          </p:cNvSpPr>
          <p:nvPr>
            <p:ph type="body" sz="quarter" idx="10"/>
          </p:nvPr>
        </p:nvSpPr>
        <p:spPr>
          <a:xfrm>
            <a:off x="370417" y="1397001"/>
            <a:ext cx="8403166" cy="5005916"/>
          </a:xfrm>
        </p:spPr>
        <p:txBody>
          <a:bodyPr>
            <a:normAutofit fontScale="92500" lnSpcReduction="20000"/>
          </a:bodyPr>
          <a:lstStyle/>
          <a:p>
            <a:pPr algn="ctr"/>
            <a:r>
              <a:rPr lang="en-US" sz="2600" dirty="0" smtClean="0">
                <a:solidFill>
                  <a:prstClr val="black"/>
                </a:solidFill>
              </a:rPr>
              <a:t>Business Community</a:t>
            </a:r>
            <a:endParaRPr lang="en-US" sz="2600" dirty="0">
              <a:solidFill>
                <a:prstClr val="black"/>
              </a:solidFill>
            </a:endParaRPr>
          </a:p>
          <a:p>
            <a:r>
              <a:rPr lang="en-US" sz="1900" u="sng" dirty="0">
                <a:solidFill>
                  <a:prstClr val="black"/>
                </a:solidFill>
              </a:rPr>
              <a:t>Biggest concerns/skills needed:</a:t>
            </a:r>
          </a:p>
          <a:p>
            <a:pPr marL="342900" indent="-342900">
              <a:buFont typeface="Arial"/>
              <a:buChar char="•"/>
            </a:pPr>
            <a:r>
              <a:rPr lang="en-US" sz="1900" dirty="0">
                <a:solidFill>
                  <a:prstClr val="black"/>
                </a:solidFill>
              </a:rPr>
              <a:t>Critical thinking</a:t>
            </a:r>
          </a:p>
          <a:p>
            <a:pPr marL="342900" indent="-342900">
              <a:buFont typeface="Arial"/>
              <a:buChar char="•"/>
            </a:pPr>
            <a:r>
              <a:rPr lang="en-US" sz="1900" dirty="0">
                <a:solidFill>
                  <a:prstClr val="black"/>
                </a:solidFill>
              </a:rPr>
              <a:t>Oral and written communication</a:t>
            </a:r>
          </a:p>
          <a:p>
            <a:pPr marL="342900" indent="-342900">
              <a:buFont typeface="Arial"/>
              <a:buChar char="•"/>
            </a:pPr>
            <a:r>
              <a:rPr lang="en-US" sz="1900" dirty="0">
                <a:solidFill>
                  <a:prstClr val="black"/>
                </a:solidFill>
              </a:rPr>
              <a:t>Teamwork (social skills)</a:t>
            </a:r>
          </a:p>
          <a:p>
            <a:pPr marL="342900" indent="-342900">
              <a:buFont typeface="Arial"/>
              <a:buChar char="•"/>
            </a:pPr>
            <a:r>
              <a:rPr lang="en-US" sz="1900" dirty="0">
                <a:solidFill>
                  <a:prstClr val="black"/>
                </a:solidFill>
              </a:rPr>
              <a:t>Digital Literacy</a:t>
            </a:r>
          </a:p>
          <a:p>
            <a:pPr marL="342900" indent="-342900">
              <a:buFont typeface="Arial"/>
              <a:buChar char="•"/>
            </a:pPr>
            <a:r>
              <a:rPr lang="en-US" sz="1900" dirty="0">
                <a:solidFill>
                  <a:prstClr val="black"/>
                </a:solidFill>
              </a:rPr>
              <a:t>Like internships – would like them even earlier</a:t>
            </a:r>
          </a:p>
          <a:p>
            <a:pPr marL="342900" indent="-342900">
              <a:buFont typeface="Arial"/>
              <a:buChar char="•"/>
            </a:pPr>
            <a:r>
              <a:rPr lang="en-US" sz="1900" dirty="0">
                <a:solidFill>
                  <a:prstClr val="black"/>
                </a:solidFill>
              </a:rPr>
              <a:t>Some concern that there is obsolescence with university instruction; just teaching students to jump through hoops</a:t>
            </a:r>
          </a:p>
          <a:p>
            <a:r>
              <a:rPr lang="sk-SK" sz="1900" dirty="0">
                <a:solidFill>
                  <a:prstClr val="black"/>
                </a:solidFill>
              </a:rPr>
              <a:t> </a:t>
            </a:r>
          </a:p>
          <a:p>
            <a:r>
              <a:rPr lang="sk-SK" sz="1900" u="sng" dirty="0">
                <a:solidFill>
                  <a:prstClr val="black"/>
                </a:solidFill>
              </a:rPr>
              <a:t>Suggestions:</a:t>
            </a:r>
          </a:p>
          <a:p>
            <a:pPr marL="342900" indent="-342900">
              <a:buFont typeface="Arial"/>
              <a:buChar char="•"/>
            </a:pPr>
            <a:r>
              <a:rPr lang="sk-SK" sz="1900" dirty="0">
                <a:solidFill>
                  <a:prstClr val="black"/>
                </a:solidFill>
              </a:rPr>
              <a:t>Make gen ed more career path related and targeted (avoid repeat of high school)</a:t>
            </a:r>
          </a:p>
          <a:p>
            <a:pPr marL="342900" indent="-342900">
              <a:buFont typeface="Arial"/>
              <a:buChar char="•"/>
            </a:pPr>
            <a:r>
              <a:rPr lang="sk-SK" sz="1900" dirty="0">
                <a:solidFill>
                  <a:prstClr val="black"/>
                </a:solidFill>
              </a:rPr>
              <a:t>Authentic experiences earlier</a:t>
            </a:r>
          </a:p>
          <a:p>
            <a:pPr marL="342900" indent="-342900">
              <a:buFont typeface="Arial"/>
              <a:buChar char="•"/>
            </a:pPr>
            <a:r>
              <a:rPr lang="sk-SK" sz="1900" dirty="0">
                <a:solidFill>
                  <a:prstClr val="black"/>
                </a:solidFill>
              </a:rPr>
              <a:t>Gen ed should teach students how to write properly including emails and verbal communication</a:t>
            </a:r>
          </a:p>
          <a:p>
            <a:r>
              <a:rPr lang="sk-SK" sz="1900" dirty="0">
                <a:solidFill>
                  <a:prstClr val="black"/>
                </a:solidFill>
              </a:rPr>
              <a:t> </a:t>
            </a:r>
          </a:p>
          <a:p>
            <a:r>
              <a:rPr lang="sk-SK" sz="1900" b="1" dirty="0">
                <a:solidFill>
                  <a:prstClr val="black"/>
                </a:solidFill>
              </a:rPr>
              <a:t>Most recommended class: Business Communications</a:t>
            </a:r>
            <a:endParaRPr lang="en-US" sz="1900" b="1" dirty="0"/>
          </a:p>
        </p:txBody>
      </p:sp>
    </p:spTree>
    <p:extLst>
      <p:ext uri="{BB962C8B-B14F-4D97-AF65-F5344CB8AC3E}">
        <p14:creationId xmlns:p14="http://schemas.microsoft.com/office/powerpoint/2010/main" val="427625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7832" y="199663"/>
            <a:ext cx="6690783" cy="837503"/>
          </a:xfrm>
        </p:spPr>
        <p:txBody>
          <a:bodyPr/>
          <a:lstStyle/>
          <a:p>
            <a:r>
              <a:rPr lang="en-US" dirty="0" smtClean="0"/>
              <a:t>Stakeholder </a:t>
            </a:r>
            <a:r>
              <a:rPr lang="en-US" dirty="0" err="1" smtClean="0"/>
              <a:t>cont</a:t>
            </a:r>
            <a:r>
              <a:rPr lang="mr-IN" dirty="0" smtClean="0"/>
              <a:t>…</a:t>
            </a:r>
            <a:r>
              <a:rPr lang="en-US" dirty="0" smtClean="0"/>
              <a:t>.</a:t>
            </a:r>
            <a:endParaRPr lang="en-US" dirty="0"/>
          </a:p>
        </p:txBody>
      </p:sp>
      <p:sp>
        <p:nvSpPr>
          <p:cNvPr id="3" name="Text Placeholder 2"/>
          <p:cNvSpPr>
            <a:spLocks noGrp="1"/>
          </p:cNvSpPr>
          <p:nvPr>
            <p:ph type="body" sz="quarter" idx="10"/>
          </p:nvPr>
        </p:nvSpPr>
        <p:spPr>
          <a:xfrm>
            <a:off x="467781" y="1468968"/>
            <a:ext cx="8360834" cy="4436532"/>
          </a:xfrm>
        </p:spPr>
        <p:txBody>
          <a:bodyPr>
            <a:noAutofit/>
          </a:bodyPr>
          <a:lstStyle/>
          <a:p>
            <a:pPr algn="ctr"/>
            <a:r>
              <a:rPr lang="en-US" sz="2400" dirty="0">
                <a:solidFill>
                  <a:prstClr val="black"/>
                </a:solidFill>
              </a:rPr>
              <a:t>Students</a:t>
            </a:r>
          </a:p>
          <a:p>
            <a:r>
              <a:rPr lang="en-US" sz="1800" u="sng" dirty="0">
                <a:solidFill>
                  <a:prstClr val="black"/>
                </a:solidFill>
              </a:rPr>
              <a:t>Concerns:</a:t>
            </a:r>
          </a:p>
          <a:p>
            <a:pPr marL="285750" indent="-285750">
              <a:buFont typeface="Arial"/>
              <a:buChar char="•"/>
            </a:pPr>
            <a:r>
              <a:rPr lang="en-US" sz="1800" dirty="0">
                <a:solidFill>
                  <a:prstClr val="black"/>
                </a:solidFill>
              </a:rPr>
              <a:t>Do not feel general education classes are applicable to their lives; hoops to jump through</a:t>
            </a:r>
          </a:p>
          <a:p>
            <a:pPr marL="285750" indent="-285750">
              <a:buFont typeface="Arial"/>
              <a:buChar char="•"/>
            </a:pPr>
            <a:r>
              <a:rPr lang="en-US" sz="1800" dirty="0">
                <a:solidFill>
                  <a:prstClr val="black"/>
                </a:solidFill>
              </a:rPr>
              <a:t>Feel that some classes are a repeat of high school; waste of time</a:t>
            </a:r>
          </a:p>
          <a:p>
            <a:pPr marL="285750" indent="-285750">
              <a:buFont typeface="Arial"/>
              <a:buChar char="•"/>
            </a:pPr>
            <a:r>
              <a:rPr lang="en-US" sz="1800" dirty="0">
                <a:solidFill>
                  <a:prstClr val="black"/>
                </a:solidFill>
              </a:rPr>
              <a:t>Scheduling issues</a:t>
            </a:r>
          </a:p>
          <a:p>
            <a:r>
              <a:rPr lang="sk-SK" sz="1800" dirty="0">
                <a:solidFill>
                  <a:prstClr val="black"/>
                </a:solidFill>
              </a:rPr>
              <a:t> </a:t>
            </a:r>
          </a:p>
          <a:p>
            <a:r>
              <a:rPr lang="sk-SK" sz="1800" u="sng" dirty="0">
                <a:solidFill>
                  <a:prstClr val="black"/>
                </a:solidFill>
              </a:rPr>
              <a:t>Suggestions:</a:t>
            </a:r>
          </a:p>
          <a:p>
            <a:pPr marL="285750" indent="-285750">
              <a:buFont typeface="Arial"/>
              <a:buChar char="•"/>
            </a:pPr>
            <a:r>
              <a:rPr lang="sk-SK" sz="1800" dirty="0">
                <a:solidFill>
                  <a:prstClr val="black"/>
                </a:solidFill>
              </a:rPr>
              <a:t>Courses with more real world application</a:t>
            </a:r>
          </a:p>
          <a:p>
            <a:pPr marL="285750" indent="-285750">
              <a:buFont typeface="Arial"/>
              <a:buChar char="•"/>
            </a:pPr>
            <a:r>
              <a:rPr lang="sk-SK" sz="1800" dirty="0">
                <a:solidFill>
                  <a:prstClr val="black"/>
                </a:solidFill>
              </a:rPr>
              <a:t>More meaningful content (why memorize when can G</a:t>
            </a:r>
            <a:r>
              <a:rPr lang="sk-SK" sz="1800" dirty="0" smtClean="0">
                <a:solidFill>
                  <a:prstClr val="black"/>
                </a:solidFill>
              </a:rPr>
              <a:t>oogle</a:t>
            </a:r>
            <a:r>
              <a:rPr lang="sk-SK" sz="1800" dirty="0">
                <a:solidFill>
                  <a:prstClr val="black"/>
                </a:solidFill>
              </a:rPr>
              <a:t>?)</a:t>
            </a:r>
          </a:p>
          <a:p>
            <a:pPr marL="285750" indent="-285750">
              <a:buFont typeface="Arial"/>
              <a:buChar char="•"/>
            </a:pPr>
            <a:r>
              <a:rPr lang="sk-SK" sz="1800" dirty="0">
                <a:solidFill>
                  <a:prstClr val="black"/>
                </a:solidFill>
              </a:rPr>
              <a:t>Less GE</a:t>
            </a:r>
          </a:p>
          <a:p>
            <a:r>
              <a:rPr lang="sk-SK" sz="1800" dirty="0">
                <a:solidFill>
                  <a:prstClr val="black"/>
                </a:solidFill>
              </a:rPr>
              <a:t> </a:t>
            </a:r>
          </a:p>
          <a:p>
            <a:r>
              <a:rPr lang="sk-SK" sz="1800" b="1" dirty="0">
                <a:solidFill>
                  <a:prstClr val="black"/>
                </a:solidFill>
              </a:rPr>
              <a:t>Most requested class: Financial literacy course (how to “adult”)</a:t>
            </a:r>
            <a:endParaRPr lang="en-US" sz="1800" b="1" dirty="0"/>
          </a:p>
        </p:txBody>
      </p:sp>
    </p:spTree>
    <p:extLst>
      <p:ext uri="{BB962C8B-B14F-4D97-AF65-F5344CB8AC3E}">
        <p14:creationId xmlns:p14="http://schemas.microsoft.com/office/powerpoint/2010/main" val="140910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6848" y="289968"/>
            <a:ext cx="6312108" cy="875470"/>
          </a:xfrm>
        </p:spPr>
        <p:txBody>
          <a:bodyPr>
            <a:normAutofit/>
          </a:bodyPr>
          <a:lstStyle/>
          <a:p>
            <a:r>
              <a:rPr lang="en-US" dirty="0" smtClean="0"/>
              <a:t>Alumni- Open Responses</a:t>
            </a:r>
            <a:endParaRPr lang="en-US" dirty="0"/>
          </a:p>
        </p:txBody>
      </p:sp>
      <p:sp>
        <p:nvSpPr>
          <p:cNvPr id="3" name="Text Placeholder 2"/>
          <p:cNvSpPr>
            <a:spLocks noGrp="1"/>
          </p:cNvSpPr>
          <p:nvPr>
            <p:ph type="body" sz="quarter" idx="10"/>
          </p:nvPr>
        </p:nvSpPr>
        <p:spPr>
          <a:xfrm>
            <a:off x="822292" y="1189549"/>
            <a:ext cx="7796664" cy="5288677"/>
          </a:xfrm>
        </p:spPr>
        <p:txBody>
          <a:bodyPr>
            <a:normAutofit fontScale="77500" lnSpcReduction="20000"/>
          </a:bodyPr>
          <a:lstStyle/>
          <a:p>
            <a:r>
              <a:rPr lang="en-US" sz="1700" dirty="0" smtClean="0">
                <a:solidFill>
                  <a:srgbClr val="000000"/>
                </a:solidFill>
              </a:rPr>
              <a:t>Years </a:t>
            </a:r>
            <a:r>
              <a:rPr lang="en-US" sz="1700" dirty="0">
                <a:solidFill>
                  <a:srgbClr val="000000"/>
                </a:solidFill>
              </a:rPr>
              <a:t>since graduation (and total number of responses for each year)</a:t>
            </a:r>
          </a:p>
          <a:p>
            <a:pPr marL="457200" lvl="1" indent="0">
              <a:buNone/>
            </a:pPr>
            <a:r>
              <a:rPr lang="en-US" sz="1700" dirty="0" smtClean="0">
                <a:solidFill>
                  <a:srgbClr val="000000"/>
                </a:solidFill>
              </a:rPr>
              <a:t>1: 10,224,	3: 1,599</a:t>
            </a:r>
          </a:p>
          <a:p>
            <a:pPr marL="457200" lvl="1" indent="0">
              <a:buNone/>
            </a:pPr>
            <a:r>
              <a:rPr lang="en-US" sz="1700" dirty="0" smtClean="0">
                <a:solidFill>
                  <a:srgbClr val="000000"/>
                </a:solidFill>
              </a:rPr>
              <a:t>5: 1,948	10: 1,511</a:t>
            </a:r>
          </a:p>
          <a:p>
            <a:r>
              <a:rPr lang="en-US" sz="1700" dirty="0">
                <a:solidFill>
                  <a:srgbClr val="000000"/>
                </a:solidFill>
              </a:rPr>
              <a:t>Total Responses: 15,282</a:t>
            </a:r>
          </a:p>
          <a:p>
            <a:endParaRPr lang="sk-SK" dirty="0">
              <a:solidFill>
                <a:prstClr val="black"/>
              </a:solidFill>
            </a:endParaRPr>
          </a:p>
          <a:p>
            <a:r>
              <a:rPr lang="sk-SK" sz="2100" u="sng" dirty="0">
                <a:solidFill>
                  <a:prstClr val="black"/>
                </a:solidFill>
              </a:rPr>
              <a:t>Best Aspects:</a:t>
            </a:r>
          </a:p>
          <a:p>
            <a:r>
              <a:rPr lang="sk-SK" sz="2100" dirty="0">
                <a:solidFill>
                  <a:prstClr val="black"/>
                </a:solidFill>
              </a:rPr>
              <a:t>The professors</a:t>
            </a:r>
          </a:p>
          <a:p>
            <a:r>
              <a:rPr lang="sk-SK" sz="2100" dirty="0">
                <a:solidFill>
                  <a:prstClr val="black"/>
                </a:solidFill>
              </a:rPr>
              <a:t>Small class sizes</a:t>
            </a:r>
          </a:p>
          <a:p>
            <a:r>
              <a:rPr lang="sk-SK" sz="2100" dirty="0">
                <a:solidFill>
                  <a:prstClr val="black"/>
                </a:solidFill>
              </a:rPr>
              <a:t>Convenience/flexibility (online classes, campus nearby, easy commute)</a:t>
            </a:r>
          </a:p>
          <a:p>
            <a:endParaRPr lang="sk-SK" sz="2100" dirty="0">
              <a:solidFill>
                <a:prstClr val="black"/>
              </a:solidFill>
            </a:endParaRPr>
          </a:p>
          <a:p>
            <a:r>
              <a:rPr lang="sk-SK" sz="2100" u="sng" dirty="0">
                <a:solidFill>
                  <a:prstClr val="black"/>
                </a:solidFill>
              </a:rPr>
              <a:t>Improvements:</a:t>
            </a:r>
          </a:p>
          <a:p>
            <a:r>
              <a:rPr lang="sk-SK" sz="2100" dirty="0">
                <a:solidFill>
                  <a:prstClr val="black"/>
                </a:solidFill>
              </a:rPr>
              <a:t>Scheduling!!</a:t>
            </a:r>
          </a:p>
          <a:p>
            <a:r>
              <a:rPr lang="sk-SK" sz="2100" dirty="0">
                <a:solidFill>
                  <a:prstClr val="black"/>
                </a:solidFill>
              </a:rPr>
              <a:t>Make classes more applicable to job/career</a:t>
            </a:r>
          </a:p>
          <a:p>
            <a:r>
              <a:rPr lang="sk-SK" sz="2100" dirty="0">
                <a:solidFill>
                  <a:prstClr val="black"/>
                </a:solidFill>
              </a:rPr>
              <a:t>Not sure how to improve/satisfied with experience</a:t>
            </a:r>
          </a:p>
          <a:p>
            <a:r>
              <a:rPr lang="sk-SK" sz="2100" dirty="0">
                <a:solidFill>
                  <a:prstClr val="black"/>
                </a:solidFill>
              </a:rPr>
              <a:t>Some gen ed classes were a waste of time/money</a:t>
            </a:r>
          </a:p>
          <a:p>
            <a:endParaRPr lang="sk-SK" sz="2100" dirty="0">
              <a:solidFill>
                <a:prstClr val="black"/>
              </a:solidFill>
            </a:endParaRPr>
          </a:p>
          <a:p>
            <a:r>
              <a:rPr lang="sk-SK" sz="2100" u="sng" dirty="0">
                <a:solidFill>
                  <a:prstClr val="black"/>
                </a:solidFill>
              </a:rPr>
              <a:t>Missing from </a:t>
            </a:r>
            <a:r>
              <a:rPr lang="sk-SK" sz="2100" u="sng" dirty="0" smtClean="0">
                <a:solidFill>
                  <a:prstClr val="black"/>
                </a:solidFill>
              </a:rPr>
              <a:t>program:</a:t>
            </a:r>
            <a:endParaRPr lang="sk-SK" sz="2100" u="sng" dirty="0">
              <a:solidFill>
                <a:prstClr val="black"/>
              </a:solidFill>
            </a:endParaRPr>
          </a:p>
          <a:p>
            <a:r>
              <a:rPr lang="sk-SK" sz="2100" dirty="0">
                <a:solidFill>
                  <a:prstClr val="black"/>
                </a:solidFill>
              </a:rPr>
              <a:t>Technology related skills</a:t>
            </a:r>
          </a:p>
          <a:p>
            <a:r>
              <a:rPr lang="sk-SK" sz="2100" dirty="0">
                <a:solidFill>
                  <a:prstClr val="black"/>
                </a:solidFill>
              </a:rPr>
              <a:t>Better financial understanding</a:t>
            </a:r>
          </a:p>
          <a:p>
            <a:r>
              <a:rPr lang="sk-SK" sz="2100" dirty="0">
                <a:solidFill>
                  <a:prstClr val="black"/>
                </a:solidFill>
              </a:rPr>
              <a:t>Help with networking</a:t>
            </a:r>
          </a:p>
          <a:p>
            <a:endParaRPr lang="sk-SK" sz="2100" dirty="0">
              <a:solidFill>
                <a:prstClr val="black"/>
              </a:solidFill>
            </a:endParaRPr>
          </a:p>
          <a:p>
            <a:r>
              <a:rPr lang="sk-SK" sz="2100" b="1" dirty="0">
                <a:solidFill>
                  <a:prstClr val="black"/>
                </a:solidFill>
              </a:rPr>
              <a:t>Most recommended classes: Digital literacy and financial literacy</a:t>
            </a:r>
            <a:endParaRPr lang="en-US" sz="2100" b="1" dirty="0"/>
          </a:p>
        </p:txBody>
      </p:sp>
    </p:spTree>
    <p:extLst>
      <p:ext uri="{BB962C8B-B14F-4D97-AF65-F5344CB8AC3E}">
        <p14:creationId xmlns:p14="http://schemas.microsoft.com/office/powerpoint/2010/main" val="2134602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7729" y="178497"/>
            <a:ext cx="4796366" cy="805753"/>
          </a:xfrm>
        </p:spPr>
        <p:txBody>
          <a:bodyPr/>
          <a:lstStyle/>
          <a:p>
            <a:r>
              <a:rPr lang="en-US" dirty="0" smtClean="0"/>
              <a:t>Big Ideas</a:t>
            </a:r>
            <a:endParaRPr lang="en-US" dirty="0"/>
          </a:p>
        </p:txBody>
      </p:sp>
      <p:sp>
        <p:nvSpPr>
          <p:cNvPr id="3" name="Text Placeholder 2"/>
          <p:cNvSpPr>
            <a:spLocks noGrp="1"/>
          </p:cNvSpPr>
          <p:nvPr>
            <p:ph type="body" sz="quarter" idx="10"/>
          </p:nvPr>
        </p:nvSpPr>
        <p:spPr>
          <a:xfrm>
            <a:off x="275167" y="1418167"/>
            <a:ext cx="8699500" cy="4584701"/>
          </a:xfrm>
        </p:spPr>
        <p:txBody>
          <a:bodyPr/>
          <a:lstStyle/>
          <a:p>
            <a:r>
              <a:rPr lang="en-US" sz="2000" dirty="0" smtClean="0">
                <a:solidFill>
                  <a:srgbClr val="000000"/>
                </a:solidFill>
              </a:rPr>
              <a:t>This is a list of some “Big Ideas”- there is no order nor any attempt provided at how they might “interact” in a new system, etc.</a:t>
            </a:r>
          </a:p>
          <a:p>
            <a:pPr marL="285750" indent="-285750">
              <a:buFont typeface="Arial"/>
              <a:buChar char="•"/>
            </a:pPr>
            <a:r>
              <a:rPr lang="en-US" sz="2000" dirty="0" smtClean="0">
                <a:solidFill>
                  <a:srgbClr val="000000"/>
                </a:solidFill>
              </a:rPr>
              <a:t>First Year Seminar(s)- how many and based on what content (student development or multi-disciplinary problem based courses, etc.)</a:t>
            </a:r>
          </a:p>
          <a:p>
            <a:pPr marL="285750" indent="-285750">
              <a:buFont typeface="Arial"/>
              <a:buChar char="•"/>
            </a:pPr>
            <a:r>
              <a:rPr lang="en-US" sz="2000" dirty="0" smtClean="0">
                <a:solidFill>
                  <a:srgbClr val="000000"/>
                </a:solidFill>
              </a:rPr>
              <a:t>High Impact Practices (HIP’s)- USHE/Regents have “asked” that we include two of these in the curriculum- one in the first 60 </a:t>
            </a:r>
            <a:r>
              <a:rPr lang="en-US" sz="2000" dirty="0" err="1" smtClean="0">
                <a:solidFill>
                  <a:srgbClr val="000000"/>
                </a:solidFill>
              </a:rPr>
              <a:t>hrs</a:t>
            </a:r>
            <a:r>
              <a:rPr lang="en-US" sz="2000" dirty="0" smtClean="0">
                <a:solidFill>
                  <a:srgbClr val="000000"/>
                </a:solidFill>
              </a:rPr>
              <a:t> and one on the second 60 </a:t>
            </a:r>
            <a:r>
              <a:rPr lang="en-US" sz="2000" dirty="0" err="1" smtClean="0">
                <a:solidFill>
                  <a:srgbClr val="000000"/>
                </a:solidFill>
              </a:rPr>
              <a:t>hrs</a:t>
            </a:r>
            <a:endParaRPr lang="en-US" sz="2000" dirty="0" smtClean="0">
              <a:solidFill>
                <a:srgbClr val="000000"/>
              </a:solidFill>
            </a:endParaRPr>
          </a:p>
          <a:p>
            <a:pPr marL="285750" indent="-285750">
              <a:buFont typeface="Arial"/>
              <a:buChar char="•"/>
            </a:pPr>
            <a:r>
              <a:rPr lang="en-US" sz="2000" dirty="0" smtClean="0">
                <a:solidFill>
                  <a:srgbClr val="000000"/>
                </a:solidFill>
              </a:rPr>
              <a:t> Who should own GE and is our existing model the most effective?</a:t>
            </a:r>
          </a:p>
          <a:p>
            <a:pPr marL="285750" indent="-285750">
              <a:buFont typeface="Arial"/>
              <a:buChar char="•"/>
            </a:pPr>
            <a:r>
              <a:rPr lang="en-US" sz="2000" dirty="0" smtClean="0">
                <a:solidFill>
                  <a:srgbClr val="000000"/>
                </a:solidFill>
              </a:rPr>
              <a:t>Must communicate the value of GE and a liberal education with various stakeholders much better- How?</a:t>
            </a:r>
          </a:p>
          <a:p>
            <a:pPr marL="285750" indent="-285750">
              <a:buFont typeface="Arial"/>
              <a:buChar char="•"/>
            </a:pPr>
            <a:r>
              <a:rPr lang="en-US" sz="2000" dirty="0" smtClean="0">
                <a:solidFill>
                  <a:srgbClr val="000000"/>
                </a:solidFill>
              </a:rPr>
              <a:t>Fully developed Pathways for all degrees</a:t>
            </a:r>
          </a:p>
          <a:p>
            <a:pPr marL="285750" indent="-285750">
              <a:buFont typeface="Arial"/>
              <a:buChar char="•"/>
            </a:pPr>
            <a:endParaRPr lang="en-US" dirty="0"/>
          </a:p>
        </p:txBody>
      </p:sp>
    </p:spTree>
    <p:extLst>
      <p:ext uri="{BB962C8B-B14F-4D97-AF65-F5344CB8AC3E}">
        <p14:creationId xmlns:p14="http://schemas.microsoft.com/office/powerpoint/2010/main" val="3383692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1167" y="316080"/>
            <a:ext cx="7167033" cy="879837"/>
          </a:xfrm>
        </p:spPr>
        <p:txBody>
          <a:bodyPr/>
          <a:lstStyle/>
          <a:p>
            <a:r>
              <a:rPr lang="en-US" dirty="0" smtClean="0"/>
              <a:t>Some Big Questions</a:t>
            </a:r>
            <a:endParaRPr lang="en-US" dirty="0"/>
          </a:p>
        </p:txBody>
      </p:sp>
      <p:sp>
        <p:nvSpPr>
          <p:cNvPr id="3" name="Text Placeholder 2"/>
          <p:cNvSpPr>
            <a:spLocks noGrp="1"/>
          </p:cNvSpPr>
          <p:nvPr>
            <p:ph type="body" sz="quarter" idx="10"/>
          </p:nvPr>
        </p:nvSpPr>
        <p:spPr>
          <a:xfrm>
            <a:off x="486833" y="1291167"/>
            <a:ext cx="8288867" cy="4910666"/>
          </a:xfrm>
        </p:spPr>
        <p:txBody>
          <a:bodyPr>
            <a:normAutofit fontScale="92500" lnSpcReduction="10000"/>
          </a:bodyPr>
          <a:lstStyle/>
          <a:p>
            <a:pPr marL="457200" lvl="1" indent="-457200">
              <a:buFont typeface="Arial"/>
              <a:buChar char="•"/>
            </a:pPr>
            <a:r>
              <a:rPr lang="en-US" dirty="0" smtClean="0"/>
              <a:t>What does the configuration of GE look like?</a:t>
            </a:r>
            <a:endParaRPr lang="en-US" sz="2800" dirty="0" smtClean="0">
              <a:solidFill>
                <a:srgbClr val="000000"/>
              </a:solidFill>
            </a:endParaRPr>
          </a:p>
          <a:p>
            <a:pPr marL="1200150" lvl="1" indent="-457200">
              <a:buFont typeface="Arial"/>
              <a:buChar char="•"/>
            </a:pPr>
            <a:r>
              <a:rPr lang="en-US" sz="2400" dirty="0" smtClean="0">
                <a:solidFill>
                  <a:srgbClr val="000000"/>
                </a:solidFill>
              </a:rPr>
              <a:t>How </a:t>
            </a:r>
            <a:r>
              <a:rPr lang="en-US" sz="2400" dirty="0">
                <a:solidFill>
                  <a:srgbClr val="000000"/>
                </a:solidFill>
              </a:rPr>
              <a:t>many credits </a:t>
            </a:r>
            <a:r>
              <a:rPr lang="en-US" sz="2400" dirty="0" smtClean="0">
                <a:solidFill>
                  <a:srgbClr val="000000"/>
                </a:solidFill>
              </a:rPr>
              <a:t>(30-39)(currently 35)?</a:t>
            </a:r>
          </a:p>
          <a:p>
            <a:pPr marL="1200150" lvl="1" indent="-457200">
              <a:buFont typeface="Arial"/>
              <a:buChar char="•"/>
            </a:pPr>
            <a:r>
              <a:rPr lang="en-US" sz="2400" dirty="0" smtClean="0"/>
              <a:t>What might be added or dropped?</a:t>
            </a:r>
          </a:p>
          <a:p>
            <a:pPr lvl="2"/>
            <a:r>
              <a:rPr lang="en-US" sz="2000" dirty="0" smtClean="0"/>
              <a:t>First Year Seminar(s)</a:t>
            </a:r>
          </a:p>
          <a:p>
            <a:pPr lvl="2"/>
            <a:r>
              <a:rPr lang="en-US" sz="2000" dirty="0" smtClean="0"/>
              <a:t>Various HIP’s (internships, study abroad, etc.)</a:t>
            </a:r>
          </a:p>
          <a:p>
            <a:pPr lvl="2"/>
            <a:r>
              <a:rPr lang="en-US" sz="2000" dirty="0" smtClean="0"/>
              <a:t>3</a:t>
            </a:r>
            <a:r>
              <a:rPr lang="en-US" sz="2000" baseline="30000" dirty="0" smtClean="0"/>
              <a:t>rd</a:t>
            </a:r>
            <a:r>
              <a:rPr lang="en-US" sz="2000" dirty="0" smtClean="0"/>
              <a:t> Science</a:t>
            </a:r>
          </a:p>
          <a:p>
            <a:pPr lvl="2"/>
            <a:r>
              <a:rPr lang="en-US" sz="2000" dirty="0" smtClean="0"/>
              <a:t>Ethics and Values</a:t>
            </a:r>
          </a:p>
          <a:p>
            <a:pPr lvl="2"/>
            <a:r>
              <a:rPr lang="en-US" sz="2000" dirty="0" smtClean="0"/>
              <a:t>Fitness for Life/Personal Health and Wellness</a:t>
            </a:r>
          </a:p>
          <a:p>
            <a:pPr lvl="2"/>
            <a:r>
              <a:rPr lang="en-US" sz="2000" dirty="0" smtClean="0"/>
              <a:t>ETC</a:t>
            </a:r>
          </a:p>
          <a:p>
            <a:pPr marL="285750" indent="-285750">
              <a:buFont typeface="Arial"/>
              <a:buChar char="•"/>
            </a:pPr>
            <a:r>
              <a:rPr lang="en-US" sz="2800" dirty="0" smtClean="0">
                <a:solidFill>
                  <a:srgbClr val="000000"/>
                </a:solidFill>
              </a:rPr>
              <a:t>How do we infuse and asses the ELO’s in all courses and degrees?</a:t>
            </a:r>
            <a:endParaRPr lang="en-US" sz="2000" dirty="0" smtClean="0"/>
          </a:p>
          <a:p>
            <a:pPr marL="285750" indent="-285750">
              <a:buFont typeface="Arial"/>
              <a:buChar char="•"/>
            </a:pPr>
            <a:r>
              <a:rPr lang="en-US" sz="2800" dirty="0">
                <a:solidFill>
                  <a:srgbClr val="000000"/>
                </a:solidFill>
              </a:rPr>
              <a:t>If GE is not </a:t>
            </a:r>
            <a:r>
              <a:rPr lang="en-US" sz="2800" dirty="0" smtClean="0">
                <a:solidFill>
                  <a:srgbClr val="000000"/>
                </a:solidFill>
              </a:rPr>
              <a:t>as departmental- </a:t>
            </a:r>
            <a:r>
              <a:rPr lang="en-US" sz="2800" dirty="0">
                <a:solidFill>
                  <a:srgbClr val="000000"/>
                </a:solidFill>
              </a:rPr>
              <a:t>then where?</a:t>
            </a:r>
          </a:p>
          <a:p>
            <a:pPr marL="285750" indent="-285750">
              <a:buFont typeface="Arial"/>
              <a:buChar char="•"/>
            </a:pPr>
            <a:r>
              <a:rPr lang="en-US" sz="2800" dirty="0">
                <a:solidFill>
                  <a:srgbClr val="000000"/>
                </a:solidFill>
              </a:rPr>
              <a:t>How do you do a First Year Seminar(s) at scale?</a:t>
            </a:r>
          </a:p>
          <a:p>
            <a:endParaRPr lang="en-US" sz="2800" dirty="0">
              <a:solidFill>
                <a:srgbClr val="000000"/>
              </a:solidFill>
            </a:endParaRPr>
          </a:p>
        </p:txBody>
      </p:sp>
    </p:spTree>
    <p:extLst>
      <p:ext uri="{BB962C8B-B14F-4D97-AF65-F5344CB8AC3E}">
        <p14:creationId xmlns:p14="http://schemas.microsoft.com/office/powerpoint/2010/main" val="610515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ight Triangle 23"/>
          <p:cNvSpPr/>
          <p:nvPr/>
        </p:nvSpPr>
        <p:spPr>
          <a:xfrm>
            <a:off x="447194" y="1609966"/>
            <a:ext cx="8022661" cy="2486497"/>
          </a:xfrm>
          <a:prstGeom prst="rtTriangle">
            <a:avLst/>
          </a:prstGeom>
          <a:solidFill>
            <a:schemeClr val="accent3">
              <a:lumMod val="40000"/>
              <a:lumOff val="60000"/>
            </a:schemeClr>
          </a:solidFill>
          <a:scene3d>
            <a:camera prst="orthographicFront">
              <a:rot lat="0" lon="0" rev="10800000"/>
            </a:camera>
            <a:lightRig rig="balanced" dir="tr"/>
          </a:scene3d>
          <a:sp3d prstMaterial="matte">
            <a:bevelT w="1905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ight Triangle 22"/>
          <p:cNvSpPr/>
          <p:nvPr/>
        </p:nvSpPr>
        <p:spPr>
          <a:xfrm>
            <a:off x="447194" y="1609967"/>
            <a:ext cx="8022661" cy="2486497"/>
          </a:xfrm>
          <a:prstGeom prst="rtTriangl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05341" y="4841454"/>
            <a:ext cx="6836085" cy="1102659"/>
          </a:xfrm>
        </p:spPr>
        <p:txBody>
          <a:bodyPr>
            <a:noAutofit/>
          </a:bodyPr>
          <a:lstStyle/>
          <a:p>
            <a:pPr algn="ctr"/>
            <a:r>
              <a:rPr lang="en-US" sz="1800" dirty="0" smtClean="0">
                <a:solidFill>
                  <a:schemeClr val="accent3">
                    <a:lumMod val="75000"/>
                  </a:schemeClr>
                </a:solidFill>
              </a:rPr>
              <a:t>More than just GE the first 60 credits are in the “space” of a Pathway and should coordinate and work across Pathways as much as possible </a:t>
            </a:r>
            <a:endParaRPr lang="en-US" sz="1800" dirty="0">
              <a:solidFill>
                <a:schemeClr val="accent3">
                  <a:lumMod val="75000"/>
                </a:schemeClr>
              </a:solidFill>
            </a:endParaRPr>
          </a:p>
        </p:txBody>
      </p:sp>
      <p:sp>
        <p:nvSpPr>
          <p:cNvPr id="3" name="Content Placeholder 2"/>
          <p:cNvSpPr>
            <a:spLocks noGrp="1"/>
          </p:cNvSpPr>
          <p:nvPr>
            <p:ph sz="quarter" idx="4294967295"/>
          </p:nvPr>
        </p:nvSpPr>
        <p:spPr>
          <a:xfrm>
            <a:off x="194331" y="6185729"/>
            <a:ext cx="775856" cy="119972"/>
          </a:xfrm>
          <a:prstGeom prst="rect">
            <a:avLst/>
          </a:prstGeom>
        </p:spPr>
        <p:txBody>
          <a:bodyPr>
            <a:normAutofit fontScale="25000" lnSpcReduction="20000"/>
          </a:bodyPr>
          <a:lstStyle/>
          <a:p>
            <a:pPr marL="45720" indent="0">
              <a:buNone/>
            </a:pPr>
            <a:endParaRPr lang="en-US" dirty="0"/>
          </a:p>
        </p:txBody>
      </p:sp>
      <p:sp>
        <p:nvSpPr>
          <p:cNvPr id="6" name="TextBox 5"/>
          <p:cNvSpPr txBox="1"/>
          <p:nvPr/>
        </p:nvSpPr>
        <p:spPr>
          <a:xfrm>
            <a:off x="447194" y="2133246"/>
            <a:ext cx="2110757" cy="584776"/>
          </a:xfrm>
          <a:prstGeom prst="rect">
            <a:avLst/>
          </a:prstGeom>
          <a:noFill/>
        </p:spPr>
        <p:txBody>
          <a:bodyPr wrap="square" rtlCol="0">
            <a:spAutoFit/>
          </a:bodyPr>
          <a:lstStyle/>
          <a:p>
            <a:r>
              <a:rPr lang="en-US" sz="1600" u="sng" dirty="0" smtClean="0"/>
              <a:t>Pathways and General Education</a:t>
            </a:r>
            <a:endParaRPr lang="en-US" sz="1600" u="sng" dirty="0"/>
          </a:p>
        </p:txBody>
      </p:sp>
      <p:sp>
        <p:nvSpPr>
          <p:cNvPr id="7" name="TextBox 6"/>
          <p:cNvSpPr txBox="1"/>
          <p:nvPr/>
        </p:nvSpPr>
        <p:spPr>
          <a:xfrm>
            <a:off x="970186" y="643590"/>
            <a:ext cx="6950057" cy="584776"/>
          </a:xfrm>
          <a:prstGeom prst="rect">
            <a:avLst/>
          </a:prstGeom>
          <a:noFill/>
        </p:spPr>
        <p:txBody>
          <a:bodyPr wrap="square" rtlCol="0">
            <a:spAutoFit/>
          </a:bodyPr>
          <a:lstStyle/>
          <a:p>
            <a:r>
              <a:rPr lang="en-US" sz="3200" dirty="0" smtClean="0"/>
              <a:t>Pathways to Majors</a:t>
            </a:r>
            <a:endParaRPr lang="en-US" sz="3200" dirty="0"/>
          </a:p>
        </p:txBody>
      </p:sp>
      <p:sp>
        <p:nvSpPr>
          <p:cNvPr id="8" name="TextBox 7"/>
          <p:cNvSpPr txBox="1"/>
          <p:nvPr/>
        </p:nvSpPr>
        <p:spPr>
          <a:xfrm>
            <a:off x="3216733" y="1609967"/>
            <a:ext cx="4990686" cy="338554"/>
          </a:xfrm>
          <a:prstGeom prst="rect">
            <a:avLst/>
          </a:prstGeom>
          <a:noFill/>
        </p:spPr>
        <p:txBody>
          <a:bodyPr wrap="square" rtlCol="0">
            <a:spAutoFit/>
          </a:bodyPr>
          <a:lstStyle/>
          <a:p>
            <a:r>
              <a:rPr lang="en-US" sz="1600" u="sng" dirty="0" smtClean="0"/>
              <a:t>Degree Programs~ Required &amp; Elective Courses</a:t>
            </a:r>
            <a:endParaRPr lang="en-US" sz="1600" u="sng" dirty="0"/>
          </a:p>
        </p:txBody>
      </p:sp>
      <p:sp>
        <p:nvSpPr>
          <p:cNvPr id="9" name="TextBox 8"/>
          <p:cNvSpPr txBox="1"/>
          <p:nvPr/>
        </p:nvSpPr>
        <p:spPr>
          <a:xfrm>
            <a:off x="3878580" y="1908799"/>
            <a:ext cx="3792205" cy="307777"/>
          </a:xfrm>
          <a:prstGeom prst="rect">
            <a:avLst/>
          </a:prstGeom>
          <a:noFill/>
        </p:spPr>
        <p:txBody>
          <a:bodyPr wrap="square" rtlCol="0">
            <a:spAutoFit/>
          </a:bodyPr>
          <a:lstStyle/>
          <a:p>
            <a:r>
              <a:rPr lang="en-US" sz="1400" dirty="0" smtClean="0"/>
              <a:t>Ownership: Departments and Programs</a:t>
            </a:r>
            <a:endParaRPr lang="en-US" sz="1400" dirty="0"/>
          </a:p>
        </p:txBody>
      </p:sp>
      <p:sp>
        <p:nvSpPr>
          <p:cNvPr id="10" name="TextBox 9"/>
          <p:cNvSpPr txBox="1"/>
          <p:nvPr/>
        </p:nvSpPr>
        <p:spPr>
          <a:xfrm>
            <a:off x="447194" y="2727692"/>
            <a:ext cx="1815608" cy="307777"/>
          </a:xfrm>
          <a:prstGeom prst="rect">
            <a:avLst/>
          </a:prstGeom>
          <a:noFill/>
        </p:spPr>
        <p:txBody>
          <a:bodyPr wrap="square" rtlCol="0">
            <a:spAutoFit/>
          </a:bodyPr>
          <a:lstStyle/>
          <a:p>
            <a:r>
              <a:rPr lang="en-US" sz="1400" dirty="0" smtClean="0"/>
              <a:t>Ownership: ???</a:t>
            </a:r>
            <a:endParaRPr lang="en-US" sz="1400" dirty="0"/>
          </a:p>
        </p:txBody>
      </p:sp>
      <p:sp>
        <p:nvSpPr>
          <p:cNvPr id="11" name="TextBox 10"/>
          <p:cNvSpPr txBox="1"/>
          <p:nvPr/>
        </p:nvSpPr>
        <p:spPr>
          <a:xfrm>
            <a:off x="3878580" y="2242352"/>
            <a:ext cx="4591276" cy="307777"/>
          </a:xfrm>
          <a:prstGeom prst="rect">
            <a:avLst/>
          </a:prstGeom>
          <a:noFill/>
        </p:spPr>
        <p:txBody>
          <a:bodyPr wrap="square" rtlCol="0">
            <a:spAutoFit/>
          </a:bodyPr>
          <a:lstStyle/>
          <a:p>
            <a:r>
              <a:rPr lang="en-US" sz="1400" dirty="0" smtClean="0"/>
              <a:t>Changes: Program initiate- Defined Process</a:t>
            </a:r>
            <a:endParaRPr lang="en-US" sz="1400" dirty="0"/>
          </a:p>
        </p:txBody>
      </p:sp>
      <p:sp>
        <p:nvSpPr>
          <p:cNvPr id="12" name="TextBox 11"/>
          <p:cNvSpPr txBox="1"/>
          <p:nvPr/>
        </p:nvSpPr>
        <p:spPr>
          <a:xfrm>
            <a:off x="463694" y="3035469"/>
            <a:ext cx="1638119" cy="307777"/>
          </a:xfrm>
          <a:prstGeom prst="rect">
            <a:avLst/>
          </a:prstGeom>
          <a:noFill/>
        </p:spPr>
        <p:txBody>
          <a:bodyPr wrap="square" rtlCol="0">
            <a:spAutoFit/>
          </a:bodyPr>
          <a:lstStyle/>
          <a:p>
            <a:r>
              <a:rPr lang="en-US" sz="1400" dirty="0" smtClean="0"/>
              <a:t>Changes: ???</a:t>
            </a:r>
            <a:endParaRPr lang="en-US" sz="1400" dirty="0"/>
          </a:p>
        </p:txBody>
      </p:sp>
      <p:sp>
        <p:nvSpPr>
          <p:cNvPr id="13" name="TextBox 12"/>
          <p:cNvSpPr txBox="1"/>
          <p:nvPr/>
        </p:nvSpPr>
        <p:spPr>
          <a:xfrm>
            <a:off x="4701418" y="2573926"/>
            <a:ext cx="3768438" cy="307777"/>
          </a:xfrm>
          <a:prstGeom prst="rect">
            <a:avLst/>
          </a:prstGeom>
          <a:noFill/>
        </p:spPr>
        <p:txBody>
          <a:bodyPr wrap="square" rtlCol="0">
            <a:spAutoFit/>
          </a:bodyPr>
          <a:lstStyle/>
          <a:p>
            <a:r>
              <a:rPr lang="en-US" sz="1400" dirty="0" smtClean="0"/>
              <a:t>Approval: Process- UCC, Trustees, Etc. </a:t>
            </a:r>
            <a:endParaRPr lang="en-US" sz="1400" dirty="0"/>
          </a:p>
        </p:txBody>
      </p:sp>
      <p:sp>
        <p:nvSpPr>
          <p:cNvPr id="14" name="TextBox 13"/>
          <p:cNvSpPr txBox="1"/>
          <p:nvPr/>
        </p:nvSpPr>
        <p:spPr>
          <a:xfrm>
            <a:off x="463694" y="3347061"/>
            <a:ext cx="1638118" cy="307777"/>
          </a:xfrm>
          <a:prstGeom prst="rect">
            <a:avLst/>
          </a:prstGeom>
          <a:noFill/>
        </p:spPr>
        <p:txBody>
          <a:bodyPr wrap="square" rtlCol="0">
            <a:spAutoFit/>
          </a:bodyPr>
          <a:lstStyle/>
          <a:p>
            <a:r>
              <a:rPr lang="en-US" sz="1400" dirty="0" smtClean="0"/>
              <a:t>Approval: ???</a:t>
            </a:r>
            <a:endParaRPr lang="en-US" sz="1400" dirty="0"/>
          </a:p>
        </p:txBody>
      </p:sp>
      <p:sp>
        <p:nvSpPr>
          <p:cNvPr id="15" name="TextBox 14"/>
          <p:cNvSpPr txBox="1"/>
          <p:nvPr/>
        </p:nvSpPr>
        <p:spPr>
          <a:xfrm>
            <a:off x="5780853" y="2825904"/>
            <a:ext cx="2689003" cy="523220"/>
          </a:xfrm>
          <a:prstGeom prst="rect">
            <a:avLst/>
          </a:prstGeom>
          <a:noFill/>
        </p:spPr>
        <p:txBody>
          <a:bodyPr wrap="square" rtlCol="0">
            <a:spAutoFit/>
          </a:bodyPr>
          <a:lstStyle/>
          <a:p>
            <a:r>
              <a:rPr lang="en-US" sz="1400" dirty="0" smtClean="0"/>
              <a:t>Assessment: Course &amp; </a:t>
            </a:r>
            <a:r>
              <a:rPr lang="en-US" sz="1400" dirty="0" smtClean="0"/>
              <a:t>Program </a:t>
            </a:r>
            <a:r>
              <a:rPr lang="en-US" sz="1400" dirty="0" smtClean="0"/>
              <a:t>Level</a:t>
            </a:r>
            <a:endParaRPr lang="en-US" sz="1400" dirty="0"/>
          </a:p>
        </p:txBody>
      </p:sp>
      <p:sp>
        <p:nvSpPr>
          <p:cNvPr id="16" name="TextBox 15"/>
          <p:cNvSpPr txBox="1"/>
          <p:nvPr/>
        </p:nvSpPr>
        <p:spPr>
          <a:xfrm>
            <a:off x="2284160" y="2914152"/>
            <a:ext cx="2432735" cy="523220"/>
          </a:xfrm>
          <a:prstGeom prst="rect">
            <a:avLst/>
          </a:prstGeom>
          <a:noFill/>
        </p:spPr>
        <p:txBody>
          <a:bodyPr wrap="square" rtlCol="0">
            <a:spAutoFit/>
          </a:bodyPr>
          <a:lstStyle/>
          <a:p>
            <a:r>
              <a:rPr lang="en-US" sz="1400" dirty="0" smtClean="0"/>
              <a:t>Assessment: Courses by Program but Overall??? </a:t>
            </a:r>
            <a:endParaRPr lang="en-US" sz="1400" dirty="0"/>
          </a:p>
        </p:txBody>
      </p:sp>
      <p:cxnSp>
        <p:nvCxnSpPr>
          <p:cNvPr id="18" name="Straight Arrow Connector 17"/>
          <p:cNvCxnSpPr/>
          <p:nvPr/>
        </p:nvCxnSpPr>
        <p:spPr>
          <a:xfrm flipV="1">
            <a:off x="463694" y="4412677"/>
            <a:ext cx="8175434" cy="268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787101" y="4472123"/>
            <a:ext cx="948051" cy="369332"/>
          </a:xfrm>
          <a:prstGeom prst="rect">
            <a:avLst/>
          </a:prstGeom>
          <a:noFill/>
        </p:spPr>
        <p:txBody>
          <a:bodyPr wrap="square" rtlCol="0">
            <a:spAutoFit/>
          </a:bodyPr>
          <a:lstStyle/>
          <a:p>
            <a:r>
              <a:rPr lang="en-US" dirty="0" smtClean="0"/>
              <a:t>Year 1</a:t>
            </a:r>
            <a:endParaRPr lang="en-US" dirty="0"/>
          </a:p>
        </p:txBody>
      </p:sp>
      <p:sp>
        <p:nvSpPr>
          <p:cNvPr id="20" name="Rectangle 19"/>
          <p:cNvSpPr/>
          <p:nvPr/>
        </p:nvSpPr>
        <p:spPr>
          <a:xfrm>
            <a:off x="2806949" y="4439509"/>
            <a:ext cx="819568" cy="369332"/>
          </a:xfrm>
          <a:prstGeom prst="rect">
            <a:avLst/>
          </a:prstGeom>
        </p:spPr>
        <p:txBody>
          <a:bodyPr wrap="none">
            <a:spAutoFit/>
          </a:bodyPr>
          <a:lstStyle/>
          <a:p>
            <a:r>
              <a:rPr lang="en-US" dirty="0"/>
              <a:t>Year </a:t>
            </a:r>
            <a:r>
              <a:rPr lang="en-US" dirty="0" smtClean="0"/>
              <a:t>2</a:t>
            </a:r>
            <a:endParaRPr lang="en-US" dirty="0"/>
          </a:p>
        </p:txBody>
      </p:sp>
      <p:sp>
        <p:nvSpPr>
          <p:cNvPr id="21" name="Rectangle 20"/>
          <p:cNvSpPr/>
          <p:nvPr/>
        </p:nvSpPr>
        <p:spPr>
          <a:xfrm>
            <a:off x="5208651" y="4412677"/>
            <a:ext cx="819568" cy="369332"/>
          </a:xfrm>
          <a:prstGeom prst="rect">
            <a:avLst/>
          </a:prstGeom>
        </p:spPr>
        <p:txBody>
          <a:bodyPr wrap="none">
            <a:spAutoFit/>
          </a:bodyPr>
          <a:lstStyle/>
          <a:p>
            <a:r>
              <a:rPr lang="en-US" dirty="0"/>
              <a:t>Year </a:t>
            </a:r>
            <a:r>
              <a:rPr lang="en-US" dirty="0" smtClean="0"/>
              <a:t>3</a:t>
            </a:r>
            <a:endParaRPr lang="en-US" dirty="0"/>
          </a:p>
        </p:txBody>
      </p:sp>
      <p:sp>
        <p:nvSpPr>
          <p:cNvPr id="22" name="Rectangle 21"/>
          <p:cNvSpPr/>
          <p:nvPr/>
        </p:nvSpPr>
        <p:spPr>
          <a:xfrm>
            <a:off x="7200143" y="4400569"/>
            <a:ext cx="941283" cy="369332"/>
          </a:xfrm>
          <a:prstGeom prst="rect">
            <a:avLst/>
          </a:prstGeom>
        </p:spPr>
        <p:txBody>
          <a:bodyPr wrap="none">
            <a:spAutoFit/>
          </a:bodyPr>
          <a:lstStyle/>
          <a:p>
            <a:r>
              <a:rPr lang="en-US" dirty="0"/>
              <a:t>Year </a:t>
            </a:r>
            <a:r>
              <a:rPr lang="en-US" dirty="0" smtClean="0"/>
              <a:t>4+</a:t>
            </a:r>
            <a:endParaRPr lang="en-US" dirty="0"/>
          </a:p>
        </p:txBody>
      </p:sp>
    </p:spTree>
    <p:extLst>
      <p:ext uri="{BB962C8B-B14F-4D97-AF65-F5344CB8AC3E}">
        <p14:creationId xmlns:p14="http://schemas.microsoft.com/office/powerpoint/2010/main" val="16613828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6749" y="231413"/>
            <a:ext cx="6436783" cy="953920"/>
          </a:xfrm>
        </p:spPr>
        <p:txBody>
          <a:bodyPr>
            <a:normAutofit/>
          </a:bodyPr>
          <a:lstStyle/>
          <a:p>
            <a:r>
              <a:rPr lang="en-US" dirty="0" smtClean="0"/>
              <a:t>Questions</a:t>
            </a:r>
            <a:endParaRPr lang="en-US" dirty="0"/>
          </a:p>
        </p:txBody>
      </p:sp>
      <p:sp>
        <p:nvSpPr>
          <p:cNvPr id="3" name="Text Placeholder 2"/>
          <p:cNvSpPr>
            <a:spLocks noGrp="1"/>
          </p:cNvSpPr>
          <p:nvPr>
            <p:ph type="body" sz="quarter" idx="10"/>
          </p:nvPr>
        </p:nvSpPr>
        <p:spPr>
          <a:xfrm>
            <a:off x="685800" y="1619250"/>
            <a:ext cx="7772400" cy="4351868"/>
          </a:xfrm>
        </p:spPr>
        <p:txBody>
          <a:bodyPr/>
          <a:lstStyle/>
          <a:p>
            <a:pPr marL="342900" indent="-342900">
              <a:buFont typeface="Arial"/>
              <a:buChar char="•"/>
            </a:pPr>
            <a:r>
              <a:rPr lang="en-US" sz="2400" dirty="0" smtClean="0">
                <a:solidFill>
                  <a:srgbClr val="000000"/>
                </a:solidFill>
              </a:rPr>
              <a:t>Thinking about the “Big Ideas” presented which ones resonate or concern you and why?  </a:t>
            </a:r>
          </a:p>
          <a:p>
            <a:pPr marL="1085850" lvl="1" indent="-342900">
              <a:buFont typeface="Arial"/>
              <a:buChar char="•"/>
            </a:pPr>
            <a:r>
              <a:rPr lang="en-US" sz="2000" dirty="0" smtClean="0">
                <a:solidFill>
                  <a:srgbClr val="000000"/>
                </a:solidFill>
              </a:rPr>
              <a:t>What are the implications for your department and college/school?</a:t>
            </a:r>
          </a:p>
          <a:p>
            <a:pPr marL="342900" indent="-342900">
              <a:buFont typeface="Arial"/>
              <a:buChar char="•"/>
            </a:pPr>
            <a:endParaRPr lang="en-US" sz="2400" dirty="0" smtClean="0">
              <a:solidFill>
                <a:srgbClr val="000000"/>
              </a:solidFill>
            </a:endParaRPr>
          </a:p>
          <a:p>
            <a:pPr marL="342900" indent="-342900">
              <a:buFont typeface="Arial"/>
              <a:buChar char="•"/>
            </a:pPr>
            <a:r>
              <a:rPr lang="en-US" sz="2400" dirty="0" smtClean="0">
                <a:solidFill>
                  <a:srgbClr val="000000"/>
                </a:solidFill>
              </a:rPr>
              <a:t>What other “Big Ideas” do you have and what would the implications of your idea include?</a:t>
            </a:r>
          </a:p>
          <a:p>
            <a:pPr marL="342900" indent="-342900">
              <a:buFont typeface="Arial"/>
              <a:buChar char="•"/>
            </a:pPr>
            <a:endParaRPr lang="en-US" sz="2400" dirty="0" smtClean="0">
              <a:solidFill>
                <a:srgbClr val="000000"/>
              </a:solidFill>
            </a:endParaRPr>
          </a:p>
          <a:p>
            <a:pPr marL="342900" indent="-342900">
              <a:buFont typeface="Arial"/>
              <a:buChar char="•"/>
            </a:pPr>
            <a:r>
              <a:rPr lang="en-US" sz="2400" dirty="0" smtClean="0">
                <a:solidFill>
                  <a:srgbClr val="000000"/>
                </a:solidFill>
              </a:rPr>
              <a:t>What Concerns you and why?</a:t>
            </a:r>
          </a:p>
          <a:p>
            <a:endParaRPr lang="en-US" dirty="0"/>
          </a:p>
        </p:txBody>
      </p:sp>
    </p:spTree>
    <p:extLst>
      <p:ext uri="{BB962C8B-B14F-4D97-AF65-F5344CB8AC3E}">
        <p14:creationId xmlns:p14="http://schemas.microsoft.com/office/powerpoint/2010/main" val="233367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6848" y="289968"/>
            <a:ext cx="6312108" cy="875470"/>
          </a:xfrm>
        </p:spPr>
        <p:txBody>
          <a:bodyPr>
            <a:normAutofit/>
          </a:bodyPr>
          <a:lstStyle/>
          <a:p>
            <a:r>
              <a:rPr lang="en-US" dirty="0" smtClean="0"/>
              <a:t>Alumni- Open Responses</a:t>
            </a:r>
            <a:endParaRPr lang="en-US" dirty="0"/>
          </a:p>
        </p:txBody>
      </p:sp>
      <p:sp>
        <p:nvSpPr>
          <p:cNvPr id="3" name="Text Placeholder 2"/>
          <p:cNvSpPr>
            <a:spLocks noGrp="1"/>
          </p:cNvSpPr>
          <p:nvPr>
            <p:ph type="body" sz="quarter" idx="10"/>
          </p:nvPr>
        </p:nvSpPr>
        <p:spPr>
          <a:xfrm>
            <a:off x="843968" y="1229738"/>
            <a:ext cx="7925269" cy="5312790"/>
          </a:xfrm>
        </p:spPr>
        <p:txBody>
          <a:bodyPr>
            <a:normAutofit fontScale="77500" lnSpcReduction="20000"/>
          </a:bodyPr>
          <a:lstStyle/>
          <a:p>
            <a:r>
              <a:rPr lang="en-US" sz="1700" dirty="0" smtClean="0">
                <a:solidFill>
                  <a:srgbClr val="000000"/>
                </a:solidFill>
              </a:rPr>
              <a:t>Years </a:t>
            </a:r>
            <a:r>
              <a:rPr lang="en-US" sz="1700" dirty="0">
                <a:solidFill>
                  <a:srgbClr val="000000"/>
                </a:solidFill>
              </a:rPr>
              <a:t>since graduation (and total number of responses for each year)</a:t>
            </a:r>
          </a:p>
          <a:p>
            <a:pPr marL="457200" lvl="1" indent="0">
              <a:buNone/>
            </a:pPr>
            <a:r>
              <a:rPr lang="en-US" sz="1700" dirty="0">
                <a:solidFill>
                  <a:srgbClr val="000000"/>
                </a:solidFill>
              </a:rPr>
              <a:t>1: </a:t>
            </a:r>
            <a:r>
              <a:rPr lang="en-US" sz="1700" dirty="0" smtClean="0">
                <a:solidFill>
                  <a:srgbClr val="000000"/>
                </a:solidFill>
              </a:rPr>
              <a:t>10,224,	3</a:t>
            </a:r>
            <a:r>
              <a:rPr lang="en-US" sz="1700" dirty="0">
                <a:solidFill>
                  <a:srgbClr val="000000"/>
                </a:solidFill>
              </a:rPr>
              <a:t>: </a:t>
            </a:r>
            <a:r>
              <a:rPr lang="en-US" sz="1700" dirty="0" smtClean="0">
                <a:solidFill>
                  <a:srgbClr val="000000"/>
                </a:solidFill>
              </a:rPr>
              <a:t>1,599</a:t>
            </a:r>
            <a:endParaRPr lang="en-US" sz="1700" dirty="0">
              <a:solidFill>
                <a:srgbClr val="000000"/>
              </a:solidFill>
            </a:endParaRPr>
          </a:p>
          <a:p>
            <a:pPr marL="457200" lvl="1" indent="0">
              <a:buNone/>
            </a:pPr>
            <a:r>
              <a:rPr lang="en-US" sz="1700" dirty="0">
                <a:solidFill>
                  <a:srgbClr val="000000"/>
                </a:solidFill>
              </a:rPr>
              <a:t>5: </a:t>
            </a:r>
            <a:r>
              <a:rPr lang="en-US" sz="1700" dirty="0" smtClean="0">
                <a:solidFill>
                  <a:srgbClr val="000000"/>
                </a:solidFill>
              </a:rPr>
              <a:t>1,948	10</a:t>
            </a:r>
            <a:r>
              <a:rPr lang="en-US" sz="1700" dirty="0">
                <a:solidFill>
                  <a:srgbClr val="000000"/>
                </a:solidFill>
              </a:rPr>
              <a:t>: </a:t>
            </a:r>
            <a:r>
              <a:rPr lang="en-US" sz="1700" dirty="0" smtClean="0">
                <a:solidFill>
                  <a:srgbClr val="000000"/>
                </a:solidFill>
              </a:rPr>
              <a:t>1,511</a:t>
            </a:r>
            <a:endParaRPr lang="en-US" sz="1700" dirty="0">
              <a:solidFill>
                <a:srgbClr val="000000"/>
              </a:solidFill>
            </a:endParaRPr>
          </a:p>
          <a:p>
            <a:r>
              <a:rPr lang="en-US" sz="1700" dirty="0">
                <a:solidFill>
                  <a:srgbClr val="000000"/>
                </a:solidFill>
              </a:rPr>
              <a:t>Total Responses: 15,282</a:t>
            </a:r>
          </a:p>
          <a:p>
            <a:endParaRPr lang="sk-SK" dirty="0">
              <a:solidFill>
                <a:prstClr val="black"/>
              </a:solidFill>
            </a:endParaRPr>
          </a:p>
          <a:p>
            <a:r>
              <a:rPr lang="sk-SK" sz="2100" u="sng" dirty="0">
                <a:solidFill>
                  <a:prstClr val="black"/>
                </a:solidFill>
              </a:rPr>
              <a:t>Best Aspects:</a:t>
            </a:r>
          </a:p>
          <a:p>
            <a:r>
              <a:rPr lang="sk-SK" sz="2100" dirty="0">
                <a:solidFill>
                  <a:prstClr val="black"/>
                </a:solidFill>
              </a:rPr>
              <a:t>The professors</a:t>
            </a:r>
          </a:p>
          <a:p>
            <a:r>
              <a:rPr lang="sk-SK" sz="2100" dirty="0">
                <a:solidFill>
                  <a:prstClr val="black"/>
                </a:solidFill>
              </a:rPr>
              <a:t>Small class sizes</a:t>
            </a:r>
          </a:p>
          <a:p>
            <a:r>
              <a:rPr lang="sk-SK" sz="2100" dirty="0">
                <a:solidFill>
                  <a:prstClr val="black"/>
                </a:solidFill>
              </a:rPr>
              <a:t>Convenience/flexibility (online classes, campus nearby, easy commute)</a:t>
            </a:r>
          </a:p>
          <a:p>
            <a:endParaRPr lang="sk-SK" sz="2100" dirty="0">
              <a:solidFill>
                <a:prstClr val="black"/>
              </a:solidFill>
            </a:endParaRPr>
          </a:p>
          <a:p>
            <a:r>
              <a:rPr lang="sk-SK" sz="2100" u="sng" dirty="0">
                <a:solidFill>
                  <a:prstClr val="black"/>
                </a:solidFill>
              </a:rPr>
              <a:t>Improvements:</a:t>
            </a:r>
          </a:p>
          <a:p>
            <a:r>
              <a:rPr lang="sk-SK" sz="2100" dirty="0">
                <a:solidFill>
                  <a:prstClr val="black"/>
                </a:solidFill>
              </a:rPr>
              <a:t>Scheduling!!</a:t>
            </a:r>
          </a:p>
          <a:p>
            <a:r>
              <a:rPr lang="sk-SK" sz="2100" dirty="0">
                <a:solidFill>
                  <a:prstClr val="black"/>
                </a:solidFill>
              </a:rPr>
              <a:t>Make classes more applicable to job/career</a:t>
            </a:r>
          </a:p>
          <a:p>
            <a:r>
              <a:rPr lang="sk-SK" sz="2100" dirty="0">
                <a:solidFill>
                  <a:prstClr val="black"/>
                </a:solidFill>
              </a:rPr>
              <a:t>Not sure how to improve/satisfied with experience</a:t>
            </a:r>
          </a:p>
          <a:p>
            <a:r>
              <a:rPr lang="sk-SK" sz="2100" dirty="0">
                <a:solidFill>
                  <a:prstClr val="black"/>
                </a:solidFill>
              </a:rPr>
              <a:t>Some gen ed classes were a waste of time/money</a:t>
            </a:r>
          </a:p>
          <a:p>
            <a:endParaRPr lang="sk-SK" sz="2100" dirty="0">
              <a:solidFill>
                <a:prstClr val="black"/>
              </a:solidFill>
            </a:endParaRPr>
          </a:p>
          <a:p>
            <a:r>
              <a:rPr lang="sk-SK" sz="2100" u="sng" dirty="0">
                <a:solidFill>
                  <a:prstClr val="black"/>
                </a:solidFill>
              </a:rPr>
              <a:t>Missing from </a:t>
            </a:r>
            <a:r>
              <a:rPr lang="sk-SK" sz="2100" u="sng" dirty="0" smtClean="0">
                <a:solidFill>
                  <a:prstClr val="black"/>
                </a:solidFill>
              </a:rPr>
              <a:t>program:</a:t>
            </a:r>
            <a:endParaRPr lang="sk-SK" sz="2100" u="sng" dirty="0">
              <a:solidFill>
                <a:prstClr val="black"/>
              </a:solidFill>
            </a:endParaRPr>
          </a:p>
          <a:p>
            <a:r>
              <a:rPr lang="sk-SK" sz="2100" dirty="0">
                <a:solidFill>
                  <a:prstClr val="black"/>
                </a:solidFill>
              </a:rPr>
              <a:t>Technology related skills</a:t>
            </a:r>
          </a:p>
          <a:p>
            <a:r>
              <a:rPr lang="sk-SK" sz="2100" dirty="0">
                <a:solidFill>
                  <a:prstClr val="black"/>
                </a:solidFill>
              </a:rPr>
              <a:t>Better financial understanding</a:t>
            </a:r>
          </a:p>
          <a:p>
            <a:r>
              <a:rPr lang="sk-SK" sz="2100" dirty="0">
                <a:solidFill>
                  <a:prstClr val="black"/>
                </a:solidFill>
              </a:rPr>
              <a:t>Help with networking</a:t>
            </a:r>
          </a:p>
          <a:p>
            <a:endParaRPr lang="sk-SK" sz="2100" dirty="0">
              <a:solidFill>
                <a:prstClr val="black"/>
              </a:solidFill>
            </a:endParaRPr>
          </a:p>
          <a:p>
            <a:r>
              <a:rPr lang="sk-SK" sz="2100" b="1" dirty="0">
                <a:solidFill>
                  <a:prstClr val="black"/>
                </a:solidFill>
              </a:rPr>
              <a:t>Most recommended classes: Digital literacy and financial literacy</a:t>
            </a:r>
            <a:endParaRPr lang="en-US" sz="2100" b="1" dirty="0"/>
          </a:p>
        </p:txBody>
      </p:sp>
    </p:spTree>
    <p:extLst>
      <p:ext uri="{BB962C8B-B14F-4D97-AF65-F5344CB8AC3E}">
        <p14:creationId xmlns:p14="http://schemas.microsoft.com/office/powerpoint/2010/main" val="253965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7166" y="210247"/>
            <a:ext cx="6330950" cy="964503"/>
          </a:xfrm>
        </p:spPr>
        <p:txBody>
          <a:bodyPr/>
          <a:lstStyle/>
          <a:p>
            <a:r>
              <a:rPr lang="en-US" dirty="0" smtClean="0"/>
              <a:t>Stakeholder Summary</a:t>
            </a:r>
            <a:endParaRPr lang="en-US" dirty="0"/>
          </a:p>
        </p:txBody>
      </p:sp>
      <p:sp>
        <p:nvSpPr>
          <p:cNvPr id="3" name="Text Placeholder 2"/>
          <p:cNvSpPr>
            <a:spLocks noGrp="1"/>
          </p:cNvSpPr>
          <p:nvPr>
            <p:ph type="body" sz="quarter" idx="10"/>
          </p:nvPr>
        </p:nvSpPr>
        <p:spPr>
          <a:xfrm>
            <a:off x="370417" y="1397001"/>
            <a:ext cx="8403166" cy="5005916"/>
          </a:xfrm>
        </p:spPr>
        <p:txBody>
          <a:bodyPr>
            <a:normAutofit fontScale="92500" lnSpcReduction="20000"/>
          </a:bodyPr>
          <a:lstStyle/>
          <a:p>
            <a:pPr algn="ctr"/>
            <a:r>
              <a:rPr lang="en-US" sz="2600" dirty="0" smtClean="0">
                <a:solidFill>
                  <a:prstClr val="black"/>
                </a:solidFill>
              </a:rPr>
              <a:t>Business Community</a:t>
            </a:r>
            <a:endParaRPr lang="en-US" sz="2600" dirty="0">
              <a:solidFill>
                <a:prstClr val="black"/>
              </a:solidFill>
            </a:endParaRPr>
          </a:p>
          <a:p>
            <a:r>
              <a:rPr lang="en-US" sz="1900" u="sng" dirty="0">
                <a:solidFill>
                  <a:prstClr val="black"/>
                </a:solidFill>
              </a:rPr>
              <a:t>Biggest concerns/skills needed:</a:t>
            </a:r>
          </a:p>
          <a:p>
            <a:pPr marL="342900" indent="-342900">
              <a:buFont typeface="Arial"/>
              <a:buChar char="•"/>
            </a:pPr>
            <a:r>
              <a:rPr lang="en-US" sz="1900" dirty="0">
                <a:solidFill>
                  <a:prstClr val="black"/>
                </a:solidFill>
              </a:rPr>
              <a:t>Critical thinking</a:t>
            </a:r>
          </a:p>
          <a:p>
            <a:pPr marL="342900" indent="-342900">
              <a:buFont typeface="Arial"/>
              <a:buChar char="•"/>
            </a:pPr>
            <a:r>
              <a:rPr lang="en-US" sz="1900" dirty="0">
                <a:solidFill>
                  <a:prstClr val="black"/>
                </a:solidFill>
              </a:rPr>
              <a:t>Oral and written communication</a:t>
            </a:r>
          </a:p>
          <a:p>
            <a:pPr marL="342900" indent="-342900">
              <a:buFont typeface="Arial"/>
              <a:buChar char="•"/>
            </a:pPr>
            <a:r>
              <a:rPr lang="en-US" sz="1900" dirty="0">
                <a:solidFill>
                  <a:prstClr val="black"/>
                </a:solidFill>
              </a:rPr>
              <a:t>Teamwork (social skills)</a:t>
            </a:r>
          </a:p>
          <a:p>
            <a:pPr marL="342900" indent="-342900">
              <a:buFont typeface="Arial"/>
              <a:buChar char="•"/>
            </a:pPr>
            <a:r>
              <a:rPr lang="en-US" sz="1900" dirty="0">
                <a:solidFill>
                  <a:prstClr val="black"/>
                </a:solidFill>
              </a:rPr>
              <a:t>Digital Literacy</a:t>
            </a:r>
          </a:p>
          <a:p>
            <a:pPr marL="342900" indent="-342900">
              <a:buFont typeface="Arial"/>
              <a:buChar char="•"/>
            </a:pPr>
            <a:r>
              <a:rPr lang="en-US" sz="1900" dirty="0">
                <a:solidFill>
                  <a:prstClr val="black"/>
                </a:solidFill>
              </a:rPr>
              <a:t>Like internships – would like them even earlier</a:t>
            </a:r>
          </a:p>
          <a:p>
            <a:pPr marL="342900" indent="-342900">
              <a:buFont typeface="Arial"/>
              <a:buChar char="•"/>
            </a:pPr>
            <a:r>
              <a:rPr lang="en-US" sz="1900" dirty="0">
                <a:solidFill>
                  <a:prstClr val="black"/>
                </a:solidFill>
              </a:rPr>
              <a:t>Some concern that there is obsolescence with university instruction; just teaching students to jump through hoops</a:t>
            </a:r>
          </a:p>
          <a:p>
            <a:r>
              <a:rPr lang="sk-SK" sz="1900" dirty="0">
                <a:solidFill>
                  <a:prstClr val="black"/>
                </a:solidFill>
              </a:rPr>
              <a:t> </a:t>
            </a:r>
          </a:p>
          <a:p>
            <a:r>
              <a:rPr lang="sk-SK" sz="1900" u="sng" dirty="0">
                <a:solidFill>
                  <a:prstClr val="black"/>
                </a:solidFill>
              </a:rPr>
              <a:t>Suggestions:</a:t>
            </a:r>
          </a:p>
          <a:p>
            <a:pPr marL="342900" indent="-342900">
              <a:buFont typeface="Arial"/>
              <a:buChar char="•"/>
            </a:pPr>
            <a:r>
              <a:rPr lang="sk-SK" sz="1900" dirty="0">
                <a:solidFill>
                  <a:prstClr val="black"/>
                </a:solidFill>
              </a:rPr>
              <a:t>Make gen ed more career path related and targeted (avoid repeat of high school)</a:t>
            </a:r>
          </a:p>
          <a:p>
            <a:pPr marL="342900" indent="-342900">
              <a:buFont typeface="Arial"/>
              <a:buChar char="•"/>
            </a:pPr>
            <a:r>
              <a:rPr lang="sk-SK" sz="1900" dirty="0">
                <a:solidFill>
                  <a:prstClr val="black"/>
                </a:solidFill>
              </a:rPr>
              <a:t>Authentic experiences earlier</a:t>
            </a:r>
          </a:p>
          <a:p>
            <a:pPr marL="342900" indent="-342900">
              <a:buFont typeface="Arial"/>
              <a:buChar char="•"/>
            </a:pPr>
            <a:r>
              <a:rPr lang="sk-SK" sz="1900" dirty="0">
                <a:solidFill>
                  <a:prstClr val="black"/>
                </a:solidFill>
              </a:rPr>
              <a:t>Gen ed should teach students how to write properly including emails and verbal communication</a:t>
            </a:r>
          </a:p>
          <a:p>
            <a:r>
              <a:rPr lang="sk-SK" sz="1900" dirty="0">
                <a:solidFill>
                  <a:prstClr val="black"/>
                </a:solidFill>
              </a:rPr>
              <a:t> </a:t>
            </a:r>
          </a:p>
          <a:p>
            <a:r>
              <a:rPr lang="sk-SK" sz="1900" b="1" dirty="0">
                <a:solidFill>
                  <a:prstClr val="black"/>
                </a:solidFill>
              </a:rPr>
              <a:t>Most recommended class: Business Communications</a:t>
            </a:r>
            <a:endParaRPr lang="en-US" sz="1900" b="1" dirty="0"/>
          </a:p>
        </p:txBody>
      </p:sp>
    </p:spTree>
    <p:extLst>
      <p:ext uri="{BB962C8B-B14F-4D97-AF65-F5344CB8AC3E}">
        <p14:creationId xmlns:p14="http://schemas.microsoft.com/office/powerpoint/2010/main" val="1598666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7832" y="199663"/>
            <a:ext cx="6690783" cy="837503"/>
          </a:xfrm>
        </p:spPr>
        <p:txBody>
          <a:bodyPr/>
          <a:lstStyle/>
          <a:p>
            <a:r>
              <a:rPr lang="en-US" dirty="0" smtClean="0"/>
              <a:t>Stakeholder </a:t>
            </a:r>
            <a:r>
              <a:rPr lang="en-US" dirty="0" err="1" smtClean="0"/>
              <a:t>cont</a:t>
            </a:r>
            <a:r>
              <a:rPr lang="mr-IN" dirty="0" smtClean="0"/>
              <a:t>…</a:t>
            </a:r>
            <a:r>
              <a:rPr lang="en-US" dirty="0" smtClean="0"/>
              <a:t>.</a:t>
            </a:r>
            <a:endParaRPr lang="en-US" dirty="0"/>
          </a:p>
        </p:txBody>
      </p:sp>
      <p:sp>
        <p:nvSpPr>
          <p:cNvPr id="3" name="Text Placeholder 2"/>
          <p:cNvSpPr>
            <a:spLocks noGrp="1"/>
          </p:cNvSpPr>
          <p:nvPr>
            <p:ph type="body" sz="quarter" idx="10"/>
          </p:nvPr>
        </p:nvSpPr>
        <p:spPr>
          <a:xfrm>
            <a:off x="467781" y="1468968"/>
            <a:ext cx="8360834" cy="4436532"/>
          </a:xfrm>
        </p:spPr>
        <p:txBody>
          <a:bodyPr>
            <a:noAutofit/>
          </a:bodyPr>
          <a:lstStyle/>
          <a:p>
            <a:pPr algn="ctr"/>
            <a:r>
              <a:rPr lang="en-US" sz="2400" dirty="0">
                <a:solidFill>
                  <a:prstClr val="black"/>
                </a:solidFill>
              </a:rPr>
              <a:t>Students</a:t>
            </a:r>
          </a:p>
          <a:p>
            <a:r>
              <a:rPr lang="en-US" sz="1800" u="sng" dirty="0">
                <a:solidFill>
                  <a:prstClr val="black"/>
                </a:solidFill>
              </a:rPr>
              <a:t>Concerns:</a:t>
            </a:r>
          </a:p>
          <a:p>
            <a:pPr marL="285750" indent="-285750">
              <a:buFont typeface="Arial"/>
              <a:buChar char="•"/>
            </a:pPr>
            <a:r>
              <a:rPr lang="en-US" sz="1800" dirty="0">
                <a:solidFill>
                  <a:prstClr val="black"/>
                </a:solidFill>
              </a:rPr>
              <a:t>Do not feel general education classes are applicable to their lives; hoops to jump through</a:t>
            </a:r>
          </a:p>
          <a:p>
            <a:pPr marL="285750" indent="-285750">
              <a:buFont typeface="Arial"/>
              <a:buChar char="•"/>
            </a:pPr>
            <a:r>
              <a:rPr lang="en-US" sz="1800" dirty="0">
                <a:solidFill>
                  <a:prstClr val="black"/>
                </a:solidFill>
              </a:rPr>
              <a:t>Feel that some classes are a repeat of high school; waste of time</a:t>
            </a:r>
          </a:p>
          <a:p>
            <a:pPr marL="285750" indent="-285750">
              <a:buFont typeface="Arial"/>
              <a:buChar char="•"/>
            </a:pPr>
            <a:r>
              <a:rPr lang="en-US" sz="1800" dirty="0">
                <a:solidFill>
                  <a:prstClr val="black"/>
                </a:solidFill>
              </a:rPr>
              <a:t>Scheduling issues</a:t>
            </a:r>
          </a:p>
          <a:p>
            <a:r>
              <a:rPr lang="sk-SK" sz="1800" dirty="0">
                <a:solidFill>
                  <a:prstClr val="black"/>
                </a:solidFill>
              </a:rPr>
              <a:t> </a:t>
            </a:r>
          </a:p>
          <a:p>
            <a:r>
              <a:rPr lang="sk-SK" sz="1800" u="sng" dirty="0">
                <a:solidFill>
                  <a:prstClr val="black"/>
                </a:solidFill>
              </a:rPr>
              <a:t>Suggestions:</a:t>
            </a:r>
          </a:p>
          <a:p>
            <a:pPr marL="285750" indent="-285750">
              <a:buFont typeface="Arial"/>
              <a:buChar char="•"/>
            </a:pPr>
            <a:r>
              <a:rPr lang="sk-SK" sz="1800" dirty="0">
                <a:solidFill>
                  <a:prstClr val="black"/>
                </a:solidFill>
              </a:rPr>
              <a:t>Courses with more real world application</a:t>
            </a:r>
          </a:p>
          <a:p>
            <a:pPr marL="285750" indent="-285750">
              <a:buFont typeface="Arial"/>
              <a:buChar char="•"/>
            </a:pPr>
            <a:r>
              <a:rPr lang="sk-SK" sz="1800" dirty="0">
                <a:solidFill>
                  <a:prstClr val="black"/>
                </a:solidFill>
              </a:rPr>
              <a:t>More meaningful content (why memorize when can G</a:t>
            </a:r>
            <a:r>
              <a:rPr lang="sk-SK" sz="1800" dirty="0" smtClean="0">
                <a:solidFill>
                  <a:prstClr val="black"/>
                </a:solidFill>
              </a:rPr>
              <a:t>oogle</a:t>
            </a:r>
            <a:r>
              <a:rPr lang="sk-SK" sz="1800" dirty="0">
                <a:solidFill>
                  <a:prstClr val="black"/>
                </a:solidFill>
              </a:rPr>
              <a:t>?)</a:t>
            </a:r>
          </a:p>
          <a:p>
            <a:pPr marL="285750" indent="-285750">
              <a:buFont typeface="Arial"/>
              <a:buChar char="•"/>
            </a:pPr>
            <a:r>
              <a:rPr lang="sk-SK" sz="1800" dirty="0">
                <a:solidFill>
                  <a:prstClr val="black"/>
                </a:solidFill>
              </a:rPr>
              <a:t>Less GE</a:t>
            </a:r>
          </a:p>
          <a:p>
            <a:r>
              <a:rPr lang="sk-SK" sz="1800" dirty="0">
                <a:solidFill>
                  <a:prstClr val="black"/>
                </a:solidFill>
              </a:rPr>
              <a:t> </a:t>
            </a:r>
          </a:p>
          <a:p>
            <a:r>
              <a:rPr lang="sk-SK" sz="1800" b="1" dirty="0">
                <a:solidFill>
                  <a:prstClr val="black"/>
                </a:solidFill>
              </a:rPr>
              <a:t>Most requested class: Financial literacy course (how to “adult”)</a:t>
            </a:r>
            <a:endParaRPr lang="en-US" sz="1800" b="1" dirty="0"/>
          </a:p>
        </p:txBody>
      </p:sp>
    </p:spTree>
    <p:extLst>
      <p:ext uri="{BB962C8B-B14F-4D97-AF65-F5344CB8AC3E}">
        <p14:creationId xmlns:p14="http://schemas.microsoft.com/office/powerpoint/2010/main" val="207784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087" y="65740"/>
            <a:ext cx="4662344" cy="460670"/>
          </a:xfrm>
        </p:spPr>
        <p:txBody>
          <a:bodyPr>
            <a:noAutofit/>
          </a:bodyPr>
          <a:lstStyle/>
          <a:p>
            <a:r>
              <a:rPr lang="en-US" sz="3600" dirty="0" smtClean="0"/>
              <a:t>Proposed Structure</a:t>
            </a:r>
            <a:endParaRPr lang="en-US" sz="3600" dirty="0"/>
          </a:p>
        </p:txBody>
      </p:sp>
      <p:sp>
        <p:nvSpPr>
          <p:cNvPr id="3" name="Content Placeholder 2"/>
          <p:cNvSpPr>
            <a:spLocks noGrp="1"/>
          </p:cNvSpPr>
          <p:nvPr>
            <p:ph idx="1"/>
          </p:nvPr>
        </p:nvSpPr>
        <p:spPr>
          <a:xfrm>
            <a:off x="108621" y="660102"/>
            <a:ext cx="8714739" cy="5782195"/>
          </a:xfrm>
        </p:spPr>
        <p:txBody>
          <a:bodyPr/>
          <a:lstStyle/>
          <a:p>
            <a:pPr marL="0" indent="0">
              <a:buNone/>
            </a:pPr>
            <a:endParaRPr lang="en-US" dirty="0"/>
          </a:p>
        </p:txBody>
      </p:sp>
      <p:sp>
        <p:nvSpPr>
          <p:cNvPr id="5" name="Oval 4"/>
          <p:cNvSpPr/>
          <p:nvPr/>
        </p:nvSpPr>
        <p:spPr>
          <a:xfrm>
            <a:off x="284085" y="979064"/>
            <a:ext cx="2435615" cy="2283308"/>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Academic Program Assessment Comm.</a:t>
            </a:r>
            <a:endParaRPr lang="en-US" sz="2400" dirty="0"/>
          </a:p>
        </p:txBody>
      </p:sp>
      <p:sp>
        <p:nvSpPr>
          <p:cNvPr id="7" name="Oval 6"/>
          <p:cNvSpPr/>
          <p:nvPr/>
        </p:nvSpPr>
        <p:spPr>
          <a:xfrm>
            <a:off x="4008092" y="1148919"/>
            <a:ext cx="1913400" cy="1913472"/>
          </a:xfrm>
          <a:prstGeom prst="ellips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College/ School Assessment Comm.</a:t>
            </a:r>
            <a:endParaRPr lang="en-US" dirty="0"/>
          </a:p>
        </p:txBody>
      </p:sp>
      <p:sp>
        <p:nvSpPr>
          <p:cNvPr id="8" name="Oval 7"/>
          <p:cNvSpPr/>
          <p:nvPr/>
        </p:nvSpPr>
        <p:spPr>
          <a:xfrm>
            <a:off x="5550023" y="1153097"/>
            <a:ext cx="476261" cy="476279"/>
          </a:xfrm>
          <a:prstGeom prst="ellipse">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616692" y="1280429"/>
            <a:ext cx="476261" cy="476279"/>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5683362" y="1399406"/>
            <a:ext cx="476261" cy="476279"/>
          </a:xfrm>
          <a:prstGeom prst="ellipse">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5769092" y="1518568"/>
            <a:ext cx="476261" cy="476279"/>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5854822" y="1629376"/>
            <a:ext cx="476261" cy="476279"/>
          </a:xfrm>
          <a:prstGeom prst="ellipse">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5921492" y="1756707"/>
            <a:ext cx="476261" cy="476279"/>
          </a:xfrm>
          <a:prstGeom prst="ellipse">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6007222" y="1854981"/>
            <a:ext cx="476261" cy="476279"/>
          </a:xfrm>
          <a:prstGeom prst="ellipse">
            <a:avLst/>
          </a:prstGeom>
          <a:solidFill>
            <a:srgbClr val="66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76260" y="4645806"/>
            <a:ext cx="927456" cy="701885"/>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GE </a:t>
            </a:r>
            <a:endParaRPr lang="en-US" dirty="0"/>
          </a:p>
        </p:txBody>
      </p:sp>
      <p:sp>
        <p:nvSpPr>
          <p:cNvPr id="17" name="Rectangle 16"/>
          <p:cNvSpPr/>
          <p:nvPr/>
        </p:nvSpPr>
        <p:spPr>
          <a:xfrm>
            <a:off x="1583359" y="5500091"/>
            <a:ext cx="927456" cy="70188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WE</a:t>
            </a:r>
            <a:endParaRPr lang="en-US" dirty="0"/>
          </a:p>
        </p:txBody>
      </p:sp>
      <p:sp>
        <p:nvSpPr>
          <p:cNvPr id="18" name="Rectangle 17"/>
          <p:cNvSpPr/>
          <p:nvPr/>
        </p:nvSpPr>
        <p:spPr>
          <a:xfrm>
            <a:off x="1583359" y="4629091"/>
            <a:ext cx="927456" cy="701885"/>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G/I</a:t>
            </a:r>
            <a:endParaRPr lang="en-US" dirty="0"/>
          </a:p>
        </p:txBody>
      </p:sp>
      <p:sp>
        <p:nvSpPr>
          <p:cNvPr id="19" name="Rounded Rectangle 18"/>
          <p:cNvSpPr/>
          <p:nvPr/>
        </p:nvSpPr>
        <p:spPr>
          <a:xfrm>
            <a:off x="6570100" y="2228882"/>
            <a:ext cx="2081080" cy="1082935"/>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IR: Provides embedded Support at College/School Level</a:t>
            </a:r>
            <a:endParaRPr lang="en-US" sz="1600" dirty="0"/>
          </a:p>
        </p:txBody>
      </p:sp>
      <p:sp>
        <p:nvSpPr>
          <p:cNvPr id="20" name="Oval 19"/>
          <p:cNvSpPr/>
          <p:nvPr/>
        </p:nvSpPr>
        <p:spPr>
          <a:xfrm>
            <a:off x="2047087" y="609968"/>
            <a:ext cx="1040255" cy="106118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AQA- Staff Support</a:t>
            </a:r>
            <a:endParaRPr lang="en-US" sz="1200" dirty="0"/>
          </a:p>
        </p:txBody>
      </p:sp>
      <p:sp>
        <p:nvSpPr>
          <p:cNvPr id="21" name="Rounded Rectangle 20"/>
          <p:cNvSpPr/>
          <p:nvPr/>
        </p:nvSpPr>
        <p:spPr>
          <a:xfrm>
            <a:off x="716482" y="4228017"/>
            <a:ext cx="1575002" cy="334233"/>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Chairs/Reps</a:t>
            </a:r>
            <a:endParaRPr lang="en-US" dirty="0"/>
          </a:p>
        </p:txBody>
      </p:sp>
      <p:cxnSp>
        <p:nvCxnSpPr>
          <p:cNvPr id="23" name="Straight Arrow Connector 22"/>
          <p:cNvCxnSpPr/>
          <p:nvPr/>
        </p:nvCxnSpPr>
        <p:spPr>
          <a:xfrm flipV="1">
            <a:off x="1503983" y="3342310"/>
            <a:ext cx="0" cy="7770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978719" y="1884039"/>
            <a:ext cx="827190" cy="800219"/>
          </a:xfrm>
          <a:prstGeom prst="rect">
            <a:avLst/>
          </a:prstGeom>
          <a:solidFill>
            <a:schemeClr val="bg2">
              <a:lumMod val="75000"/>
            </a:schemeClr>
          </a:solidFill>
        </p:spPr>
        <p:txBody>
          <a:bodyPr vert="horz" wrap="square" rtlCol="0" anchor="t" anchorCtr="0">
            <a:spAutoFit/>
          </a:bodyPr>
          <a:lstStyle/>
          <a:p>
            <a:pPr algn="ctr"/>
            <a:r>
              <a:rPr lang="en-US" dirty="0" smtClean="0"/>
              <a:t>Chairs- </a:t>
            </a:r>
            <a:r>
              <a:rPr lang="en-US" sz="1400" dirty="0" smtClean="0"/>
              <a:t>5 </a:t>
            </a:r>
            <a:r>
              <a:rPr lang="en-US" sz="1400" dirty="0" err="1" smtClean="0"/>
              <a:t>Yr</a:t>
            </a:r>
            <a:r>
              <a:rPr lang="en-US" sz="1400" dirty="0" smtClean="0"/>
              <a:t> Terms </a:t>
            </a:r>
            <a:endParaRPr lang="en-US" sz="1400" dirty="0"/>
          </a:p>
        </p:txBody>
      </p:sp>
      <p:cxnSp>
        <p:nvCxnSpPr>
          <p:cNvPr id="26" name="Straight Arrow Connector 25"/>
          <p:cNvCxnSpPr/>
          <p:nvPr/>
        </p:nvCxnSpPr>
        <p:spPr>
          <a:xfrm flipH="1">
            <a:off x="2840854" y="1877866"/>
            <a:ext cx="10444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flipV="1">
            <a:off x="5863179" y="2569399"/>
            <a:ext cx="620304" cy="3370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693110" y="3484355"/>
            <a:ext cx="4796032" cy="2862323"/>
          </a:xfrm>
          <a:prstGeom prst="rect">
            <a:avLst/>
          </a:prstGeom>
          <a:solidFill>
            <a:schemeClr val="accent1">
              <a:lumMod val="20000"/>
              <a:lumOff val="80000"/>
            </a:schemeClr>
          </a:solidFill>
        </p:spPr>
        <p:txBody>
          <a:bodyPr wrap="square" rtlCol="0">
            <a:spAutoFit/>
          </a:bodyPr>
          <a:lstStyle/>
          <a:p>
            <a:pPr algn="ctr"/>
            <a:r>
              <a:rPr lang="en-US" u="sng" dirty="0" smtClean="0"/>
              <a:t>APAC Charge:</a:t>
            </a:r>
          </a:p>
          <a:p>
            <a:r>
              <a:rPr lang="en-US" dirty="0" smtClean="0"/>
              <a:t>Oversee the assessment of ELO’s and Program Evaluations on determined schedules</a:t>
            </a:r>
          </a:p>
          <a:p>
            <a:pPr algn="ctr"/>
            <a:r>
              <a:rPr lang="en-US" u="sng" dirty="0" smtClean="0"/>
              <a:t>Members:</a:t>
            </a:r>
          </a:p>
          <a:p>
            <a:r>
              <a:rPr lang="en-US" dirty="0" smtClean="0"/>
              <a:t>8 College/School Chairs</a:t>
            </a:r>
          </a:p>
          <a:p>
            <a:r>
              <a:rPr lang="en-US" dirty="0" smtClean="0"/>
              <a:t>GE,G/I, Honors &amp; WE Reps. (4)</a:t>
            </a:r>
          </a:p>
          <a:p>
            <a:r>
              <a:rPr lang="en-US" i="1" dirty="0" smtClean="0"/>
              <a:t>Ex-officio</a:t>
            </a:r>
            <a:r>
              <a:rPr lang="en-US" dirty="0" smtClean="0"/>
              <a:t>: IR designee, AQA designee, Accreditation designee, AVP- Academic Programs</a:t>
            </a:r>
          </a:p>
          <a:p>
            <a:r>
              <a:rPr lang="en-US" i="1" dirty="0" smtClean="0"/>
              <a:t>Chair</a:t>
            </a:r>
            <a:r>
              <a:rPr lang="en-US" dirty="0" smtClean="0"/>
              <a:t> elected by Senate from current APAC members serves renewable one-year term</a:t>
            </a:r>
            <a:endParaRPr lang="en-US" dirty="0"/>
          </a:p>
        </p:txBody>
      </p:sp>
      <p:cxnSp>
        <p:nvCxnSpPr>
          <p:cNvPr id="33" name="Straight Arrow Connector 32"/>
          <p:cNvCxnSpPr/>
          <p:nvPr/>
        </p:nvCxnSpPr>
        <p:spPr>
          <a:xfrm flipH="1" flipV="1">
            <a:off x="2255975" y="3062392"/>
            <a:ext cx="1370292" cy="14998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6642586" y="917629"/>
            <a:ext cx="1846556" cy="1077218"/>
          </a:xfrm>
          <a:prstGeom prst="rect">
            <a:avLst/>
          </a:prstGeom>
          <a:solidFill>
            <a:schemeClr val="accent5">
              <a:lumMod val="40000"/>
              <a:lumOff val="60000"/>
            </a:schemeClr>
          </a:solidFill>
        </p:spPr>
        <p:txBody>
          <a:bodyPr wrap="square" rtlCol="0">
            <a:spAutoFit/>
          </a:bodyPr>
          <a:lstStyle/>
          <a:p>
            <a:r>
              <a:rPr lang="en-US" sz="1600" dirty="0" smtClean="0"/>
              <a:t>Departmental Committees- Chairs Constitute College/School Comm.</a:t>
            </a:r>
            <a:endParaRPr lang="en-US" sz="1600" dirty="0"/>
          </a:p>
        </p:txBody>
      </p:sp>
      <p:cxnSp>
        <p:nvCxnSpPr>
          <p:cNvPr id="44" name="Straight Arrow Connector 43"/>
          <p:cNvCxnSpPr/>
          <p:nvPr/>
        </p:nvCxnSpPr>
        <p:spPr>
          <a:xfrm flipH="1">
            <a:off x="6159623" y="1280429"/>
            <a:ext cx="410477" cy="2381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476260" y="5500091"/>
            <a:ext cx="927456" cy="701885"/>
          </a:xfrm>
          <a:prstGeom prst="rect">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Honors</a:t>
            </a:r>
            <a:endParaRPr lang="en-US" dirty="0"/>
          </a:p>
        </p:txBody>
      </p:sp>
    </p:spTree>
    <p:extLst>
      <p:ext uri="{BB962C8B-B14F-4D97-AF65-F5344CB8AC3E}">
        <p14:creationId xmlns:p14="http://schemas.microsoft.com/office/powerpoint/2010/main" val="148551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0765" y="178836"/>
            <a:ext cx="6080593" cy="890564"/>
          </a:xfrm>
        </p:spPr>
        <p:txBody>
          <a:bodyPr/>
          <a:lstStyle/>
          <a:p>
            <a:r>
              <a:rPr lang="en-US" dirty="0" smtClean="0"/>
              <a:t>Meeting Schedules</a:t>
            </a:r>
            <a:endParaRPr lang="en-US" dirty="0"/>
          </a:p>
        </p:txBody>
      </p:sp>
      <p:sp>
        <p:nvSpPr>
          <p:cNvPr id="3" name="Text Placeholder 2"/>
          <p:cNvSpPr>
            <a:spLocks noGrp="1"/>
          </p:cNvSpPr>
          <p:nvPr>
            <p:ph type="body" sz="quarter" idx="10"/>
          </p:nvPr>
        </p:nvSpPr>
        <p:spPr>
          <a:xfrm>
            <a:off x="685800" y="1241267"/>
            <a:ext cx="7772400" cy="4729851"/>
          </a:xfrm>
        </p:spPr>
        <p:txBody>
          <a:bodyPr/>
          <a:lstStyle/>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09180427"/>
              </p:ext>
            </p:extLst>
          </p:nvPr>
        </p:nvGraphicFramePr>
        <p:xfrm>
          <a:off x="782986" y="1336748"/>
          <a:ext cx="7885284" cy="4818886"/>
        </p:xfrm>
        <a:graphic>
          <a:graphicData uri="http://schemas.openxmlformats.org/drawingml/2006/table">
            <a:tbl>
              <a:tblPr firstRow="1" bandRow="1">
                <a:tableStyleId>{5C22544A-7EE6-4342-B048-85BDC9FD1C3A}</a:tableStyleId>
              </a:tblPr>
              <a:tblGrid>
                <a:gridCol w="1971321"/>
                <a:gridCol w="1971321"/>
                <a:gridCol w="1971321"/>
                <a:gridCol w="1971321"/>
              </a:tblGrid>
              <a:tr h="468608">
                <a:tc gridSpan="4">
                  <a:txBody>
                    <a:bodyPr/>
                    <a:lstStyle/>
                    <a:p>
                      <a:pPr algn="ctr"/>
                      <a:r>
                        <a:rPr lang="en-US" dirty="0" smtClean="0"/>
                        <a:t>School/College</a:t>
                      </a:r>
                      <a:r>
                        <a:rPr lang="en-US" baseline="0" dirty="0" smtClean="0"/>
                        <a:t> RUEC Forums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68608">
                <a:tc>
                  <a:txBody>
                    <a:bodyPr/>
                    <a:lstStyle/>
                    <a:p>
                      <a:pPr algn="ctr"/>
                      <a:r>
                        <a:rPr lang="en-US" b="1" dirty="0" smtClean="0"/>
                        <a:t>School/College</a:t>
                      </a:r>
                      <a:endParaRPr lang="en-US" b="1" dirty="0"/>
                    </a:p>
                  </a:txBody>
                  <a:tcPr/>
                </a:tc>
                <a:tc>
                  <a:txBody>
                    <a:bodyPr/>
                    <a:lstStyle/>
                    <a:p>
                      <a:pPr algn="ctr"/>
                      <a:r>
                        <a:rPr lang="en-US" b="1" dirty="0" smtClean="0"/>
                        <a:t>Date 1</a:t>
                      </a:r>
                      <a:r>
                        <a:rPr lang="en-US" b="1" baseline="30000" dirty="0" smtClean="0"/>
                        <a:t>st</a:t>
                      </a:r>
                      <a:r>
                        <a:rPr lang="en-US" b="1" baseline="0" dirty="0" smtClean="0"/>
                        <a:t> </a:t>
                      </a:r>
                      <a:r>
                        <a:rPr lang="en-US" b="1" dirty="0" smtClean="0"/>
                        <a:t>Week</a:t>
                      </a:r>
                      <a:endParaRPr lang="en-US" b="1" dirty="0"/>
                    </a:p>
                  </a:txBody>
                  <a:tcPr/>
                </a:tc>
                <a:tc>
                  <a:txBody>
                    <a:bodyPr/>
                    <a:lstStyle/>
                    <a:p>
                      <a:pPr algn="ctr"/>
                      <a:r>
                        <a:rPr lang="en-US" b="1" dirty="0" smtClean="0"/>
                        <a:t>Time</a:t>
                      </a:r>
                      <a:endParaRPr lang="en-US" b="1" dirty="0"/>
                    </a:p>
                  </a:txBody>
                  <a:tcPr/>
                </a:tc>
                <a:tc>
                  <a:txBody>
                    <a:bodyPr/>
                    <a:lstStyle/>
                    <a:p>
                      <a:pPr algn="ctr"/>
                      <a:r>
                        <a:rPr lang="en-US" b="1" dirty="0" smtClean="0"/>
                        <a:t>Room</a:t>
                      </a:r>
                      <a:endParaRPr lang="en-US" b="1" dirty="0"/>
                    </a:p>
                  </a:txBody>
                  <a:tcPr/>
                </a:tc>
              </a:tr>
              <a:tr h="468608">
                <a:tc>
                  <a:txBody>
                    <a:bodyPr/>
                    <a:lstStyle/>
                    <a:p>
                      <a:pPr marL="0" marR="0" algn="ctr">
                        <a:lnSpc>
                          <a:spcPct val="107000"/>
                        </a:lnSpc>
                        <a:spcBef>
                          <a:spcPts val="0"/>
                        </a:spcBef>
                        <a:spcAft>
                          <a:spcPts val="0"/>
                        </a:spcAft>
                      </a:pPr>
                      <a:r>
                        <a:rPr lang="en-US" sz="1800" dirty="0">
                          <a:effectLst/>
                          <a:latin typeface="+mn-lt"/>
                          <a:ea typeface="Calibri"/>
                          <a:cs typeface="Times New Roman"/>
                        </a:rPr>
                        <a:t>CHPS</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27 (R)</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2-4</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NG 167</a:t>
                      </a:r>
                    </a:p>
                  </a:txBody>
                  <a:tcPr marL="68580" marR="68580" marT="0" marB="0"/>
                </a:tc>
              </a:tr>
              <a:tr h="468608">
                <a:tc>
                  <a:txBody>
                    <a:bodyPr/>
                    <a:lstStyle/>
                    <a:p>
                      <a:pPr marL="0" marR="0" algn="ctr">
                        <a:lnSpc>
                          <a:spcPct val="107000"/>
                        </a:lnSpc>
                        <a:spcBef>
                          <a:spcPts val="0"/>
                        </a:spcBef>
                        <a:spcAft>
                          <a:spcPts val="0"/>
                        </a:spcAft>
                      </a:pPr>
                      <a:r>
                        <a:rPr lang="en-US" sz="1800" dirty="0">
                          <a:effectLst/>
                          <a:latin typeface="+mn-lt"/>
                          <a:ea typeface="Calibri"/>
                          <a:cs typeface="Times New Roman"/>
                        </a:rPr>
                        <a:t>CHSS</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27 (R)</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101C</a:t>
                      </a:r>
                    </a:p>
                  </a:txBody>
                  <a:tcPr marL="68580" marR="68580" marT="0" marB="0"/>
                </a:tc>
              </a:tr>
              <a:tr h="468608">
                <a:tc>
                  <a:txBody>
                    <a:bodyPr/>
                    <a:lstStyle/>
                    <a:p>
                      <a:pPr marL="0" marR="0" algn="ctr">
                        <a:lnSpc>
                          <a:spcPct val="107000"/>
                        </a:lnSpc>
                        <a:spcBef>
                          <a:spcPts val="0"/>
                        </a:spcBef>
                        <a:spcAft>
                          <a:spcPts val="0"/>
                        </a:spcAft>
                      </a:pPr>
                      <a:r>
                        <a:rPr lang="en-US" sz="1800">
                          <a:effectLst/>
                          <a:latin typeface="+mn-lt"/>
                          <a:ea typeface="Calibri"/>
                          <a:cs typeface="Times New Roman"/>
                        </a:rPr>
                        <a:t>Arts</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26 (W)</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CS 404</a:t>
                      </a:r>
                    </a:p>
                  </a:txBody>
                  <a:tcPr marL="68580" marR="68580" marT="0" marB="0"/>
                </a:tc>
              </a:tr>
              <a:tr h="468608">
                <a:tc>
                  <a:txBody>
                    <a:bodyPr/>
                    <a:lstStyle/>
                    <a:p>
                      <a:pPr marL="0" marR="0" algn="ctr">
                        <a:lnSpc>
                          <a:spcPct val="107000"/>
                        </a:lnSpc>
                        <a:spcBef>
                          <a:spcPts val="0"/>
                        </a:spcBef>
                        <a:spcAft>
                          <a:spcPts val="0"/>
                        </a:spcAft>
                      </a:pPr>
                      <a:r>
                        <a:rPr lang="en-US" sz="1800" dirty="0">
                          <a:effectLst/>
                          <a:latin typeface="+mn-lt"/>
                          <a:ea typeface="Calibri"/>
                          <a:cs typeface="Times New Roman"/>
                        </a:rPr>
                        <a:t>Education</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24 (M)</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101B</a:t>
                      </a:r>
                    </a:p>
                  </a:txBody>
                  <a:tcPr marL="68580" marR="68580" marT="0" marB="0"/>
                </a:tc>
              </a:tr>
              <a:tr h="468608">
                <a:tc>
                  <a:txBody>
                    <a:bodyPr/>
                    <a:lstStyle/>
                    <a:p>
                      <a:pPr marL="0" marR="0" algn="ctr">
                        <a:lnSpc>
                          <a:spcPct val="107000"/>
                        </a:lnSpc>
                        <a:spcBef>
                          <a:spcPts val="0"/>
                        </a:spcBef>
                        <a:spcAft>
                          <a:spcPts val="0"/>
                        </a:spcAft>
                      </a:pPr>
                      <a:r>
                        <a:rPr lang="en-US" sz="1800">
                          <a:effectLst/>
                          <a:latin typeface="+mn-lt"/>
                          <a:ea typeface="Calibri"/>
                          <a:cs typeface="Times New Roman"/>
                        </a:rPr>
                        <a:t>UC</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26 (W)</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2-4</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101A</a:t>
                      </a:r>
                    </a:p>
                  </a:txBody>
                  <a:tcPr marL="68580" marR="68580" marT="0" marB="0"/>
                </a:tc>
              </a:tr>
              <a:tr h="601414">
                <a:tc>
                  <a:txBody>
                    <a:bodyPr/>
                    <a:lstStyle/>
                    <a:p>
                      <a:pPr marL="0" marR="0" algn="ctr">
                        <a:lnSpc>
                          <a:spcPct val="107000"/>
                        </a:lnSpc>
                        <a:spcBef>
                          <a:spcPts val="0"/>
                        </a:spcBef>
                        <a:spcAft>
                          <a:spcPts val="0"/>
                        </a:spcAft>
                      </a:pPr>
                      <a:r>
                        <a:rPr lang="en-US" sz="1800">
                          <a:effectLst/>
                          <a:latin typeface="+mn-lt"/>
                          <a:ea typeface="Calibri"/>
                          <a:cs typeface="Times New Roman"/>
                        </a:rPr>
                        <a:t>Engineering &amp; Technology</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25 (T)</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CS 404</a:t>
                      </a:r>
                    </a:p>
                  </a:txBody>
                  <a:tcPr marL="68580" marR="68580" marT="0" marB="0"/>
                </a:tc>
              </a:tr>
              <a:tr h="468608">
                <a:tc>
                  <a:txBody>
                    <a:bodyPr/>
                    <a:lstStyle/>
                    <a:p>
                      <a:pPr marL="0" marR="0" algn="ctr">
                        <a:lnSpc>
                          <a:spcPct val="107000"/>
                        </a:lnSpc>
                        <a:spcBef>
                          <a:spcPts val="0"/>
                        </a:spcBef>
                        <a:spcAft>
                          <a:spcPts val="0"/>
                        </a:spcAft>
                      </a:pPr>
                      <a:r>
                        <a:rPr lang="en-US" sz="1800">
                          <a:effectLst/>
                          <a:latin typeface="+mn-lt"/>
                          <a:ea typeface="Calibri"/>
                          <a:cs typeface="Times New Roman"/>
                        </a:rPr>
                        <a:t>Science</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26 (W)</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SB 134</a:t>
                      </a:r>
                    </a:p>
                  </a:txBody>
                  <a:tcPr marL="68580" marR="68580" marT="0" marB="0"/>
                </a:tc>
              </a:tr>
              <a:tr h="468608">
                <a:tc>
                  <a:txBody>
                    <a:bodyPr/>
                    <a:lstStyle/>
                    <a:p>
                      <a:pPr marL="0" marR="0" algn="ctr">
                        <a:lnSpc>
                          <a:spcPct val="107000"/>
                        </a:lnSpc>
                        <a:spcBef>
                          <a:spcPts val="0"/>
                        </a:spcBef>
                        <a:spcAft>
                          <a:spcPts val="0"/>
                        </a:spcAft>
                      </a:pPr>
                      <a:r>
                        <a:rPr lang="en-US" sz="1800">
                          <a:effectLst/>
                          <a:latin typeface="+mn-lt"/>
                          <a:ea typeface="Calibri"/>
                          <a:cs typeface="Times New Roman"/>
                        </a:rPr>
                        <a:t>WSB</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Sept. 25 (T)</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2-4</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Centre Stage</a:t>
                      </a:r>
                    </a:p>
                  </a:txBody>
                  <a:tcPr marL="68580" marR="68580" marT="0" marB="0"/>
                </a:tc>
              </a:tr>
            </a:tbl>
          </a:graphicData>
        </a:graphic>
      </p:graphicFrame>
    </p:spTree>
    <p:extLst>
      <p:ext uri="{BB962C8B-B14F-4D97-AF65-F5344CB8AC3E}">
        <p14:creationId xmlns:p14="http://schemas.microsoft.com/office/powerpoint/2010/main" val="2203648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0765" y="178836"/>
            <a:ext cx="6080593" cy="890564"/>
          </a:xfrm>
        </p:spPr>
        <p:txBody>
          <a:bodyPr/>
          <a:lstStyle/>
          <a:p>
            <a:r>
              <a:rPr lang="en-US" dirty="0" smtClean="0"/>
              <a:t>Meeting Schedules</a:t>
            </a:r>
            <a:endParaRPr lang="en-US" dirty="0"/>
          </a:p>
        </p:txBody>
      </p:sp>
      <p:sp>
        <p:nvSpPr>
          <p:cNvPr id="3" name="Text Placeholder 2"/>
          <p:cNvSpPr>
            <a:spLocks noGrp="1"/>
          </p:cNvSpPr>
          <p:nvPr>
            <p:ph type="body" sz="quarter" idx="10"/>
          </p:nvPr>
        </p:nvSpPr>
        <p:spPr>
          <a:xfrm>
            <a:off x="685800" y="1241267"/>
            <a:ext cx="7772400" cy="4729851"/>
          </a:xfrm>
        </p:spPr>
        <p:txBody>
          <a:bodyPr/>
          <a:lstStyle/>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39778891"/>
              </p:ext>
            </p:extLst>
          </p:nvPr>
        </p:nvGraphicFramePr>
        <p:xfrm>
          <a:off x="878472" y="1397000"/>
          <a:ext cx="7512888" cy="4703752"/>
        </p:xfrm>
        <a:graphic>
          <a:graphicData uri="http://schemas.openxmlformats.org/drawingml/2006/table">
            <a:tbl>
              <a:tblPr firstRow="1" bandRow="1">
                <a:tableStyleId>{5C22544A-7EE6-4342-B048-85BDC9FD1C3A}</a:tableStyleId>
              </a:tblPr>
              <a:tblGrid>
                <a:gridCol w="1878222"/>
                <a:gridCol w="1878222"/>
                <a:gridCol w="1878222"/>
                <a:gridCol w="1878222"/>
              </a:tblGrid>
              <a:tr h="457412">
                <a:tc gridSpan="4">
                  <a:txBody>
                    <a:bodyPr/>
                    <a:lstStyle/>
                    <a:p>
                      <a:pPr algn="ctr"/>
                      <a:r>
                        <a:rPr lang="en-US" dirty="0" smtClean="0"/>
                        <a:t>School/College</a:t>
                      </a:r>
                      <a:r>
                        <a:rPr lang="en-US" baseline="0" dirty="0" smtClean="0"/>
                        <a:t> RUEC Forums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57412">
                <a:tc>
                  <a:txBody>
                    <a:bodyPr/>
                    <a:lstStyle/>
                    <a:p>
                      <a:pPr algn="ctr"/>
                      <a:r>
                        <a:rPr lang="en-US" b="1" dirty="0" smtClean="0"/>
                        <a:t>School/College</a:t>
                      </a:r>
                      <a:endParaRPr lang="en-US" b="1" dirty="0"/>
                    </a:p>
                  </a:txBody>
                  <a:tcPr/>
                </a:tc>
                <a:tc>
                  <a:txBody>
                    <a:bodyPr/>
                    <a:lstStyle/>
                    <a:p>
                      <a:pPr algn="ctr"/>
                      <a:r>
                        <a:rPr lang="en-US" b="1" dirty="0" smtClean="0"/>
                        <a:t>Date 2</a:t>
                      </a:r>
                      <a:r>
                        <a:rPr lang="en-US" b="1" baseline="30000" dirty="0" smtClean="0"/>
                        <a:t>nd</a:t>
                      </a:r>
                      <a:r>
                        <a:rPr lang="en-US" b="1" dirty="0" smtClean="0"/>
                        <a:t> Week</a:t>
                      </a:r>
                      <a:endParaRPr lang="en-US" b="1" dirty="0"/>
                    </a:p>
                  </a:txBody>
                  <a:tcPr/>
                </a:tc>
                <a:tc>
                  <a:txBody>
                    <a:bodyPr/>
                    <a:lstStyle/>
                    <a:p>
                      <a:pPr algn="ctr"/>
                      <a:r>
                        <a:rPr lang="en-US" b="1" dirty="0" smtClean="0"/>
                        <a:t>Time</a:t>
                      </a:r>
                      <a:endParaRPr lang="en-US" b="1" dirty="0"/>
                    </a:p>
                  </a:txBody>
                  <a:tcPr/>
                </a:tc>
                <a:tc>
                  <a:txBody>
                    <a:bodyPr/>
                    <a:lstStyle/>
                    <a:p>
                      <a:pPr algn="ctr"/>
                      <a:r>
                        <a:rPr lang="en-US" b="1" dirty="0" smtClean="0"/>
                        <a:t>Room</a:t>
                      </a:r>
                      <a:endParaRPr lang="en-US" b="1" dirty="0"/>
                    </a:p>
                  </a:txBody>
                  <a:tcPr/>
                </a:tc>
              </a:tr>
              <a:tr h="457412">
                <a:tc>
                  <a:txBody>
                    <a:bodyPr/>
                    <a:lstStyle/>
                    <a:p>
                      <a:pPr algn="ctr"/>
                      <a:r>
                        <a:rPr lang="en-US" dirty="0" smtClean="0"/>
                        <a:t>CHPS</a:t>
                      </a:r>
                      <a:endParaRPr lang="en-US" dirty="0"/>
                    </a:p>
                  </a:txBody>
                  <a:tcPr/>
                </a:tc>
                <a:tc>
                  <a:txBody>
                    <a:bodyPr/>
                    <a:lstStyle/>
                    <a:p>
                      <a:pPr algn="ctr"/>
                      <a:r>
                        <a:rPr lang="en-US" dirty="0" smtClean="0"/>
                        <a:t>Sept. </a:t>
                      </a:r>
                      <a:endParaRPr lang="en-US" dirty="0"/>
                    </a:p>
                  </a:txBody>
                  <a:tcPr/>
                </a:tc>
                <a:tc>
                  <a:txBody>
                    <a:bodyPr/>
                    <a:lstStyle/>
                    <a:p>
                      <a:pPr algn="ctr"/>
                      <a:r>
                        <a:rPr lang="en-US" dirty="0" smtClean="0"/>
                        <a:t>2-4</a:t>
                      </a:r>
                      <a:endParaRPr lang="en-US" dirty="0"/>
                    </a:p>
                  </a:txBody>
                  <a:tcPr/>
                </a:tc>
                <a:tc>
                  <a:txBody>
                    <a:bodyPr/>
                    <a:lstStyle/>
                    <a:p>
                      <a:pPr algn="ctr"/>
                      <a:r>
                        <a:rPr lang="en-US" dirty="0" smtClean="0"/>
                        <a:t>ES 147</a:t>
                      </a:r>
                      <a:endParaRPr lang="en-US" dirty="0"/>
                    </a:p>
                  </a:txBody>
                  <a:tcPr/>
                </a:tc>
              </a:tr>
              <a:tr h="457412">
                <a:tc>
                  <a:txBody>
                    <a:bodyPr/>
                    <a:lstStyle/>
                    <a:p>
                      <a:pPr marL="0" marR="0" algn="ctr">
                        <a:lnSpc>
                          <a:spcPct val="107000"/>
                        </a:lnSpc>
                        <a:spcBef>
                          <a:spcPts val="0"/>
                        </a:spcBef>
                        <a:spcAft>
                          <a:spcPts val="0"/>
                        </a:spcAft>
                      </a:pPr>
                      <a:r>
                        <a:rPr lang="en-US" sz="1800" dirty="0">
                          <a:effectLst/>
                          <a:latin typeface="+mn-lt"/>
                          <a:ea typeface="Calibri"/>
                          <a:cs typeface="Times New Roman"/>
                        </a:rPr>
                        <a:t>CHSS</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2-4</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101C</a:t>
                      </a:r>
                    </a:p>
                  </a:txBody>
                  <a:tcPr marL="68580" marR="68580" marT="0" marB="0"/>
                </a:tc>
              </a:tr>
              <a:tr h="457412">
                <a:tc>
                  <a:txBody>
                    <a:bodyPr/>
                    <a:lstStyle/>
                    <a:p>
                      <a:pPr marL="0" marR="0" algn="ctr">
                        <a:lnSpc>
                          <a:spcPct val="107000"/>
                        </a:lnSpc>
                        <a:spcBef>
                          <a:spcPts val="0"/>
                        </a:spcBef>
                        <a:spcAft>
                          <a:spcPts val="0"/>
                        </a:spcAft>
                      </a:pPr>
                      <a:r>
                        <a:rPr lang="en-US" sz="1800" dirty="0">
                          <a:effectLst/>
                          <a:latin typeface="+mn-lt"/>
                          <a:ea typeface="Calibri"/>
                          <a:cs typeface="Times New Roman"/>
                        </a:rPr>
                        <a:t>Arts</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CS 404</a:t>
                      </a:r>
                    </a:p>
                  </a:txBody>
                  <a:tcPr marL="68580" marR="68580" marT="0" marB="0"/>
                </a:tc>
              </a:tr>
              <a:tr h="457412">
                <a:tc>
                  <a:txBody>
                    <a:bodyPr/>
                    <a:lstStyle/>
                    <a:p>
                      <a:pPr marL="0" marR="0" algn="ctr">
                        <a:lnSpc>
                          <a:spcPct val="107000"/>
                        </a:lnSpc>
                        <a:spcBef>
                          <a:spcPts val="0"/>
                        </a:spcBef>
                        <a:spcAft>
                          <a:spcPts val="0"/>
                        </a:spcAft>
                      </a:pPr>
                      <a:r>
                        <a:rPr lang="en-US" sz="1800">
                          <a:effectLst/>
                          <a:latin typeface="+mn-lt"/>
                          <a:ea typeface="Calibri"/>
                          <a:cs typeface="Times New Roman"/>
                        </a:rPr>
                        <a:t>Education</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101B</a:t>
                      </a:r>
                    </a:p>
                  </a:txBody>
                  <a:tcPr marL="68580" marR="68580" marT="0" marB="0"/>
                </a:tc>
              </a:tr>
              <a:tr h="457412">
                <a:tc>
                  <a:txBody>
                    <a:bodyPr/>
                    <a:lstStyle/>
                    <a:p>
                      <a:pPr marL="0" marR="0" algn="ctr">
                        <a:lnSpc>
                          <a:spcPct val="107000"/>
                        </a:lnSpc>
                        <a:spcBef>
                          <a:spcPts val="0"/>
                        </a:spcBef>
                        <a:spcAft>
                          <a:spcPts val="0"/>
                        </a:spcAft>
                      </a:pPr>
                      <a:r>
                        <a:rPr lang="en-US" sz="1800">
                          <a:effectLst/>
                          <a:latin typeface="+mn-lt"/>
                          <a:ea typeface="Calibri"/>
                          <a:cs typeface="Times New Roman"/>
                        </a:rPr>
                        <a:t>UC</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CB 101A</a:t>
                      </a:r>
                    </a:p>
                  </a:txBody>
                  <a:tcPr marL="68580" marR="68580" marT="0" marB="0"/>
                </a:tc>
              </a:tr>
              <a:tr h="457412">
                <a:tc>
                  <a:txBody>
                    <a:bodyPr/>
                    <a:lstStyle/>
                    <a:p>
                      <a:pPr marL="0" marR="0" algn="ctr">
                        <a:lnSpc>
                          <a:spcPct val="107000"/>
                        </a:lnSpc>
                        <a:spcBef>
                          <a:spcPts val="0"/>
                        </a:spcBef>
                        <a:spcAft>
                          <a:spcPts val="0"/>
                        </a:spcAft>
                      </a:pPr>
                      <a:r>
                        <a:rPr lang="en-US" sz="1800">
                          <a:effectLst/>
                          <a:latin typeface="+mn-lt"/>
                          <a:ea typeface="Calibri"/>
                          <a:cs typeface="Times New Roman"/>
                        </a:rPr>
                        <a:t>Engineering &amp; Technology</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CS 404</a:t>
                      </a:r>
                    </a:p>
                  </a:txBody>
                  <a:tcPr marL="68580" marR="68580" marT="0" marB="0"/>
                </a:tc>
              </a:tr>
              <a:tr h="457412">
                <a:tc>
                  <a:txBody>
                    <a:bodyPr/>
                    <a:lstStyle/>
                    <a:p>
                      <a:pPr marL="0" marR="0" algn="ctr">
                        <a:lnSpc>
                          <a:spcPct val="107000"/>
                        </a:lnSpc>
                        <a:spcBef>
                          <a:spcPts val="0"/>
                        </a:spcBef>
                        <a:spcAft>
                          <a:spcPts val="0"/>
                        </a:spcAft>
                      </a:pPr>
                      <a:r>
                        <a:rPr lang="en-US" sz="1800">
                          <a:effectLst/>
                          <a:latin typeface="+mn-lt"/>
                          <a:ea typeface="Calibri"/>
                          <a:cs typeface="Times New Roman"/>
                        </a:rPr>
                        <a:t>Science</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2-4</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SB 134</a:t>
                      </a:r>
                    </a:p>
                  </a:txBody>
                  <a:tcPr marL="68580" marR="68580" marT="0" marB="0"/>
                </a:tc>
              </a:tr>
              <a:tr h="457412">
                <a:tc>
                  <a:txBody>
                    <a:bodyPr/>
                    <a:lstStyle/>
                    <a:p>
                      <a:pPr marL="0" marR="0" algn="ctr">
                        <a:lnSpc>
                          <a:spcPct val="107000"/>
                        </a:lnSpc>
                        <a:spcBef>
                          <a:spcPts val="0"/>
                        </a:spcBef>
                        <a:spcAft>
                          <a:spcPts val="0"/>
                        </a:spcAft>
                      </a:pPr>
                      <a:r>
                        <a:rPr lang="en-US" sz="1800">
                          <a:effectLst/>
                          <a:latin typeface="+mn-lt"/>
                          <a:ea typeface="Calibri"/>
                          <a:cs typeface="Times New Roman"/>
                        </a:rPr>
                        <a:t>WSB</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Sept. </a:t>
                      </a:r>
                    </a:p>
                  </a:txBody>
                  <a:tcPr marL="68580" marR="68580" marT="0" marB="0"/>
                </a:tc>
                <a:tc>
                  <a:txBody>
                    <a:bodyPr/>
                    <a:lstStyle/>
                    <a:p>
                      <a:pPr marL="0" marR="0" algn="ctr">
                        <a:lnSpc>
                          <a:spcPct val="107000"/>
                        </a:lnSpc>
                        <a:spcBef>
                          <a:spcPts val="0"/>
                        </a:spcBef>
                        <a:spcAft>
                          <a:spcPts val="0"/>
                        </a:spcAft>
                      </a:pPr>
                      <a:r>
                        <a:rPr lang="en-US" sz="1800">
                          <a:effectLst/>
                          <a:latin typeface="+mn-lt"/>
                          <a:ea typeface="Calibri"/>
                          <a:cs typeface="Times New Roman"/>
                        </a:rPr>
                        <a:t>3-5</a:t>
                      </a:r>
                    </a:p>
                  </a:txBody>
                  <a:tcPr marL="68580" marR="68580" marT="0" marB="0"/>
                </a:tc>
                <a:tc>
                  <a:txBody>
                    <a:bodyPr/>
                    <a:lstStyle/>
                    <a:p>
                      <a:pPr marL="0" marR="0" algn="ctr">
                        <a:lnSpc>
                          <a:spcPct val="107000"/>
                        </a:lnSpc>
                        <a:spcBef>
                          <a:spcPts val="0"/>
                        </a:spcBef>
                        <a:spcAft>
                          <a:spcPts val="0"/>
                        </a:spcAft>
                      </a:pPr>
                      <a:r>
                        <a:rPr lang="en-US" sz="1800" dirty="0">
                          <a:effectLst/>
                          <a:latin typeface="+mn-lt"/>
                          <a:ea typeface="Calibri"/>
                          <a:cs typeface="Times New Roman"/>
                        </a:rPr>
                        <a:t>Centre Stage</a:t>
                      </a:r>
                    </a:p>
                  </a:txBody>
                  <a:tcPr marL="68580" marR="68580" marT="0" marB="0"/>
                </a:tc>
              </a:tr>
            </a:tbl>
          </a:graphicData>
        </a:graphic>
      </p:graphicFrame>
    </p:spTree>
    <p:extLst>
      <p:ext uri="{BB962C8B-B14F-4D97-AF65-F5344CB8AC3E}">
        <p14:creationId xmlns:p14="http://schemas.microsoft.com/office/powerpoint/2010/main" val="35318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6517" y="1702641"/>
            <a:ext cx="6576354" cy="1140446"/>
          </a:xfrm>
        </p:spPr>
        <p:txBody>
          <a:bodyPr>
            <a:normAutofit fontScale="90000"/>
          </a:bodyPr>
          <a:lstStyle/>
          <a:p>
            <a:r>
              <a:rPr lang="en-US" sz="6700" dirty="0" smtClean="0">
                <a:solidFill>
                  <a:srgbClr val="000000"/>
                </a:solidFill>
              </a:rPr>
              <a:t>College/School </a:t>
            </a:r>
            <a:r>
              <a:rPr lang="en-US" sz="6700" dirty="0" err="1" smtClean="0">
                <a:solidFill>
                  <a:srgbClr val="000000"/>
                </a:solidFill>
              </a:rPr>
              <a:t>Mtgs</a:t>
            </a:r>
            <a:r>
              <a:rPr lang="en-US" dirty="0">
                <a:solidFill>
                  <a:srgbClr val="000000"/>
                </a:solidFill>
              </a:rPr>
              <a:t/>
            </a:r>
            <a:br>
              <a:rPr lang="en-US" dirty="0">
                <a:solidFill>
                  <a:srgbClr val="000000"/>
                </a:solidFill>
              </a:rPr>
            </a:br>
            <a:endParaRPr lang="en-US" dirty="0"/>
          </a:p>
        </p:txBody>
      </p:sp>
      <p:sp>
        <p:nvSpPr>
          <p:cNvPr id="3" name="Text Placeholder 2"/>
          <p:cNvSpPr>
            <a:spLocks noGrp="1"/>
          </p:cNvSpPr>
          <p:nvPr>
            <p:ph type="body" sz="quarter" idx="10"/>
          </p:nvPr>
        </p:nvSpPr>
        <p:spPr/>
        <p:txBody>
          <a:bodyPr/>
          <a:lstStyle/>
          <a:p>
            <a:pPr algn="ctr"/>
            <a:endParaRPr lang="en-US" dirty="0">
              <a:solidFill>
                <a:srgbClr val="000000"/>
              </a:solidFill>
            </a:endParaRPr>
          </a:p>
          <a:p>
            <a:pPr algn="ctr"/>
            <a:endParaRPr lang="en-US" dirty="0">
              <a:solidFill>
                <a:srgbClr val="000000"/>
              </a:solidFill>
            </a:endParaRPr>
          </a:p>
          <a:p>
            <a:pPr algn="ctr"/>
            <a:endParaRPr lang="en-US" sz="2000" dirty="0">
              <a:solidFill>
                <a:srgbClr val="000000"/>
              </a:solidFill>
            </a:endParaRPr>
          </a:p>
        </p:txBody>
      </p:sp>
    </p:spTree>
    <p:extLst>
      <p:ext uri="{BB962C8B-B14F-4D97-AF65-F5344CB8AC3E}">
        <p14:creationId xmlns:p14="http://schemas.microsoft.com/office/powerpoint/2010/main" val="1352472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8748</TotalTime>
  <Words>1835</Words>
  <Application>Microsoft Macintosh PowerPoint</Application>
  <PresentationFormat>On-screen Show (4:3)</PresentationFormat>
  <Paragraphs>322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Re-envisioning Meeting</vt:lpstr>
      <vt:lpstr>Today</vt:lpstr>
      <vt:lpstr>Alumni- Open Responses</vt:lpstr>
      <vt:lpstr>Stakeholder Summary</vt:lpstr>
      <vt:lpstr>Stakeholder cont….</vt:lpstr>
      <vt:lpstr>Proposed Structure</vt:lpstr>
      <vt:lpstr>Meeting Schedules</vt:lpstr>
      <vt:lpstr>Meeting Schedules</vt:lpstr>
      <vt:lpstr>College/School Mtgs </vt:lpstr>
      <vt:lpstr>College/School Mtg Objectives</vt:lpstr>
      <vt:lpstr>RUEC Charge</vt:lpstr>
      <vt:lpstr>Key Developments</vt:lpstr>
      <vt:lpstr>Big Ideas</vt:lpstr>
      <vt:lpstr>Some Big Questions</vt:lpstr>
      <vt:lpstr>Discussion</vt:lpstr>
      <vt:lpstr>Board or Regents</vt:lpstr>
      <vt:lpstr>BoR Continued…. Initial Outlook: 2015</vt:lpstr>
      <vt:lpstr>BoR Continued…..</vt:lpstr>
      <vt:lpstr>GE Reminders- R470</vt:lpstr>
      <vt:lpstr>AAC&amp;U Definitions </vt:lpstr>
      <vt:lpstr>Committee Work</vt:lpstr>
      <vt:lpstr>Committee Work</vt:lpstr>
      <vt:lpstr>Stakeholder Summary</vt:lpstr>
      <vt:lpstr>Stakeholder cont….</vt:lpstr>
      <vt:lpstr>Alumni- Open Responses</vt:lpstr>
      <vt:lpstr>Big Ideas</vt:lpstr>
      <vt:lpstr>Some Big Questions</vt:lpstr>
      <vt:lpstr>More than just GE the first 60 credits are in the “space” of a Pathway and should coordinate and work across Pathways as much as possible </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College/School Mtgs </dc:title>
  <dc:creator>Employee</dc:creator>
  <cp:lastModifiedBy>Employee</cp:lastModifiedBy>
  <cp:revision>28</cp:revision>
  <dcterms:created xsi:type="dcterms:W3CDTF">2018-09-07T15:43:53Z</dcterms:created>
  <dcterms:modified xsi:type="dcterms:W3CDTF">2018-09-13T17:31:59Z</dcterms:modified>
</cp:coreProperties>
</file>