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77" r:id="rId4"/>
    <p:sldId id="258" r:id="rId5"/>
    <p:sldId id="270" r:id="rId6"/>
    <p:sldId id="259" r:id="rId7"/>
    <p:sldId id="271" r:id="rId8"/>
    <p:sldId id="272" r:id="rId9"/>
    <p:sldId id="276" r:id="rId10"/>
    <p:sldId id="273" r:id="rId11"/>
    <p:sldId id="274" r:id="rId12"/>
    <p:sldId id="275" r:id="rId13"/>
    <p:sldId id="280" r:id="rId14"/>
    <p:sldId id="279" r:id="rId15"/>
    <p:sldId id="263" r:id="rId16"/>
    <p:sldId id="26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7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EC904A-0738-4645-AED8-297FDB108E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997AE-2F57-B848-A970-26585DE3E5E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Pathways</a:t>
          </a:r>
        </a:p>
      </dgm:t>
    </dgm:pt>
    <dgm:pt modelId="{FCD7B430-F100-DF47-8AF2-16972F7BB648}" type="parTrans" cxnId="{4074A0CB-91E5-B942-BBC3-2BEF631B6571}">
      <dgm:prSet/>
      <dgm:spPr/>
      <dgm:t>
        <a:bodyPr/>
        <a:lstStyle/>
        <a:p>
          <a:endParaRPr lang="en-US"/>
        </a:p>
      </dgm:t>
    </dgm:pt>
    <dgm:pt modelId="{FA6D0311-72DF-334A-A183-3B6CA6E217BB}" type="sibTrans" cxnId="{4074A0CB-91E5-B942-BBC3-2BEF631B6571}">
      <dgm:prSet/>
      <dgm:spPr/>
      <dgm:t>
        <a:bodyPr/>
        <a:lstStyle/>
        <a:p>
          <a:endParaRPr lang="en-US"/>
        </a:p>
      </dgm:t>
    </dgm:pt>
    <dgm:pt modelId="{6F960FA1-80E9-5846-AA9C-3C33E449954F}">
      <dgm:prSet/>
      <dgm:spPr/>
      <dgm:t>
        <a:bodyPr/>
        <a:lstStyle/>
        <a:p>
          <a:r>
            <a:rPr lang="en-US" dirty="0"/>
            <a:t>Why?  -  Crucial to Integrated Mission. Helps with retention by allowing students to see how to navigate through a degree program.</a:t>
          </a:r>
        </a:p>
      </dgm:t>
    </dgm:pt>
    <dgm:pt modelId="{60365615-5C4D-3D46-8210-78347E11CA1B}" type="parTrans" cxnId="{F6E3404C-CB54-E740-BA89-A1D00A463178}">
      <dgm:prSet/>
      <dgm:spPr/>
      <dgm:t>
        <a:bodyPr/>
        <a:lstStyle/>
        <a:p>
          <a:endParaRPr lang="en-US"/>
        </a:p>
      </dgm:t>
    </dgm:pt>
    <dgm:pt modelId="{7B3C96C4-327D-8742-9363-C0D61A858C41}" type="sibTrans" cxnId="{F6E3404C-CB54-E740-BA89-A1D00A463178}">
      <dgm:prSet/>
      <dgm:spPr/>
      <dgm:t>
        <a:bodyPr/>
        <a:lstStyle/>
        <a:p>
          <a:endParaRPr lang="en-US"/>
        </a:p>
      </dgm:t>
    </dgm:pt>
    <dgm:pt modelId="{172952A4-CEB6-9046-B69B-455114B2A2FC}">
      <dgm:prSet/>
      <dgm:spPr/>
      <dgm:t>
        <a:bodyPr/>
        <a:lstStyle/>
        <a:p>
          <a:r>
            <a:rPr lang="en-US" dirty="0"/>
            <a:t>Special attention to Gateway courses</a:t>
          </a:r>
        </a:p>
      </dgm:t>
    </dgm:pt>
    <dgm:pt modelId="{304C30E8-A507-CB42-8BCE-CC6642DCFE40}" type="parTrans" cxnId="{9D6566DB-C46E-5040-BD5D-0E45EE1EDF8D}">
      <dgm:prSet/>
      <dgm:spPr/>
      <dgm:t>
        <a:bodyPr/>
        <a:lstStyle/>
        <a:p>
          <a:endParaRPr lang="en-US"/>
        </a:p>
      </dgm:t>
    </dgm:pt>
    <dgm:pt modelId="{3A684A83-EB0D-B44B-A489-5C72C352E5C4}" type="sibTrans" cxnId="{9D6566DB-C46E-5040-BD5D-0E45EE1EDF8D}">
      <dgm:prSet/>
      <dgm:spPr/>
      <dgm:t>
        <a:bodyPr/>
        <a:lstStyle/>
        <a:p>
          <a:endParaRPr lang="en-US"/>
        </a:p>
      </dgm:t>
    </dgm:pt>
    <dgm:pt modelId="{2D4AFB02-7F65-EB4C-87A7-B68BCCCB34C2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First Year Seminar </a:t>
          </a:r>
          <a:r>
            <a:rPr lang="en-US" sz="1400" dirty="0">
              <a:solidFill>
                <a:schemeClr val="tx1"/>
              </a:solidFill>
            </a:rPr>
            <a:t>(FYS)</a:t>
          </a:r>
        </a:p>
      </dgm:t>
    </dgm:pt>
    <dgm:pt modelId="{A95B72FA-83CE-234D-80A9-E2FD20E02FE9}" type="parTrans" cxnId="{C73F7D0B-633A-8448-9942-4B0ACE770A72}">
      <dgm:prSet/>
      <dgm:spPr/>
      <dgm:t>
        <a:bodyPr/>
        <a:lstStyle/>
        <a:p>
          <a:endParaRPr lang="en-US"/>
        </a:p>
      </dgm:t>
    </dgm:pt>
    <dgm:pt modelId="{06AAD79B-009D-0B4A-8BAA-47CC2C98CE14}" type="sibTrans" cxnId="{C73F7D0B-633A-8448-9942-4B0ACE770A72}">
      <dgm:prSet/>
      <dgm:spPr/>
      <dgm:t>
        <a:bodyPr/>
        <a:lstStyle/>
        <a:p>
          <a:endParaRPr lang="en-US"/>
        </a:p>
      </dgm:t>
    </dgm:pt>
    <dgm:pt modelId="{523E5C55-A48F-CE40-87E1-D465E002412E}">
      <dgm:prSet/>
      <dgm:spPr/>
      <dgm:t>
        <a:bodyPr/>
        <a:lstStyle/>
        <a:p>
          <a:r>
            <a:rPr lang="en-US" dirty="0"/>
            <a:t>Why?  -  Proven effectiveness in student success, particularly with retention from year 1 to 2, and with under-prepared and under-represented minority students.</a:t>
          </a:r>
        </a:p>
      </dgm:t>
    </dgm:pt>
    <dgm:pt modelId="{5B10EC62-70FD-D746-8B33-E8F09A7A0E86}" type="parTrans" cxnId="{86BED01B-3A2B-C943-B067-E661221D3FF5}">
      <dgm:prSet/>
      <dgm:spPr/>
      <dgm:t>
        <a:bodyPr/>
        <a:lstStyle/>
        <a:p>
          <a:endParaRPr lang="en-US"/>
        </a:p>
      </dgm:t>
    </dgm:pt>
    <dgm:pt modelId="{569E81FF-3555-4945-82E0-E546A25D6A0E}" type="sibTrans" cxnId="{86BED01B-3A2B-C943-B067-E661221D3FF5}">
      <dgm:prSet/>
      <dgm:spPr/>
      <dgm:t>
        <a:bodyPr/>
        <a:lstStyle/>
        <a:p>
          <a:endParaRPr lang="en-US"/>
        </a:p>
      </dgm:t>
    </dgm:pt>
    <dgm:pt modelId="{E044657A-C475-814A-A3B7-3BCF85321F68}">
      <dgm:prSet/>
      <dgm:spPr/>
      <dgm:t>
        <a:bodyPr/>
        <a:lstStyle/>
        <a:p>
          <a:r>
            <a:rPr lang="en-US" dirty="0"/>
            <a:t>Academic GE multidisciplinary curriculum</a:t>
          </a:r>
        </a:p>
      </dgm:t>
    </dgm:pt>
    <dgm:pt modelId="{4CB47EE0-7414-FF4F-BA1B-030D277220AB}" type="parTrans" cxnId="{81BC4B6A-7AC3-C946-93B2-E4385786C488}">
      <dgm:prSet/>
      <dgm:spPr/>
      <dgm:t>
        <a:bodyPr/>
        <a:lstStyle/>
        <a:p>
          <a:endParaRPr lang="en-US"/>
        </a:p>
      </dgm:t>
    </dgm:pt>
    <dgm:pt modelId="{83777218-FBFF-004E-A30D-5B986A2A1EA4}" type="sibTrans" cxnId="{81BC4B6A-7AC3-C946-93B2-E4385786C488}">
      <dgm:prSet/>
      <dgm:spPr/>
      <dgm:t>
        <a:bodyPr/>
        <a:lstStyle/>
        <a:p>
          <a:endParaRPr lang="en-US"/>
        </a:p>
      </dgm:t>
    </dgm:pt>
    <dgm:pt modelId="{A6C27629-9A12-3E41-B39E-349AEE198B44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High Impact Practices (HIPs)</a:t>
          </a:r>
        </a:p>
      </dgm:t>
    </dgm:pt>
    <dgm:pt modelId="{6D5CBE4B-1EEE-4242-9C7E-D0AB107CACE5}" type="parTrans" cxnId="{6AE77A1F-E784-754E-B7AF-924A186622D2}">
      <dgm:prSet/>
      <dgm:spPr/>
      <dgm:t>
        <a:bodyPr/>
        <a:lstStyle/>
        <a:p>
          <a:endParaRPr lang="en-US"/>
        </a:p>
      </dgm:t>
    </dgm:pt>
    <dgm:pt modelId="{CE92C02D-95CD-724C-B759-DCB39846CD51}" type="sibTrans" cxnId="{6AE77A1F-E784-754E-B7AF-924A186622D2}">
      <dgm:prSet/>
      <dgm:spPr/>
      <dgm:t>
        <a:bodyPr/>
        <a:lstStyle/>
        <a:p>
          <a:endParaRPr lang="en-US"/>
        </a:p>
      </dgm:t>
    </dgm:pt>
    <dgm:pt modelId="{12E1CCE9-06B3-FE4F-BADD-5A2D290B6DC6}">
      <dgm:prSet/>
      <dgm:spPr/>
      <dgm:t>
        <a:bodyPr/>
        <a:lstStyle/>
        <a:p>
          <a:r>
            <a:rPr lang="en-US" dirty="0"/>
            <a:t>Why?  -  Proven effectiveness especially for first</a:t>
          </a:r>
          <a:r>
            <a:rPr lang="en-US" baseline="30000" dirty="0"/>
            <a:t> </a:t>
          </a:r>
          <a:r>
            <a:rPr lang="en-US" dirty="0"/>
            <a:t>generation and minority students. Required by USHE.</a:t>
          </a:r>
        </a:p>
      </dgm:t>
    </dgm:pt>
    <dgm:pt modelId="{36C5D91A-85D9-C546-8E89-3A5BA237E749}" type="parTrans" cxnId="{FC12403A-58CC-E749-9A81-BD2FD6F9BB93}">
      <dgm:prSet/>
      <dgm:spPr/>
      <dgm:t>
        <a:bodyPr/>
        <a:lstStyle/>
        <a:p>
          <a:endParaRPr lang="en-US"/>
        </a:p>
      </dgm:t>
    </dgm:pt>
    <dgm:pt modelId="{07821A60-739E-B14F-B7A2-B40EE9B3A7E4}" type="sibTrans" cxnId="{FC12403A-58CC-E749-9A81-BD2FD6F9BB93}">
      <dgm:prSet/>
      <dgm:spPr/>
      <dgm:t>
        <a:bodyPr/>
        <a:lstStyle/>
        <a:p>
          <a:endParaRPr lang="en-US"/>
        </a:p>
      </dgm:t>
    </dgm:pt>
    <dgm:pt modelId="{2E47283C-7201-5F4B-8302-A62A26109067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GE Modifications</a:t>
          </a:r>
        </a:p>
      </dgm:t>
    </dgm:pt>
    <dgm:pt modelId="{A129F724-0CB5-1B43-A5AD-9BA1BB61B9A7}" type="parTrans" cxnId="{82C208EE-675E-EF44-BCCE-9BD2B226844D}">
      <dgm:prSet/>
      <dgm:spPr/>
      <dgm:t>
        <a:bodyPr/>
        <a:lstStyle/>
        <a:p>
          <a:endParaRPr lang="en-US"/>
        </a:p>
      </dgm:t>
    </dgm:pt>
    <dgm:pt modelId="{88CCA01A-EDCA-5D4D-AC79-3EA0A2683DAA}" type="sibTrans" cxnId="{82C208EE-675E-EF44-BCCE-9BD2B226844D}">
      <dgm:prSet/>
      <dgm:spPr/>
      <dgm:t>
        <a:bodyPr/>
        <a:lstStyle/>
        <a:p>
          <a:endParaRPr lang="en-US"/>
        </a:p>
      </dgm:t>
    </dgm:pt>
    <dgm:pt modelId="{C09096E6-41D9-2744-9856-CF21D2DE6723}">
      <dgm:prSet/>
      <dgm:spPr/>
      <dgm:t>
        <a:bodyPr/>
        <a:lstStyle/>
        <a:p>
          <a:r>
            <a:rPr lang="en-US" dirty="0"/>
            <a:t>Training and marketing: help students and faculty appreciate the value of GE and liberal education</a:t>
          </a:r>
        </a:p>
      </dgm:t>
    </dgm:pt>
    <dgm:pt modelId="{C7D6B62E-B728-F04B-BC57-19DCF391D5AA}" type="parTrans" cxnId="{2B5F3745-B3A0-0A4D-A395-5B056F26CF28}">
      <dgm:prSet/>
      <dgm:spPr/>
      <dgm:t>
        <a:bodyPr/>
        <a:lstStyle/>
        <a:p>
          <a:endParaRPr lang="en-US"/>
        </a:p>
      </dgm:t>
    </dgm:pt>
    <dgm:pt modelId="{61070486-E361-4945-8EDB-350CCBA564EE}" type="sibTrans" cxnId="{2B5F3745-B3A0-0A4D-A395-5B056F26CF28}">
      <dgm:prSet/>
      <dgm:spPr/>
      <dgm:t>
        <a:bodyPr/>
        <a:lstStyle/>
        <a:p>
          <a:endParaRPr lang="en-US"/>
        </a:p>
      </dgm:t>
    </dgm:pt>
    <dgm:pt modelId="{B6634E6A-F598-774F-AF19-201BED775296}">
      <dgm:prSet/>
      <dgm:spPr/>
      <dgm:t>
        <a:bodyPr/>
        <a:lstStyle/>
        <a:p>
          <a:r>
            <a:rPr lang="en-US" dirty="0"/>
            <a:t>Why? – Help students navigate college efficiently, achieve the ELOs, become a learner, and not be overwhelmed in the process.</a:t>
          </a:r>
        </a:p>
      </dgm:t>
    </dgm:pt>
    <dgm:pt modelId="{5600B6E5-37E9-4841-A757-84719787910E}" type="parTrans" cxnId="{7F19A854-C770-564C-8038-E9FA4549FB1C}">
      <dgm:prSet/>
      <dgm:spPr/>
      <dgm:t>
        <a:bodyPr/>
        <a:lstStyle/>
        <a:p>
          <a:endParaRPr lang="en-US"/>
        </a:p>
      </dgm:t>
    </dgm:pt>
    <dgm:pt modelId="{64B32682-FB34-774E-94FC-B71A7841D0CF}" type="sibTrans" cxnId="{7F19A854-C770-564C-8038-E9FA4549FB1C}">
      <dgm:prSet/>
      <dgm:spPr/>
      <dgm:t>
        <a:bodyPr/>
        <a:lstStyle/>
        <a:p>
          <a:endParaRPr lang="en-US"/>
        </a:p>
      </dgm:t>
    </dgm:pt>
    <dgm:pt modelId="{036501F1-0DDA-6743-85A4-EAAF0DEFE539}">
      <dgm:prSet/>
      <dgm:spPr/>
      <dgm:t>
        <a:bodyPr/>
        <a:lstStyle/>
        <a:p>
          <a:r>
            <a:rPr lang="en-US" dirty="0"/>
            <a:t>Structural simplification leads to significant increases in graduation rates</a:t>
          </a:r>
        </a:p>
      </dgm:t>
    </dgm:pt>
    <dgm:pt modelId="{FA246E62-A3D7-7948-9F28-726F4D400F6F}" type="parTrans" cxnId="{96E210DC-1276-0F41-BDC7-0D5FF6D4CB89}">
      <dgm:prSet/>
      <dgm:spPr/>
      <dgm:t>
        <a:bodyPr/>
        <a:lstStyle/>
        <a:p>
          <a:endParaRPr lang="en-US"/>
        </a:p>
      </dgm:t>
    </dgm:pt>
    <dgm:pt modelId="{1659978C-EC4E-CA4F-B595-9635EB7A0DE1}" type="sibTrans" cxnId="{96E210DC-1276-0F41-BDC7-0D5FF6D4CB89}">
      <dgm:prSet/>
      <dgm:spPr/>
      <dgm:t>
        <a:bodyPr/>
        <a:lstStyle/>
        <a:p>
          <a:endParaRPr lang="en-US"/>
        </a:p>
      </dgm:t>
    </dgm:pt>
    <dgm:pt modelId="{37565E77-DA24-3743-B2C0-A1E3CF232EDF}">
      <dgm:prSet/>
      <dgm:spPr/>
      <dgm:t>
        <a:bodyPr/>
        <a:lstStyle/>
        <a:p>
          <a:r>
            <a:rPr lang="en-US" dirty="0"/>
            <a:t>Cost, disruption, and outcomes will depend on the model adopted</a:t>
          </a:r>
        </a:p>
      </dgm:t>
    </dgm:pt>
    <dgm:pt modelId="{03DB2CDF-BB6B-5649-B65F-9409E84984D7}" type="parTrans" cxnId="{3699E4A9-18C1-7948-9DF5-674D6BABDD6A}">
      <dgm:prSet/>
      <dgm:spPr/>
      <dgm:t>
        <a:bodyPr/>
        <a:lstStyle/>
        <a:p>
          <a:endParaRPr lang="en-US"/>
        </a:p>
      </dgm:t>
    </dgm:pt>
    <dgm:pt modelId="{08EA2F57-B771-FD44-9428-D250C9BB7589}" type="sibTrans" cxnId="{3699E4A9-18C1-7948-9DF5-674D6BABDD6A}">
      <dgm:prSet/>
      <dgm:spPr/>
      <dgm:t>
        <a:bodyPr/>
        <a:lstStyle/>
        <a:p>
          <a:endParaRPr lang="en-US"/>
        </a:p>
      </dgm:t>
    </dgm:pt>
    <dgm:pt modelId="{D670B0AF-8A48-EB48-B3A0-9E3340355A78}">
      <dgm:prSet/>
      <dgm:spPr/>
      <dgm:t>
        <a:bodyPr/>
        <a:lstStyle/>
        <a:p>
          <a:r>
            <a:rPr lang="en-US" dirty="0"/>
            <a:t>Requires significant curriculum changes and faculty buy-in</a:t>
          </a:r>
        </a:p>
      </dgm:t>
    </dgm:pt>
    <dgm:pt modelId="{C940298A-F537-0643-963F-BE1DE8422B68}" type="parTrans" cxnId="{4D427E7C-C57D-1547-80CE-1F793968B74F}">
      <dgm:prSet/>
      <dgm:spPr/>
      <dgm:t>
        <a:bodyPr/>
        <a:lstStyle/>
        <a:p>
          <a:endParaRPr lang="en-US"/>
        </a:p>
      </dgm:t>
    </dgm:pt>
    <dgm:pt modelId="{33E18786-1E24-FA42-9259-ACD7AFA91978}" type="sibTrans" cxnId="{4D427E7C-C57D-1547-80CE-1F793968B74F}">
      <dgm:prSet/>
      <dgm:spPr/>
      <dgm:t>
        <a:bodyPr/>
        <a:lstStyle/>
        <a:p>
          <a:endParaRPr lang="en-US"/>
        </a:p>
      </dgm:t>
    </dgm:pt>
    <dgm:pt modelId="{C78F7B07-390F-4D41-B11D-8DE5D755E085}">
      <dgm:prSet/>
      <dgm:spPr/>
      <dgm:t>
        <a:bodyPr/>
        <a:lstStyle/>
        <a:p>
          <a:r>
            <a:rPr lang="en-US" dirty="0"/>
            <a:t>Examples:  FYS, student research certificate, internships, study abroad, capstone projects.</a:t>
          </a:r>
        </a:p>
      </dgm:t>
    </dgm:pt>
    <dgm:pt modelId="{D5F2F0FD-E1A6-D44C-A5AA-314B56A93F30}" type="parTrans" cxnId="{65487C86-DB6C-7049-AF8D-4292B80FE1D2}">
      <dgm:prSet/>
      <dgm:spPr/>
      <dgm:t>
        <a:bodyPr/>
        <a:lstStyle/>
        <a:p>
          <a:endParaRPr lang="en-US"/>
        </a:p>
      </dgm:t>
    </dgm:pt>
    <dgm:pt modelId="{CD9D50B1-3654-B443-9D07-96301B147014}" type="sibTrans" cxnId="{65487C86-DB6C-7049-AF8D-4292B80FE1D2}">
      <dgm:prSet/>
      <dgm:spPr/>
      <dgm:t>
        <a:bodyPr/>
        <a:lstStyle/>
        <a:p>
          <a:endParaRPr lang="en-US"/>
        </a:p>
      </dgm:t>
    </dgm:pt>
    <dgm:pt modelId="{7D8F3704-DC72-F84B-83C4-01BE72BF524E}">
      <dgm:prSet/>
      <dgm:spPr/>
      <dgm:t>
        <a:bodyPr/>
        <a:lstStyle/>
        <a:p>
          <a:r>
            <a:rPr lang="en-US" dirty="0"/>
            <a:t>Need to track, implement, and train</a:t>
          </a:r>
        </a:p>
      </dgm:t>
    </dgm:pt>
    <dgm:pt modelId="{0AEF5C00-2872-104C-ACBA-560C56C9FB6F}" type="parTrans" cxnId="{D2B15BA6-905A-764D-91AC-B10AFB90242B}">
      <dgm:prSet/>
      <dgm:spPr/>
      <dgm:t>
        <a:bodyPr/>
        <a:lstStyle/>
        <a:p>
          <a:endParaRPr lang="en-US"/>
        </a:p>
      </dgm:t>
    </dgm:pt>
    <dgm:pt modelId="{AE89CD3E-DEDD-4545-BBEF-C6AD9D248443}" type="sibTrans" cxnId="{D2B15BA6-905A-764D-91AC-B10AFB90242B}">
      <dgm:prSet/>
      <dgm:spPr/>
      <dgm:t>
        <a:bodyPr/>
        <a:lstStyle/>
        <a:p>
          <a:endParaRPr lang="en-US"/>
        </a:p>
      </dgm:t>
    </dgm:pt>
    <dgm:pt modelId="{C21EC52F-D24B-0843-9659-27AF504A63A2}">
      <dgm:prSet/>
      <dgm:spPr/>
      <dgm:t>
        <a:bodyPr/>
        <a:lstStyle/>
        <a:p>
          <a:r>
            <a:rPr lang="en-US" dirty="0"/>
            <a:t>Scalability issues</a:t>
          </a:r>
        </a:p>
      </dgm:t>
    </dgm:pt>
    <dgm:pt modelId="{12F96B08-577C-CA4D-BA95-9761F5BE2D81}" type="parTrans" cxnId="{947EDF29-2F30-B745-9C47-C909FB82150B}">
      <dgm:prSet/>
      <dgm:spPr/>
      <dgm:t>
        <a:bodyPr/>
        <a:lstStyle/>
        <a:p>
          <a:endParaRPr lang="en-US"/>
        </a:p>
      </dgm:t>
    </dgm:pt>
    <dgm:pt modelId="{C3E46651-C323-C74C-9DF5-F7BF2147B6B6}" type="sibTrans" cxnId="{947EDF29-2F30-B745-9C47-C909FB82150B}">
      <dgm:prSet/>
      <dgm:spPr/>
      <dgm:t>
        <a:bodyPr/>
        <a:lstStyle/>
        <a:p>
          <a:endParaRPr lang="en-US"/>
        </a:p>
      </dgm:t>
    </dgm:pt>
    <dgm:pt modelId="{8855D04D-8345-B246-85B0-1F489A078585}">
      <dgm:prSet/>
      <dgm:spPr/>
      <dgm:t>
        <a:bodyPr/>
        <a:lstStyle/>
        <a:p>
          <a:r>
            <a:rPr lang="en-US" dirty="0"/>
            <a:t>Credit hour or requirement changes may be needed to accommodate other initiatives</a:t>
          </a:r>
        </a:p>
      </dgm:t>
    </dgm:pt>
    <dgm:pt modelId="{107356C1-6C21-B540-BB0C-8C2C07458637}" type="parTrans" cxnId="{2FE979F2-AF21-FB4C-B45C-FB8124933954}">
      <dgm:prSet/>
      <dgm:spPr/>
      <dgm:t>
        <a:bodyPr/>
        <a:lstStyle/>
        <a:p>
          <a:endParaRPr lang="en-US"/>
        </a:p>
      </dgm:t>
    </dgm:pt>
    <dgm:pt modelId="{2EABCC33-F999-3146-9E15-2B100B58EA0B}" type="sibTrans" cxnId="{2FE979F2-AF21-FB4C-B45C-FB8124933954}">
      <dgm:prSet/>
      <dgm:spPr/>
      <dgm:t>
        <a:bodyPr/>
        <a:lstStyle/>
        <a:p>
          <a:endParaRPr lang="en-US"/>
        </a:p>
      </dgm:t>
    </dgm:pt>
    <dgm:pt modelId="{D2670251-BDD7-C647-B7E0-6FC02990A0C5}">
      <dgm:prSet/>
      <dgm:spPr/>
      <dgm:t>
        <a:bodyPr/>
        <a:lstStyle/>
        <a:p>
          <a:endParaRPr lang="en-US" dirty="0"/>
        </a:p>
      </dgm:t>
    </dgm:pt>
    <dgm:pt modelId="{B22D2760-AED5-6547-8AB1-06FFD4B42983}" type="parTrans" cxnId="{13C81897-0BD6-1649-9F58-95B4A78DC81F}">
      <dgm:prSet/>
      <dgm:spPr/>
      <dgm:t>
        <a:bodyPr/>
        <a:lstStyle/>
        <a:p>
          <a:endParaRPr lang="en-US"/>
        </a:p>
      </dgm:t>
    </dgm:pt>
    <dgm:pt modelId="{3C8F404C-9146-B246-A796-6550C51FB29A}" type="sibTrans" cxnId="{13C81897-0BD6-1649-9F58-95B4A78DC81F}">
      <dgm:prSet/>
      <dgm:spPr/>
      <dgm:t>
        <a:bodyPr/>
        <a:lstStyle/>
        <a:p>
          <a:endParaRPr lang="en-US"/>
        </a:p>
      </dgm:t>
    </dgm:pt>
    <dgm:pt modelId="{C117E069-4FE8-3C41-A3B2-421E7D9F5085}">
      <dgm:prSet/>
      <dgm:spPr/>
      <dgm:t>
        <a:bodyPr/>
        <a:lstStyle/>
        <a:p>
          <a:endParaRPr lang="en-US" dirty="0"/>
        </a:p>
      </dgm:t>
    </dgm:pt>
    <dgm:pt modelId="{7894D6F3-41B1-9C45-83DF-5041186B51AD}" type="parTrans" cxnId="{2FB5A7C0-8252-694A-AD17-6FCB7E187E4E}">
      <dgm:prSet/>
      <dgm:spPr/>
      <dgm:t>
        <a:bodyPr/>
        <a:lstStyle/>
        <a:p>
          <a:endParaRPr lang="en-US"/>
        </a:p>
      </dgm:t>
    </dgm:pt>
    <dgm:pt modelId="{DFB9F528-970B-CC4B-BDF4-A33DCB5770FA}" type="sibTrans" cxnId="{2FB5A7C0-8252-694A-AD17-6FCB7E187E4E}">
      <dgm:prSet/>
      <dgm:spPr/>
      <dgm:t>
        <a:bodyPr/>
        <a:lstStyle/>
        <a:p>
          <a:endParaRPr lang="en-US"/>
        </a:p>
      </dgm:t>
    </dgm:pt>
    <dgm:pt modelId="{86FACCFB-0701-6E47-9C7B-F526DF1C09C0}">
      <dgm:prSet/>
      <dgm:spPr/>
      <dgm:t>
        <a:bodyPr/>
        <a:lstStyle/>
        <a:p>
          <a:endParaRPr lang="en-US" dirty="0"/>
        </a:p>
      </dgm:t>
    </dgm:pt>
    <dgm:pt modelId="{DB06DB9E-3E40-0742-AE1A-34D56D55E482}" type="parTrans" cxnId="{BB1A0407-EA59-F745-BA92-F57F0C85325F}">
      <dgm:prSet/>
      <dgm:spPr/>
      <dgm:t>
        <a:bodyPr/>
        <a:lstStyle/>
        <a:p>
          <a:endParaRPr lang="en-US"/>
        </a:p>
      </dgm:t>
    </dgm:pt>
    <dgm:pt modelId="{295955FC-E4DB-0B44-B1C8-921CDADF4DF8}" type="sibTrans" cxnId="{BB1A0407-EA59-F745-BA92-F57F0C85325F}">
      <dgm:prSet/>
      <dgm:spPr/>
      <dgm:t>
        <a:bodyPr/>
        <a:lstStyle/>
        <a:p>
          <a:endParaRPr lang="en-US"/>
        </a:p>
      </dgm:t>
    </dgm:pt>
    <dgm:pt modelId="{AA49608A-352E-514A-A927-ADA4B02E11B6}" type="pres">
      <dgm:prSet presAssocID="{2BEC904A-0738-4645-AED8-297FDB108E1A}" presName="Name0" presStyleCnt="0">
        <dgm:presLayoutVars>
          <dgm:dir/>
          <dgm:animLvl val="lvl"/>
          <dgm:resizeHandles val="exact"/>
        </dgm:presLayoutVars>
      </dgm:prSet>
      <dgm:spPr/>
    </dgm:pt>
    <dgm:pt modelId="{3DF669E8-A286-424F-861F-D1442964E24B}" type="pres">
      <dgm:prSet presAssocID="{11D997AE-2F57-B848-A970-26585DE3E5E3}" presName="composite" presStyleCnt="0"/>
      <dgm:spPr/>
    </dgm:pt>
    <dgm:pt modelId="{3D21D1D9-E53C-0D40-AF20-53A5F5468915}" type="pres">
      <dgm:prSet presAssocID="{11D997AE-2F57-B848-A970-26585DE3E5E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21F01D2-3268-F242-87F9-B69D76964162}" type="pres">
      <dgm:prSet presAssocID="{11D997AE-2F57-B848-A970-26585DE3E5E3}" presName="desTx" presStyleLbl="alignAccFollowNode1" presStyleIdx="0" presStyleCnt="4">
        <dgm:presLayoutVars>
          <dgm:bulletEnabled val="1"/>
        </dgm:presLayoutVars>
      </dgm:prSet>
      <dgm:spPr/>
    </dgm:pt>
    <dgm:pt modelId="{F5DD6BC0-D676-6248-A221-515B36FCBED9}" type="pres">
      <dgm:prSet presAssocID="{FA6D0311-72DF-334A-A183-3B6CA6E217BB}" presName="space" presStyleCnt="0"/>
      <dgm:spPr/>
    </dgm:pt>
    <dgm:pt modelId="{E71D5799-4408-F54C-9724-3005D1515965}" type="pres">
      <dgm:prSet presAssocID="{2D4AFB02-7F65-EB4C-87A7-B68BCCCB34C2}" presName="composite" presStyleCnt="0"/>
      <dgm:spPr/>
    </dgm:pt>
    <dgm:pt modelId="{16B14670-B51D-FE49-9369-7A13BCC5F870}" type="pres">
      <dgm:prSet presAssocID="{2D4AFB02-7F65-EB4C-87A7-B68BCCCB34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F06BC2C0-D992-294E-95C6-F9F82952CDCF}" type="pres">
      <dgm:prSet presAssocID="{2D4AFB02-7F65-EB4C-87A7-B68BCCCB34C2}" presName="desTx" presStyleLbl="alignAccFollowNode1" presStyleIdx="1" presStyleCnt="4" custLinFactNeighborY="0">
        <dgm:presLayoutVars>
          <dgm:bulletEnabled val="1"/>
        </dgm:presLayoutVars>
      </dgm:prSet>
      <dgm:spPr/>
    </dgm:pt>
    <dgm:pt modelId="{37404198-580F-D242-9002-7A7CD1614057}" type="pres">
      <dgm:prSet presAssocID="{06AAD79B-009D-0B4A-8BAA-47CC2C98CE14}" presName="space" presStyleCnt="0"/>
      <dgm:spPr/>
    </dgm:pt>
    <dgm:pt modelId="{E56C9085-A2CD-244A-9E6D-941F04ACFC39}" type="pres">
      <dgm:prSet presAssocID="{A6C27629-9A12-3E41-B39E-349AEE198B44}" presName="composite" presStyleCnt="0"/>
      <dgm:spPr/>
    </dgm:pt>
    <dgm:pt modelId="{7A5BCFED-EE0F-BD4C-8902-7F0B718E9F1C}" type="pres">
      <dgm:prSet presAssocID="{A6C27629-9A12-3E41-B39E-349AEE198B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74F0306-8171-9A4B-A59B-4F1CFB25D9B4}" type="pres">
      <dgm:prSet presAssocID="{A6C27629-9A12-3E41-B39E-349AEE198B44}" presName="desTx" presStyleLbl="alignAccFollowNode1" presStyleIdx="2" presStyleCnt="4">
        <dgm:presLayoutVars>
          <dgm:bulletEnabled val="1"/>
        </dgm:presLayoutVars>
      </dgm:prSet>
      <dgm:spPr/>
    </dgm:pt>
    <dgm:pt modelId="{F9B59C0B-1EF6-5443-B72F-8EE268311BA9}" type="pres">
      <dgm:prSet presAssocID="{CE92C02D-95CD-724C-B759-DCB39846CD51}" presName="space" presStyleCnt="0"/>
      <dgm:spPr/>
    </dgm:pt>
    <dgm:pt modelId="{EC0684D3-A8FF-354F-BD08-898070EDE9F8}" type="pres">
      <dgm:prSet presAssocID="{2E47283C-7201-5F4B-8302-A62A26109067}" presName="composite" presStyleCnt="0"/>
      <dgm:spPr/>
    </dgm:pt>
    <dgm:pt modelId="{3D6814E0-C059-4E45-9209-6B94CAB008E5}" type="pres">
      <dgm:prSet presAssocID="{2E47283C-7201-5F4B-8302-A62A261090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311E3F-2D9D-0E48-AF15-E7B40B1D9312}" type="pres">
      <dgm:prSet presAssocID="{2E47283C-7201-5F4B-8302-A62A261090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1A0407-EA59-F745-BA92-F57F0C85325F}" srcId="{A6C27629-9A12-3E41-B39E-349AEE198B44}" destId="{86FACCFB-0701-6E47-9C7B-F526DF1C09C0}" srcOrd="1" destOrd="0" parTransId="{DB06DB9E-3E40-0742-AE1A-34D56D55E482}" sibTransId="{295955FC-E4DB-0B44-B1C8-921CDADF4DF8}"/>
    <dgm:cxn modelId="{C73F7D0B-633A-8448-9942-4B0ACE770A72}" srcId="{2BEC904A-0738-4645-AED8-297FDB108E1A}" destId="{2D4AFB02-7F65-EB4C-87A7-B68BCCCB34C2}" srcOrd="1" destOrd="0" parTransId="{A95B72FA-83CE-234D-80A9-E2FD20E02FE9}" sibTransId="{06AAD79B-009D-0B4A-8BAA-47CC2C98CE14}"/>
    <dgm:cxn modelId="{BE032B11-DB2A-964B-B6D8-3B80C5E96762}" type="presOf" srcId="{523E5C55-A48F-CE40-87E1-D465E002412E}" destId="{F06BC2C0-D992-294E-95C6-F9F82952CDCF}" srcOrd="0" destOrd="0" presId="urn:microsoft.com/office/officeart/2005/8/layout/hList1"/>
    <dgm:cxn modelId="{9DBAC01A-E4A9-5042-A5BD-E81BC55F4405}" type="presOf" srcId="{B6634E6A-F598-774F-AF19-201BED775296}" destId="{9C311E3F-2D9D-0E48-AF15-E7B40B1D9312}" srcOrd="0" destOrd="0" presId="urn:microsoft.com/office/officeart/2005/8/layout/hList1"/>
    <dgm:cxn modelId="{86BED01B-3A2B-C943-B067-E661221D3FF5}" srcId="{2D4AFB02-7F65-EB4C-87A7-B68BCCCB34C2}" destId="{523E5C55-A48F-CE40-87E1-D465E002412E}" srcOrd="0" destOrd="0" parTransId="{5B10EC62-70FD-D746-8B33-E8F09A7A0E86}" sibTransId="{569E81FF-3555-4945-82E0-E546A25D6A0E}"/>
    <dgm:cxn modelId="{6AE77A1F-E784-754E-B7AF-924A186622D2}" srcId="{2BEC904A-0738-4645-AED8-297FDB108E1A}" destId="{A6C27629-9A12-3E41-B39E-349AEE198B44}" srcOrd="2" destOrd="0" parTransId="{6D5CBE4B-1EEE-4242-9C7E-D0AB107CACE5}" sibTransId="{CE92C02D-95CD-724C-B759-DCB39846CD51}"/>
    <dgm:cxn modelId="{AD477327-852C-CB49-8E59-4D8D56697044}" type="presOf" srcId="{6F960FA1-80E9-5846-AA9C-3C33E449954F}" destId="{521F01D2-3268-F242-87F9-B69D76964162}" srcOrd="0" destOrd="0" presId="urn:microsoft.com/office/officeart/2005/8/layout/hList1"/>
    <dgm:cxn modelId="{947EDF29-2F30-B745-9C47-C909FB82150B}" srcId="{A6C27629-9A12-3E41-B39E-349AEE198B44}" destId="{C21EC52F-D24B-0843-9659-27AF504A63A2}" srcOrd="4" destOrd="0" parTransId="{12F96B08-577C-CA4D-BA95-9761F5BE2D81}" sibTransId="{C3E46651-C323-C74C-9DF5-F7BF2147B6B6}"/>
    <dgm:cxn modelId="{B780C32F-EA60-3F4A-B1CC-B779600EBCFD}" type="presOf" srcId="{8855D04D-8345-B246-85B0-1F489A078585}" destId="{9C311E3F-2D9D-0E48-AF15-E7B40B1D9312}" srcOrd="0" destOrd="2" presId="urn:microsoft.com/office/officeart/2005/8/layout/hList1"/>
    <dgm:cxn modelId="{96B2AE32-8F2B-8540-BF18-A40DB7726C51}" type="presOf" srcId="{11D997AE-2F57-B848-A970-26585DE3E5E3}" destId="{3D21D1D9-E53C-0D40-AF20-53A5F5468915}" srcOrd="0" destOrd="0" presId="urn:microsoft.com/office/officeart/2005/8/layout/hList1"/>
    <dgm:cxn modelId="{FC12403A-58CC-E749-9A81-BD2FD6F9BB93}" srcId="{A6C27629-9A12-3E41-B39E-349AEE198B44}" destId="{12E1CCE9-06B3-FE4F-BADD-5A2D290B6DC6}" srcOrd="0" destOrd="0" parTransId="{36C5D91A-85D9-C546-8E89-3A5BA237E749}" sibTransId="{07821A60-739E-B14F-B7A2-B40EE9B3A7E4}"/>
    <dgm:cxn modelId="{476CB83B-0154-9446-8EE3-8496840E85E8}" type="presOf" srcId="{37565E77-DA24-3743-B2C0-A1E3CF232EDF}" destId="{F06BC2C0-D992-294E-95C6-F9F82952CDCF}" srcOrd="0" destOrd="3" presId="urn:microsoft.com/office/officeart/2005/8/layout/hList1"/>
    <dgm:cxn modelId="{7C39373E-3E6B-5B4E-82C8-70B38A0A56F9}" type="presOf" srcId="{2E47283C-7201-5F4B-8302-A62A26109067}" destId="{3D6814E0-C059-4E45-9209-6B94CAB008E5}" srcOrd="0" destOrd="0" presId="urn:microsoft.com/office/officeart/2005/8/layout/hList1"/>
    <dgm:cxn modelId="{7A35C43E-15E7-9C42-868F-44620AB6F0C6}" type="presOf" srcId="{2D4AFB02-7F65-EB4C-87A7-B68BCCCB34C2}" destId="{16B14670-B51D-FE49-9369-7A13BCC5F870}" srcOrd="0" destOrd="0" presId="urn:microsoft.com/office/officeart/2005/8/layout/hList1"/>
    <dgm:cxn modelId="{2B5F3745-B3A0-0A4D-A395-5B056F26CF28}" srcId="{2E47283C-7201-5F4B-8302-A62A26109067}" destId="{C09096E6-41D9-2744-9856-CF21D2DE6723}" srcOrd="1" destOrd="0" parTransId="{C7D6B62E-B728-F04B-BC57-19DCF391D5AA}" sibTransId="{61070486-E361-4945-8EDB-350CCBA564EE}"/>
    <dgm:cxn modelId="{F6E3404C-CB54-E740-BA89-A1D00A463178}" srcId="{11D997AE-2F57-B848-A970-26585DE3E5E3}" destId="{6F960FA1-80E9-5846-AA9C-3C33E449954F}" srcOrd="0" destOrd="0" parTransId="{60365615-5C4D-3D46-8210-78347E11CA1B}" sibTransId="{7B3C96C4-327D-8742-9363-C0D61A858C41}"/>
    <dgm:cxn modelId="{7F19A854-C770-564C-8038-E9FA4549FB1C}" srcId="{2E47283C-7201-5F4B-8302-A62A26109067}" destId="{B6634E6A-F598-774F-AF19-201BED775296}" srcOrd="0" destOrd="0" parTransId="{5600B6E5-37E9-4841-A757-84719787910E}" sibTransId="{64B32682-FB34-774E-94FC-B71A7841D0CF}"/>
    <dgm:cxn modelId="{38356156-0B2A-974A-813E-45BB4251F863}" type="presOf" srcId="{C117E069-4FE8-3C41-A3B2-421E7D9F5085}" destId="{F06BC2C0-D992-294E-95C6-F9F82952CDCF}" srcOrd="0" destOrd="1" presId="urn:microsoft.com/office/officeart/2005/8/layout/hList1"/>
    <dgm:cxn modelId="{81BC4B6A-7AC3-C946-93B2-E4385786C488}" srcId="{2D4AFB02-7F65-EB4C-87A7-B68BCCCB34C2}" destId="{E044657A-C475-814A-A3B7-3BCF85321F68}" srcOrd="2" destOrd="0" parTransId="{4CB47EE0-7414-FF4F-BA1B-030D277220AB}" sibTransId="{83777218-FBFF-004E-A30D-5B986A2A1EA4}"/>
    <dgm:cxn modelId="{4D427E7C-C57D-1547-80CE-1F793968B74F}" srcId="{11D997AE-2F57-B848-A970-26585DE3E5E3}" destId="{D670B0AF-8A48-EB48-B3A0-9E3340355A78}" srcOrd="4" destOrd="0" parTransId="{C940298A-F537-0643-963F-BE1DE8422B68}" sibTransId="{33E18786-1E24-FA42-9259-ACD7AFA91978}"/>
    <dgm:cxn modelId="{3E9C4582-9E24-A648-A64A-6A5437AC64F6}" type="presOf" srcId="{C21EC52F-D24B-0843-9659-27AF504A63A2}" destId="{874F0306-8171-9A4B-A59B-4F1CFB25D9B4}" srcOrd="0" destOrd="4" presId="urn:microsoft.com/office/officeart/2005/8/layout/hList1"/>
    <dgm:cxn modelId="{65487C86-DB6C-7049-AF8D-4292B80FE1D2}" srcId="{A6C27629-9A12-3E41-B39E-349AEE198B44}" destId="{C78F7B07-390F-4D41-B11D-8DE5D755E085}" srcOrd="2" destOrd="0" parTransId="{D5F2F0FD-E1A6-D44C-A5AA-314B56A93F30}" sibTransId="{CD9D50B1-3654-B443-9D07-96301B147014}"/>
    <dgm:cxn modelId="{85ACB18C-220E-D841-BD9A-254D8082BEF2}" type="presOf" srcId="{86FACCFB-0701-6E47-9C7B-F526DF1C09C0}" destId="{874F0306-8171-9A4B-A59B-4F1CFB25D9B4}" srcOrd="0" destOrd="1" presId="urn:microsoft.com/office/officeart/2005/8/layout/hList1"/>
    <dgm:cxn modelId="{B903B28E-248C-DA49-A0BD-D24175D17B6E}" type="presOf" srcId="{172952A4-CEB6-9046-B69B-455114B2A2FC}" destId="{521F01D2-3268-F242-87F9-B69D76964162}" srcOrd="0" destOrd="3" presId="urn:microsoft.com/office/officeart/2005/8/layout/hList1"/>
    <dgm:cxn modelId="{EDCB5795-C92F-BB4D-8E16-BA7729AFE434}" type="presOf" srcId="{7D8F3704-DC72-F84B-83C4-01BE72BF524E}" destId="{874F0306-8171-9A4B-A59B-4F1CFB25D9B4}" srcOrd="0" destOrd="3" presId="urn:microsoft.com/office/officeart/2005/8/layout/hList1"/>
    <dgm:cxn modelId="{13C81897-0BD6-1649-9F58-95B4A78DC81F}" srcId="{11D997AE-2F57-B848-A970-26585DE3E5E3}" destId="{D2670251-BDD7-C647-B7E0-6FC02990A0C5}" srcOrd="1" destOrd="0" parTransId="{B22D2760-AED5-6547-8AB1-06FFD4B42983}" sibTransId="{3C8F404C-9146-B246-A796-6550C51FB29A}"/>
    <dgm:cxn modelId="{D2B15BA6-905A-764D-91AC-B10AFB90242B}" srcId="{A6C27629-9A12-3E41-B39E-349AEE198B44}" destId="{7D8F3704-DC72-F84B-83C4-01BE72BF524E}" srcOrd="3" destOrd="0" parTransId="{0AEF5C00-2872-104C-ACBA-560C56C9FB6F}" sibTransId="{AE89CD3E-DEDD-4545-BBEF-C6AD9D248443}"/>
    <dgm:cxn modelId="{3699E4A9-18C1-7948-9DF5-674D6BABDD6A}" srcId="{2D4AFB02-7F65-EB4C-87A7-B68BCCCB34C2}" destId="{37565E77-DA24-3743-B2C0-A1E3CF232EDF}" srcOrd="3" destOrd="0" parTransId="{03DB2CDF-BB6B-5649-B65F-9409E84984D7}" sibTransId="{08EA2F57-B771-FD44-9428-D250C9BB7589}"/>
    <dgm:cxn modelId="{0C73C5B6-C1C0-BB4F-8949-B31C9A98BEF4}" type="presOf" srcId="{A6C27629-9A12-3E41-B39E-349AEE198B44}" destId="{7A5BCFED-EE0F-BD4C-8902-7F0B718E9F1C}" srcOrd="0" destOrd="0" presId="urn:microsoft.com/office/officeart/2005/8/layout/hList1"/>
    <dgm:cxn modelId="{D473C4BD-BBCC-8849-AE0D-AF4CFEDA8CBA}" type="presOf" srcId="{E044657A-C475-814A-A3B7-3BCF85321F68}" destId="{F06BC2C0-D992-294E-95C6-F9F82952CDCF}" srcOrd="0" destOrd="2" presId="urn:microsoft.com/office/officeart/2005/8/layout/hList1"/>
    <dgm:cxn modelId="{2FB5A7C0-8252-694A-AD17-6FCB7E187E4E}" srcId="{2D4AFB02-7F65-EB4C-87A7-B68BCCCB34C2}" destId="{C117E069-4FE8-3C41-A3B2-421E7D9F5085}" srcOrd="1" destOrd="0" parTransId="{7894D6F3-41B1-9C45-83DF-5041186B51AD}" sibTransId="{DFB9F528-970B-CC4B-BDF4-A33DCB5770FA}"/>
    <dgm:cxn modelId="{497DB2C5-D3F5-EF42-A672-CB5A576A840A}" type="presOf" srcId="{C78F7B07-390F-4D41-B11D-8DE5D755E085}" destId="{874F0306-8171-9A4B-A59B-4F1CFB25D9B4}" srcOrd="0" destOrd="2" presId="urn:microsoft.com/office/officeart/2005/8/layout/hList1"/>
    <dgm:cxn modelId="{8F9E90C9-AC8C-8146-A447-0603ADEA7B55}" type="presOf" srcId="{D670B0AF-8A48-EB48-B3A0-9E3340355A78}" destId="{521F01D2-3268-F242-87F9-B69D76964162}" srcOrd="0" destOrd="4" presId="urn:microsoft.com/office/officeart/2005/8/layout/hList1"/>
    <dgm:cxn modelId="{4074A0CB-91E5-B942-BBC3-2BEF631B6571}" srcId="{2BEC904A-0738-4645-AED8-297FDB108E1A}" destId="{11D997AE-2F57-B848-A970-26585DE3E5E3}" srcOrd="0" destOrd="0" parTransId="{FCD7B430-F100-DF47-8AF2-16972F7BB648}" sibTransId="{FA6D0311-72DF-334A-A183-3B6CA6E217BB}"/>
    <dgm:cxn modelId="{81ED13D2-BB87-DE46-B345-0F433F9D5E37}" type="presOf" srcId="{036501F1-0DDA-6743-85A4-EAAF0DEFE539}" destId="{521F01D2-3268-F242-87F9-B69D76964162}" srcOrd="0" destOrd="2" presId="urn:microsoft.com/office/officeart/2005/8/layout/hList1"/>
    <dgm:cxn modelId="{8F8D58D8-A654-2D48-81BC-8F3A4A3ACC89}" type="presOf" srcId="{12E1CCE9-06B3-FE4F-BADD-5A2D290B6DC6}" destId="{874F0306-8171-9A4B-A59B-4F1CFB25D9B4}" srcOrd="0" destOrd="0" presId="urn:microsoft.com/office/officeart/2005/8/layout/hList1"/>
    <dgm:cxn modelId="{9D6566DB-C46E-5040-BD5D-0E45EE1EDF8D}" srcId="{11D997AE-2F57-B848-A970-26585DE3E5E3}" destId="{172952A4-CEB6-9046-B69B-455114B2A2FC}" srcOrd="3" destOrd="0" parTransId="{304C30E8-A507-CB42-8BCE-CC6642DCFE40}" sibTransId="{3A684A83-EB0D-B44B-A489-5C72C352E5C4}"/>
    <dgm:cxn modelId="{96E210DC-1276-0F41-BDC7-0D5FF6D4CB89}" srcId="{11D997AE-2F57-B848-A970-26585DE3E5E3}" destId="{036501F1-0DDA-6743-85A4-EAAF0DEFE539}" srcOrd="2" destOrd="0" parTransId="{FA246E62-A3D7-7948-9F28-726F4D400F6F}" sibTransId="{1659978C-EC4E-CA4F-B595-9635EB7A0DE1}"/>
    <dgm:cxn modelId="{01FCB4E0-3B9A-3044-9EA3-090DBCC7A4FB}" type="presOf" srcId="{2BEC904A-0738-4645-AED8-297FDB108E1A}" destId="{AA49608A-352E-514A-A927-ADA4B02E11B6}" srcOrd="0" destOrd="0" presId="urn:microsoft.com/office/officeart/2005/8/layout/hList1"/>
    <dgm:cxn modelId="{A81415E2-BA11-244D-88D7-A14279184AF3}" type="presOf" srcId="{D2670251-BDD7-C647-B7E0-6FC02990A0C5}" destId="{521F01D2-3268-F242-87F9-B69D76964162}" srcOrd="0" destOrd="1" presId="urn:microsoft.com/office/officeart/2005/8/layout/hList1"/>
    <dgm:cxn modelId="{A240E1E4-2355-FA46-8CB3-8DBA2D506478}" type="presOf" srcId="{C09096E6-41D9-2744-9856-CF21D2DE6723}" destId="{9C311E3F-2D9D-0E48-AF15-E7B40B1D9312}" srcOrd="0" destOrd="1" presId="urn:microsoft.com/office/officeart/2005/8/layout/hList1"/>
    <dgm:cxn modelId="{82C208EE-675E-EF44-BCCE-9BD2B226844D}" srcId="{2BEC904A-0738-4645-AED8-297FDB108E1A}" destId="{2E47283C-7201-5F4B-8302-A62A26109067}" srcOrd="3" destOrd="0" parTransId="{A129F724-0CB5-1B43-A5AD-9BA1BB61B9A7}" sibTransId="{88CCA01A-EDCA-5D4D-AC79-3EA0A2683DAA}"/>
    <dgm:cxn modelId="{2FE979F2-AF21-FB4C-B45C-FB8124933954}" srcId="{2E47283C-7201-5F4B-8302-A62A26109067}" destId="{8855D04D-8345-B246-85B0-1F489A078585}" srcOrd="2" destOrd="0" parTransId="{107356C1-6C21-B540-BB0C-8C2C07458637}" sibTransId="{2EABCC33-F999-3146-9E15-2B100B58EA0B}"/>
    <dgm:cxn modelId="{AEAF8AB0-350C-224A-98D9-0D2B5D7F03A5}" type="presParOf" srcId="{AA49608A-352E-514A-A927-ADA4B02E11B6}" destId="{3DF669E8-A286-424F-861F-D1442964E24B}" srcOrd="0" destOrd="0" presId="urn:microsoft.com/office/officeart/2005/8/layout/hList1"/>
    <dgm:cxn modelId="{AC4D5740-5544-854C-B7A5-70B2BDDA5826}" type="presParOf" srcId="{3DF669E8-A286-424F-861F-D1442964E24B}" destId="{3D21D1D9-E53C-0D40-AF20-53A5F5468915}" srcOrd="0" destOrd="0" presId="urn:microsoft.com/office/officeart/2005/8/layout/hList1"/>
    <dgm:cxn modelId="{43D6B96C-F629-DD45-A31F-7F54022C5C28}" type="presParOf" srcId="{3DF669E8-A286-424F-861F-D1442964E24B}" destId="{521F01D2-3268-F242-87F9-B69D76964162}" srcOrd="1" destOrd="0" presId="urn:microsoft.com/office/officeart/2005/8/layout/hList1"/>
    <dgm:cxn modelId="{7879B6C1-06CB-5C4E-9451-ED1E801497E6}" type="presParOf" srcId="{AA49608A-352E-514A-A927-ADA4B02E11B6}" destId="{F5DD6BC0-D676-6248-A221-515B36FCBED9}" srcOrd="1" destOrd="0" presId="urn:microsoft.com/office/officeart/2005/8/layout/hList1"/>
    <dgm:cxn modelId="{082EA86E-2E37-6C43-89C7-C5F05288D2EC}" type="presParOf" srcId="{AA49608A-352E-514A-A927-ADA4B02E11B6}" destId="{E71D5799-4408-F54C-9724-3005D1515965}" srcOrd="2" destOrd="0" presId="urn:microsoft.com/office/officeart/2005/8/layout/hList1"/>
    <dgm:cxn modelId="{83E455B1-E057-EE42-870D-6C927C9A452F}" type="presParOf" srcId="{E71D5799-4408-F54C-9724-3005D1515965}" destId="{16B14670-B51D-FE49-9369-7A13BCC5F870}" srcOrd="0" destOrd="0" presId="urn:microsoft.com/office/officeart/2005/8/layout/hList1"/>
    <dgm:cxn modelId="{C68805E0-F499-FC49-91E4-613C1128903F}" type="presParOf" srcId="{E71D5799-4408-F54C-9724-3005D1515965}" destId="{F06BC2C0-D992-294E-95C6-F9F82952CDCF}" srcOrd="1" destOrd="0" presId="urn:microsoft.com/office/officeart/2005/8/layout/hList1"/>
    <dgm:cxn modelId="{1ACE983E-4680-9F48-A763-90AF99E42EDD}" type="presParOf" srcId="{AA49608A-352E-514A-A927-ADA4B02E11B6}" destId="{37404198-580F-D242-9002-7A7CD1614057}" srcOrd="3" destOrd="0" presId="urn:microsoft.com/office/officeart/2005/8/layout/hList1"/>
    <dgm:cxn modelId="{7C47A9EF-37D4-464D-AAD1-E63DDA329E11}" type="presParOf" srcId="{AA49608A-352E-514A-A927-ADA4B02E11B6}" destId="{E56C9085-A2CD-244A-9E6D-941F04ACFC39}" srcOrd="4" destOrd="0" presId="urn:microsoft.com/office/officeart/2005/8/layout/hList1"/>
    <dgm:cxn modelId="{4C3E197F-CE11-CE4D-95E2-BE0DED6585E9}" type="presParOf" srcId="{E56C9085-A2CD-244A-9E6D-941F04ACFC39}" destId="{7A5BCFED-EE0F-BD4C-8902-7F0B718E9F1C}" srcOrd="0" destOrd="0" presId="urn:microsoft.com/office/officeart/2005/8/layout/hList1"/>
    <dgm:cxn modelId="{EEB2DAD0-2B7D-434B-B55D-3BEB48EE71DD}" type="presParOf" srcId="{E56C9085-A2CD-244A-9E6D-941F04ACFC39}" destId="{874F0306-8171-9A4B-A59B-4F1CFB25D9B4}" srcOrd="1" destOrd="0" presId="urn:microsoft.com/office/officeart/2005/8/layout/hList1"/>
    <dgm:cxn modelId="{09E8BD57-D869-0843-AA9F-EE383937735B}" type="presParOf" srcId="{AA49608A-352E-514A-A927-ADA4B02E11B6}" destId="{F9B59C0B-1EF6-5443-B72F-8EE268311BA9}" srcOrd="5" destOrd="0" presId="urn:microsoft.com/office/officeart/2005/8/layout/hList1"/>
    <dgm:cxn modelId="{5F12D8CE-75BC-F440-9584-6DD3CC9C87C7}" type="presParOf" srcId="{AA49608A-352E-514A-A927-ADA4B02E11B6}" destId="{EC0684D3-A8FF-354F-BD08-898070EDE9F8}" srcOrd="6" destOrd="0" presId="urn:microsoft.com/office/officeart/2005/8/layout/hList1"/>
    <dgm:cxn modelId="{861434EF-7A5A-7B40-B807-54D5013FD241}" type="presParOf" srcId="{EC0684D3-A8FF-354F-BD08-898070EDE9F8}" destId="{3D6814E0-C059-4E45-9209-6B94CAB008E5}" srcOrd="0" destOrd="0" presId="urn:microsoft.com/office/officeart/2005/8/layout/hList1"/>
    <dgm:cxn modelId="{7872D60B-B685-A54C-95EE-8872BE32CF5B}" type="presParOf" srcId="{EC0684D3-A8FF-354F-BD08-898070EDE9F8}" destId="{9C311E3F-2D9D-0E48-AF15-E7B40B1D93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1D1D9-E53C-0D40-AF20-53A5F5468915}">
      <dsp:nvSpPr>
        <dsp:cNvPr id="0" name=""/>
        <dsp:cNvSpPr/>
      </dsp:nvSpPr>
      <dsp:spPr>
        <a:xfrm>
          <a:off x="3028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Pathways</a:t>
          </a:r>
        </a:p>
      </dsp:txBody>
      <dsp:txXfrm>
        <a:off x="3028" y="99914"/>
        <a:ext cx="1821031" cy="557974"/>
      </dsp:txXfrm>
    </dsp:sp>
    <dsp:sp modelId="{521F01D2-3268-F242-87F9-B69D76964162}">
      <dsp:nvSpPr>
        <dsp:cNvPr id="0" name=""/>
        <dsp:cNvSpPr/>
      </dsp:nvSpPr>
      <dsp:spPr>
        <a:xfrm>
          <a:off x="3028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Crucial to Integrated Mission. Helps with retention by allowing students to see how to navigate through a degree program.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Structural simplification leads to significant increases in graduation rates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Special attention to Gateway courses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Requires significant curriculum changes and faculty buy-in</a:t>
          </a:r>
        </a:p>
      </dsp:txBody>
      <dsp:txXfrm>
        <a:off x="3028" y="657888"/>
        <a:ext cx="1821031" cy="3532815"/>
      </dsp:txXfrm>
    </dsp:sp>
    <dsp:sp modelId="{16B14670-B51D-FE49-9369-7A13BCC5F870}">
      <dsp:nvSpPr>
        <dsp:cNvPr id="0" name=""/>
        <dsp:cNvSpPr/>
      </dsp:nvSpPr>
      <dsp:spPr>
        <a:xfrm>
          <a:off x="2079004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First Year Seminar </a:t>
          </a:r>
          <a:r>
            <a:rPr lang="en-US" sz="1400" kern="1200" dirty="0">
              <a:solidFill>
                <a:schemeClr val="tx1"/>
              </a:solidFill>
            </a:rPr>
            <a:t>(FYS)</a:t>
          </a:r>
        </a:p>
      </dsp:txBody>
      <dsp:txXfrm>
        <a:off x="2079004" y="99914"/>
        <a:ext cx="1821031" cy="557974"/>
      </dsp:txXfrm>
    </dsp:sp>
    <dsp:sp modelId="{F06BC2C0-D992-294E-95C6-F9F82952CDCF}">
      <dsp:nvSpPr>
        <dsp:cNvPr id="0" name=""/>
        <dsp:cNvSpPr/>
      </dsp:nvSpPr>
      <dsp:spPr>
        <a:xfrm>
          <a:off x="2079004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in student success, particularly with retention from year 1 to 2, and with under-prepared and under-represented minority students.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Academic GE multidisciplinary curriculum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Cost, disruption, and outcomes will depend on the model adopted</a:t>
          </a:r>
        </a:p>
      </dsp:txBody>
      <dsp:txXfrm>
        <a:off x="2079004" y="657888"/>
        <a:ext cx="1821031" cy="3532815"/>
      </dsp:txXfrm>
    </dsp:sp>
    <dsp:sp modelId="{7A5BCFED-EE0F-BD4C-8902-7F0B718E9F1C}">
      <dsp:nvSpPr>
        <dsp:cNvPr id="0" name=""/>
        <dsp:cNvSpPr/>
      </dsp:nvSpPr>
      <dsp:spPr>
        <a:xfrm>
          <a:off x="4154980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High Impact Practices (HIPs)</a:t>
          </a:r>
        </a:p>
      </dsp:txBody>
      <dsp:txXfrm>
        <a:off x="4154980" y="99914"/>
        <a:ext cx="1821031" cy="557974"/>
      </dsp:txXfrm>
    </dsp:sp>
    <dsp:sp modelId="{874F0306-8171-9A4B-A59B-4F1CFB25D9B4}">
      <dsp:nvSpPr>
        <dsp:cNvPr id="0" name=""/>
        <dsp:cNvSpPr/>
      </dsp:nvSpPr>
      <dsp:spPr>
        <a:xfrm>
          <a:off x="4154980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 -  Proven effectiveness especially for first</a:t>
          </a:r>
          <a:r>
            <a:rPr lang="en-US" sz="1300" kern="1200" baseline="30000" dirty="0"/>
            <a:t> </a:t>
          </a:r>
          <a:r>
            <a:rPr lang="en-US" sz="1300" kern="1200" dirty="0"/>
            <a:t>generation and minority students. Required by USHE.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Examples:  FYS, student research certificate, internships, study abroad, capstone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Need to track, implement, and train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Scalability issues</a:t>
          </a:r>
        </a:p>
      </dsp:txBody>
      <dsp:txXfrm>
        <a:off x="4154980" y="657888"/>
        <a:ext cx="1821031" cy="3532815"/>
      </dsp:txXfrm>
    </dsp:sp>
    <dsp:sp modelId="{3D6814E0-C059-4E45-9209-6B94CAB008E5}">
      <dsp:nvSpPr>
        <dsp:cNvPr id="0" name=""/>
        <dsp:cNvSpPr/>
      </dsp:nvSpPr>
      <dsp:spPr>
        <a:xfrm>
          <a:off x="6230956" y="99914"/>
          <a:ext cx="1821031" cy="557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GE Modifications</a:t>
          </a:r>
        </a:p>
      </dsp:txBody>
      <dsp:txXfrm>
        <a:off x="6230956" y="99914"/>
        <a:ext cx="1821031" cy="557974"/>
      </dsp:txXfrm>
    </dsp:sp>
    <dsp:sp modelId="{9C311E3F-2D9D-0E48-AF15-E7B40B1D9312}">
      <dsp:nvSpPr>
        <dsp:cNvPr id="0" name=""/>
        <dsp:cNvSpPr/>
      </dsp:nvSpPr>
      <dsp:spPr>
        <a:xfrm>
          <a:off x="6230956" y="657888"/>
          <a:ext cx="182103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Why? – Help students navigate college efficiently, achieve the ELOs, become a learner, and not be overwhelmed in the process.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Training and marketing: help students and faculty appreciate the value of GE and liberal education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Credit hour or requirement changes may be needed to accommodate other initiatives</a:t>
          </a:r>
        </a:p>
      </dsp:txBody>
      <dsp:txXfrm>
        <a:off x="6230956" y="657888"/>
        <a:ext cx="1821031" cy="3532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04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3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4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36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0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8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1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1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2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tif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tif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Re-Envisioning the Undergraduate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Open Meeting – Fall 2019 Kickoff</a:t>
            </a:r>
          </a:p>
          <a:p>
            <a:r>
              <a:rPr lang="en-US" dirty="0"/>
              <a:t>8/22/2019</a:t>
            </a:r>
          </a:p>
        </p:txBody>
      </p:sp>
    </p:spTree>
    <p:extLst>
      <p:ext uri="{BB962C8B-B14F-4D97-AF65-F5344CB8AC3E}">
        <p14:creationId xmlns:p14="http://schemas.microsoft.com/office/powerpoint/2010/main" val="73566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651DCE7D-F191-5A43-84E6-60ABFD35645B}"/>
              </a:ext>
            </a:extLst>
          </p:cNvPr>
          <p:cNvSpPr/>
          <p:nvPr/>
        </p:nvSpPr>
        <p:spPr>
          <a:xfrm>
            <a:off x="2557569" y="1949798"/>
            <a:ext cx="1837278" cy="5715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2B0387-2AAB-AF43-912E-07BDA91F2475}"/>
              </a:ext>
            </a:extLst>
          </p:cNvPr>
          <p:cNvGrpSpPr/>
          <p:nvPr/>
        </p:nvGrpSpPr>
        <p:grpSpPr>
          <a:xfrm>
            <a:off x="4336610" y="2670772"/>
            <a:ext cx="4644428" cy="3395050"/>
            <a:chOff x="4336610" y="2670772"/>
            <a:chExt cx="4644428" cy="33950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A157CD-0FF1-4D40-B243-D31A2806C2C4}"/>
                </a:ext>
              </a:extLst>
            </p:cNvPr>
            <p:cNvSpPr/>
            <p:nvPr/>
          </p:nvSpPr>
          <p:spPr>
            <a:xfrm>
              <a:off x="4336610" y="2670772"/>
              <a:ext cx="4644428" cy="3395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842958-419E-2F42-8D85-F7C3BDC44EDE}"/>
                </a:ext>
              </a:extLst>
            </p:cNvPr>
            <p:cNvSpPr txBox="1"/>
            <p:nvPr/>
          </p:nvSpPr>
          <p:spPr>
            <a:xfrm>
              <a:off x="5024487" y="3105801"/>
              <a:ext cx="334227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General Education class with disciplinary focus; not a student success class or “intro to college”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Required for all students in the first year (with some logical exceptions)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Academic 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15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3BFC52-274D-BD4E-911D-A22508468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15" y="203060"/>
            <a:ext cx="4434597" cy="332594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0A022AC-34BE-0B40-A4CD-217E00938D74}"/>
              </a:ext>
            </a:extLst>
          </p:cNvPr>
          <p:cNvSpPr/>
          <p:nvPr/>
        </p:nvSpPr>
        <p:spPr>
          <a:xfrm>
            <a:off x="4618443" y="1960189"/>
            <a:ext cx="1837278" cy="5715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88264C-D9A9-0048-8BFC-E1CD752AC073}"/>
              </a:ext>
            </a:extLst>
          </p:cNvPr>
          <p:cNvGrpSpPr/>
          <p:nvPr/>
        </p:nvGrpSpPr>
        <p:grpSpPr>
          <a:xfrm>
            <a:off x="-25985" y="2761602"/>
            <a:ext cx="4644428" cy="3395050"/>
            <a:chOff x="4336610" y="2670772"/>
            <a:chExt cx="4644428" cy="339505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EFA467-09C7-E949-81DD-FE39EE6ABEDB}"/>
                </a:ext>
              </a:extLst>
            </p:cNvPr>
            <p:cNvSpPr/>
            <p:nvPr/>
          </p:nvSpPr>
          <p:spPr>
            <a:xfrm>
              <a:off x="4336610" y="2670772"/>
              <a:ext cx="4644428" cy="3395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AEE89A-0B98-514A-9882-2D90C2F57267}"/>
                </a:ext>
              </a:extLst>
            </p:cNvPr>
            <p:cNvSpPr txBox="1"/>
            <p:nvPr/>
          </p:nvSpPr>
          <p:spPr>
            <a:xfrm>
              <a:off x="5175319" y="2973823"/>
              <a:ext cx="368386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First-year Seminar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Undergraduate research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Inquiry-based learning in the classroom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Internships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Service learning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Capstone projects/senior theses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Study abroad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17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EF71B4F-5C1B-7E4C-97D2-14E93208B1BE}"/>
              </a:ext>
            </a:extLst>
          </p:cNvPr>
          <p:cNvGrpSpPr/>
          <p:nvPr/>
        </p:nvGrpSpPr>
        <p:grpSpPr>
          <a:xfrm>
            <a:off x="663920" y="312617"/>
            <a:ext cx="4367543" cy="4367543"/>
            <a:chOff x="2139635" y="-99590"/>
            <a:chExt cx="4367543" cy="4367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D460D3-B032-DF47-AB32-7CE75592E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9635" y="-99590"/>
              <a:ext cx="4367543" cy="43675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71FB7D-0DED-8A4D-B92E-014268D79B78}"/>
                </a:ext>
              </a:extLst>
            </p:cNvPr>
            <p:cNvSpPr txBox="1"/>
            <p:nvPr/>
          </p:nvSpPr>
          <p:spPr>
            <a:xfrm rot="182530">
              <a:off x="3973284" y="2793572"/>
              <a:ext cx="20489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GE @ UVU is good for you!</a:t>
              </a:r>
            </a:p>
          </p:txBody>
        </p:sp>
      </p:grpSp>
      <p:sp>
        <p:nvSpPr>
          <p:cNvPr id="16" name="Frame 15">
            <a:extLst>
              <a:ext uri="{FF2B5EF4-FFF2-40B4-BE49-F238E27FC236}">
                <a16:creationId xmlns:a16="http://schemas.microsoft.com/office/drawing/2014/main" id="{E28A9283-F9AA-654C-8C77-0066F1205E4F}"/>
              </a:ext>
            </a:extLst>
          </p:cNvPr>
          <p:cNvSpPr/>
          <p:nvPr/>
        </p:nvSpPr>
        <p:spPr>
          <a:xfrm>
            <a:off x="6697122" y="1924888"/>
            <a:ext cx="1837278" cy="5715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EF71B4F-5C1B-7E4C-97D2-14E93208B1BE}"/>
              </a:ext>
            </a:extLst>
          </p:cNvPr>
          <p:cNvGrpSpPr/>
          <p:nvPr/>
        </p:nvGrpSpPr>
        <p:grpSpPr>
          <a:xfrm>
            <a:off x="663920" y="312617"/>
            <a:ext cx="4367543" cy="4367543"/>
            <a:chOff x="2139635" y="-99590"/>
            <a:chExt cx="4367543" cy="4367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D460D3-B032-DF47-AB32-7CE75592E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9635" y="-99590"/>
              <a:ext cx="4367543" cy="43675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71FB7D-0DED-8A4D-B92E-014268D79B78}"/>
                </a:ext>
              </a:extLst>
            </p:cNvPr>
            <p:cNvSpPr txBox="1"/>
            <p:nvPr/>
          </p:nvSpPr>
          <p:spPr>
            <a:xfrm rot="182530">
              <a:off x="3973284" y="2793572"/>
              <a:ext cx="20489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GE @ UVU is good for you!</a:t>
              </a:r>
            </a:p>
          </p:txBody>
        </p:sp>
      </p:grpSp>
      <p:sp>
        <p:nvSpPr>
          <p:cNvPr id="16" name="Frame 15">
            <a:extLst>
              <a:ext uri="{FF2B5EF4-FFF2-40B4-BE49-F238E27FC236}">
                <a16:creationId xmlns:a16="http://schemas.microsoft.com/office/drawing/2014/main" id="{E28A9283-F9AA-654C-8C77-0066F1205E4F}"/>
              </a:ext>
            </a:extLst>
          </p:cNvPr>
          <p:cNvSpPr/>
          <p:nvPr/>
        </p:nvSpPr>
        <p:spPr>
          <a:xfrm>
            <a:off x="6697122" y="1924888"/>
            <a:ext cx="1837278" cy="5715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41D701-ED69-D04B-99D6-47550A9A6047}"/>
              </a:ext>
            </a:extLst>
          </p:cNvPr>
          <p:cNvGrpSpPr/>
          <p:nvPr/>
        </p:nvGrpSpPr>
        <p:grpSpPr>
          <a:xfrm>
            <a:off x="-25985" y="2761602"/>
            <a:ext cx="4644428" cy="3395050"/>
            <a:chOff x="4336610" y="2670772"/>
            <a:chExt cx="4644428" cy="339505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947D1C8-2395-6044-9D6A-C7E7F365BA99}"/>
                </a:ext>
              </a:extLst>
            </p:cNvPr>
            <p:cNvSpPr/>
            <p:nvPr/>
          </p:nvSpPr>
          <p:spPr>
            <a:xfrm>
              <a:off x="4336610" y="2670772"/>
              <a:ext cx="4644428" cy="3395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3E1BAD-1634-914F-A92C-F74401699CF1}"/>
                </a:ext>
              </a:extLst>
            </p:cNvPr>
            <p:cNvSpPr txBox="1"/>
            <p:nvPr/>
          </p:nvSpPr>
          <p:spPr>
            <a:xfrm>
              <a:off x="5288444" y="2851273"/>
              <a:ext cx="331621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Faculty training and adoption of learning objectives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Better promotion of GE objectives with students and employers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Make HIPS part of GE (possibly including FYS)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GE as integral part of Pathways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8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606B-957B-D94B-AAF0-026DBC80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9FD5-2C89-E347-851D-672729D74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presentation by Provost Wayne Vaught</a:t>
            </a:r>
          </a:p>
        </p:txBody>
      </p:sp>
    </p:spTree>
    <p:extLst>
      <p:ext uri="{BB962C8B-B14F-4D97-AF65-F5344CB8AC3E}">
        <p14:creationId xmlns:p14="http://schemas.microsoft.com/office/powerpoint/2010/main" val="54534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2605"/>
            <a:ext cx="7543800" cy="919896"/>
          </a:xfrm>
        </p:spPr>
        <p:txBody>
          <a:bodyPr>
            <a:normAutofit/>
          </a:bodyPr>
          <a:lstStyle/>
          <a:p>
            <a:r>
              <a:rPr lang="en-US" sz="4400" dirty="0"/>
              <a:t>RUEC Schedule and Actions: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60" y="1045632"/>
            <a:ext cx="7894346" cy="520276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u="sng" dirty="0"/>
              <a:t>Aug–Sept 2019</a:t>
            </a:r>
            <a:r>
              <a:rPr lang="en-US" sz="2400" dirty="0"/>
              <a:t>: Subcommittees work with stakeholders to make detailed proposals, following the detailed micro process plan.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/>
              <a:t>Oct. 2019</a:t>
            </a:r>
            <a:r>
              <a:rPr lang="en-US" sz="2400" dirty="0"/>
              <a:t>: First draft of specific proposals presented to President’s Council; PBA request for funding for pilot programs.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/>
              <a:t>Dec. 2019</a:t>
            </a:r>
            <a:r>
              <a:rPr lang="en-US" sz="2400" dirty="0"/>
              <a:t>: Finish proposal work and coordinate with President to include support for proposals in State of the University speech.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/>
              <a:t>Jan-Feb 2020</a:t>
            </a:r>
            <a:r>
              <a:rPr lang="en-US" sz="2400" dirty="0"/>
              <a:t>: Get faculty input and support during college meetings, campus-wide meetings, State of the University address, etc.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/>
              <a:t>March 2020</a:t>
            </a:r>
            <a:r>
              <a:rPr lang="en-US" sz="2400" dirty="0"/>
              <a:t>: Final versions of recommendations presented to Faculty Senate for approval (3 meetings = 5 to 6 weeks).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/>
              <a:t>April 2020</a:t>
            </a:r>
            <a:r>
              <a:rPr lang="en-US" sz="2400" dirty="0"/>
              <a:t>: Transition RUEC to implementation.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9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4ADA-B4A6-2243-965B-7AEAC8B2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611C-887F-1243-AC08-9AC96E9A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88864"/>
            <a:ext cx="7846588" cy="44738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Does the administration support the study concepts?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resources do we need to request as part of PBA?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Are the benefits from these initiatives worth the costs and disruption?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Going forward: Assuming this committee comes to an end this year, what will we recommend for continued progress on these or other new ideas?</a:t>
            </a:r>
          </a:p>
        </p:txBody>
      </p:sp>
    </p:spTree>
    <p:extLst>
      <p:ext uri="{BB962C8B-B14F-4D97-AF65-F5344CB8AC3E}">
        <p14:creationId xmlns:p14="http://schemas.microsoft.com/office/powerpoint/2010/main" val="374345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4ADA-B4A6-2243-965B-7AEAC8B2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meeting: 29 Aug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611C-887F-1243-AC08-9AC96E9A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88864"/>
            <a:ext cx="7846588" cy="44738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Welcome to new elected RUEC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Detailed presentations by 4 subcommittees (20 minutes each, including discussion)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Overview of tasks and schedule for September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Assignment</a:t>
            </a:r>
            <a:r>
              <a:rPr lang="en-US" sz="2400" dirty="0"/>
              <a:t>: read the Faculty Senate resolution (2 pages), the background information document (~25 pages) before the Aug. 29 </a:t>
            </a:r>
            <a:r>
              <a:rPr lang="en-US" sz="2400"/>
              <a:t>meeting.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344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Committee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Established by a majority vote of the Faculty Senate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40 original members, including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28 Faculty elected from each college and school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3 Student representatives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9 other campus and community members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Welcome to the new members! (Introductions)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Mission:</a:t>
            </a:r>
          </a:p>
          <a:p>
            <a:pPr marL="292608" lvl="1" indent="0" defTabSz="628650">
              <a:lnSpc>
                <a:spcPct val="100000"/>
              </a:lnSpc>
              <a:buNone/>
            </a:pPr>
            <a:r>
              <a:rPr lang="en-US" sz="2000" dirty="0"/>
              <a:t>	</a:t>
            </a:r>
            <a:r>
              <a:rPr lang="en-US" sz="2400" dirty="0"/>
              <a:t>Create an adaptable strategy that will lead to retention and completion of students who are prepared to thrive personally and professionally in a multi-faceted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3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Committee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Established by a majority vote of the Faculty Senate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40 original members, including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28 Faculty elected from each college and school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3 Student representatives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9 other campus and community members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200" dirty="0"/>
              <a:t>Welcome to the new members! (Introductions)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Mission:</a:t>
            </a:r>
          </a:p>
          <a:p>
            <a:pPr marL="292608" lvl="1" indent="0" defTabSz="628650">
              <a:lnSpc>
                <a:spcPct val="100000"/>
              </a:lnSpc>
              <a:buNone/>
            </a:pPr>
            <a:r>
              <a:rPr lang="en-US" sz="2000" dirty="0"/>
              <a:t>	</a:t>
            </a:r>
            <a:r>
              <a:rPr lang="en-US" sz="2400" dirty="0"/>
              <a:t>Create an adaptable strategy that will lead to retention and completion of students who are prepared to thrive personally and professionally in a multi-faceted world.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60BE14-C47D-EB47-B7BC-79B8EF9ACB4A}"/>
              </a:ext>
            </a:extLst>
          </p:cNvPr>
          <p:cNvGrpSpPr/>
          <p:nvPr/>
        </p:nvGrpSpPr>
        <p:grpSpPr>
          <a:xfrm>
            <a:off x="2554791" y="1737361"/>
            <a:ext cx="2920753" cy="1864312"/>
            <a:chOff x="4927107" y="1358283"/>
            <a:chExt cx="2920753" cy="1864312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51990979-3D06-DB49-816D-80F0A5F03A4B}"/>
                </a:ext>
              </a:extLst>
            </p:cNvPr>
            <p:cNvSpPr/>
            <p:nvPr/>
          </p:nvSpPr>
          <p:spPr>
            <a:xfrm>
              <a:off x="4927107" y="1358283"/>
              <a:ext cx="2920753" cy="1864312"/>
            </a:xfrm>
            <a:prstGeom prst="wedgeRoundRectCallout">
              <a:avLst>
                <a:gd name="adj1" fmla="val -59050"/>
                <a:gd name="adj2" fmla="val 9172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248DB7-5258-B34D-AEFE-B246666C0C52}"/>
                </a:ext>
              </a:extLst>
            </p:cNvPr>
            <p:cNvSpPr txBox="1"/>
            <p:nvPr/>
          </p:nvSpPr>
          <p:spPr>
            <a:xfrm>
              <a:off x="5144609" y="1597941"/>
              <a:ext cx="24857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Student success</a:t>
              </a:r>
            </a:p>
            <a:p>
              <a:pPr algn="ctr"/>
              <a:r>
                <a:rPr lang="en-US" sz="2800" dirty="0"/>
                <a:t>Retention</a:t>
              </a:r>
            </a:p>
            <a:p>
              <a:pPr algn="ctr"/>
              <a:r>
                <a:rPr lang="en-US" sz="2800" dirty="0"/>
                <a:t>Completion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62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Activities &amp; Outcomes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65586"/>
            <a:ext cx="7617655" cy="386331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Established a mission and process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Revisited UVU’s Essential Learning Outcomes (ELOs)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Created an Assessment Committee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Moved GE Committee to be under Faculty Senate (UCC)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Established four areas for further study this year: HIPS, FYS, Pathways, and GE enhancements.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RUEC recommendations have been fully supported by the Faculty Senate (both years).</a:t>
            </a:r>
          </a:p>
        </p:txBody>
      </p:sp>
    </p:spTree>
    <p:extLst>
      <p:ext uri="{BB962C8B-B14F-4D97-AF65-F5344CB8AC3E}">
        <p14:creationId xmlns:p14="http://schemas.microsoft.com/office/powerpoint/2010/main" val="9069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Activities &amp; Outcomes 2018-2019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65586"/>
            <a:ext cx="7617655" cy="386331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Established a mission and process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Revisited UVU’s Essential Learning Outcomes (ELOs)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Created an Assessment Committee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Moved GE Committee to be under Faculty Senate (UCC)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Established four areas for further study this year: HIPS, FYS, Pathways, and GE enhancements.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RUEC recommendations have been fully supported by the Faculty Senate (both years).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590C4FE-1677-904A-943E-BB581A2F67C3}"/>
              </a:ext>
            </a:extLst>
          </p:cNvPr>
          <p:cNvSpPr/>
          <p:nvPr/>
        </p:nvSpPr>
        <p:spPr>
          <a:xfrm>
            <a:off x="1337869" y="2194186"/>
            <a:ext cx="6587835" cy="2845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Our constant battle: balancing the visionary and transformational against the realistic constraints of UVU’s students, faculty, budget, etc.</a:t>
            </a:r>
          </a:p>
        </p:txBody>
      </p:sp>
    </p:spTree>
    <p:extLst>
      <p:ext uri="{BB962C8B-B14F-4D97-AF65-F5344CB8AC3E}">
        <p14:creationId xmlns:p14="http://schemas.microsoft.com/office/powerpoint/2010/main" val="294879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094810"/>
              </p:ext>
            </p:extLst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39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9DE2FF-C7BC-5442-A291-7A2DE44F4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724" y="654477"/>
            <a:ext cx="6217738" cy="5528808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AFC8B8B1-A3B4-364B-9576-4F0EF9E1EAB9}"/>
              </a:ext>
            </a:extLst>
          </p:cNvPr>
          <p:cNvSpPr/>
          <p:nvPr/>
        </p:nvSpPr>
        <p:spPr>
          <a:xfrm>
            <a:off x="479384" y="1931325"/>
            <a:ext cx="1837278" cy="5715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4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B4246C-58B7-3244-AC21-041021285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944" y="1822779"/>
            <a:ext cx="6694056" cy="4333873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4C5ECB4-0C60-9D4A-8E72-00278947F112}"/>
              </a:ext>
            </a:extLst>
          </p:cNvPr>
          <p:cNvSpPr/>
          <p:nvPr/>
        </p:nvSpPr>
        <p:spPr>
          <a:xfrm>
            <a:off x="479384" y="1931325"/>
            <a:ext cx="1837278" cy="5715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3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21504"/>
            <a:ext cx="7543800" cy="1450757"/>
          </a:xfrm>
        </p:spPr>
        <p:txBody>
          <a:bodyPr/>
          <a:lstStyle/>
          <a:p>
            <a:r>
              <a:rPr lang="en-US" dirty="0"/>
              <a:t>2019 Initiatives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A8A8018-7E0C-9F4C-9F43-7C6D7074C5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84" y="1866034"/>
          <a:ext cx="8055016" cy="429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B4246C-58B7-3244-AC21-041021285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9944" y="1822779"/>
            <a:ext cx="6694056" cy="43338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77D6EB-4AD1-1543-BCF0-C5A4BA983C49}"/>
              </a:ext>
            </a:extLst>
          </p:cNvPr>
          <p:cNvGrpSpPr/>
          <p:nvPr/>
        </p:nvGrpSpPr>
        <p:grpSpPr>
          <a:xfrm>
            <a:off x="4336610" y="2670772"/>
            <a:ext cx="4644428" cy="3395050"/>
            <a:chOff x="4336610" y="2670772"/>
            <a:chExt cx="4644428" cy="33950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F068D7A-30C2-9744-879D-FFD9263AB150}"/>
                </a:ext>
              </a:extLst>
            </p:cNvPr>
            <p:cNvSpPr/>
            <p:nvPr/>
          </p:nvSpPr>
          <p:spPr>
            <a:xfrm>
              <a:off x="4336610" y="2670772"/>
              <a:ext cx="4644428" cy="33950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BB3A04-8B05-4448-B4BA-E90306699260}"/>
                </a:ext>
              </a:extLst>
            </p:cNvPr>
            <p:cNvSpPr txBox="1"/>
            <p:nvPr/>
          </p:nvSpPr>
          <p:spPr>
            <a:xfrm>
              <a:off x="5071778" y="3105804"/>
              <a:ext cx="374511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Reduce degree complexity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Promote more Associates degrees or intermediate certifications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Allow for more flexibility and efficiency to exit and re-enter degree programs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/>
                <a:t>“Stackable” degrees</a:t>
              </a:r>
              <a:endParaRPr lang="en-US" dirty="0"/>
            </a:p>
          </p:txBody>
        </p:sp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64DBC4F9-992A-234B-9D8D-883BB5E551C8}"/>
              </a:ext>
            </a:extLst>
          </p:cNvPr>
          <p:cNvSpPr/>
          <p:nvPr/>
        </p:nvSpPr>
        <p:spPr>
          <a:xfrm>
            <a:off x="479384" y="1931325"/>
            <a:ext cx="1837278" cy="571500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625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2043</TotalTime>
  <Words>2209</Words>
  <Application>Microsoft Macintosh PowerPoint</Application>
  <PresentationFormat>On-screen Show (4:3)</PresentationFormat>
  <Paragraphs>231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Re-Envisioning the Undergraduate Experience</vt:lpstr>
      <vt:lpstr>About the Committee </vt:lpstr>
      <vt:lpstr>About the Committee </vt:lpstr>
      <vt:lpstr>Activities &amp; Outcomes 2018-2019</vt:lpstr>
      <vt:lpstr>Activities &amp; Outcomes 2018-2019</vt:lpstr>
      <vt:lpstr>2019 Initiatives</vt:lpstr>
      <vt:lpstr>2019 Initiatives</vt:lpstr>
      <vt:lpstr>2019 Initiatives</vt:lpstr>
      <vt:lpstr>2019 Initiatives</vt:lpstr>
      <vt:lpstr>2019 Initiatives</vt:lpstr>
      <vt:lpstr>2019 Initiatives</vt:lpstr>
      <vt:lpstr>2019 Initiatives</vt:lpstr>
      <vt:lpstr>2019 Initiatives</vt:lpstr>
      <vt:lpstr>Vision 2030</vt:lpstr>
      <vt:lpstr>RUEC Schedule and Actions:</vt:lpstr>
      <vt:lpstr>Questions:</vt:lpstr>
      <vt:lpstr>Next meeting: 29 Aug </vt:lpstr>
    </vt:vector>
  </TitlesOfParts>
  <Company>Utah Valley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Tolman</dc:creator>
  <cp:lastModifiedBy>Joe Jensen</cp:lastModifiedBy>
  <cp:revision>66</cp:revision>
  <cp:lastPrinted>2018-12-14T22:53:33Z</cp:lastPrinted>
  <dcterms:created xsi:type="dcterms:W3CDTF">2018-12-13T15:04:55Z</dcterms:created>
  <dcterms:modified xsi:type="dcterms:W3CDTF">2019-08-22T23:07:01Z</dcterms:modified>
</cp:coreProperties>
</file>