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30" d="100"/>
          <a:sy n="130" d="100"/>
        </p:scale>
        <p:origin x="-10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637F5-C733-CF45-81C4-D07F3468478B}" type="datetimeFigureOut">
              <a:rPr lang="en-US" smtClean="0"/>
              <a:t>8/28/18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0468F-5D04-5540-8FF3-04B4A3342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240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637F5-C733-CF45-81C4-D07F3468478B}" type="datetimeFigureOut">
              <a:rPr lang="en-US" smtClean="0"/>
              <a:t>8/28/18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0468F-5D04-5540-8FF3-04B4A3342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275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637F5-C733-CF45-81C4-D07F3468478B}" type="datetimeFigureOut">
              <a:rPr lang="en-US" smtClean="0"/>
              <a:t>8/28/18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0468F-5D04-5540-8FF3-04B4A3342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7247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White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474830"/>
            <a:ext cx="7772400" cy="1470025"/>
          </a:xfrm>
        </p:spPr>
        <p:txBody>
          <a:bodyPr/>
          <a:lstStyle>
            <a:lvl1pPr>
              <a:defRPr baseline="0">
                <a:solidFill>
                  <a:srgbClr val="1F4C2B"/>
                </a:solidFill>
              </a:defRPr>
            </a:lvl1pPr>
          </a:lstStyle>
          <a:p>
            <a:r>
              <a:rPr lang="en-US" dirty="0" smtClean="0"/>
              <a:t>Insert slide title here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1945218"/>
            <a:ext cx="7772400" cy="4025900"/>
          </a:xfrm>
        </p:spPr>
        <p:txBody>
          <a:bodyPr>
            <a:normAutofit/>
          </a:bodyPr>
          <a:lstStyle>
            <a:lvl1pPr marL="0" indent="0">
              <a:buNone/>
              <a:defRPr sz="1600" baseline="0">
                <a:solidFill>
                  <a:srgbClr val="7B7D7D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 dolor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consectetur</a:t>
            </a:r>
            <a:r>
              <a:rPr lang="en-US" dirty="0" smtClean="0"/>
              <a:t> </a:t>
            </a:r>
            <a:r>
              <a:rPr lang="en-US" dirty="0" err="1" smtClean="0"/>
              <a:t>adipiscing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 </a:t>
            </a:r>
            <a:r>
              <a:rPr lang="en-US" dirty="0" err="1" smtClean="0"/>
              <a:t>Quisque</a:t>
            </a:r>
            <a:r>
              <a:rPr lang="en-US" dirty="0" smtClean="0"/>
              <a:t> id </a:t>
            </a:r>
            <a:r>
              <a:rPr lang="en-US" dirty="0" err="1" smtClean="0"/>
              <a:t>egestas</a:t>
            </a:r>
            <a:r>
              <a:rPr lang="en-US" dirty="0" smtClean="0"/>
              <a:t> </a:t>
            </a:r>
            <a:r>
              <a:rPr lang="en-US" dirty="0" err="1" smtClean="0"/>
              <a:t>neque</a:t>
            </a:r>
            <a:r>
              <a:rPr lang="en-US" dirty="0" smtClean="0"/>
              <a:t>, id </a:t>
            </a:r>
            <a:r>
              <a:rPr lang="en-US" dirty="0" err="1" smtClean="0"/>
              <a:t>porta</a:t>
            </a:r>
            <a:r>
              <a:rPr lang="en-US" dirty="0" smtClean="0"/>
              <a:t> </a:t>
            </a:r>
            <a:r>
              <a:rPr lang="en-US" dirty="0" err="1" smtClean="0"/>
              <a:t>risus</a:t>
            </a:r>
            <a:r>
              <a:rPr lang="en-US" dirty="0" smtClean="0"/>
              <a:t>. </a:t>
            </a:r>
            <a:r>
              <a:rPr lang="en-US" dirty="0" err="1" smtClean="0"/>
              <a:t>Sed</a:t>
            </a:r>
            <a:r>
              <a:rPr lang="en-US" dirty="0" smtClean="0"/>
              <a:t> </a:t>
            </a:r>
            <a:r>
              <a:rPr lang="en-US" dirty="0" err="1" smtClean="0"/>
              <a:t>pharetra</a:t>
            </a:r>
            <a:r>
              <a:rPr lang="en-US" dirty="0" smtClean="0"/>
              <a:t> </a:t>
            </a:r>
            <a:r>
              <a:rPr lang="en-US" dirty="0" err="1" smtClean="0"/>
              <a:t>eleifend</a:t>
            </a:r>
            <a:r>
              <a:rPr lang="en-US" dirty="0" smtClean="0"/>
              <a:t> </a:t>
            </a:r>
            <a:r>
              <a:rPr lang="en-US" dirty="0" err="1" smtClean="0"/>
              <a:t>metus</a:t>
            </a:r>
            <a:r>
              <a:rPr lang="en-US" dirty="0" smtClean="0"/>
              <a:t> </a:t>
            </a:r>
            <a:r>
              <a:rPr lang="en-US" dirty="0" err="1" smtClean="0"/>
              <a:t>varius</a:t>
            </a:r>
            <a:r>
              <a:rPr lang="en-US" dirty="0" smtClean="0"/>
              <a:t> </a:t>
            </a:r>
            <a:r>
              <a:rPr lang="en-US" dirty="0" err="1" smtClean="0"/>
              <a:t>iaculis</a:t>
            </a:r>
            <a:r>
              <a:rPr lang="en-US" dirty="0" smtClean="0"/>
              <a:t>. Nam </a:t>
            </a:r>
            <a:r>
              <a:rPr lang="en-US" dirty="0" err="1" smtClean="0"/>
              <a:t>rhoncus</a:t>
            </a:r>
            <a:r>
              <a:rPr lang="en-US" dirty="0" smtClean="0"/>
              <a:t> </a:t>
            </a:r>
            <a:r>
              <a:rPr lang="en-US" dirty="0" err="1" smtClean="0"/>
              <a:t>tincudunt</a:t>
            </a:r>
            <a:r>
              <a:rPr lang="en-US" dirty="0" smtClean="0"/>
              <a:t> </a:t>
            </a:r>
            <a:r>
              <a:rPr lang="en-US" dirty="0" err="1" smtClean="0"/>
              <a:t>nibh</a:t>
            </a:r>
            <a:r>
              <a:rPr lang="en-US" dirty="0" smtClean="0"/>
              <a:t> semper.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dirty="0" smtClean="0"/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err="1" smtClean="0"/>
              <a:t>Quisque</a:t>
            </a:r>
            <a:r>
              <a:rPr lang="en-US" dirty="0" smtClean="0"/>
              <a:t> </a:t>
            </a:r>
            <a:r>
              <a:rPr lang="en-US" dirty="0" err="1" smtClean="0"/>
              <a:t>cursus</a:t>
            </a:r>
            <a:r>
              <a:rPr lang="en-US" dirty="0" smtClean="0"/>
              <a:t> </a:t>
            </a:r>
            <a:r>
              <a:rPr lang="en-US" dirty="0" err="1" smtClean="0"/>
              <a:t>rutrum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 non </a:t>
            </a:r>
            <a:r>
              <a:rPr lang="en-US" dirty="0" err="1" smtClean="0"/>
              <a:t>varius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0897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637F5-C733-CF45-81C4-D07F3468478B}" type="datetimeFigureOut">
              <a:rPr lang="en-US" smtClean="0"/>
              <a:t>8/28/18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0468F-5D04-5540-8FF3-04B4A3342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306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637F5-C733-CF45-81C4-D07F3468478B}" type="datetimeFigureOut">
              <a:rPr lang="en-US" smtClean="0"/>
              <a:t>8/28/18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0468F-5D04-5540-8FF3-04B4A3342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254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637F5-C733-CF45-81C4-D07F3468478B}" type="datetimeFigureOut">
              <a:rPr lang="en-US" smtClean="0"/>
              <a:t>8/28/18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0468F-5D04-5540-8FF3-04B4A3342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024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637F5-C733-CF45-81C4-D07F3468478B}" type="datetimeFigureOut">
              <a:rPr lang="en-US" smtClean="0"/>
              <a:t>8/28/18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0468F-5D04-5540-8FF3-04B4A3342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983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637F5-C733-CF45-81C4-D07F3468478B}" type="datetimeFigureOut">
              <a:rPr lang="en-US" smtClean="0"/>
              <a:t>8/28/18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0468F-5D04-5540-8FF3-04B4A3342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93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637F5-C733-CF45-81C4-D07F3468478B}" type="datetimeFigureOut">
              <a:rPr lang="en-US" smtClean="0"/>
              <a:t>8/28/18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0468F-5D04-5540-8FF3-04B4A3342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610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637F5-C733-CF45-81C4-D07F3468478B}" type="datetimeFigureOut">
              <a:rPr lang="en-US" smtClean="0"/>
              <a:t>8/28/18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0468F-5D04-5540-8FF3-04B4A3342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092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637F5-C733-CF45-81C4-D07F3468478B}" type="datetimeFigureOut">
              <a:rPr lang="en-US" smtClean="0"/>
              <a:t>8/28/18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0468F-5D04-5540-8FF3-04B4A3342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075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6637F5-C733-CF45-81C4-D07F3468478B}" type="datetimeFigureOut">
              <a:rPr lang="en-US" smtClean="0"/>
              <a:t>8/28/18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A0468F-5D04-5540-8FF3-04B4A3342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30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3081" y="1428524"/>
            <a:ext cx="7985126" cy="1470025"/>
          </a:xfrm>
        </p:spPr>
        <p:txBody>
          <a:bodyPr>
            <a:normAutofit fontScale="90000"/>
          </a:bodyPr>
          <a:lstStyle/>
          <a:p>
            <a:r>
              <a:rPr lang="en-US" sz="4800" dirty="0" smtClean="0">
                <a:solidFill>
                  <a:srgbClr val="008000"/>
                </a:solidFill>
              </a:rPr>
              <a:t>Re-envisioning the Undergraduate Experience</a:t>
            </a:r>
            <a:endParaRPr lang="en-US" sz="4800" dirty="0">
              <a:solidFill>
                <a:srgbClr val="008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53081" y="3534870"/>
            <a:ext cx="7772400" cy="729434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August 30, 2018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6966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95768" y="279446"/>
            <a:ext cx="4874847" cy="1000324"/>
          </a:xfrm>
        </p:spPr>
        <p:txBody>
          <a:bodyPr>
            <a:normAutofit/>
          </a:bodyPr>
          <a:lstStyle/>
          <a:p>
            <a:r>
              <a:rPr lang="en-US" sz="5400" dirty="0" smtClean="0"/>
              <a:t>Today</a:t>
            </a:r>
            <a:endParaRPr lang="en-US" sz="5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285750" indent="-285750">
              <a:buFont typeface="Arial"/>
              <a:buChar char="•"/>
            </a:pPr>
            <a:r>
              <a:rPr lang="en-US" sz="3600" dirty="0" err="1" smtClean="0">
                <a:solidFill>
                  <a:schemeClr val="tx1"/>
                </a:solidFill>
              </a:rPr>
              <a:t>Civitas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smtClean="0">
                <a:solidFill>
                  <a:schemeClr val="tx1"/>
                </a:solidFill>
              </a:rPr>
              <a:t>Presentation</a:t>
            </a:r>
            <a:endParaRPr lang="en-US" sz="3600" dirty="0" smtClean="0">
              <a:solidFill>
                <a:schemeClr val="tx1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en-US" sz="3600" dirty="0" smtClean="0">
                <a:solidFill>
                  <a:schemeClr val="tx1"/>
                </a:solidFill>
              </a:rPr>
              <a:t>Chair Elections</a:t>
            </a:r>
          </a:p>
          <a:p>
            <a:pPr marL="285750" indent="-285750">
              <a:buFont typeface="Arial"/>
              <a:buChar char="•"/>
            </a:pPr>
            <a:r>
              <a:rPr lang="en-US" sz="3600" dirty="0" smtClean="0">
                <a:solidFill>
                  <a:schemeClr val="tx1"/>
                </a:solidFill>
              </a:rPr>
              <a:t>Book- Teaching the Whole Student</a:t>
            </a:r>
          </a:p>
          <a:p>
            <a:pPr marL="285750" indent="-285750">
              <a:buFont typeface="Arial"/>
              <a:buChar char="•"/>
            </a:pPr>
            <a:r>
              <a:rPr lang="en-US" sz="3600" dirty="0" smtClean="0">
                <a:solidFill>
                  <a:schemeClr val="tx1"/>
                </a:solidFill>
              </a:rPr>
              <a:t>Next Steps- </a:t>
            </a:r>
            <a:r>
              <a:rPr lang="en-US" sz="3600" dirty="0" err="1" smtClean="0">
                <a:solidFill>
                  <a:schemeClr val="tx1"/>
                </a:solidFill>
              </a:rPr>
              <a:t>workplan</a:t>
            </a:r>
            <a:endParaRPr lang="en-US" sz="3600" dirty="0" smtClean="0">
              <a:solidFill>
                <a:schemeClr val="tx1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en-US" sz="3600" dirty="0" err="1" smtClean="0">
                <a:solidFill>
                  <a:schemeClr val="tx1"/>
                </a:solidFill>
              </a:rPr>
              <a:t>Mtg</a:t>
            </a:r>
            <a:r>
              <a:rPr lang="en-US" sz="3600" dirty="0" smtClean="0">
                <a:solidFill>
                  <a:schemeClr val="tx1"/>
                </a:solidFill>
              </a:rPr>
              <a:t> Schedule moving forward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351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Chair Nominations &amp; Vote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800" dirty="0" smtClean="0">
                <a:solidFill>
                  <a:srgbClr val="000000"/>
                </a:solidFill>
              </a:rPr>
              <a:t>Any additional </a:t>
            </a:r>
            <a:r>
              <a:rPr lang="en-US" sz="2800" dirty="0" smtClean="0">
                <a:solidFill>
                  <a:srgbClr val="000000"/>
                </a:solidFill>
              </a:rPr>
              <a:t>nominations from </a:t>
            </a:r>
            <a:r>
              <a:rPr lang="en-US" sz="2800" dirty="0" smtClean="0">
                <a:solidFill>
                  <a:srgbClr val="000000"/>
                </a:solidFill>
              </a:rPr>
              <a:t>the floor?</a:t>
            </a:r>
          </a:p>
          <a:p>
            <a:pPr marL="285750" indent="-285750">
              <a:buFont typeface="Arial"/>
              <a:buChar char="•"/>
            </a:pPr>
            <a:r>
              <a:rPr lang="en-US" sz="2800" dirty="0" smtClean="0">
                <a:solidFill>
                  <a:srgbClr val="000000"/>
                </a:solidFill>
              </a:rPr>
              <a:t>Nominations accepted:</a:t>
            </a:r>
          </a:p>
          <a:p>
            <a:pPr marL="1028700" lvl="1"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Joe Jensen</a:t>
            </a:r>
            <a:endParaRPr lang="en-US" dirty="0" smtClean="0">
              <a:solidFill>
                <a:srgbClr val="000000"/>
              </a:solidFill>
            </a:endParaRPr>
          </a:p>
          <a:p>
            <a:pPr marL="1028700" lvl="1"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Brian Birch</a:t>
            </a:r>
          </a:p>
          <a:p>
            <a:pPr marL="285750">
              <a:buFont typeface="Arial"/>
              <a:buChar char="•"/>
            </a:pPr>
            <a:r>
              <a:rPr lang="en-US" sz="2800" dirty="0" smtClean="0">
                <a:solidFill>
                  <a:srgbClr val="000000"/>
                </a:solidFill>
              </a:rPr>
              <a:t>Vote</a:t>
            </a:r>
            <a:endParaRPr lang="en-US" sz="2800" dirty="0" smtClean="0">
              <a:solidFill>
                <a:srgbClr val="000000"/>
              </a:solidFill>
            </a:endParaRPr>
          </a:p>
          <a:p>
            <a:pPr lvl="1" indent="0">
              <a:buNone/>
            </a:pPr>
            <a:endParaRPr lang="en-US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2415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0369"/>
            <a:ext cx="5439508" cy="1470025"/>
          </a:xfrm>
        </p:spPr>
        <p:txBody>
          <a:bodyPr/>
          <a:lstStyle/>
          <a:p>
            <a:r>
              <a:rPr lang="en-US" dirty="0" smtClean="0"/>
              <a:t>Book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rgbClr val="000000"/>
                </a:solidFill>
              </a:rPr>
              <a:t>As discussed at the “Retreat</a:t>
            </a:r>
            <a:r>
              <a:rPr lang="en-US" sz="3200" dirty="0" smtClean="0">
                <a:solidFill>
                  <a:srgbClr val="000000"/>
                </a:solidFill>
              </a:rPr>
              <a:t>”</a:t>
            </a:r>
          </a:p>
          <a:p>
            <a:r>
              <a:rPr lang="en-US" sz="3200" dirty="0" smtClean="0">
                <a:solidFill>
                  <a:srgbClr val="000000"/>
                </a:solidFill>
              </a:rPr>
              <a:t>Discuss at our next </a:t>
            </a:r>
            <a:r>
              <a:rPr lang="en-US" sz="3200" dirty="0" err="1" smtClean="0">
                <a:solidFill>
                  <a:srgbClr val="000000"/>
                </a:solidFill>
              </a:rPr>
              <a:t>Mtg</a:t>
            </a:r>
            <a:endParaRPr lang="en-US" sz="3200" dirty="0" smtClean="0">
              <a:solidFill>
                <a:srgbClr val="000000"/>
              </a:solidFill>
            </a:endParaRPr>
          </a:p>
          <a:p>
            <a:r>
              <a:rPr lang="en-US" sz="3200" dirty="0" smtClean="0">
                <a:solidFill>
                  <a:srgbClr val="000000"/>
                </a:solidFill>
              </a:rPr>
              <a:t>Key Chapters</a:t>
            </a:r>
            <a:endParaRPr lang="en-US" sz="3200" dirty="0" smtClean="0">
              <a:solidFill>
                <a:srgbClr val="000000"/>
              </a:solidFill>
            </a:endParaRP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70630" y="1387231"/>
            <a:ext cx="2888763" cy="4315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916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8077" y="230600"/>
            <a:ext cx="6672385" cy="951478"/>
          </a:xfrm>
        </p:spPr>
        <p:txBody>
          <a:bodyPr>
            <a:normAutofit/>
          </a:bodyPr>
          <a:lstStyle/>
          <a:p>
            <a:r>
              <a:rPr lang="en-US" dirty="0" smtClean="0"/>
              <a:t>4 Groups and A Process Plan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700670" y="1162677"/>
            <a:ext cx="4859080" cy="245947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>
                <a:solidFill>
                  <a:srgbClr val="000000"/>
                </a:solidFill>
              </a:rPr>
              <a:t>Assessment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>
                <a:solidFill>
                  <a:srgbClr val="000000"/>
                </a:solidFill>
              </a:rPr>
              <a:t>Stakeholders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>
                <a:solidFill>
                  <a:srgbClr val="000000"/>
                </a:solidFill>
              </a:rPr>
              <a:t>Big Questions- How?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rgbClr val="000000"/>
                </a:solidFill>
              </a:rPr>
              <a:t>Process </a:t>
            </a:r>
            <a:r>
              <a:rPr lang="en-US" sz="2800" dirty="0">
                <a:solidFill>
                  <a:srgbClr val="000000"/>
                </a:solidFill>
              </a:rPr>
              <a:t>and Strategies </a:t>
            </a:r>
          </a:p>
          <a:p>
            <a:pPr marL="342900" indent="-342900">
              <a:buFont typeface="+mj-lt"/>
              <a:buAutoNum type="arabicPeriod"/>
            </a:pPr>
            <a:endParaRPr lang="en-US" sz="1400" dirty="0"/>
          </a:p>
        </p:txBody>
      </p:sp>
      <p:pic>
        <p:nvPicPr>
          <p:cNvPr id="4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077" y="3934682"/>
            <a:ext cx="8577385" cy="176217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93077" y="3483650"/>
            <a:ext cx="61775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Process Plan: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9208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37153" y="269676"/>
            <a:ext cx="6350000" cy="94170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Integrating the </a:t>
            </a:r>
            <a:br>
              <a:rPr lang="en-US" dirty="0" smtClean="0"/>
            </a:br>
            <a:r>
              <a:rPr lang="en-US" dirty="0" smtClean="0"/>
              <a:t>Groups with the Plan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66616" y="1573619"/>
            <a:ext cx="8020538" cy="4859079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600" dirty="0" smtClean="0">
                <a:solidFill>
                  <a:srgbClr val="000000"/>
                </a:solidFill>
              </a:rPr>
              <a:t>How groups’ efforts support the process plan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sz="2000" b="1" dirty="0" smtClean="0">
                <a:solidFill>
                  <a:srgbClr val="000000"/>
                </a:solidFill>
              </a:rPr>
              <a:t>	</a:t>
            </a:r>
            <a:r>
              <a:rPr lang="en-US" sz="2100" b="1" dirty="0" smtClean="0">
                <a:solidFill>
                  <a:srgbClr val="000000"/>
                </a:solidFill>
              </a:rPr>
              <a:t>Assessment Group:  </a:t>
            </a:r>
            <a:endParaRPr lang="en-US" sz="2000" b="1" dirty="0" smtClean="0">
              <a:solidFill>
                <a:srgbClr val="000000"/>
              </a:solidFill>
            </a:endParaRP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Spring report recommended forming a university committee 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Will be a report out on that is ready for Senate and will be reported here as well</a:t>
            </a:r>
          </a:p>
          <a:p>
            <a:r>
              <a:rPr lang="en-US" sz="2000" b="1" dirty="0" smtClean="0">
                <a:solidFill>
                  <a:srgbClr val="000000"/>
                </a:solidFill>
              </a:rPr>
              <a:t>	</a:t>
            </a:r>
            <a:r>
              <a:rPr lang="en-US" sz="2100" b="1" dirty="0" smtClean="0">
                <a:solidFill>
                  <a:srgbClr val="000000"/>
                </a:solidFill>
              </a:rPr>
              <a:t>Stakeholder Group: 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Continued gathering information 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What do we have?  What do we still need? </a:t>
            </a:r>
          </a:p>
          <a:p>
            <a:pPr marL="457200" lvl="1" indent="0">
              <a:buNone/>
            </a:pPr>
            <a:r>
              <a:rPr lang="en-US" sz="2100" b="1" dirty="0" smtClean="0">
                <a:solidFill>
                  <a:srgbClr val="000000"/>
                </a:solidFill>
              </a:rPr>
              <a:t>Big Questions Group:</a:t>
            </a:r>
          </a:p>
          <a:p>
            <a:pPr marL="1084263" lvl="1" indent="-339725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Identified several questions and ideas, but did not vet them</a:t>
            </a:r>
          </a:p>
          <a:p>
            <a:pPr marL="1084263" lvl="1" indent="-339725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Need to know the questions we must at some point confront	</a:t>
            </a:r>
            <a:endParaRPr lang="en-US" sz="2000" b="1" dirty="0" smtClean="0">
              <a:solidFill>
                <a:srgbClr val="000000"/>
              </a:solidFill>
            </a:endParaRPr>
          </a:p>
          <a:p>
            <a:pPr marL="169863" lvl="1" indent="0">
              <a:buNone/>
            </a:pPr>
            <a:r>
              <a:rPr lang="en-US" sz="2100" b="1" dirty="0" smtClean="0">
                <a:solidFill>
                  <a:srgbClr val="000000"/>
                </a:solidFill>
              </a:rPr>
              <a:t>	Process and Strategies Group:</a:t>
            </a:r>
          </a:p>
          <a:p>
            <a:pPr marL="1084263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Delivered the Process Plan (Macro Process)</a:t>
            </a:r>
          </a:p>
          <a:p>
            <a:pPr marL="1084263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Need to determine Micro Process</a:t>
            </a:r>
          </a:p>
          <a:p>
            <a:pPr marL="1484313" lvl="1" indent="0">
              <a:buNone/>
            </a:pPr>
            <a:r>
              <a:rPr lang="en-US" sz="1900" dirty="0" smtClean="0">
                <a:solidFill>
                  <a:srgbClr val="000000"/>
                </a:solidFill>
              </a:rPr>
              <a:t>-  How we will decide between competing alternatives</a:t>
            </a:r>
            <a:endParaRPr lang="en-US" sz="3300" dirty="0"/>
          </a:p>
        </p:txBody>
      </p:sp>
    </p:spTree>
    <p:extLst>
      <p:ext uri="{BB962C8B-B14F-4D97-AF65-F5344CB8AC3E}">
        <p14:creationId xmlns:p14="http://schemas.microsoft.com/office/powerpoint/2010/main" val="31803620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42845" y="269676"/>
            <a:ext cx="5412155" cy="853785"/>
          </a:xfrm>
        </p:spPr>
        <p:txBody>
          <a:bodyPr/>
          <a:lstStyle/>
          <a:p>
            <a:r>
              <a:rPr lang="en-US" dirty="0" smtClean="0"/>
              <a:t>Integrating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1455614"/>
            <a:ext cx="7696200" cy="1762174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1797538" y="1328614"/>
            <a:ext cx="2442308" cy="840155"/>
          </a:xfrm>
          <a:prstGeom prst="ellipse">
            <a:avLst/>
          </a:prstGeom>
          <a:noFill/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318000" y="1406766"/>
            <a:ext cx="1162539" cy="625234"/>
          </a:xfrm>
          <a:prstGeom prst="ellipse">
            <a:avLst/>
          </a:prstGeom>
          <a:noFill/>
          <a:ln w="28575" cmpd="sng"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588000" y="1406766"/>
            <a:ext cx="937846" cy="625233"/>
          </a:xfrm>
          <a:prstGeom prst="ellipse">
            <a:avLst/>
          </a:prstGeom>
          <a:noFill/>
          <a:ln w="28575" cmpd="sng"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56844" y="3604846"/>
            <a:ext cx="3038232" cy="147732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u="sng" dirty="0" smtClean="0">
                <a:solidFill>
                  <a:srgbClr val="000000"/>
                </a:solidFill>
              </a:rPr>
              <a:t>Stakeholder and Assessment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What else is needed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What will the Redesign accomplish both Academic and “Non-Academic”?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2094614" y="2168769"/>
            <a:ext cx="914401" cy="131884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452077" y="5370953"/>
            <a:ext cx="4718538" cy="1200329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u="sng" dirty="0" smtClean="0">
                <a:solidFill>
                  <a:srgbClr val="000000"/>
                </a:solidFill>
              </a:rPr>
              <a:t>Big Questions Group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What Ideas have been generated?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Do we have any more that need to be added?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What implications come with each “idea”?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15" name="Straight Arrow Connector 14"/>
          <p:cNvCxnSpPr>
            <a:stCxn id="7" idx="4"/>
          </p:cNvCxnSpPr>
          <p:nvPr/>
        </p:nvCxnSpPr>
        <p:spPr>
          <a:xfrm flipH="1">
            <a:off x="4657155" y="2032000"/>
            <a:ext cx="242115" cy="333895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332047" y="3604846"/>
            <a:ext cx="2969846" cy="1200329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u="sng" dirty="0" smtClean="0">
                <a:solidFill>
                  <a:srgbClr val="000000"/>
                </a:solidFill>
              </a:rPr>
              <a:t>Process &amp; Strategies Group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Continue work on the MICRO model for how we actually choose and decide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18" name="Straight Arrow Connector 17"/>
          <p:cNvCxnSpPr>
            <a:stCxn id="9" idx="4"/>
          </p:cNvCxnSpPr>
          <p:nvPr/>
        </p:nvCxnSpPr>
        <p:spPr>
          <a:xfrm>
            <a:off x="6056923" y="2031999"/>
            <a:ext cx="760047" cy="14556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83688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8077" y="250139"/>
            <a:ext cx="6154615" cy="941708"/>
          </a:xfrm>
        </p:spPr>
        <p:txBody>
          <a:bodyPr/>
          <a:lstStyle/>
          <a:p>
            <a:r>
              <a:rPr lang="en-US" dirty="0" smtClean="0"/>
              <a:t>Meeting Schedule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85800" y="1680307"/>
            <a:ext cx="7772400" cy="4112847"/>
          </a:xfrm>
        </p:spPr>
        <p:txBody>
          <a:bodyPr/>
          <a:lstStyle/>
          <a:p>
            <a:r>
              <a:rPr lang="en-US" sz="2000" dirty="0" smtClean="0">
                <a:solidFill>
                  <a:srgbClr val="000000"/>
                </a:solidFill>
              </a:rPr>
              <a:t>August 30- Done</a:t>
            </a:r>
          </a:p>
          <a:p>
            <a:r>
              <a:rPr lang="en-US" sz="2000" dirty="0" smtClean="0">
                <a:solidFill>
                  <a:srgbClr val="000000"/>
                </a:solidFill>
              </a:rPr>
              <a:t>September 6</a:t>
            </a:r>
            <a:r>
              <a:rPr lang="en-US" sz="2000" baseline="30000" dirty="0" smtClean="0">
                <a:solidFill>
                  <a:srgbClr val="000000"/>
                </a:solidFill>
              </a:rPr>
              <a:t>th</a:t>
            </a:r>
            <a:r>
              <a:rPr lang="en-US" sz="2000" dirty="0" smtClean="0">
                <a:solidFill>
                  <a:srgbClr val="000000"/>
                </a:solidFill>
              </a:rPr>
              <a:t>- No Meeting- Group Work</a:t>
            </a:r>
          </a:p>
          <a:p>
            <a:r>
              <a:rPr lang="en-US" sz="2000" dirty="0" smtClean="0">
                <a:solidFill>
                  <a:srgbClr val="000000"/>
                </a:solidFill>
              </a:rPr>
              <a:t>September 13</a:t>
            </a:r>
            <a:r>
              <a:rPr lang="en-US" sz="2000" baseline="30000" dirty="0" smtClean="0">
                <a:solidFill>
                  <a:srgbClr val="000000"/>
                </a:solidFill>
              </a:rPr>
              <a:t>th</a:t>
            </a:r>
            <a:r>
              <a:rPr lang="en-US" sz="2000" dirty="0" smtClean="0">
                <a:solidFill>
                  <a:srgbClr val="000000"/>
                </a:solidFill>
              </a:rPr>
              <a:t>- Stakeholder and Assessment Group Report out- 		Discussion</a:t>
            </a:r>
          </a:p>
          <a:p>
            <a:r>
              <a:rPr lang="en-US" sz="2000" dirty="0" smtClean="0">
                <a:solidFill>
                  <a:srgbClr val="000000"/>
                </a:solidFill>
              </a:rPr>
              <a:t>September 20</a:t>
            </a:r>
            <a:r>
              <a:rPr lang="en-US" sz="2000" baseline="30000" dirty="0" smtClean="0">
                <a:solidFill>
                  <a:srgbClr val="000000"/>
                </a:solidFill>
              </a:rPr>
              <a:t>th</a:t>
            </a:r>
            <a:r>
              <a:rPr lang="en-US" sz="2000" dirty="0" smtClean="0">
                <a:solidFill>
                  <a:srgbClr val="000000"/>
                </a:solidFill>
              </a:rPr>
              <a:t>- No Meeting- Group Work</a:t>
            </a:r>
          </a:p>
          <a:p>
            <a:r>
              <a:rPr lang="en-US" sz="2000" dirty="0" smtClean="0">
                <a:solidFill>
                  <a:srgbClr val="000000"/>
                </a:solidFill>
              </a:rPr>
              <a:t>September 27</a:t>
            </a:r>
            <a:r>
              <a:rPr lang="en-US" sz="2000" baseline="30000" dirty="0" smtClean="0">
                <a:solidFill>
                  <a:srgbClr val="000000"/>
                </a:solidFill>
              </a:rPr>
              <a:t>th</a:t>
            </a:r>
            <a:r>
              <a:rPr lang="en-US" sz="2000" dirty="0" smtClean="0">
                <a:solidFill>
                  <a:srgbClr val="000000"/>
                </a:solidFill>
              </a:rPr>
              <a:t>-  Big Questions Group Report out and Follow-up from 	previous group</a:t>
            </a:r>
          </a:p>
          <a:p>
            <a:r>
              <a:rPr lang="en-US" sz="2000" dirty="0" smtClean="0">
                <a:solidFill>
                  <a:srgbClr val="000000"/>
                </a:solidFill>
              </a:rPr>
              <a:t>October 4</a:t>
            </a:r>
            <a:r>
              <a:rPr lang="en-US" sz="2000" baseline="30000" dirty="0" smtClean="0">
                <a:solidFill>
                  <a:srgbClr val="000000"/>
                </a:solidFill>
              </a:rPr>
              <a:t>th</a:t>
            </a:r>
            <a:r>
              <a:rPr lang="en-US" sz="2000" dirty="0" smtClean="0">
                <a:solidFill>
                  <a:srgbClr val="000000"/>
                </a:solidFill>
              </a:rPr>
              <a:t>- No Meeting- </a:t>
            </a:r>
            <a:r>
              <a:rPr lang="en-US" sz="2000" b="1" dirty="0" smtClean="0">
                <a:solidFill>
                  <a:srgbClr val="000000"/>
                </a:solidFill>
              </a:rPr>
              <a:t>First Campus Forum</a:t>
            </a:r>
            <a:r>
              <a:rPr lang="en-US" sz="2000" dirty="0" smtClean="0">
                <a:solidFill>
                  <a:srgbClr val="000000"/>
                </a:solidFill>
              </a:rPr>
              <a:t>- content to be decided</a:t>
            </a:r>
            <a:r>
              <a:rPr lang="en-US" sz="2000" smtClean="0">
                <a:solidFill>
                  <a:srgbClr val="000000"/>
                </a:solidFill>
              </a:rPr>
              <a:t>- 	Need </a:t>
            </a:r>
            <a:r>
              <a:rPr lang="en-US" sz="2000" dirty="0" smtClean="0">
                <a:solidFill>
                  <a:srgbClr val="000000"/>
                </a:solidFill>
              </a:rPr>
              <a:t>a group working </a:t>
            </a:r>
            <a:r>
              <a:rPr lang="en-US" sz="2000" smtClean="0">
                <a:solidFill>
                  <a:srgbClr val="000000"/>
                </a:solidFill>
              </a:rPr>
              <a:t>this starting </a:t>
            </a:r>
            <a:r>
              <a:rPr lang="en-US" sz="2000" dirty="0" smtClean="0">
                <a:solidFill>
                  <a:srgbClr val="000000"/>
                </a:solidFill>
              </a:rPr>
              <a:t>now</a:t>
            </a:r>
          </a:p>
          <a:p>
            <a:r>
              <a:rPr lang="en-US" sz="2000" dirty="0" smtClean="0">
                <a:solidFill>
                  <a:srgbClr val="000000"/>
                </a:solidFill>
              </a:rPr>
              <a:t>October 11</a:t>
            </a:r>
            <a:r>
              <a:rPr lang="en-US" sz="2000" baseline="30000" dirty="0" smtClean="0">
                <a:solidFill>
                  <a:srgbClr val="000000"/>
                </a:solidFill>
              </a:rPr>
              <a:t>th</a:t>
            </a:r>
            <a:r>
              <a:rPr lang="en-US" sz="2000" dirty="0" smtClean="0">
                <a:solidFill>
                  <a:srgbClr val="000000"/>
                </a:solidFill>
              </a:rPr>
              <a:t>- Big Questions Follow up &amp; Next Steps- Is it time to start 	trying to make some decisions and how?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214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2579</TotalTime>
  <Words>184</Words>
  <Application>Microsoft Macintosh PowerPoint</Application>
  <PresentationFormat>On-screen Show (4:3)</PresentationFormat>
  <Paragraphs>57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Re-envisioning the Undergraduate Experience</vt:lpstr>
      <vt:lpstr>Today</vt:lpstr>
      <vt:lpstr>Chair Nominations &amp; Vote</vt:lpstr>
      <vt:lpstr>Book</vt:lpstr>
      <vt:lpstr>4 Groups and A Process Plan</vt:lpstr>
      <vt:lpstr>Integrating the  Groups with the Plan</vt:lpstr>
      <vt:lpstr>Integrating</vt:lpstr>
      <vt:lpstr>Meeting Schedule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Re-envisioning the Undergraduate Experience</dc:title>
  <dc:creator>Employee</dc:creator>
  <cp:lastModifiedBy>Employee</cp:lastModifiedBy>
  <cp:revision>20</cp:revision>
  <dcterms:created xsi:type="dcterms:W3CDTF">2018-08-25T14:44:26Z</dcterms:created>
  <dcterms:modified xsi:type="dcterms:W3CDTF">2018-08-30T16:28:16Z</dcterms:modified>
</cp:coreProperties>
</file>