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61" r:id="rId4"/>
    <p:sldId id="265" r:id="rId5"/>
    <p:sldId id="266" r:id="rId6"/>
    <p:sldId id="267" r:id="rId7"/>
    <p:sldId id="259" r:id="rId8"/>
    <p:sldId id="269" r:id="rId9"/>
    <p:sldId id="270" r:id="rId10"/>
    <p:sldId id="260" r:id="rId11"/>
    <p:sldId id="262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7"/>
    <p:restoredTop sz="94655"/>
  </p:normalViewPr>
  <p:slideViewPr>
    <p:cSldViewPr snapToGrid="0" snapToObjects="1">
      <p:cViewPr varScale="1">
        <p:scale>
          <a:sx n="124" d="100"/>
          <a:sy n="124" d="100"/>
        </p:scale>
        <p:origin x="-6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D65881-27CD-2047-8BAF-09657881D73B}" type="datetimeFigureOut">
              <a:rPr lang="en-US" smtClean="0"/>
              <a:t>10/11/18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22B632-8615-0F47-A245-A986FB9FF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74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22B632-8615-0F47-A245-A986FB9FFFF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540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09DE9-CE35-5B40-8DF2-F15D157A2DF4}" type="datetimeFigureOut">
              <a:rPr lang="en-US" smtClean="0"/>
              <a:t>10/11/18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4EF60-D50E-284E-9033-24C3D2BA5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449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09DE9-CE35-5B40-8DF2-F15D157A2DF4}" type="datetimeFigureOut">
              <a:rPr lang="en-US" smtClean="0"/>
              <a:t>10/11/18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4EF60-D50E-284E-9033-24C3D2BA5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308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09DE9-CE35-5B40-8DF2-F15D157A2DF4}" type="datetimeFigureOut">
              <a:rPr lang="en-US" smtClean="0"/>
              <a:t>10/11/18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4EF60-D50E-284E-9033-24C3D2BA5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0711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hite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474830"/>
            <a:ext cx="7772400" cy="1470025"/>
          </a:xfrm>
        </p:spPr>
        <p:txBody>
          <a:bodyPr/>
          <a:lstStyle>
            <a:lvl1pPr>
              <a:defRPr baseline="0">
                <a:solidFill>
                  <a:srgbClr val="1F4C2B"/>
                </a:solidFill>
              </a:defRPr>
            </a:lvl1pPr>
          </a:lstStyle>
          <a:p>
            <a:r>
              <a:rPr lang="en-US" dirty="0"/>
              <a:t>Insert slide title here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1945218"/>
            <a:ext cx="7772400" cy="4025900"/>
          </a:xfrm>
        </p:spPr>
        <p:txBody>
          <a:bodyPr>
            <a:normAutofit/>
          </a:bodyPr>
          <a:lstStyle>
            <a:lvl1pPr marL="0" indent="0">
              <a:buNone/>
              <a:defRPr sz="1600" baseline="0">
                <a:solidFill>
                  <a:srgbClr val="7B7D7D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 </a:t>
            </a:r>
            <a:r>
              <a:rPr lang="en-US" dirty="0" err="1"/>
              <a:t>Quisque</a:t>
            </a:r>
            <a:r>
              <a:rPr lang="en-US" dirty="0"/>
              <a:t> id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neque</a:t>
            </a:r>
            <a:r>
              <a:rPr lang="en-US" dirty="0"/>
              <a:t>, id </a:t>
            </a:r>
            <a:r>
              <a:rPr lang="en-US" dirty="0" err="1"/>
              <a:t>porta</a:t>
            </a:r>
            <a:r>
              <a:rPr lang="en-US" dirty="0"/>
              <a:t> </a:t>
            </a:r>
            <a:r>
              <a:rPr lang="en-US" dirty="0" err="1"/>
              <a:t>risus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pharetra</a:t>
            </a:r>
            <a:r>
              <a:rPr lang="en-US" dirty="0"/>
              <a:t> </a:t>
            </a:r>
            <a:r>
              <a:rPr lang="en-US" dirty="0" err="1"/>
              <a:t>eleifend</a:t>
            </a:r>
            <a:r>
              <a:rPr lang="en-US" dirty="0"/>
              <a:t> </a:t>
            </a:r>
            <a:r>
              <a:rPr lang="en-US" dirty="0" err="1"/>
              <a:t>metus</a:t>
            </a:r>
            <a:r>
              <a:rPr lang="en-US" dirty="0"/>
              <a:t> </a:t>
            </a:r>
            <a:r>
              <a:rPr lang="en-US" dirty="0" err="1"/>
              <a:t>varius</a:t>
            </a:r>
            <a:r>
              <a:rPr lang="en-US" dirty="0"/>
              <a:t> </a:t>
            </a:r>
            <a:r>
              <a:rPr lang="en-US" dirty="0" err="1"/>
              <a:t>iaculis</a:t>
            </a:r>
            <a:r>
              <a:rPr lang="en-US" dirty="0"/>
              <a:t>. Nam </a:t>
            </a:r>
            <a:r>
              <a:rPr lang="en-US" dirty="0" err="1"/>
              <a:t>rhoncus</a:t>
            </a:r>
            <a:r>
              <a:rPr lang="en-US" dirty="0"/>
              <a:t> </a:t>
            </a:r>
            <a:r>
              <a:rPr lang="en-US" dirty="0" err="1"/>
              <a:t>tincudunt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 semper.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dirty="0"/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err="1"/>
              <a:t>Quisque</a:t>
            </a:r>
            <a:r>
              <a:rPr lang="en-US" dirty="0"/>
              <a:t> </a:t>
            </a:r>
            <a:r>
              <a:rPr lang="en-US" dirty="0" err="1"/>
              <a:t>cursus</a:t>
            </a:r>
            <a:r>
              <a:rPr lang="en-US" dirty="0"/>
              <a:t> </a:t>
            </a:r>
            <a:r>
              <a:rPr lang="en-US" dirty="0" err="1"/>
              <a:t>rutrum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non </a:t>
            </a:r>
            <a:r>
              <a:rPr lang="en-US" dirty="0" err="1"/>
              <a:t>varius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83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09DE9-CE35-5B40-8DF2-F15D157A2DF4}" type="datetimeFigureOut">
              <a:rPr lang="en-US" smtClean="0"/>
              <a:t>10/11/18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4EF60-D50E-284E-9033-24C3D2BA5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342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09DE9-CE35-5B40-8DF2-F15D157A2DF4}" type="datetimeFigureOut">
              <a:rPr lang="en-US" smtClean="0"/>
              <a:t>10/11/18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4EF60-D50E-284E-9033-24C3D2BA5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42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09DE9-CE35-5B40-8DF2-F15D157A2DF4}" type="datetimeFigureOut">
              <a:rPr lang="en-US" smtClean="0"/>
              <a:t>10/11/18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4EF60-D50E-284E-9033-24C3D2BA5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8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09DE9-CE35-5B40-8DF2-F15D157A2DF4}" type="datetimeFigureOut">
              <a:rPr lang="en-US" smtClean="0"/>
              <a:t>10/11/18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4EF60-D50E-284E-9033-24C3D2BA5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021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09DE9-CE35-5B40-8DF2-F15D157A2DF4}" type="datetimeFigureOut">
              <a:rPr lang="en-US" smtClean="0"/>
              <a:t>10/11/18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4EF60-D50E-284E-9033-24C3D2BA5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666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09DE9-CE35-5B40-8DF2-F15D157A2DF4}" type="datetimeFigureOut">
              <a:rPr lang="en-US" smtClean="0"/>
              <a:t>10/11/18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4EF60-D50E-284E-9033-24C3D2BA5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949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09DE9-CE35-5B40-8DF2-F15D157A2DF4}" type="datetimeFigureOut">
              <a:rPr lang="en-US" smtClean="0"/>
              <a:t>10/11/18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4EF60-D50E-284E-9033-24C3D2BA5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439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09DE9-CE35-5B40-8DF2-F15D157A2DF4}" type="datetimeFigureOut">
              <a:rPr lang="en-US" smtClean="0"/>
              <a:t>10/11/18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4EF60-D50E-284E-9033-24C3D2BA5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084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09DE9-CE35-5B40-8DF2-F15D157A2DF4}" type="datetimeFigureOut">
              <a:rPr lang="en-US" smtClean="0"/>
              <a:t>10/11/18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4EF60-D50E-284E-9033-24C3D2BA5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610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918309"/>
            <a:ext cx="8333154" cy="2246332"/>
          </a:xfrm>
        </p:spPr>
        <p:txBody>
          <a:bodyPr>
            <a:noAutofit/>
          </a:bodyPr>
          <a:lstStyle/>
          <a:p>
            <a:r>
              <a:rPr lang="en-US" sz="5400" dirty="0">
                <a:solidFill>
                  <a:srgbClr val="000000"/>
                </a:solidFill>
              </a:rPr>
              <a:t>Re-Envisioning </a:t>
            </a:r>
            <a:endParaRPr lang="en-US" sz="5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85799" y="3286390"/>
            <a:ext cx="7772400" cy="1066271"/>
          </a:xfrm>
        </p:spPr>
        <p:txBody>
          <a:bodyPr>
            <a:normAutofit fontScale="40000" lnSpcReduction="20000"/>
          </a:bodyPr>
          <a:lstStyle/>
          <a:p>
            <a:pPr algn="ctr"/>
            <a:endParaRPr lang="en-US" dirty="0">
              <a:solidFill>
                <a:srgbClr val="000000"/>
              </a:solidFill>
            </a:endParaRPr>
          </a:p>
          <a:p>
            <a:pPr algn="ctr"/>
            <a:endParaRPr lang="en-US" dirty="0">
              <a:solidFill>
                <a:srgbClr val="000000"/>
              </a:solidFill>
            </a:endParaRPr>
          </a:p>
          <a:p>
            <a:pPr algn="ctr"/>
            <a:endParaRPr lang="en-US" sz="2000" dirty="0">
              <a:solidFill>
                <a:srgbClr val="000000"/>
              </a:solidFill>
            </a:endParaRPr>
          </a:p>
          <a:p>
            <a:pPr algn="ctr"/>
            <a:endParaRPr lang="en-US" sz="2000" dirty="0">
              <a:solidFill>
                <a:srgbClr val="000000"/>
              </a:solidFill>
            </a:endParaRPr>
          </a:p>
          <a:p>
            <a:pPr algn="ctr"/>
            <a:r>
              <a:rPr lang="en-US" sz="6700" dirty="0">
                <a:solidFill>
                  <a:srgbClr val="000000"/>
                </a:solidFill>
              </a:rPr>
              <a:t>October 11, 2018</a:t>
            </a:r>
          </a:p>
        </p:txBody>
      </p:sp>
    </p:spTree>
    <p:extLst>
      <p:ext uri="{BB962C8B-B14F-4D97-AF65-F5344CB8AC3E}">
        <p14:creationId xmlns:p14="http://schemas.microsoft.com/office/powerpoint/2010/main" val="4026005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2105" y="474830"/>
            <a:ext cx="7772400" cy="1470025"/>
          </a:xfrm>
        </p:spPr>
        <p:txBody>
          <a:bodyPr/>
          <a:lstStyle/>
          <a:p>
            <a:r>
              <a:rPr lang="en-US" dirty="0"/>
              <a:t>Working Groups- Big Questions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rgbClr val="000000"/>
                </a:solidFill>
              </a:rPr>
              <a:t>What are the 3-5 Big Questions this group must wrestle with between now and November Campus Meeting?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>
                <a:solidFill>
                  <a:srgbClr val="000000"/>
                </a:solidFill>
              </a:rPr>
              <a:t>Working Groups and Reports back with “decision items” for each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>
                <a:solidFill>
                  <a:srgbClr val="000000"/>
                </a:solidFill>
              </a:rPr>
              <a:t>Meet every week we are here (not next week) until November meeting on these issues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>
                <a:solidFill>
                  <a:srgbClr val="000000"/>
                </a:solidFill>
              </a:rPr>
              <a:t>Bring in a few key outside voices?</a:t>
            </a:r>
          </a:p>
        </p:txBody>
      </p:sp>
    </p:spTree>
    <p:extLst>
      <p:ext uri="{BB962C8B-B14F-4D97-AF65-F5344CB8AC3E}">
        <p14:creationId xmlns:p14="http://schemas.microsoft.com/office/powerpoint/2010/main" val="21971505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CEE81A-DC63-6D4B-9AA7-C104CAC1818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Biggest of the Big Questions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23AE5AB-E9EF-204C-B65E-97EA9C5DCA9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85800" y="1685908"/>
            <a:ext cx="7772400" cy="4878665"/>
          </a:xfrm>
        </p:spPr>
        <p:txBody>
          <a:bodyPr>
            <a:normAutofit/>
          </a:bodyPr>
          <a:lstStyle/>
          <a:p>
            <a:r>
              <a:rPr lang="en-US" sz="2400" b="1" i="1" dirty="0">
                <a:solidFill>
                  <a:schemeClr val="tx1"/>
                </a:solidFill>
              </a:rPr>
              <a:t>Should GE be organized to meet the needs of students/colleges working towards a particular career path, and thereby streamlined for increased retention and quicker completion?</a:t>
            </a:r>
          </a:p>
          <a:p>
            <a:pPr algn="ctr"/>
            <a:r>
              <a:rPr lang="en-US" sz="2400" dirty="0"/>
              <a:t>or</a:t>
            </a:r>
          </a:p>
          <a:p>
            <a:r>
              <a:rPr lang="en-US" sz="2400" b="1" i="1" dirty="0">
                <a:solidFill>
                  <a:schemeClr val="tx1"/>
                </a:solidFill>
              </a:rPr>
              <a:t>Should GE be organized around making students more liberally educated, with increased efforts to guarantee broad exposure to topics and ways of thinking outside their discipline?</a:t>
            </a:r>
          </a:p>
          <a:p>
            <a:endParaRPr lang="en-US" sz="2400" dirty="0"/>
          </a:p>
          <a:p>
            <a:r>
              <a:rPr lang="en-US" sz="1900" dirty="0"/>
              <a:t>The former favors more siloed GE in majors, the latter favors the Freshman Seminar cross-disciplinary approach.</a:t>
            </a:r>
          </a:p>
        </p:txBody>
      </p:sp>
    </p:spTree>
    <p:extLst>
      <p:ext uri="{BB962C8B-B14F-4D97-AF65-F5344CB8AC3E}">
        <p14:creationId xmlns:p14="http://schemas.microsoft.com/office/powerpoint/2010/main" val="12169676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CEE81A-DC63-6D4B-9AA7-C104CAC1818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Biggest of the Big Questions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23AE5AB-E9EF-204C-B65E-97EA9C5DCA9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85800" y="1931569"/>
            <a:ext cx="7772400" cy="4878665"/>
          </a:xfrm>
        </p:spPr>
        <p:txBody>
          <a:bodyPr>
            <a:normAutofit/>
          </a:bodyPr>
          <a:lstStyle/>
          <a:p>
            <a:r>
              <a:rPr lang="en-US" sz="2400" b="1" i="1" dirty="0">
                <a:solidFill>
                  <a:schemeClr val="tx1"/>
                </a:solidFill>
              </a:rPr>
              <a:t>Do we accept that large sections, hybrid, and online courses are a necessity and design a strategy to make the best of it?</a:t>
            </a:r>
          </a:p>
          <a:p>
            <a:pPr algn="ctr"/>
            <a:r>
              <a:rPr lang="en-US" sz="2400" dirty="0"/>
              <a:t>or</a:t>
            </a:r>
          </a:p>
          <a:p>
            <a:r>
              <a:rPr lang="en-US" sz="2400" b="1" i="1" dirty="0">
                <a:solidFill>
                  <a:schemeClr val="tx1"/>
                </a:solidFill>
              </a:rPr>
              <a:t>Do we push back against this trend, and fight for GE (or FS) to be taught </a:t>
            </a:r>
            <a:r>
              <a:rPr lang="en-US" sz="2400" b="1" i="1">
                <a:solidFill>
                  <a:schemeClr val="tx1"/>
                </a:solidFill>
              </a:rPr>
              <a:t>in smaller classes using </a:t>
            </a:r>
            <a:r>
              <a:rPr lang="en-US" sz="2400" b="1" i="1" dirty="0">
                <a:solidFill>
                  <a:schemeClr val="tx1"/>
                </a:solidFill>
              </a:rPr>
              <a:t>methodologies that are proven to be most effective for student success?</a:t>
            </a:r>
          </a:p>
          <a:p>
            <a:endParaRPr lang="en-US" sz="2400" b="1" i="1" dirty="0">
              <a:solidFill>
                <a:schemeClr val="tx1"/>
              </a:solidFill>
            </a:endParaRPr>
          </a:p>
          <a:p>
            <a:endParaRPr lang="en-US" sz="2400" b="1" i="1" dirty="0">
              <a:solidFill>
                <a:schemeClr val="tx1"/>
              </a:solidFill>
            </a:endParaRPr>
          </a:p>
          <a:p>
            <a:r>
              <a:rPr lang="en-US" sz="2000" dirty="0"/>
              <a:t>How do we address these questions?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81664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2496" y="270000"/>
            <a:ext cx="5661995" cy="1133094"/>
          </a:xfrm>
        </p:spPr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College/School Report outs and Discussion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Timeline- orienting ourselves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Big Questions, Groups and Discussion moving forward</a:t>
            </a:r>
          </a:p>
        </p:txBody>
      </p:sp>
    </p:spTree>
    <p:extLst>
      <p:ext uri="{BB962C8B-B14F-4D97-AF65-F5344CB8AC3E}">
        <p14:creationId xmlns:p14="http://schemas.microsoft.com/office/powerpoint/2010/main" val="3361864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48502" y="351931"/>
            <a:ext cx="6573578" cy="836089"/>
          </a:xfrm>
        </p:spPr>
        <p:txBody>
          <a:bodyPr/>
          <a:lstStyle/>
          <a:p>
            <a:r>
              <a:rPr lang="en-US" dirty="0"/>
              <a:t>Commonalities and Issues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0670" y="1444060"/>
            <a:ext cx="8357888" cy="5212950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000000"/>
                </a:solidFill>
              </a:rPr>
              <a:t>General comments about the meetings</a:t>
            </a:r>
            <a:r>
              <a:rPr lang="en-US" sz="2800" dirty="0">
                <a:solidFill>
                  <a:srgbClr val="000000"/>
                </a:solidFill>
              </a:rPr>
              <a:t>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>
                <a:solidFill>
                  <a:srgbClr val="000000"/>
                </a:solidFill>
              </a:rPr>
              <a:t>Reports from only 5 colleges so far representing input from approximately ~100 people.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>
                <a:solidFill>
                  <a:srgbClr val="000000"/>
                </a:solidFill>
              </a:rPr>
              <a:t>No consensus is emerging yet on ELOs, Freshman Seminar, GE credits, or Third Science/E&amp;V.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>
                <a:solidFill>
                  <a:srgbClr val="000000"/>
                </a:solidFill>
              </a:rPr>
              <a:t>How do we follow up? Do we invite a few reps from colleges with conflicting ideas to meet with the appropriate subcommittee? Do we answer some low-hanging-fruit questions in a general response letter to faculty?</a:t>
            </a:r>
          </a:p>
          <a:p>
            <a:pPr marL="342900" indent="-342900">
              <a:buFont typeface="+mj-lt"/>
              <a:buAutoNum type="arabicPeriod"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003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48502" y="351931"/>
            <a:ext cx="6573578" cy="836089"/>
          </a:xfrm>
        </p:spPr>
        <p:txBody>
          <a:bodyPr/>
          <a:lstStyle/>
          <a:p>
            <a:r>
              <a:rPr lang="en-US" dirty="0"/>
              <a:t>Commonalities and Issues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0670" y="1348524"/>
            <a:ext cx="8357888" cy="5212950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000000"/>
                </a:solidFill>
              </a:rPr>
              <a:t>General common questions and concerns</a:t>
            </a:r>
            <a:r>
              <a:rPr lang="en-US" sz="2800" dirty="0">
                <a:solidFill>
                  <a:srgbClr val="000000"/>
                </a:solidFill>
              </a:rPr>
              <a:t>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</a:rPr>
              <a:t>Who teaches is key to success.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</a:rPr>
              <a:t>Large sections or online courses improve access but usually compromise student success.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</a:rPr>
              <a:t>Need to schedule required courses and student services outside the 8-5 window.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</a:rPr>
              <a:t>Modify registration procedures and/or have an earlier registration deadline?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</a:rPr>
              <a:t>Are ELOs worth promoting or are they too vague and disconnected from our desired outcomes?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</a:rPr>
              <a:t>HIPs require resources.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</a:rPr>
              <a:t>What is UVU’s unique brand/identity?</a:t>
            </a:r>
          </a:p>
          <a:p>
            <a:pPr marL="342900" indent="-342900">
              <a:buFont typeface="+mj-lt"/>
              <a:buAutoNum type="arabicPeriod"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086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48502" y="351931"/>
            <a:ext cx="6573578" cy="836089"/>
          </a:xfrm>
        </p:spPr>
        <p:txBody>
          <a:bodyPr/>
          <a:lstStyle/>
          <a:p>
            <a:r>
              <a:rPr lang="en-US" dirty="0"/>
              <a:t>Commonalities and Issues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0670" y="1444060"/>
            <a:ext cx="8357888" cy="5212950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000000"/>
                </a:solidFill>
              </a:rPr>
              <a:t>General comments on Freshman Seminar</a:t>
            </a:r>
            <a:r>
              <a:rPr lang="en-US" sz="2800" dirty="0">
                <a:solidFill>
                  <a:srgbClr val="000000"/>
                </a:solidFill>
              </a:rPr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</a:rPr>
              <a:t>Support for FS is not universal. What is the purpose?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</a:rPr>
              <a:t>What is the content and format?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</a:rPr>
              <a:t>Do we require FS for transfer or students with AB degrees?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</a:rPr>
              <a:t>Who owns FS? Who teaches FS?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</a:rPr>
              <a:t>Do we require FS for people who are getting certificates?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</a:rPr>
              <a:t>Need to offer many sections, schedules, modalities</a:t>
            </a:r>
          </a:p>
          <a:p>
            <a:endParaRPr lang="en-US" sz="2800" dirty="0">
              <a:solidFill>
                <a:srgbClr val="000000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203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48502" y="351931"/>
            <a:ext cx="6573578" cy="836089"/>
          </a:xfrm>
        </p:spPr>
        <p:txBody>
          <a:bodyPr/>
          <a:lstStyle/>
          <a:p>
            <a:r>
              <a:rPr lang="en-US" dirty="0"/>
              <a:t>Commonalities and Issues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0670" y="1444060"/>
            <a:ext cx="8357888" cy="5212950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000000"/>
                </a:solidFill>
              </a:rPr>
              <a:t>General comments on GE requirements</a:t>
            </a:r>
            <a:r>
              <a:rPr lang="en-US" sz="2800" dirty="0">
                <a:solidFill>
                  <a:srgbClr val="000000"/>
                </a:solidFill>
              </a:rPr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</a:rPr>
              <a:t>What do we do with the third science and Ethics &amp; Values? Diversify the courses that meet these requirements? Delete them? Nothing?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</a:rPr>
              <a:t>No one wants to increase the number of GE required credits. But we seem to have an increasing number of required GE outcomes (like GI, QR, writing, etc.).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</a:rPr>
              <a:t>We need to do better to promote the value of GE with the students and stakeholders.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</a:rPr>
              <a:t>What do we do about transfer students, concurrent enrollment, etc.?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</a:rPr>
              <a:t>Do we require all students to have a certain number of GE credits outside their major/pathway?</a:t>
            </a:r>
          </a:p>
          <a:p>
            <a:pPr marL="342900" indent="-342900">
              <a:buFont typeface="+mj-lt"/>
              <a:buAutoNum type="arabicPeriod"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2028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43650" y="269999"/>
            <a:ext cx="5692723" cy="1051161"/>
          </a:xfrm>
        </p:spPr>
        <p:txBody>
          <a:bodyPr/>
          <a:lstStyle/>
          <a:p>
            <a:r>
              <a:rPr lang="en-US" dirty="0"/>
              <a:t>Timeline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74122" y="1433817"/>
            <a:ext cx="8839285" cy="4915945"/>
          </a:xfrm>
        </p:spPr>
        <p:txBody>
          <a:bodyPr>
            <a:norm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800" dirty="0">
                <a:solidFill>
                  <a:srgbClr val="000000"/>
                </a:solidFill>
              </a:rPr>
              <a:t>Plan with the end in Mind- Per timeline- Pilot in Fall ‘19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>
                <a:solidFill>
                  <a:srgbClr val="000000"/>
                </a:solidFill>
              </a:rPr>
              <a:t>October 11, 2018- it is later than you think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>
                <a:solidFill>
                  <a:srgbClr val="000000"/>
                </a:solidFill>
              </a:rPr>
              <a:t>New Curriculum for Fall ‘19- no later than December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>
                <a:solidFill>
                  <a:srgbClr val="000000"/>
                </a:solidFill>
              </a:rPr>
              <a:t>Support system changes- now and probably last month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>
                <a:solidFill>
                  <a:srgbClr val="000000"/>
                </a:solidFill>
              </a:rPr>
              <a:t>Campus Update </a:t>
            </a:r>
            <a:r>
              <a:rPr lang="en-US" sz="2800" dirty="0" err="1">
                <a:solidFill>
                  <a:srgbClr val="000000"/>
                </a:solidFill>
              </a:rPr>
              <a:t>Mtg</a:t>
            </a:r>
            <a:r>
              <a:rPr lang="en-US" sz="2800" dirty="0">
                <a:solidFill>
                  <a:srgbClr val="000000"/>
                </a:solidFill>
              </a:rPr>
              <a:t>- Week after Thanksgiving (29</a:t>
            </a:r>
            <a:r>
              <a:rPr lang="en-US" sz="2800" baseline="30000" dirty="0">
                <a:solidFill>
                  <a:srgbClr val="000000"/>
                </a:solidFill>
              </a:rPr>
              <a:t>th</a:t>
            </a:r>
            <a:r>
              <a:rPr lang="en-US" sz="2800" dirty="0">
                <a:solidFill>
                  <a:srgbClr val="000000"/>
                </a:solidFill>
              </a:rPr>
              <a:t>)- an outline of where we are going and “tentative” decisions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>
                <a:solidFill>
                  <a:srgbClr val="000000"/>
                </a:solidFill>
              </a:rPr>
              <a:t>Next Round of Campus </a:t>
            </a:r>
            <a:r>
              <a:rPr lang="en-US" sz="2800" dirty="0" err="1">
                <a:solidFill>
                  <a:srgbClr val="000000"/>
                </a:solidFill>
              </a:rPr>
              <a:t>Mtgs</a:t>
            </a:r>
            <a:r>
              <a:rPr lang="en-US" sz="2800" dirty="0">
                <a:solidFill>
                  <a:srgbClr val="000000"/>
                </a:solidFill>
              </a:rPr>
              <a:t>- January ‘19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>
                <a:solidFill>
                  <a:srgbClr val="000000"/>
                </a:solidFill>
              </a:rPr>
              <a:t>Results of the Committee- No later than March 15 if we want full campus feedback </a:t>
            </a:r>
          </a:p>
          <a:p>
            <a:pPr marL="285750" indent="-285750">
              <a:buFont typeface="Arial"/>
              <a:buChar char="•"/>
            </a:pPr>
            <a:endParaRPr lang="en-US" sz="2800" dirty="0">
              <a:solidFill>
                <a:srgbClr val="000000"/>
              </a:solidFill>
            </a:endParaRP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377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10839" y="-128034"/>
            <a:ext cx="5661995" cy="1133094"/>
          </a:xfrm>
        </p:spPr>
        <p:txBody>
          <a:bodyPr/>
          <a:lstStyle/>
          <a:p>
            <a:r>
              <a:rPr lang="en-US" dirty="0"/>
              <a:t>Macro Process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AC7ED4D7-FE90-CA49-82B1-4FE0FFBDD4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5816552"/>
              </p:ext>
            </p:extLst>
          </p:nvPr>
        </p:nvGraphicFramePr>
        <p:xfrm>
          <a:off x="1436950" y="1005060"/>
          <a:ext cx="7525152" cy="57809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3156">
                  <a:extLst>
                    <a:ext uri="{9D8B030D-6E8A-4147-A177-3AD203B41FA5}">
                      <a16:colId xmlns:a16="http://schemas.microsoft.com/office/drawing/2014/main" xmlns="" val="833619710"/>
                    </a:ext>
                  </a:extLst>
                </a:gridCol>
                <a:gridCol w="1381050">
                  <a:extLst>
                    <a:ext uri="{9D8B030D-6E8A-4147-A177-3AD203B41FA5}">
                      <a16:colId xmlns:a16="http://schemas.microsoft.com/office/drawing/2014/main" xmlns="" val="3042134234"/>
                    </a:ext>
                  </a:extLst>
                </a:gridCol>
                <a:gridCol w="973013">
                  <a:extLst>
                    <a:ext uri="{9D8B030D-6E8A-4147-A177-3AD203B41FA5}">
                      <a16:colId xmlns:a16="http://schemas.microsoft.com/office/drawing/2014/main" xmlns="" val="3577600904"/>
                    </a:ext>
                  </a:extLst>
                </a:gridCol>
                <a:gridCol w="1012246">
                  <a:extLst>
                    <a:ext uri="{9D8B030D-6E8A-4147-A177-3AD203B41FA5}">
                      <a16:colId xmlns:a16="http://schemas.microsoft.com/office/drawing/2014/main" xmlns="" val="479012147"/>
                    </a:ext>
                  </a:extLst>
                </a:gridCol>
                <a:gridCol w="1035787">
                  <a:extLst>
                    <a:ext uri="{9D8B030D-6E8A-4147-A177-3AD203B41FA5}">
                      <a16:colId xmlns:a16="http://schemas.microsoft.com/office/drawing/2014/main" xmlns="" val="463560234"/>
                    </a:ext>
                  </a:extLst>
                </a:gridCol>
                <a:gridCol w="1184878">
                  <a:extLst>
                    <a:ext uri="{9D8B030D-6E8A-4147-A177-3AD203B41FA5}">
                      <a16:colId xmlns:a16="http://schemas.microsoft.com/office/drawing/2014/main" xmlns="" val="2631779392"/>
                    </a:ext>
                  </a:extLst>
                </a:gridCol>
                <a:gridCol w="1075022">
                  <a:extLst>
                    <a:ext uri="{9D8B030D-6E8A-4147-A177-3AD203B41FA5}">
                      <a16:colId xmlns:a16="http://schemas.microsoft.com/office/drawing/2014/main" xmlns="" val="3504531463"/>
                    </a:ext>
                  </a:extLst>
                </a:gridCol>
              </a:tblGrid>
              <a:tr h="61637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Process Step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2313" marR="52313" marT="52313" marB="52313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GATHER DATA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Research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2313" marR="52313" marT="52313" marB="52313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DEFINE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2313" marR="52313" marT="52313" marB="52313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GENERATE IDEAS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2313" marR="52313" marT="52313" marB="52313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4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REFINE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2313" marR="52313" marT="52313" marB="52313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BUILD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2313" marR="52313" marT="52313" marB="52313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PILOT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2313" marR="52313" marT="52313" marB="52313"/>
                </a:tc>
                <a:extLst>
                  <a:ext uri="{0D108BD9-81ED-4DB2-BD59-A6C34878D82A}">
                    <a16:rowId xmlns:a16="http://schemas.microsoft.com/office/drawing/2014/main" xmlns="" val="1102879690"/>
                  </a:ext>
                </a:extLst>
              </a:tr>
              <a:tr h="79071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Goal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2313" marR="52313" marT="52313" marB="52313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Understand needs of stakeholders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2313" marR="52313" marT="52313" marB="52313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Define objectives for undergrad. Ed.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2313" marR="52313" marT="52313" marB="52313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Identify ways of accomplishing objectives.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2313" marR="52313" marT="52313" marB="52313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Evaluate ideas and identify those for further development.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2313" marR="52313" marT="52313" marB="52313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Develop specific undergrad experiences.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2313" marR="52313" marT="52313" marB="52313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Test experiences and gather data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2313" marR="52313" marT="52313" marB="52313"/>
                </a:tc>
                <a:extLst>
                  <a:ext uri="{0D108BD9-81ED-4DB2-BD59-A6C34878D82A}">
                    <a16:rowId xmlns:a16="http://schemas.microsoft.com/office/drawing/2014/main" xmlns="" val="206004285"/>
                  </a:ext>
                </a:extLst>
              </a:tr>
              <a:tr h="25340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Tasks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2313" marR="52313" marT="52313" marB="52313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 Get info from:</a:t>
                      </a:r>
                    </a:p>
                    <a:p>
                      <a:pPr marL="2032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Students</a:t>
                      </a:r>
                    </a:p>
                    <a:p>
                      <a:pPr marL="2032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Alumni</a:t>
                      </a:r>
                    </a:p>
                    <a:p>
                      <a:pPr marL="2032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Faculty</a:t>
                      </a:r>
                    </a:p>
                    <a:p>
                      <a:pPr marL="2032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Administration</a:t>
                      </a:r>
                    </a:p>
                    <a:p>
                      <a:pPr marL="2032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Employers</a:t>
                      </a:r>
                    </a:p>
                    <a:p>
                      <a:pPr marL="2032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State </a:t>
                      </a:r>
                    </a:p>
                    <a:p>
                      <a:pPr marL="2032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Other institutions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(Surveys, panels, focus groups etc.)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  Identify important constraints.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  	Institutional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  	USHE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2313" marR="52313" marT="52313" marB="52313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 State problems with current system.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 Identify opportunities for improvement.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 What undergrad. Ed. should do.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 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2313" marR="52313" marT="52313" marB="52313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 Current ideas: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   FYE Seminar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   HIPs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   Degree Pathways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 Other institutions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 Conferences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 Papers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 Unique ideas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2313" marR="52313" marT="52313" marB="52313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 Identify method for applying constraints and explore feasibility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 Systematically review ideas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2313" marR="52313" marT="52313" marB="52313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 Create framework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 Develop curriculum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 Determine budget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 Identify stewardship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 Audience/subjects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2313" marR="52313" marT="52313" marB="52313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 Gather necessary approvals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(administration, grants, curriculum etc.)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 Run pilot tests of experiences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 Collect data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 Analyze and assess results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 Refine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 Iterate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2313" marR="52313" marT="52313" marB="52313"/>
                </a:tc>
                <a:extLst>
                  <a:ext uri="{0D108BD9-81ED-4DB2-BD59-A6C34878D82A}">
                    <a16:rowId xmlns:a16="http://schemas.microsoft.com/office/drawing/2014/main" xmlns="" val="3352649213"/>
                  </a:ext>
                </a:extLst>
              </a:tr>
              <a:tr h="9650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Outcome/ Deliverables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2313" marR="52313" marT="52313" marB="52313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 Report including summary of methods, data collected, results and conclusions for each stakeholder group.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2313" marR="52313" marT="52313" marB="52313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 Report and presentation of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2313" marR="52313" marT="52313" marB="52313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 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2313" marR="52313" marT="52313" marB="52313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 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2313" marR="52313" marT="52313" marB="52313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 Proposal containing blueprint and framework for piloting.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2313" marR="52313" marT="52313" marB="52313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 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2313" marR="52313" marT="52313" marB="52313"/>
                </a:tc>
                <a:extLst>
                  <a:ext uri="{0D108BD9-81ED-4DB2-BD59-A6C34878D82A}">
                    <a16:rowId xmlns:a16="http://schemas.microsoft.com/office/drawing/2014/main" xmlns="" val="2383968393"/>
                  </a:ext>
                </a:extLst>
              </a:tr>
              <a:tr h="79071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Audience/ Review/ Approval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 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2313" marR="52313" marT="52313" marB="52313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 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2313" marR="52313" marT="52313" marB="52313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 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2313" marR="52313" marT="52313" marB="52313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 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2313" marR="52313" marT="52313" marB="52313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 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2313" marR="52313" marT="52313" marB="52313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 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2313" marR="52313" marT="52313" marB="52313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 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2313" marR="52313" marT="52313" marB="52313"/>
                </a:tc>
                <a:extLst>
                  <a:ext uri="{0D108BD9-81ED-4DB2-BD59-A6C34878D82A}">
                    <a16:rowId xmlns:a16="http://schemas.microsoft.com/office/drawing/2014/main" xmlns="" val="27428279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59620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46293" y="-217565"/>
            <a:ext cx="5661995" cy="1133094"/>
          </a:xfrm>
        </p:spPr>
        <p:txBody>
          <a:bodyPr/>
          <a:lstStyle/>
          <a:p>
            <a:r>
              <a:rPr lang="en-US" dirty="0"/>
              <a:t>Micro Process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034A7D7B-4969-7846-AA2B-9406A418D6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262189"/>
              </p:ext>
            </p:extLst>
          </p:nvPr>
        </p:nvGraphicFramePr>
        <p:xfrm>
          <a:off x="2635487" y="747015"/>
          <a:ext cx="5282141" cy="60356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98151">
                  <a:extLst>
                    <a:ext uri="{9D8B030D-6E8A-4147-A177-3AD203B41FA5}">
                      <a16:colId xmlns:a16="http://schemas.microsoft.com/office/drawing/2014/main" xmlns="" val="1515536070"/>
                    </a:ext>
                  </a:extLst>
                </a:gridCol>
                <a:gridCol w="3783990">
                  <a:extLst>
                    <a:ext uri="{9D8B030D-6E8A-4147-A177-3AD203B41FA5}">
                      <a16:colId xmlns:a16="http://schemas.microsoft.com/office/drawing/2014/main" xmlns="" val="1742061196"/>
                    </a:ext>
                  </a:extLst>
                </a:gridCol>
              </a:tblGrid>
              <a:tr h="29364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RUEC Micro Process Template - DRAFT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18145" marR="118145" marT="59073" marB="59073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38859548"/>
                  </a:ext>
                </a:extLst>
              </a:tr>
              <a:tr h="2513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Criteria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1483" marR="51483" marT="51483" marB="51483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Explanation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1483" marR="51483" marT="51483" marB="51483"/>
                </a:tc>
                <a:extLst>
                  <a:ext uri="{0D108BD9-81ED-4DB2-BD59-A6C34878D82A}">
                    <a16:rowId xmlns:a16="http://schemas.microsoft.com/office/drawing/2014/main" xmlns="" val="2568216533"/>
                  </a:ext>
                </a:extLst>
              </a:tr>
              <a:tr h="72683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Description &amp; Rationale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1483" marR="51483" marT="51483" marB="51483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●"/>
                      </a:pPr>
                      <a:r>
                        <a:rPr lang="en-US" sz="900" u="none" strike="noStrike">
                          <a:effectLst/>
                        </a:rPr>
                        <a:t>What is being proposed?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●"/>
                      </a:pPr>
                      <a:r>
                        <a:rPr lang="en-US" sz="900" u="none" strike="noStrike">
                          <a:effectLst/>
                        </a:rPr>
                        <a:t>What are the key arguments in favor of consideration? 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●"/>
                      </a:pPr>
                      <a:r>
                        <a:rPr lang="en-US" sz="900" u="none" strike="noStrike">
                          <a:effectLst/>
                        </a:rPr>
                        <a:t>What are the key arguments against consideration?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●"/>
                      </a:pPr>
                      <a:r>
                        <a:rPr lang="en-US" sz="900" u="none" strike="noStrike">
                          <a:effectLst/>
                        </a:rPr>
                        <a:t>What data and best practices support this proposal? </a:t>
                      </a:r>
                      <a:endParaRPr lang="en-US" sz="900" u="none" strike="noStrike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1483" marR="51483" marT="51483" marB="51483"/>
                </a:tc>
                <a:extLst>
                  <a:ext uri="{0D108BD9-81ED-4DB2-BD59-A6C34878D82A}">
                    <a16:rowId xmlns:a16="http://schemas.microsoft.com/office/drawing/2014/main" xmlns="" val="1079690840"/>
                  </a:ext>
                </a:extLst>
              </a:tr>
              <a:tr h="8853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Stakeholders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1483" marR="51483" marT="51483" marB="51483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●"/>
                      </a:pPr>
                      <a:r>
                        <a:rPr lang="en-US" sz="900" u="none" strike="noStrike">
                          <a:effectLst/>
                        </a:rPr>
                        <a:t>Which UVU departments or other units are key stakeholders in this proposal?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●"/>
                      </a:pPr>
                      <a:r>
                        <a:rPr lang="en-US" sz="900" u="none" strike="noStrike">
                          <a:effectLst/>
                        </a:rPr>
                        <a:t>Who are the campus experts?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●"/>
                      </a:pPr>
                      <a:r>
                        <a:rPr lang="en-US" sz="900" u="none" strike="noStrike">
                          <a:effectLst/>
                        </a:rPr>
                        <a:t>How are they being included in the process? 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●"/>
                      </a:pPr>
                      <a:r>
                        <a:rPr lang="en-US" sz="900" u="none" strike="noStrike">
                          <a:effectLst/>
                        </a:rPr>
                        <a:t>What is the stakeholder response to this proposal? </a:t>
                      </a:r>
                      <a:endParaRPr lang="en-US" sz="900" u="none" strike="noStrike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1483" marR="51483" marT="51483" marB="51483"/>
                </a:tc>
                <a:extLst>
                  <a:ext uri="{0D108BD9-81ED-4DB2-BD59-A6C34878D82A}">
                    <a16:rowId xmlns:a16="http://schemas.microsoft.com/office/drawing/2014/main" xmlns="" val="954032840"/>
                  </a:ext>
                </a:extLst>
              </a:tr>
              <a:tr h="56832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Scale &amp; Scalability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1483" marR="51483" marT="51483" marB="51483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●"/>
                      </a:pPr>
                      <a:r>
                        <a:rPr lang="en-US" sz="900" u="none" strike="noStrike">
                          <a:effectLst/>
                        </a:rPr>
                        <a:t>What is the proposed institutional scale of the proposal? 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●"/>
                      </a:pPr>
                      <a:r>
                        <a:rPr lang="en-US" sz="900" u="none" strike="noStrike">
                          <a:effectLst/>
                        </a:rPr>
                        <a:t>How scalable is the proposal? 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●"/>
                      </a:pPr>
                      <a:r>
                        <a:rPr lang="en-US" sz="900" u="none" strike="noStrike">
                          <a:effectLst/>
                        </a:rPr>
                        <a:t>How will the proposal be rolled out and institutionalized? </a:t>
                      </a:r>
                      <a:endParaRPr lang="en-US" sz="900" u="none" strike="noStrike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1483" marR="51483" marT="51483" marB="51483"/>
                </a:tc>
                <a:extLst>
                  <a:ext uri="{0D108BD9-81ED-4DB2-BD59-A6C34878D82A}">
                    <a16:rowId xmlns:a16="http://schemas.microsoft.com/office/drawing/2014/main" xmlns="" val="1715745814"/>
                  </a:ext>
                </a:extLst>
              </a:tr>
              <a:tr h="8853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Organizational Impact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1483" marR="51483" marT="51483" marB="51483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●"/>
                      </a:pPr>
                      <a:r>
                        <a:rPr lang="en-US" sz="900" u="none" strike="noStrike" dirty="0">
                          <a:effectLst/>
                        </a:rPr>
                        <a:t>Which institutional units are affected by the proposal? 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●"/>
                      </a:pPr>
                      <a:r>
                        <a:rPr lang="en-US" sz="900" u="none" strike="noStrike" dirty="0">
                          <a:effectLst/>
                        </a:rPr>
                        <a:t>How deeply do you anticipate these units will be affected?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●"/>
                      </a:pPr>
                      <a:r>
                        <a:rPr lang="en-US" sz="900" u="none" strike="noStrike" dirty="0">
                          <a:effectLst/>
                        </a:rPr>
                        <a:t>What is the level of “buy-in” present among those affected? 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●"/>
                      </a:pPr>
                      <a:r>
                        <a:rPr lang="en-US" sz="900" u="none" strike="noStrike" dirty="0">
                          <a:effectLst/>
                        </a:rPr>
                        <a:t>How feasible is the proposal given the level of impact of the proposal? </a:t>
                      </a:r>
                      <a:endParaRPr lang="en-US" sz="900" u="none" strike="noStrike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1483" marR="51483" marT="51483" marB="51483"/>
                </a:tc>
                <a:extLst>
                  <a:ext uri="{0D108BD9-81ED-4DB2-BD59-A6C34878D82A}">
                    <a16:rowId xmlns:a16="http://schemas.microsoft.com/office/drawing/2014/main" xmlns="" val="4246737244"/>
                  </a:ext>
                </a:extLst>
              </a:tr>
              <a:tr h="104386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Key Constraints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1483" marR="51483" marT="51483" marB="51483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●"/>
                      </a:pPr>
                      <a:r>
                        <a:rPr lang="en-US" sz="900" u="none" strike="noStrike">
                          <a:effectLst/>
                        </a:rPr>
                        <a:t>What institutional and extra-institutional constraints are relevant to the proposal? 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●"/>
                      </a:pPr>
                      <a:r>
                        <a:rPr lang="en-US" sz="900" u="none" strike="noStrike">
                          <a:effectLst/>
                        </a:rPr>
                        <a:t>How do these constraints affect the direction and content of the proposal?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●"/>
                      </a:pPr>
                      <a:r>
                        <a:rPr lang="en-US" sz="900" u="none" strike="noStrike">
                          <a:effectLst/>
                        </a:rPr>
                        <a:t>What are ways in which these constraints be effectively managed or overcome? </a:t>
                      </a:r>
                      <a:endParaRPr lang="en-US" sz="900" u="none" strike="noStrike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1483" marR="51483" marT="51483" marB="51483"/>
                </a:tc>
                <a:extLst>
                  <a:ext uri="{0D108BD9-81ED-4DB2-BD59-A6C34878D82A}">
                    <a16:rowId xmlns:a16="http://schemas.microsoft.com/office/drawing/2014/main" xmlns="" val="4063775291"/>
                  </a:ext>
                </a:extLst>
              </a:tr>
              <a:tr h="56832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Cost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1483" marR="51483" marT="51483" marB="51483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●"/>
                      </a:pPr>
                      <a:r>
                        <a:rPr lang="en-US" sz="900" u="none" strike="noStrike">
                          <a:effectLst/>
                        </a:rPr>
                        <a:t>How much will the proposal cost? 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●"/>
                      </a:pPr>
                      <a:r>
                        <a:rPr lang="en-US" sz="900" u="none" strike="noStrike">
                          <a:effectLst/>
                        </a:rPr>
                        <a:t>What funding sources would be most appropriate for the proposal? 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●"/>
                      </a:pPr>
                      <a:r>
                        <a:rPr lang="en-US" sz="900" u="none" strike="noStrike">
                          <a:effectLst/>
                        </a:rPr>
                        <a:t>What are your best cost to benefit arguments? </a:t>
                      </a:r>
                      <a:endParaRPr lang="en-US" sz="900" u="none" strike="noStrike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1483" marR="51483" marT="51483" marB="51483"/>
                </a:tc>
                <a:extLst>
                  <a:ext uri="{0D108BD9-81ED-4DB2-BD59-A6C34878D82A}">
                    <a16:rowId xmlns:a16="http://schemas.microsoft.com/office/drawing/2014/main" xmlns="" val="2060384704"/>
                  </a:ext>
                </a:extLst>
              </a:tr>
              <a:tr h="72683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Outcomes</a:t>
                      </a:r>
                      <a:endParaRPr lang="en-US" sz="9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1483" marR="51483" marT="51483" marB="51483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●"/>
                      </a:pPr>
                      <a:r>
                        <a:rPr lang="en-US" sz="900" u="none" strike="noStrike" dirty="0">
                          <a:effectLst/>
                        </a:rPr>
                        <a:t>What are the outcomes of the proposal? 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●"/>
                      </a:pPr>
                      <a:r>
                        <a:rPr lang="en-US" sz="900" u="none" strike="noStrike" dirty="0">
                          <a:effectLst/>
                        </a:rPr>
                        <a:t>How will they be measured and assessed? 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●"/>
                      </a:pPr>
                      <a:r>
                        <a:rPr lang="en-US" sz="900" u="none" strike="noStrike" dirty="0">
                          <a:effectLst/>
                        </a:rPr>
                        <a:t>How do these outcomes related to the UVU mission, Core Themes, and Essential Learning Outcomes? </a:t>
                      </a:r>
                      <a:endParaRPr lang="en-US" sz="900" u="none" strike="noStrike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1483" marR="51483" marT="51483" marB="51483"/>
                </a:tc>
                <a:extLst>
                  <a:ext uri="{0D108BD9-81ED-4DB2-BD59-A6C34878D82A}">
                    <a16:rowId xmlns:a16="http://schemas.microsoft.com/office/drawing/2014/main" xmlns="" val="16355685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0224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1606</TotalTime>
  <Words>1214</Words>
  <Application>Microsoft Macintosh PowerPoint</Application>
  <PresentationFormat>On-screen Show (4:3)</PresentationFormat>
  <Paragraphs>181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Re-Envisioning </vt:lpstr>
      <vt:lpstr>Today</vt:lpstr>
      <vt:lpstr>Commonalities and Issues </vt:lpstr>
      <vt:lpstr>Commonalities and Issues </vt:lpstr>
      <vt:lpstr>Commonalities and Issues </vt:lpstr>
      <vt:lpstr>Commonalities and Issues </vt:lpstr>
      <vt:lpstr>Timeline</vt:lpstr>
      <vt:lpstr>Macro Process</vt:lpstr>
      <vt:lpstr>Micro Process</vt:lpstr>
      <vt:lpstr>Working Groups- Big Questions</vt:lpstr>
      <vt:lpstr>Biggest of the Big Questions</vt:lpstr>
      <vt:lpstr>Biggest of the Big Questions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Re-Envisioning </dc:title>
  <dc:creator>Employee</dc:creator>
  <cp:lastModifiedBy>Employee</cp:lastModifiedBy>
  <cp:revision>13</cp:revision>
  <dcterms:created xsi:type="dcterms:W3CDTF">2018-10-09T19:25:03Z</dcterms:created>
  <dcterms:modified xsi:type="dcterms:W3CDTF">2018-10-11T19:10:07Z</dcterms:modified>
</cp:coreProperties>
</file>