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p:regular r:id="rId27"/>
      <p:bold r:id="rId28"/>
      <p:italic r:id="rId29"/>
      <p:boldItalic r:id="rId30"/>
    </p:embeddedFont>
    <p:embeddedFont>
      <p:font typeface="Montserrat"/>
      <p:regular r:id="rId31"/>
      <p:bold r:id="rId32"/>
      <p:italic r:id="rId33"/>
      <p:boldItalic r:id="rId34"/>
    </p:embeddedFont>
    <p:embeddedFont>
      <p:font typeface="Lato"/>
      <p:regular r:id="rId35"/>
      <p:bold r:id="rId36"/>
      <p:italic r:id="rId37"/>
      <p:boldItalic r:id="rId38"/>
    </p:embeddedFont>
    <p:embeddedFont>
      <p:font typeface="Source Code Pro"/>
      <p:regular r:id="rId39"/>
      <p:bold r:id="rId40"/>
    </p:embeddedFont>
    <p:embeddedFont>
      <p:font typeface="Oswald"/>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4F5181F-3EAD-4888-9CC0-2194CD790599}">
  <a:tblStyle styleId="{44F5181F-3EAD-4888-9CC0-2194CD79059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bold.fntdata"/><Relationship Id="rId20" Type="http://schemas.openxmlformats.org/officeDocument/2006/relationships/slide" Target="slides/slide14.xml"/><Relationship Id="rId42" Type="http://schemas.openxmlformats.org/officeDocument/2006/relationships/font" Target="fonts/Oswald-bold.fntdata"/><Relationship Id="rId41" Type="http://schemas.openxmlformats.org/officeDocument/2006/relationships/font" Target="fonts/Oswald-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Montserrat-italic.fntdata"/><Relationship Id="rId10" Type="http://schemas.openxmlformats.org/officeDocument/2006/relationships/slide" Target="slides/slide4.xml"/><Relationship Id="rId32" Type="http://schemas.openxmlformats.org/officeDocument/2006/relationships/font" Target="fonts/Montserrat-bold.fntdata"/><Relationship Id="rId13" Type="http://schemas.openxmlformats.org/officeDocument/2006/relationships/slide" Target="slides/slide7.xml"/><Relationship Id="rId35" Type="http://schemas.openxmlformats.org/officeDocument/2006/relationships/font" Target="fonts/Lato-regular.fntdata"/><Relationship Id="rId12" Type="http://schemas.openxmlformats.org/officeDocument/2006/relationships/slide" Target="slides/slide6.xml"/><Relationship Id="rId34" Type="http://schemas.openxmlformats.org/officeDocument/2006/relationships/font" Target="fonts/Montserrat-boldItalic.fntdata"/><Relationship Id="rId15" Type="http://schemas.openxmlformats.org/officeDocument/2006/relationships/slide" Target="slides/slide9.xml"/><Relationship Id="rId37" Type="http://schemas.openxmlformats.org/officeDocument/2006/relationships/font" Target="fonts/Lato-italic.fntdata"/><Relationship Id="rId14" Type="http://schemas.openxmlformats.org/officeDocument/2006/relationships/slide" Target="slides/slide8.xml"/><Relationship Id="rId36" Type="http://schemas.openxmlformats.org/officeDocument/2006/relationships/font" Target="fonts/Lato-bold.fntdata"/><Relationship Id="rId17" Type="http://schemas.openxmlformats.org/officeDocument/2006/relationships/slide" Target="slides/slide11.xml"/><Relationship Id="rId39" Type="http://schemas.openxmlformats.org/officeDocument/2006/relationships/font" Target="fonts/SourceCodePro-regular.fntdata"/><Relationship Id="rId16" Type="http://schemas.openxmlformats.org/officeDocument/2006/relationships/slide" Target="slides/slide10.xml"/><Relationship Id="rId38" Type="http://schemas.openxmlformats.org/officeDocument/2006/relationships/font" Target="fonts/La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barrier you can think of right now?</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45935ca037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45935ca037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45733d9f4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45733d9f4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45935ca037_0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45935ca037_0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45935ca037_0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45935ca037_0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45935ca037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45935ca03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45935ca037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45935ca037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45935ca037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45935ca037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Tiff - You’ll notice these are not filled out.  Please define a credit hour.  Please define a contact hour.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45935ca037_0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45935ca037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45935ca037_0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45935ca037_0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45733d9f4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45733d9f4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4560dfd238_0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560dfd238_0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45733d9f4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45733d9f4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560dfd238_0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560dfd238_0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4573feb9c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4573feb9c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en"/>
              <a:t>SA = Enrollment Management, FYE; AA = Faculty, Advisors, etc.; IT = APS, AIS, BI, Web-Dev, etc.; Employers, families, </a:t>
            </a:r>
            <a:r>
              <a:rPr lang="en"/>
              <a:t>nonprofits</a:t>
            </a:r>
            <a:r>
              <a:rPr lang="en"/>
              <a:t> and volunteer orgs, etc.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4560dfd238_0_10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4560dfd238_0_1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573feb9cb_0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573feb9cb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45935ca037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45935ca037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am a nuts and bolts kind of person. I gravitate, stress about, and work to resolve the nuts and bolts of student registration. I will be tackling the registration system discussion, and Tiff will take over the academic scheduling discussion.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45935ca037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45935ca037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45733d9f4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45733d9f4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rgbClr val="275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rgbClr val="275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lstStyle>
            <a:lvl1pPr lvl="0" rtl="0" algn="ctr">
              <a:lnSpc>
                <a:spcPct val="100000"/>
              </a:lnSpc>
              <a:spcBef>
                <a:spcPts val="0"/>
              </a:spcBef>
              <a:spcAft>
                <a:spcPts val="0"/>
              </a:spcAft>
              <a:buSzPts val="3600"/>
              <a:buFont typeface="Oswald"/>
              <a:buNone/>
              <a:defRPr sz="3600">
                <a:latin typeface="Oswald"/>
                <a:ea typeface="Oswald"/>
                <a:cs typeface="Oswald"/>
                <a:sym typeface="Oswald"/>
              </a:defRPr>
            </a:lvl1pPr>
            <a:lvl2pPr lvl="1" rtl="0" algn="ctr">
              <a:lnSpc>
                <a:spcPct val="100000"/>
              </a:lnSpc>
              <a:spcBef>
                <a:spcPts val="0"/>
              </a:spcBef>
              <a:spcAft>
                <a:spcPts val="0"/>
              </a:spcAft>
              <a:buSzPts val="3600"/>
              <a:buFont typeface="Oswald"/>
              <a:buNone/>
              <a:defRPr sz="3600">
                <a:latin typeface="Oswald"/>
                <a:ea typeface="Oswald"/>
                <a:cs typeface="Oswald"/>
                <a:sym typeface="Oswald"/>
              </a:defRPr>
            </a:lvl2pPr>
            <a:lvl3pPr lvl="2" rtl="0" algn="ctr">
              <a:lnSpc>
                <a:spcPct val="100000"/>
              </a:lnSpc>
              <a:spcBef>
                <a:spcPts val="0"/>
              </a:spcBef>
              <a:spcAft>
                <a:spcPts val="0"/>
              </a:spcAft>
              <a:buSzPts val="3600"/>
              <a:buFont typeface="Oswald"/>
              <a:buNone/>
              <a:defRPr sz="3600">
                <a:latin typeface="Oswald"/>
                <a:ea typeface="Oswald"/>
                <a:cs typeface="Oswald"/>
                <a:sym typeface="Oswald"/>
              </a:defRPr>
            </a:lvl3pPr>
            <a:lvl4pPr lvl="3" rtl="0" algn="ctr">
              <a:lnSpc>
                <a:spcPct val="100000"/>
              </a:lnSpc>
              <a:spcBef>
                <a:spcPts val="0"/>
              </a:spcBef>
              <a:spcAft>
                <a:spcPts val="0"/>
              </a:spcAft>
              <a:buSzPts val="3600"/>
              <a:buFont typeface="Oswald"/>
              <a:buNone/>
              <a:defRPr sz="3600">
                <a:latin typeface="Oswald"/>
                <a:ea typeface="Oswald"/>
                <a:cs typeface="Oswald"/>
                <a:sym typeface="Oswald"/>
              </a:defRPr>
            </a:lvl4pPr>
            <a:lvl5pPr lvl="4" rtl="0" algn="ctr">
              <a:lnSpc>
                <a:spcPct val="100000"/>
              </a:lnSpc>
              <a:spcBef>
                <a:spcPts val="0"/>
              </a:spcBef>
              <a:spcAft>
                <a:spcPts val="0"/>
              </a:spcAft>
              <a:buSzPts val="3600"/>
              <a:buFont typeface="Oswald"/>
              <a:buNone/>
              <a:defRPr sz="3600">
                <a:latin typeface="Oswald"/>
                <a:ea typeface="Oswald"/>
                <a:cs typeface="Oswald"/>
                <a:sym typeface="Oswald"/>
              </a:defRPr>
            </a:lvl5pPr>
            <a:lvl6pPr lvl="5" rtl="0" algn="ctr">
              <a:lnSpc>
                <a:spcPct val="100000"/>
              </a:lnSpc>
              <a:spcBef>
                <a:spcPts val="0"/>
              </a:spcBef>
              <a:spcAft>
                <a:spcPts val="0"/>
              </a:spcAft>
              <a:buSzPts val="3600"/>
              <a:buFont typeface="Oswald"/>
              <a:buNone/>
              <a:defRPr sz="3600">
                <a:latin typeface="Oswald"/>
                <a:ea typeface="Oswald"/>
                <a:cs typeface="Oswald"/>
                <a:sym typeface="Oswald"/>
              </a:defRPr>
            </a:lvl6pPr>
            <a:lvl7pPr lvl="6" rtl="0" algn="ctr">
              <a:lnSpc>
                <a:spcPct val="100000"/>
              </a:lnSpc>
              <a:spcBef>
                <a:spcPts val="0"/>
              </a:spcBef>
              <a:spcAft>
                <a:spcPts val="0"/>
              </a:spcAft>
              <a:buSzPts val="3600"/>
              <a:buFont typeface="Oswald"/>
              <a:buNone/>
              <a:defRPr sz="3600">
                <a:latin typeface="Oswald"/>
                <a:ea typeface="Oswald"/>
                <a:cs typeface="Oswald"/>
                <a:sym typeface="Oswald"/>
              </a:defRPr>
            </a:lvl7pPr>
            <a:lvl8pPr lvl="7" rtl="0" algn="ctr">
              <a:lnSpc>
                <a:spcPct val="100000"/>
              </a:lnSpc>
              <a:spcBef>
                <a:spcPts val="0"/>
              </a:spcBef>
              <a:spcAft>
                <a:spcPts val="0"/>
              </a:spcAft>
              <a:buSzPts val="3600"/>
              <a:buFont typeface="Oswald"/>
              <a:buNone/>
              <a:defRPr sz="3600">
                <a:latin typeface="Oswald"/>
                <a:ea typeface="Oswald"/>
                <a:cs typeface="Oswald"/>
                <a:sym typeface="Oswald"/>
              </a:defRPr>
            </a:lvl8pPr>
            <a:lvl9pPr lvl="8" rtl="0"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rgbClr val="275D38"/>
            </a:solidFill>
            <a:prstDash val="lgDash"/>
            <a:round/>
            <a:headEnd len="sm" w="sm" type="none"/>
            <a:tailEnd len="sm" w="sm" type="none"/>
          </a:ln>
        </p:spPr>
      </p:cxnSp>
      <p:sp>
        <p:nvSpPr>
          <p:cNvPr id="53" name="Google Shape;53;p11"/>
          <p:cNvSpPr txBox="1"/>
          <p:nvPr>
            <p:ph hasCustomPrompt="1" type="title"/>
          </p:nvPr>
        </p:nvSpPr>
        <p:spPr>
          <a:xfrm>
            <a:off x="311700" y="1106125"/>
            <a:ext cx="8520600" cy="1836000"/>
          </a:xfrm>
          <a:prstGeom prst="rect">
            <a:avLst/>
          </a:prstGeom>
        </p:spPr>
        <p:txBody>
          <a:bodyPr anchorCtr="0" anchor="b" bIns="91425" lIns="91425" spcFirstLastPara="1" rIns="91425" wrap="square" tIns="91425"/>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FFFFFF"/>
        </a:solidFill>
      </p:bgPr>
    </p:bg>
    <p:spTree>
      <p:nvGrpSpPr>
        <p:cNvPr id="58" name="Shape 58"/>
        <p:cNvGrpSpPr/>
        <p:nvPr/>
      </p:nvGrpSpPr>
      <p:grpSpPr>
        <a:xfrm>
          <a:off x="0" y="0"/>
          <a:ext cx="0" cy="0"/>
          <a:chOff x="0" y="0"/>
          <a:chExt cx="0" cy="0"/>
        </a:xfrm>
      </p:grpSpPr>
      <p:sp>
        <p:nvSpPr>
          <p:cNvPr id="59" name="Google Shape;59;p13"/>
          <p:cNvSpPr/>
          <p:nvPr/>
        </p:nvSpPr>
        <p:spPr>
          <a:xfrm>
            <a:off x="0" y="0"/>
            <a:ext cx="9144000" cy="5143500"/>
          </a:xfrm>
          <a:prstGeom prst="rect">
            <a:avLst/>
          </a:prstGeom>
          <a:solidFill>
            <a:srgbClr val="275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13"/>
          <p:cNvGrpSpPr/>
          <p:nvPr/>
        </p:nvGrpSpPr>
        <p:grpSpPr>
          <a:xfrm>
            <a:off x="2105247" y="1"/>
            <a:ext cx="7038765" cy="5138761"/>
            <a:chOff x="3388636" y="43347"/>
            <a:chExt cx="5755327" cy="4201767"/>
          </a:xfrm>
        </p:grpSpPr>
        <p:sp>
          <p:nvSpPr>
            <p:cNvPr id="61" name="Google Shape;61;p13"/>
            <p:cNvSpPr/>
            <p:nvPr/>
          </p:nvSpPr>
          <p:spPr>
            <a:xfrm>
              <a:off x="3837147"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4285658"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473416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518268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5631192"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607970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6528215"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6976726"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742522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7873740"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832225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877076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3837147"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4285658"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473416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518268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5631192"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607970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6528215"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6976726"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742522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7873740"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832225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877076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3837147"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4285658"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473416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518268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5631192"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607970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6528215"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6976726"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742522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7873740"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832225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877076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338863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3837147"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4285658"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473416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518268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5631192"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607970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6528215"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697672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742522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7873740"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832225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877076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338863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3837147"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4285658"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4734169" y="4336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518268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5631192"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607970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6528215"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697672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7425229"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7873740"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832225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877076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3837147"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4285658"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473416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518268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5631192"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607970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6528215"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6976726"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742522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7873740"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832225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877076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3837147"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4285658"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473416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518268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5631192"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607970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6528215"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6976726"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742522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7873740"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832225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877076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3837147"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4285658"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473416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518268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5631192"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a:off x="607970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a:off x="6528215"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6976726"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742522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a:off x="7873740"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832225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877076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3837147"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4285658"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473416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518268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5631192"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607970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6528215"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6976726"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742522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7873740"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832225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877076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3837147"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a:off x="4285658"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473416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518268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a:off x="5631192"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607970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6528215"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6976726"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742522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a:off x="7873740"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832225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a:off x="877076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13"/>
          <p:cNvSpPr/>
          <p:nvPr/>
        </p:nvSpPr>
        <p:spPr>
          <a:xfrm>
            <a:off x="3396590" y="0"/>
            <a:ext cx="3250800" cy="5143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a:off x="0" y="0"/>
            <a:ext cx="3415800" cy="51435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3"/>
          <p:cNvSpPr/>
          <p:nvPr/>
        </p:nvSpPr>
        <p:spPr>
          <a:xfrm>
            <a:off x="685175" y="1799775"/>
            <a:ext cx="61200" cy="2387100"/>
          </a:xfrm>
          <a:prstGeom prst="rect">
            <a:avLst/>
          </a:prstGeom>
          <a:solidFill>
            <a:srgbClr val="275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txBox="1"/>
          <p:nvPr>
            <p:ph type="ctrTitle"/>
          </p:nvPr>
        </p:nvSpPr>
        <p:spPr>
          <a:xfrm>
            <a:off x="992425" y="1799775"/>
            <a:ext cx="3136800" cy="1739100"/>
          </a:xfrm>
          <a:prstGeom prst="rect">
            <a:avLst/>
          </a:prstGeom>
          <a:noFill/>
        </p:spPr>
        <p:txBody>
          <a:bodyPr anchorCtr="0" anchor="b" bIns="91425" lIns="91425" spcFirstLastPara="1" rIns="91425" wrap="square" tIns="91425"/>
          <a:lstStyle>
            <a:lvl1pPr lvl="0" rtl="0" algn="l">
              <a:lnSpc>
                <a:spcPct val="100000"/>
              </a:lnSpc>
              <a:spcBef>
                <a:spcPts val="0"/>
              </a:spcBef>
              <a:spcAft>
                <a:spcPts val="0"/>
              </a:spcAft>
              <a:buClr>
                <a:schemeClr val="dk1"/>
              </a:buClr>
              <a:buSzPts val="3600"/>
              <a:buNone/>
              <a:defRPr b="1" sz="3600">
                <a:solidFill>
                  <a:srgbClr val="275D38"/>
                </a:solidFill>
              </a:defRPr>
            </a:lvl1pPr>
            <a:lvl2pPr lvl="1" rtl="0" algn="l">
              <a:lnSpc>
                <a:spcPct val="100000"/>
              </a:lnSpc>
              <a:spcBef>
                <a:spcPts val="0"/>
              </a:spcBef>
              <a:spcAft>
                <a:spcPts val="0"/>
              </a:spcAft>
              <a:buClr>
                <a:schemeClr val="dk1"/>
              </a:buClr>
              <a:buSzPts val="3600"/>
              <a:buNone/>
              <a:defRPr b="1" sz="3600">
                <a:solidFill>
                  <a:srgbClr val="275D38"/>
                </a:solidFill>
              </a:defRPr>
            </a:lvl2pPr>
            <a:lvl3pPr lvl="2" rtl="0" algn="l">
              <a:lnSpc>
                <a:spcPct val="100000"/>
              </a:lnSpc>
              <a:spcBef>
                <a:spcPts val="0"/>
              </a:spcBef>
              <a:spcAft>
                <a:spcPts val="0"/>
              </a:spcAft>
              <a:buClr>
                <a:schemeClr val="dk1"/>
              </a:buClr>
              <a:buSzPts val="3600"/>
              <a:buNone/>
              <a:defRPr b="1" sz="3600">
                <a:solidFill>
                  <a:srgbClr val="275D38"/>
                </a:solidFill>
              </a:defRPr>
            </a:lvl3pPr>
            <a:lvl4pPr lvl="3" rtl="0" algn="l">
              <a:lnSpc>
                <a:spcPct val="100000"/>
              </a:lnSpc>
              <a:spcBef>
                <a:spcPts val="0"/>
              </a:spcBef>
              <a:spcAft>
                <a:spcPts val="0"/>
              </a:spcAft>
              <a:buClr>
                <a:schemeClr val="dk1"/>
              </a:buClr>
              <a:buSzPts val="3600"/>
              <a:buNone/>
              <a:defRPr b="1" sz="3600">
                <a:solidFill>
                  <a:srgbClr val="275D38"/>
                </a:solidFill>
              </a:defRPr>
            </a:lvl4pPr>
            <a:lvl5pPr lvl="4" rtl="0" algn="l">
              <a:lnSpc>
                <a:spcPct val="100000"/>
              </a:lnSpc>
              <a:spcBef>
                <a:spcPts val="0"/>
              </a:spcBef>
              <a:spcAft>
                <a:spcPts val="0"/>
              </a:spcAft>
              <a:buClr>
                <a:schemeClr val="dk1"/>
              </a:buClr>
              <a:buSzPts val="3600"/>
              <a:buNone/>
              <a:defRPr b="1" sz="3600">
                <a:solidFill>
                  <a:srgbClr val="275D38"/>
                </a:solidFill>
              </a:defRPr>
            </a:lvl5pPr>
            <a:lvl6pPr lvl="5" rtl="0" algn="l">
              <a:lnSpc>
                <a:spcPct val="100000"/>
              </a:lnSpc>
              <a:spcBef>
                <a:spcPts val="0"/>
              </a:spcBef>
              <a:spcAft>
                <a:spcPts val="0"/>
              </a:spcAft>
              <a:buClr>
                <a:schemeClr val="dk1"/>
              </a:buClr>
              <a:buSzPts val="3600"/>
              <a:buNone/>
              <a:defRPr b="1" sz="3600">
                <a:solidFill>
                  <a:srgbClr val="275D38"/>
                </a:solidFill>
              </a:defRPr>
            </a:lvl6pPr>
            <a:lvl7pPr lvl="6" rtl="0" algn="l">
              <a:lnSpc>
                <a:spcPct val="100000"/>
              </a:lnSpc>
              <a:spcBef>
                <a:spcPts val="0"/>
              </a:spcBef>
              <a:spcAft>
                <a:spcPts val="0"/>
              </a:spcAft>
              <a:buClr>
                <a:schemeClr val="dk1"/>
              </a:buClr>
              <a:buSzPts val="3600"/>
              <a:buNone/>
              <a:defRPr b="1" sz="3600">
                <a:solidFill>
                  <a:srgbClr val="275D38"/>
                </a:solidFill>
              </a:defRPr>
            </a:lvl7pPr>
            <a:lvl8pPr lvl="7" rtl="0" algn="l">
              <a:lnSpc>
                <a:spcPct val="100000"/>
              </a:lnSpc>
              <a:spcBef>
                <a:spcPts val="0"/>
              </a:spcBef>
              <a:spcAft>
                <a:spcPts val="0"/>
              </a:spcAft>
              <a:buClr>
                <a:schemeClr val="dk1"/>
              </a:buClr>
              <a:buSzPts val="3600"/>
              <a:buNone/>
              <a:defRPr b="1" sz="3600">
                <a:solidFill>
                  <a:srgbClr val="275D38"/>
                </a:solidFill>
              </a:defRPr>
            </a:lvl8pPr>
            <a:lvl9pPr lvl="8" rtl="0" algn="l">
              <a:lnSpc>
                <a:spcPct val="100000"/>
              </a:lnSpc>
              <a:spcBef>
                <a:spcPts val="0"/>
              </a:spcBef>
              <a:spcAft>
                <a:spcPts val="0"/>
              </a:spcAft>
              <a:buClr>
                <a:schemeClr val="dk1"/>
              </a:buClr>
              <a:buSzPts val="3600"/>
              <a:buNone/>
              <a:defRPr b="1" sz="3600">
                <a:solidFill>
                  <a:srgbClr val="275D38"/>
                </a:solidFill>
              </a:defRPr>
            </a:lvl9pPr>
          </a:lstStyle>
          <a:p/>
        </p:txBody>
      </p:sp>
      <p:sp>
        <p:nvSpPr>
          <p:cNvPr id="187" name="Google Shape;187;p13"/>
          <p:cNvSpPr txBox="1"/>
          <p:nvPr>
            <p:ph idx="1" type="subTitle"/>
          </p:nvPr>
        </p:nvSpPr>
        <p:spPr>
          <a:xfrm>
            <a:off x="992425" y="3579375"/>
            <a:ext cx="3136800" cy="607500"/>
          </a:xfrm>
          <a:prstGeom prst="rect">
            <a:avLst/>
          </a:prstGeom>
          <a:noFill/>
        </p:spPr>
        <p:txBody>
          <a:bodyPr anchorCtr="0" anchor="t" bIns="91425" lIns="91425" spcFirstLastPara="1" rIns="91425" wrap="square" tIns="91425"/>
          <a:lstStyle>
            <a:lvl1pPr lvl="0" rtl="0" algn="l">
              <a:lnSpc>
                <a:spcPct val="100000"/>
              </a:lnSpc>
              <a:spcBef>
                <a:spcPts val="0"/>
              </a:spcBef>
              <a:spcAft>
                <a:spcPts val="0"/>
              </a:spcAft>
              <a:buClr>
                <a:schemeClr val="dk2"/>
              </a:buClr>
              <a:buSzPts val="1800"/>
              <a:buNone/>
              <a:defRPr sz="1800">
                <a:solidFill>
                  <a:schemeClr val="dk2"/>
                </a:solidFill>
              </a:defRPr>
            </a:lvl1pPr>
            <a:lvl2pPr lvl="1" rtl="0" algn="l">
              <a:lnSpc>
                <a:spcPct val="100000"/>
              </a:lnSpc>
              <a:spcBef>
                <a:spcPts val="0"/>
              </a:spcBef>
              <a:spcAft>
                <a:spcPts val="0"/>
              </a:spcAft>
              <a:buClr>
                <a:schemeClr val="dk2"/>
              </a:buClr>
              <a:buSzPts val="1800"/>
              <a:buNone/>
              <a:defRPr sz="1800">
                <a:solidFill>
                  <a:schemeClr val="dk2"/>
                </a:solidFill>
                <a:latin typeface="Oswald"/>
                <a:ea typeface="Oswald"/>
                <a:cs typeface="Oswald"/>
                <a:sym typeface="Oswald"/>
              </a:defRPr>
            </a:lvl2pPr>
            <a:lvl3pPr lvl="2" rtl="0" algn="l">
              <a:lnSpc>
                <a:spcPct val="100000"/>
              </a:lnSpc>
              <a:spcBef>
                <a:spcPts val="0"/>
              </a:spcBef>
              <a:spcAft>
                <a:spcPts val="0"/>
              </a:spcAft>
              <a:buClr>
                <a:schemeClr val="dk2"/>
              </a:buClr>
              <a:buSzPts val="1800"/>
              <a:buNone/>
              <a:defRPr sz="1800">
                <a:solidFill>
                  <a:schemeClr val="dk2"/>
                </a:solidFill>
                <a:latin typeface="Oswald"/>
                <a:ea typeface="Oswald"/>
                <a:cs typeface="Oswald"/>
                <a:sym typeface="Oswald"/>
              </a:defRPr>
            </a:lvl3pPr>
            <a:lvl4pPr lvl="3" rtl="0" algn="l">
              <a:lnSpc>
                <a:spcPct val="100000"/>
              </a:lnSpc>
              <a:spcBef>
                <a:spcPts val="0"/>
              </a:spcBef>
              <a:spcAft>
                <a:spcPts val="0"/>
              </a:spcAft>
              <a:buClr>
                <a:schemeClr val="dk2"/>
              </a:buClr>
              <a:buSzPts val="1800"/>
              <a:buNone/>
              <a:defRPr sz="1800">
                <a:solidFill>
                  <a:schemeClr val="dk2"/>
                </a:solidFill>
                <a:latin typeface="Oswald"/>
                <a:ea typeface="Oswald"/>
                <a:cs typeface="Oswald"/>
                <a:sym typeface="Oswald"/>
              </a:defRPr>
            </a:lvl4pPr>
            <a:lvl5pPr lvl="4" rtl="0" algn="l">
              <a:lnSpc>
                <a:spcPct val="100000"/>
              </a:lnSpc>
              <a:spcBef>
                <a:spcPts val="0"/>
              </a:spcBef>
              <a:spcAft>
                <a:spcPts val="0"/>
              </a:spcAft>
              <a:buClr>
                <a:schemeClr val="dk2"/>
              </a:buClr>
              <a:buSzPts val="1800"/>
              <a:buNone/>
              <a:defRPr sz="1800">
                <a:solidFill>
                  <a:schemeClr val="dk2"/>
                </a:solidFill>
                <a:latin typeface="Oswald"/>
                <a:ea typeface="Oswald"/>
                <a:cs typeface="Oswald"/>
                <a:sym typeface="Oswald"/>
              </a:defRPr>
            </a:lvl5pPr>
            <a:lvl6pPr lvl="5" rtl="0" algn="l">
              <a:lnSpc>
                <a:spcPct val="100000"/>
              </a:lnSpc>
              <a:spcBef>
                <a:spcPts val="0"/>
              </a:spcBef>
              <a:spcAft>
                <a:spcPts val="0"/>
              </a:spcAft>
              <a:buClr>
                <a:schemeClr val="dk2"/>
              </a:buClr>
              <a:buSzPts val="1800"/>
              <a:buNone/>
              <a:defRPr sz="1800">
                <a:solidFill>
                  <a:schemeClr val="dk2"/>
                </a:solidFill>
                <a:latin typeface="Oswald"/>
                <a:ea typeface="Oswald"/>
                <a:cs typeface="Oswald"/>
                <a:sym typeface="Oswald"/>
              </a:defRPr>
            </a:lvl6pPr>
            <a:lvl7pPr lvl="6" rtl="0" algn="l">
              <a:lnSpc>
                <a:spcPct val="100000"/>
              </a:lnSpc>
              <a:spcBef>
                <a:spcPts val="0"/>
              </a:spcBef>
              <a:spcAft>
                <a:spcPts val="0"/>
              </a:spcAft>
              <a:buClr>
                <a:schemeClr val="dk2"/>
              </a:buClr>
              <a:buSzPts val="1800"/>
              <a:buNone/>
              <a:defRPr sz="1800">
                <a:solidFill>
                  <a:schemeClr val="dk2"/>
                </a:solidFill>
                <a:latin typeface="Oswald"/>
                <a:ea typeface="Oswald"/>
                <a:cs typeface="Oswald"/>
                <a:sym typeface="Oswald"/>
              </a:defRPr>
            </a:lvl7pPr>
            <a:lvl8pPr lvl="7" rtl="0" algn="l">
              <a:lnSpc>
                <a:spcPct val="100000"/>
              </a:lnSpc>
              <a:spcBef>
                <a:spcPts val="0"/>
              </a:spcBef>
              <a:spcAft>
                <a:spcPts val="0"/>
              </a:spcAft>
              <a:buClr>
                <a:schemeClr val="dk2"/>
              </a:buClr>
              <a:buSzPts val="1800"/>
              <a:buNone/>
              <a:defRPr sz="1800">
                <a:solidFill>
                  <a:schemeClr val="dk2"/>
                </a:solidFill>
                <a:latin typeface="Oswald"/>
                <a:ea typeface="Oswald"/>
                <a:cs typeface="Oswald"/>
                <a:sym typeface="Oswald"/>
              </a:defRPr>
            </a:lvl8pPr>
            <a:lvl9pPr lvl="8" rtl="0" algn="l">
              <a:lnSpc>
                <a:spcPct val="100000"/>
              </a:lnSpc>
              <a:spcBef>
                <a:spcPts val="0"/>
              </a:spcBef>
              <a:spcAft>
                <a:spcPts val="0"/>
              </a:spcAft>
              <a:buClr>
                <a:schemeClr val="dk2"/>
              </a:buClr>
              <a:buSzPts val="1800"/>
              <a:buNone/>
              <a:defRPr sz="1800">
                <a:solidFill>
                  <a:schemeClr val="dk2"/>
                </a:solidFill>
                <a:latin typeface="Oswald"/>
                <a:ea typeface="Oswald"/>
                <a:cs typeface="Oswald"/>
                <a:sym typeface="Oswald"/>
              </a:defRPr>
            </a:lvl9pPr>
          </a:lstStyle>
          <a:p/>
        </p:txBody>
      </p:sp>
      <p:sp>
        <p:nvSpPr>
          <p:cNvPr id="188" name="Google Shape;188;p13"/>
          <p:cNvSpPr txBox="1"/>
          <p:nvPr>
            <p:ph idx="12" type="sldNum"/>
          </p:nvPr>
        </p:nvSpPr>
        <p:spPr>
          <a:xfrm>
            <a:off x="8472458" y="4706554"/>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lt1"/>
                </a:solidFill>
              </a:defRPr>
            </a:lvl1pPr>
            <a:lvl2pPr lvl="1" rtl="0" algn="r">
              <a:lnSpc>
                <a:spcPct val="100000"/>
              </a:lnSpc>
              <a:spcAft>
                <a:spcPts val="0"/>
              </a:spcAft>
              <a:buNone/>
              <a:defRPr sz="1000">
                <a:solidFill>
                  <a:schemeClr val="lt1"/>
                </a:solidFill>
              </a:defRPr>
            </a:lvl2pPr>
            <a:lvl3pPr lvl="2" rtl="0" algn="r">
              <a:lnSpc>
                <a:spcPct val="100000"/>
              </a:lnSpc>
              <a:spcAft>
                <a:spcPts val="0"/>
              </a:spcAft>
              <a:buNone/>
              <a:defRPr sz="1000">
                <a:solidFill>
                  <a:schemeClr val="lt1"/>
                </a:solidFill>
              </a:defRPr>
            </a:lvl3pPr>
            <a:lvl4pPr lvl="3" rtl="0" algn="r">
              <a:lnSpc>
                <a:spcPct val="100000"/>
              </a:lnSpc>
              <a:spcAft>
                <a:spcPts val="0"/>
              </a:spcAft>
              <a:buNone/>
              <a:defRPr sz="1000">
                <a:solidFill>
                  <a:schemeClr val="lt1"/>
                </a:solidFill>
              </a:defRPr>
            </a:lvl4pPr>
            <a:lvl5pPr lvl="4" rtl="0" algn="r">
              <a:lnSpc>
                <a:spcPct val="100000"/>
              </a:lnSpc>
              <a:spcAft>
                <a:spcPts val="0"/>
              </a:spcAft>
              <a:buNone/>
              <a:defRPr sz="1000">
                <a:solidFill>
                  <a:schemeClr val="lt1"/>
                </a:solidFill>
              </a:defRPr>
            </a:lvl5pPr>
            <a:lvl6pPr lvl="5" rtl="0" algn="r">
              <a:lnSpc>
                <a:spcPct val="100000"/>
              </a:lnSpc>
              <a:spcAft>
                <a:spcPts val="0"/>
              </a:spcAft>
              <a:buNone/>
              <a:defRPr sz="1000">
                <a:solidFill>
                  <a:schemeClr val="lt1"/>
                </a:solidFill>
              </a:defRPr>
            </a:lvl6pPr>
            <a:lvl7pPr lvl="6" rtl="0" algn="r">
              <a:lnSpc>
                <a:spcPct val="100000"/>
              </a:lnSpc>
              <a:spcAft>
                <a:spcPts val="0"/>
              </a:spcAft>
              <a:buNone/>
              <a:defRPr sz="1000">
                <a:solidFill>
                  <a:schemeClr val="lt1"/>
                </a:solidFill>
              </a:defRPr>
            </a:lvl7pPr>
            <a:lvl8pPr lvl="7" rtl="0" algn="r">
              <a:lnSpc>
                <a:spcPct val="100000"/>
              </a:lnSpc>
              <a:spcAft>
                <a:spcPts val="0"/>
              </a:spcAft>
              <a:buNone/>
              <a:defRPr sz="1000">
                <a:solidFill>
                  <a:schemeClr val="lt1"/>
                </a:solidFill>
              </a:defRPr>
            </a:lvl8pPr>
            <a:lvl9pPr lvl="8" rtl="0"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1">
    <p:bg>
      <p:bgPr>
        <a:solidFill>
          <a:srgbClr val="FFFFFF"/>
        </a:solidFill>
      </p:bgPr>
    </p:bg>
    <p:spTree>
      <p:nvGrpSpPr>
        <p:cNvPr id="189" name="Shape 189"/>
        <p:cNvGrpSpPr/>
        <p:nvPr/>
      </p:nvGrpSpPr>
      <p:grpSpPr>
        <a:xfrm>
          <a:off x="0" y="0"/>
          <a:ext cx="0" cy="0"/>
          <a:chOff x="0" y="0"/>
          <a:chExt cx="0" cy="0"/>
        </a:xfrm>
      </p:grpSpPr>
      <p:sp>
        <p:nvSpPr>
          <p:cNvPr id="190" name="Google Shape;190;p14"/>
          <p:cNvSpPr/>
          <p:nvPr/>
        </p:nvSpPr>
        <p:spPr>
          <a:xfrm>
            <a:off x="0"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
          <p:cNvSpPr txBox="1"/>
          <p:nvPr>
            <p:ph type="ctrTitle"/>
          </p:nvPr>
        </p:nvSpPr>
        <p:spPr>
          <a:xfrm>
            <a:off x="661050" y="542100"/>
            <a:ext cx="7821900" cy="4059300"/>
          </a:xfrm>
          <a:prstGeom prst="rect">
            <a:avLst/>
          </a:prstGeom>
          <a:noFill/>
        </p:spPr>
        <p:txBody>
          <a:bodyPr anchorCtr="0" anchor="ctr" bIns="91425" lIns="91425" spcFirstLastPara="1" rIns="91425" wrap="square" tIns="91425"/>
          <a:lstStyle>
            <a:lvl1pPr lvl="0" rtl="0" algn="ctr">
              <a:lnSpc>
                <a:spcPct val="100000"/>
              </a:lnSpc>
              <a:spcBef>
                <a:spcPts val="0"/>
              </a:spcBef>
              <a:spcAft>
                <a:spcPts val="0"/>
              </a:spcAft>
              <a:buClr>
                <a:srgbClr val="275D38"/>
              </a:buClr>
              <a:buSzPts val="8000"/>
              <a:buNone/>
              <a:defRPr b="1" sz="8000">
                <a:solidFill>
                  <a:srgbClr val="275D38"/>
                </a:solidFill>
              </a:defRPr>
            </a:lvl1pPr>
            <a:lvl2pPr lvl="1" rtl="0" algn="ctr">
              <a:lnSpc>
                <a:spcPct val="100000"/>
              </a:lnSpc>
              <a:spcBef>
                <a:spcPts val="0"/>
              </a:spcBef>
              <a:spcAft>
                <a:spcPts val="0"/>
              </a:spcAft>
              <a:buClr>
                <a:srgbClr val="275D38"/>
              </a:buClr>
              <a:buSzPts val="8000"/>
              <a:buNone/>
              <a:defRPr b="1" sz="8000">
                <a:solidFill>
                  <a:srgbClr val="275D38"/>
                </a:solidFill>
              </a:defRPr>
            </a:lvl2pPr>
            <a:lvl3pPr lvl="2" rtl="0" algn="ctr">
              <a:lnSpc>
                <a:spcPct val="100000"/>
              </a:lnSpc>
              <a:spcBef>
                <a:spcPts val="0"/>
              </a:spcBef>
              <a:spcAft>
                <a:spcPts val="0"/>
              </a:spcAft>
              <a:buClr>
                <a:srgbClr val="275D38"/>
              </a:buClr>
              <a:buSzPts val="8000"/>
              <a:buNone/>
              <a:defRPr b="1" sz="8000">
                <a:solidFill>
                  <a:srgbClr val="275D38"/>
                </a:solidFill>
              </a:defRPr>
            </a:lvl3pPr>
            <a:lvl4pPr lvl="3" rtl="0" algn="ctr">
              <a:lnSpc>
                <a:spcPct val="100000"/>
              </a:lnSpc>
              <a:spcBef>
                <a:spcPts val="0"/>
              </a:spcBef>
              <a:spcAft>
                <a:spcPts val="0"/>
              </a:spcAft>
              <a:buClr>
                <a:srgbClr val="275D38"/>
              </a:buClr>
              <a:buSzPts val="8000"/>
              <a:buNone/>
              <a:defRPr b="1" sz="8000">
                <a:solidFill>
                  <a:srgbClr val="275D38"/>
                </a:solidFill>
              </a:defRPr>
            </a:lvl4pPr>
            <a:lvl5pPr lvl="4" rtl="0" algn="ctr">
              <a:lnSpc>
                <a:spcPct val="100000"/>
              </a:lnSpc>
              <a:spcBef>
                <a:spcPts val="0"/>
              </a:spcBef>
              <a:spcAft>
                <a:spcPts val="0"/>
              </a:spcAft>
              <a:buClr>
                <a:srgbClr val="275D38"/>
              </a:buClr>
              <a:buSzPts val="8000"/>
              <a:buNone/>
              <a:defRPr b="1" sz="8000">
                <a:solidFill>
                  <a:srgbClr val="275D38"/>
                </a:solidFill>
              </a:defRPr>
            </a:lvl5pPr>
            <a:lvl6pPr lvl="5" rtl="0" algn="ctr">
              <a:lnSpc>
                <a:spcPct val="100000"/>
              </a:lnSpc>
              <a:spcBef>
                <a:spcPts val="0"/>
              </a:spcBef>
              <a:spcAft>
                <a:spcPts val="0"/>
              </a:spcAft>
              <a:buClr>
                <a:srgbClr val="275D38"/>
              </a:buClr>
              <a:buSzPts val="8000"/>
              <a:buNone/>
              <a:defRPr b="1" sz="8000">
                <a:solidFill>
                  <a:srgbClr val="275D38"/>
                </a:solidFill>
              </a:defRPr>
            </a:lvl6pPr>
            <a:lvl7pPr lvl="6" rtl="0" algn="ctr">
              <a:lnSpc>
                <a:spcPct val="100000"/>
              </a:lnSpc>
              <a:spcBef>
                <a:spcPts val="0"/>
              </a:spcBef>
              <a:spcAft>
                <a:spcPts val="0"/>
              </a:spcAft>
              <a:buClr>
                <a:srgbClr val="275D38"/>
              </a:buClr>
              <a:buSzPts val="8000"/>
              <a:buNone/>
              <a:defRPr b="1" sz="8000">
                <a:solidFill>
                  <a:srgbClr val="275D38"/>
                </a:solidFill>
              </a:defRPr>
            </a:lvl7pPr>
            <a:lvl8pPr lvl="7" rtl="0" algn="ctr">
              <a:lnSpc>
                <a:spcPct val="100000"/>
              </a:lnSpc>
              <a:spcBef>
                <a:spcPts val="0"/>
              </a:spcBef>
              <a:spcAft>
                <a:spcPts val="0"/>
              </a:spcAft>
              <a:buClr>
                <a:srgbClr val="275D38"/>
              </a:buClr>
              <a:buSzPts val="8000"/>
              <a:buNone/>
              <a:defRPr b="1" sz="8000">
                <a:solidFill>
                  <a:srgbClr val="275D38"/>
                </a:solidFill>
              </a:defRPr>
            </a:lvl8pPr>
            <a:lvl9pPr lvl="8" rtl="0" algn="ctr">
              <a:lnSpc>
                <a:spcPct val="100000"/>
              </a:lnSpc>
              <a:spcBef>
                <a:spcPts val="0"/>
              </a:spcBef>
              <a:spcAft>
                <a:spcPts val="0"/>
              </a:spcAft>
              <a:buClr>
                <a:srgbClr val="275D38"/>
              </a:buClr>
              <a:buSzPts val="8000"/>
              <a:buNone/>
              <a:defRPr b="1" sz="8000">
                <a:solidFill>
                  <a:srgbClr val="275D38"/>
                </a:solidFill>
              </a:defRPr>
            </a:lvl9pPr>
          </a:lstStyle>
          <a:p/>
        </p:txBody>
      </p:sp>
      <p:sp>
        <p:nvSpPr>
          <p:cNvPr id="192" name="Google Shape;19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000000"/>
                </a:solidFill>
              </a:defRPr>
            </a:lvl1pPr>
            <a:lvl2pPr lvl="1" rtl="0" algn="r">
              <a:lnSpc>
                <a:spcPct val="100000"/>
              </a:lnSpc>
              <a:spcAft>
                <a:spcPts val="0"/>
              </a:spcAft>
              <a:buNone/>
              <a:defRPr sz="1000">
                <a:solidFill>
                  <a:srgbClr val="000000"/>
                </a:solidFill>
              </a:defRPr>
            </a:lvl2pPr>
            <a:lvl3pPr lvl="2" rtl="0" algn="r">
              <a:lnSpc>
                <a:spcPct val="100000"/>
              </a:lnSpc>
              <a:spcAft>
                <a:spcPts val="0"/>
              </a:spcAft>
              <a:buNone/>
              <a:defRPr sz="1000">
                <a:solidFill>
                  <a:srgbClr val="000000"/>
                </a:solidFill>
              </a:defRPr>
            </a:lvl3pPr>
            <a:lvl4pPr lvl="3" rtl="0" algn="r">
              <a:lnSpc>
                <a:spcPct val="100000"/>
              </a:lnSpc>
              <a:spcAft>
                <a:spcPts val="0"/>
              </a:spcAft>
              <a:buNone/>
              <a:defRPr sz="1000">
                <a:solidFill>
                  <a:srgbClr val="000000"/>
                </a:solidFill>
              </a:defRPr>
            </a:lvl4pPr>
            <a:lvl5pPr lvl="4" rtl="0" algn="r">
              <a:lnSpc>
                <a:spcPct val="100000"/>
              </a:lnSpc>
              <a:spcAft>
                <a:spcPts val="0"/>
              </a:spcAft>
              <a:buNone/>
              <a:defRPr sz="1000">
                <a:solidFill>
                  <a:srgbClr val="000000"/>
                </a:solidFill>
              </a:defRPr>
            </a:lvl5pPr>
            <a:lvl6pPr lvl="5" rtl="0" algn="r">
              <a:lnSpc>
                <a:spcPct val="100000"/>
              </a:lnSpc>
              <a:spcAft>
                <a:spcPts val="0"/>
              </a:spcAft>
              <a:buNone/>
              <a:defRPr sz="1000">
                <a:solidFill>
                  <a:srgbClr val="000000"/>
                </a:solidFill>
              </a:defRPr>
            </a:lvl6pPr>
            <a:lvl7pPr lvl="6" rtl="0" algn="r">
              <a:lnSpc>
                <a:spcPct val="100000"/>
              </a:lnSpc>
              <a:spcAft>
                <a:spcPts val="0"/>
              </a:spcAft>
              <a:buNone/>
              <a:defRPr sz="1000">
                <a:solidFill>
                  <a:srgbClr val="000000"/>
                </a:solidFill>
              </a:defRPr>
            </a:lvl7pPr>
            <a:lvl8pPr lvl="7" rtl="0" algn="r">
              <a:lnSpc>
                <a:spcPct val="100000"/>
              </a:lnSpc>
              <a:spcAft>
                <a:spcPts val="0"/>
              </a:spcAft>
              <a:buNone/>
              <a:defRPr sz="1000">
                <a:solidFill>
                  <a:srgbClr val="000000"/>
                </a:solidFill>
              </a:defRPr>
            </a:lvl8pPr>
            <a:lvl9pPr lvl="8" rtl="0" algn="r">
              <a:lnSpc>
                <a:spcPct val="100000"/>
              </a:lnSpc>
              <a:spcAft>
                <a:spcPts val="0"/>
              </a:spcAft>
              <a:buNone/>
              <a:defRPr sz="10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AUTOLAYOUT_3">
    <p:bg>
      <p:bgPr>
        <a:solidFill>
          <a:srgbClr val="FFFFFF"/>
        </a:solidFill>
      </p:bgPr>
    </p:bg>
    <p:spTree>
      <p:nvGrpSpPr>
        <p:cNvPr id="193" name="Shape 193"/>
        <p:cNvGrpSpPr/>
        <p:nvPr/>
      </p:nvGrpSpPr>
      <p:grpSpPr>
        <a:xfrm>
          <a:off x="0" y="0"/>
          <a:ext cx="0" cy="0"/>
          <a:chOff x="0" y="0"/>
          <a:chExt cx="0" cy="0"/>
        </a:xfrm>
      </p:grpSpPr>
      <p:sp>
        <p:nvSpPr>
          <p:cNvPr id="194" name="Google Shape;194;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txBox="1"/>
          <p:nvPr>
            <p:ph type="title"/>
          </p:nvPr>
        </p:nvSpPr>
        <p:spPr>
          <a:xfrm>
            <a:off x="313525" y="1680823"/>
            <a:ext cx="3123600" cy="16671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Clr>
                <a:schemeClr val="dk1"/>
              </a:buClr>
              <a:buSzPts val="3000"/>
              <a:buNone/>
              <a:defRPr sz="3000">
                <a:solidFill>
                  <a:srgbClr val="275D38"/>
                </a:solidFill>
              </a:defRPr>
            </a:lvl1pPr>
            <a:lvl2pPr lvl="1" algn="l">
              <a:lnSpc>
                <a:spcPct val="100000"/>
              </a:lnSpc>
              <a:spcBef>
                <a:spcPts val="0"/>
              </a:spcBef>
              <a:spcAft>
                <a:spcPts val="0"/>
              </a:spcAft>
              <a:buClr>
                <a:schemeClr val="dk1"/>
              </a:buClr>
              <a:buSzPts val="3000"/>
              <a:buNone/>
              <a:defRPr sz="3000">
                <a:solidFill>
                  <a:srgbClr val="275D38"/>
                </a:solidFill>
              </a:defRPr>
            </a:lvl2pPr>
            <a:lvl3pPr lvl="2" algn="l">
              <a:lnSpc>
                <a:spcPct val="100000"/>
              </a:lnSpc>
              <a:spcBef>
                <a:spcPts val="0"/>
              </a:spcBef>
              <a:spcAft>
                <a:spcPts val="0"/>
              </a:spcAft>
              <a:buClr>
                <a:schemeClr val="dk1"/>
              </a:buClr>
              <a:buSzPts val="3000"/>
              <a:buNone/>
              <a:defRPr sz="3000">
                <a:solidFill>
                  <a:srgbClr val="275D38"/>
                </a:solidFill>
              </a:defRPr>
            </a:lvl3pPr>
            <a:lvl4pPr lvl="3" algn="l">
              <a:lnSpc>
                <a:spcPct val="100000"/>
              </a:lnSpc>
              <a:spcBef>
                <a:spcPts val="0"/>
              </a:spcBef>
              <a:spcAft>
                <a:spcPts val="0"/>
              </a:spcAft>
              <a:buClr>
                <a:schemeClr val="dk1"/>
              </a:buClr>
              <a:buSzPts val="3000"/>
              <a:buNone/>
              <a:defRPr sz="3000">
                <a:solidFill>
                  <a:srgbClr val="275D38"/>
                </a:solidFill>
              </a:defRPr>
            </a:lvl4pPr>
            <a:lvl5pPr lvl="4" algn="l">
              <a:lnSpc>
                <a:spcPct val="100000"/>
              </a:lnSpc>
              <a:spcBef>
                <a:spcPts val="0"/>
              </a:spcBef>
              <a:spcAft>
                <a:spcPts val="0"/>
              </a:spcAft>
              <a:buClr>
                <a:schemeClr val="dk1"/>
              </a:buClr>
              <a:buSzPts val="3000"/>
              <a:buNone/>
              <a:defRPr sz="3000">
                <a:solidFill>
                  <a:srgbClr val="275D38"/>
                </a:solidFill>
              </a:defRPr>
            </a:lvl5pPr>
            <a:lvl6pPr lvl="5" algn="l">
              <a:lnSpc>
                <a:spcPct val="100000"/>
              </a:lnSpc>
              <a:spcBef>
                <a:spcPts val="0"/>
              </a:spcBef>
              <a:spcAft>
                <a:spcPts val="0"/>
              </a:spcAft>
              <a:buClr>
                <a:schemeClr val="dk1"/>
              </a:buClr>
              <a:buSzPts val="3000"/>
              <a:buNone/>
              <a:defRPr sz="3000">
                <a:solidFill>
                  <a:srgbClr val="275D38"/>
                </a:solidFill>
              </a:defRPr>
            </a:lvl6pPr>
            <a:lvl7pPr lvl="6" algn="l">
              <a:lnSpc>
                <a:spcPct val="100000"/>
              </a:lnSpc>
              <a:spcBef>
                <a:spcPts val="0"/>
              </a:spcBef>
              <a:spcAft>
                <a:spcPts val="0"/>
              </a:spcAft>
              <a:buClr>
                <a:schemeClr val="dk1"/>
              </a:buClr>
              <a:buSzPts val="3000"/>
              <a:buNone/>
              <a:defRPr sz="3000">
                <a:solidFill>
                  <a:srgbClr val="275D38"/>
                </a:solidFill>
              </a:defRPr>
            </a:lvl7pPr>
            <a:lvl8pPr lvl="7" algn="l">
              <a:lnSpc>
                <a:spcPct val="100000"/>
              </a:lnSpc>
              <a:spcBef>
                <a:spcPts val="0"/>
              </a:spcBef>
              <a:spcAft>
                <a:spcPts val="0"/>
              </a:spcAft>
              <a:buClr>
                <a:schemeClr val="dk1"/>
              </a:buClr>
              <a:buSzPts val="3000"/>
              <a:buNone/>
              <a:defRPr sz="3000">
                <a:solidFill>
                  <a:srgbClr val="275D38"/>
                </a:solidFill>
              </a:defRPr>
            </a:lvl8pPr>
            <a:lvl9pPr lvl="8" algn="l">
              <a:lnSpc>
                <a:spcPct val="100000"/>
              </a:lnSpc>
              <a:spcBef>
                <a:spcPts val="0"/>
              </a:spcBef>
              <a:spcAft>
                <a:spcPts val="0"/>
              </a:spcAft>
              <a:buClr>
                <a:schemeClr val="dk1"/>
              </a:buClr>
              <a:buSzPts val="3000"/>
              <a:buNone/>
              <a:defRPr sz="3000">
                <a:solidFill>
                  <a:srgbClr val="275D38"/>
                </a:solidFill>
              </a:defRPr>
            </a:lvl9pPr>
          </a:lstStyle>
          <a:p/>
        </p:txBody>
      </p:sp>
      <p:sp>
        <p:nvSpPr>
          <p:cNvPr id="196" name="Google Shape;196;p15"/>
          <p:cNvSpPr txBox="1"/>
          <p:nvPr>
            <p:ph idx="1" type="subTitle"/>
          </p:nvPr>
        </p:nvSpPr>
        <p:spPr>
          <a:xfrm>
            <a:off x="313525" y="3426700"/>
            <a:ext cx="2621100" cy="10404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Clr>
                <a:schemeClr val="dk1"/>
              </a:buClr>
              <a:buSzPts val="1400"/>
              <a:buNone/>
              <a:defRPr sz="1400">
                <a:solidFill>
                  <a:srgbClr val="275D38"/>
                </a:solidFill>
              </a:defRPr>
            </a:lvl1pPr>
            <a:lvl2pPr lvl="1" algn="l">
              <a:lnSpc>
                <a:spcPct val="100000"/>
              </a:lnSpc>
              <a:spcBef>
                <a:spcPts val="0"/>
              </a:spcBef>
              <a:spcAft>
                <a:spcPts val="0"/>
              </a:spcAft>
              <a:buClr>
                <a:schemeClr val="dk1"/>
              </a:buClr>
              <a:buSzPts val="1400"/>
              <a:buNone/>
              <a:defRPr sz="1400">
                <a:solidFill>
                  <a:srgbClr val="275D38"/>
                </a:solidFill>
              </a:defRPr>
            </a:lvl2pPr>
            <a:lvl3pPr lvl="2" algn="l">
              <a:lnSpc>
                <a:spcPct val="100000"/>
              </a:lnSpc>
              <a:spcBef>
                <a:spcPts val="0"/>
              </a:spcBef>
              <a:spcAft>
                <a:spcPts val="0"/>
              </a:spcAft>
              <a:buClr>
                <a:schemeClr val="dk1"/>
              </a:buClr>
              <a:buSzPts val="1400"/>
              <a:buNone/>
              <a:defRPr sz="1400">
                <a:solidFill>
                  <a:srgbClr val="275D38"/>
                </a:solidFill>
              </a:defRPr>
            </a:lvl3pPr>
            <a:lvl4pPr lvl="3" algn="l">
              <a:lnSpc>
                <a:spcPct val="100000"/>
              </a:lnSpc>
              <a:spcBef>
                <a:spcPts val="0"/>
              </a:spcBef>
              <a:spcAft>
                <a:spcPts val="0"/>
              </a:spcAft>
              <a:buClr>
                <a:schemeClr val="dk1"/>
              </a:buClr>
              <a:buSzPts val="1400"/>
              <a:buNone/>
              <a:defRPr sz="1400">
                <a:solidFill>
                  <a:srgbClr val="275D38"/>
                </a:solidFill>
              </a:defRPr>
            </a:lvl4pPr>
            <a:lvl5pPr lvl="4" algn="l">
              <a:lnSpc>
                <a:spcPct val="100000"/>
              </a:lnSpc>
              <a:spcBef>
                <a:spcPts val="0"/>
              </a:spcBef>
              <a:spcAft>
                <a:spcPts val="0"/>
              </a:spcAft>
              <a:buClr>
                <a:schemeClr val="dk1"/>
              </a:buClr>
              <a:buSzPts val="1400"/>
              <a:buNone/>
              <a:defRPr sz="1400">
                <a:solidFill>
                  <a:srgbClr val="275D38"/>
                </a:solidFill>
              </a:defRPr>
            </a:lvl5pPr>
            <a:lvl6pPr lvl="5" algn="l">
              <a:lnSpc>
                <a:spcPct val="100000"/>
              </a:lnSpc>
              <a:spcBef>
                <a:spcPts val="0"/>
              </a:spcBef>
              <a:spcAft>
                <a:spcPts val="0"/>
              </a:spcAft>
              <a:buClr>
                <a:schemeClr val="dk1"/>
              </a:buClr>
              <a:buSzPts val="1400"/>
              <a:buNone/>
              <a:defRPr sz="1400">
                <a:solidFill>
                  <a:srgbClr val="275D38"/>
                </a:solidFill>
              </a:defRPr>
            </a:lvl6pPr>
            <a:lvl7pPr lvl="6" algn="l">
              <a:lnSpc>
                <a:spcPct val="100000"/>
              </a:lnSpc>
              <a:spcBef>
                <a:spcPts val="0"/>
              </a:spcBef>
              <a:spcAft>
                <a:spcPts val="0"/>
              </a:spcAft>
              <a:buClr>
                <a:schemeClr val="dk1"/>
              </a:buClr>
              <a:buSzPts val="1400"/>
              <a:buNone/>
              <a:defRPr sz="1400">
                <a:solidFill>
                  <a:srgbClr val="275D38"/>
                </a:solidFill>
              </a:defRPr>
            </a:lvl7pPr>
            <a:lvl8pPr lvl="7" algn="l">
              <a:lnSpc>
                <a:spcPct val="100000"/>
              </a:lnSpc>
              <a:spcBef>
                <a:spcPts val="0"/>
              </a:spcBef>
              <a:spcAft>
                <a:spcPts val="0"/>
              </a:spcAft>
              <a:buClr>
                <a:schemeClr val="dk1"/>
              </a:buClr>
              <a:buSzPts val="1400"/>
              <a:buNone/>
              <a:defRPr sz="1400">
                <a:solidFill>
                  <a:srgbClr val="275D38"/>
                </a:solidFill>
              </a:defRPr>
            </a:lvl8pPr>
            <a:lvl9pPr lvl="8" algn="l">
              <a:lnSpc>
                <a:spcPct val="100000"/>
              </a:lnSpc>
              <a:spcBef>
                <a:spcPts val="0"/>
              </a:spcBef>
              <a:spcAft>
                <a:spcPts val="0"/>
              </a:spcAft>
              <a:buClr>
                <a:schemeClr val="dk1"/>
              </a:buClr>
              <a:buSzPts val="1400"/>
              <a:buNone/>
              <a:defRPr sz="1400">
                <a:solidFill>
                  <a:srgbClr val="275D38"/>
                </a:solidFill>
              </a:defRPr>
            </a:lvl9pPr>
          </a:lstStyle>
          <a:p/>
        </p:txBody>
      </p:sp>
      <p:sp>
        <p:nvSpPr>
          <p:cNvPr id="197" name="Google Shape;197;p15"/>
          <p:cNvSpPr txBox="1"/>
          <p:nvPr>
            <p:ph idx="2" type="body"/>
          </p:nvPr>
        </p:nvSpPr>
        <p:spPr>
          <a:xfrm>
            <a:off x="3530350" y="1680825"/>
            <a:ext cx="5294100" cy="29823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98" name="Google Shape;198;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rgbClr val="E15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rgbClr val="275D38"/>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UVU1"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Font typeface="Lato"/>
              <a:buChar char="●"/>
              <a:defRPr sz="1400">
                <a:latin typeface="Lato"/>
                <a:ea typeface="Lato"/>
                <a:cs typeface="Lato"/>
                <a:sym typeface="Lato"/>
              </a:defRPr>
            </a:lvl1pPr>
            <a:lvl2pPr indent="-304800" lvl="1" marL="914400" rtl="0">
              <a:spcBef>
                <a:spcPts val="1600"/>
              </a:spcBef>
              <a:spcAft>
                <a:spcPts val="0"/>
              </a:spcAft>
              <a:buSzPts val="1200"/>
              <a:buFont typeface="Lato"/>
              <a:buChar char="○"/>
              <a:defRPr sz="1200">
                <a:latin typeface="Lato"/>
                <a:ea typeface="Lato"/>
                <a:cs typeface="Lato"/>
                <a:sym typeface="Lato"/>
              </a:defRPr>
            </a:lvl2pPr>
            <a:lvl3pPr indent="-304800" lvl="2" marL="1371600" rtl="0">
              <a:spcBef>
                <a:spcPts val="1600"/>
              </a:spcBef>
              <a:spcAft>
                <a:spcPts val="0"/>
              </a:spcAft>
              <a:buSzPts val="1200"/>
              <a:buFont typeface="Lato"/>
              <a:buChar char="■"/>
              <a:defRPr sz="1200">
                <a:latin typeface="Lato"/>
                <a:ea typeface="Lato"/>
                <a:cs typeface="Lato"/>
                <a:sym typeface="Lato"/>
              </a:defRPr>
            </a:lvl3pPr>
            <a:lvl4pPr indent="-304800" lvl="3" marL="1828800" rtl="0">
              <a:spcBef>
                <a:spcPts val="1600"/>
              </a:spcBef>
              <a:spcAft>
                <a:spcPts val="0"/>
              </a:spcAft>
              <a:buSzPts val="1200"/>
              <a:buFont typeface="Lato"/>
              <a:buChar char="●"/>
              <a:defRPr sz="1200">
                <a:latin typeface="Lato"/>
                <a:ea typeface="Lato"/>
                <a:cs typeface="Lato"/>
                <a:sym typeface="Lato"/>
              </a:defRPr>
            </a:lvl4pPr>
            <a:lvl5pPr indent="-304800" lvl="4" marL="2286000" rtl="0">
              <a:spcBef>
                <a:spcPts val="1600"/>
              </a:spcBef>
              <a:spcAft>
                <a:spcPts val="0"/>
              </a:spcAft>
              <a:buSzPts val="1200"/>
              <a:buFont typeface="Lato"/>
              <a:buChar char="○"/>
              <a:defRPr sz="1200">
                <a:latin typeface="Lato"/>
                <a:ea typeface="Lato"/>
                <a:cs typeface="Lato"/>
                <a:sym typeface="Lato"/>
              </a:defRPr>
            </a:lvl5pPr>
            <a:lvl6pPr indent="-304800" lvl="5" marL="2743200" rtl="0">
              <a:spcBef>
                <a:spcPts val="1600"/>
              </a:spcBef>
              <a:spcAft>
                <a:spcPts val="0"/>
              </a:spcAft>
              <a:buSzPts val="1200"/>
              <a:buFont typeface="Lato"/>
              <a:buChar char="■"/>
              <a:defRPr sz="1200">
                <a:latin typeface="Lato"/>
                <a:ea typeface="Lato"/>
                <a:cs typeface="Lato"/>
                <a:sym typeface="Lato"/>
              </a:defRPr>
            </a:lvl6pPr>
            <a:lvl7pPr indent="-304800" lvl="6" marL="3200400" rtl="0">
              <a:spcBef>
                <a:spcPts val="1600"/>
              </a:spcBef>
              <a:spcAft>
                <a:spcPts val="0"/>
              </a:spcAft>
              <a:buSzPts val="1200"/>
              <a:buFont typeface="Lato"/>
              <a:buChar char="●"/>
              <a:defRPr sz="1200">
                <a:latin typeface="Lato"/>
                <a:ea typeface="Lato"/>
                <a:cs typeface="Lato"/>
                <a:sym typeface="Lato"/>
              </a:defRPr>
            </a:lvl7pPr>
            <a:lvl8pPr indent="-304800" lvl="7" marL="3657600" rtl="0">
              <a:spcBef>
                <a:spcPts val="1600"/>
              </a:spcBef>
              <a:spcAft>
                <a:spcPts val="0"/>
              </a:spcAft>
              <a:buSzPts val="1200"/>
              <a:buFont typeface="Lato"/>
              <a:buChar char="○"/>
              <a:defRPr sz="1200">
                <a:latin typeface="Lato"/>
                <a:ea typeface="Lato"/>
                <a:cs typeface="Lato"/>
                <a:sym typeface="Lato"/>
              </a:defRPr>
            </a:lvl8pPr>
            <a:lvl9pPr indent="-304800" lvl="8" marL="4114800" rtl="0">
              <a:spcBef>
                <a:spcPts val="1600"/>
              </a:spcBef>
              <a:spcAft>
                <a:spcPts val="1600"/>
              </a:spcAft>
              <a:buSzPts val="1200"/>
              <a:buFont typeface="Lato"/>
              <a:buChar char="■"/>
              <a:defRPr sz="1200">
                <a:latin typeface="Lato"/>
                <a:ea typeface="Lato"/>
                <a:cs typeface="Lato"/>
                <a:sym typeface="Lato"/>
              </a:defRPr>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Font typeface="Lato"/>
              <a:buChar char="●"/>
              <a:defRPr sz="1400">
                <a:latin typeface="Lato"/>
                <a:ea typeface="Lato"/>
                <a:cs typeface="Lato"/>
                <a:sym typeface="Lato"/>
              </a:defRPr>
            </a:lvl1pPr>
            <a:lvl2pPr indent="-304800" lvl="1" marL="914400" rtl="0">
              <a:spcBef>
                <a:spcPts val="1600"/>
              </a:spcBef>
              <a:spcAft>
                <a:spcPts val="0"/>
              </a:spcAft>
              <a:buSzPts val="1200"/>
              <a:buFont typeface="Lato"/>
              <a:buChar char="○"/>
              <a:defRPr sz="1200">
                <a:latin typeface="Lato"/>
                <a:ea typeface="Lato"/>
                <a:cs typeface="Lato"/>
                <a:sym typeface="Lato"/>
              </a:defRPr>
            </a:lvl2pPr>
            <a:lvl3pPr indent="-304800" lvl="2" marL="1371600" rtl="0">
              <a:spcBef>
                <a:spcPts val="1600"/>
              </a:spcBef>
              <a:spcAft>
                <a:spcPts val="0"/>
              </a:spcAft>
              <a:buSzPts val="1200"/>
              <a:buFont typeface="Lato"/>
              <a:buChar char="■"/>
              <a:defRPr sz="1200">
                <a:latin typeface="Lato"/>
                <a:ea typeface="Lato"/>
                <a:cs typeface="Lato"/>
                <a:sym typeface="Lato"/>
              </a:defRPr>
            </a:lvl3pPr>
            <a:lvl4pPr indent="-304800" lvl="3" marL="1828800" rtl="0">
              <a:spcBef>
                <a:spcPts val="1600"/>
              </a:spcBef>
              <a:spcAft>
                <a:spcPts val="0"/>
              </a:spcAft>
              <a:buSzPts val="1200"/>
              <a:buFont typeface="Lato"/>
              <a:buChar char="●"/>
              <a:defRPr sz="1200">
                <a:latin typeface="Lato"/>
                <a:ea typeface="Lato"/>
                <a:cs typeface="Lato"/>
                <a:sym typeface="Lato"/>
              </a:defRPr>
            </a:lvl4pPr>
            <a:lvl5pPr indent="-304800" lvl="4" marL="2286000" rtl="0">
              <a:spcBef>
                <a:spcPts val="1600"/>
              </a:spcBef>
              <a:spcAft>
                <a:spcPts val="0"/>
              </a:spcAft>
              <a:buSzPts val="1200"/>
              <a:buFont typeface="Lato"/>
              <a:buChar char="○"/>
              <a:defRPr sz="1200">
                <a:latin typeface="Lato"/>
                <a:ea typeface="Lato"/>
                <a:cs typeface="Lato"/>
                <a:sym typeface="Lato"/>
              </a:defRPr>
            </a:lvl5pPr>
            <a:lvl6pPr indent="-304800" lvl="5" marL="2743200" rtl="0">
              <a:spcBef>
                <a:spcPts val="1600"/>
              </a:spcBef>
              <a:spcAft>
                <a:spcPts val="0"/>
              </a:spcAft>
              <a:buSzPts val="1200"/>
              <a:buFont typeface="Lato"/>
              <a:buChar char="■"/>
              <a:defRPr sz="1200">
                <a:latin typeface="Lato"/>
                <a:ea typeface="Lato"/>
                <a:cs typeface="Lato"/>
                <a:sym typeface="Lato"/>
              </a:defRPr>
            </a:lvl6pPr>
            <a:lvl7pPr indent="-304800" lvl="6" marL="3200400" rtl="0">
              <a:spcBef>
                <a:spcPts val="1600"/>
              </a:spcBef>
              <a:spcAft>
                <a:spcPts val="0"/>
              </a:spcAft>
              <a:buSzPts val="1200"/>
              <a:buFont typeface="Lato"/>
              <a:buChar char="●"/>
              <a:defRPr sz="1200">
                <a:latin typeface="Lato"/>
                <a:ea typeface="Lato"/>
                <a:cs typeface="Lato"/>
                <a:sym typeface="Lato"/>
              </a:defRPr>
            </a:lvl7pPr>
            <a:lvl8pPr indent="-304800" lvl="7" marL="3657600" rtl="0">
              <a:spcBef>
                <a:spcPts val="1600"/>
              </a:spcBef>
              <a:spcAft>
                <a:spcPts val="0"/>
              </a:spcAft>
              <a:buSzPts val="1200"/>
              <a:buFont typeface="Lato"/>
              <a:buChar char="○"/>
              <a:defRPr sz="1200">
                <a:latin typeface="Lato"/>
                <a:ea typeface="Lato"/>
                <a:cs typeface="Lato"/>
                <a:sym typeface="Lato"/>
              </a:defRPr>
            </a:lvl8pPr>
            <a:lvl9pPr indent="-304800" lvl="8" marL="4114800" rtl="0">
              <a:spcBef>
                <a:spcPts val="1600"/>
              </a:spcBef>
              <a:spcAft>
                <a:spcPts val="1600"/>
              </a:spcAft>
              <a:buSzPts val="1200"/>
              <a:buFont typeface="Lato"/>
              <a:buChar char="■"/>
              <a:defRPr sz="1200">
                <a:latin typeface="Lato"/>
                <a:ea typeface="Lato"/>
                <a:cs typeface="Lato"/>
                <a:sym typeface="Lato"/>
              </a:defRPr>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04800" lvl="1" marL="914400" rtl="0">
              <a:spcBef>
                <a:spcPts val="1600"/>
              </a:spcBef>
              <a:spcAft>
                <a:spcPts val="0"/>
              </a:spcAft>
              <a:buSzPts val="1200"/>
              <a:buFont typeface="Lato"/>
              <a:buChar char="○"/>
              <a:defRPr sz="1200">
                <a:latin typeface="Lato"/>
                <a:ea typeface="Lato"/>
                <a:cs typeface="Lato"/>
                <a:sym typeface="Lato"/>
              </a:defRPr>
            </a:lvl2pPr>
            <a:lvl3pPr indent="-304800" lvl="2" marL="1371600" rtl="0">
              <a:spcBef>
                <a:spcPts val="1600"/>
              </a:spcBef>
              <a:spcAft>
                <a:spcPts val="0"/>
              </a:spcAft>
              <a:buSzPts val="1200"/>
              <a:buFont typeface="Lato"/>
              <a:buChar char="■"/>
              <a:defRPr sz="1200">
                <a:latin typeface="Lato"/>
                <a:ea typeface="Lato"/>
                <a:cs typeface="Lato"/>
                <a:sym typeface="Lato"/>
              </a:defRPr>
            </a:lvl3pPr>
            <a:lvl4pPr indent="-304800" lvl="3" marL="1828800" rtl="0">
              <a:spcBef>
                <a:spcPts val="1600"/>
              </a:spcBef>
              <a:spcAft>
                <a:spcPts val="0"/>
              </a:spcAft>
              <a:buSzPts val="1200"/>
              <a:buFont typeface="Lato"/>
              <a:buChar char="●"/>
              <a:defRPr sz="1200">
                <a:latin typeface="Lato"/>
                <a:ea typeface="Lato"/>
                <a:cs typeface="Lato"/>
                <a:sym typeface="Lato"/>
              </a:defRPr>
            </a:lvl4pPr>
            <a:lvl5pPr indent="-304800" lvl="4" marL="2286000" rtl="0">
              <a:spcBef>
                <a:spcPts val="1600"/>
              </a:spcBef>
              <a:spcAft>
                <a:spcPts val="0"/>
              </a:spcAft>
              <a:buSzPts val="1200"/>
              <a:buFont typeface="Lato"/>
              <a:buChar char="○"/>
              <a:defRPr sz="1200">
                <a:latin typeface="Lato"/>
                <a:ea typeface="Lato"/>
                <a:cs typeface="Lato"/>
                <a:sym typeface="Lato"/>
              </a:defRPr>
            </a:lvl5pPr>
            <a:lvl6pPr indent="-304800" lvl="5" marL="2743200" rtl="0">
              <a:spcBef>
                <a:spcPts val="1600"/>
              </a:spcBef>
              <a:spcAft>
                <a:spcPts val="0"/>
              </a:spcAft>
              <a:buSzPts val="1200"/>
              <a:buFont typeface="Lato"/>
              <a:buChar char="■"/>
              <a:defRPr sz="1200">
                <a:latin typeface="Lato"/>
                <a:ea typeface="Lato"/>
                <a:cs typeface="Lato"/>
                <a:sym typeface="Lato"/>
              </a:defRPr>
            </a:lvl6pPr>
            <a:lvl7pPr indent="-304800" lvl="6" marL="3200400" rtl="0">
              <a:spcBef>
                <a:spcPts val="1600"/>
              </a:spcBef>
              <a:spcAft>
                <a:spcPts val="0"/>
              </a:spcAft>
              <a:buSzPts val="1200"/>
              <a:buFont typeface="Lato"/>
              <a:buChar char="●"/>
              <a:defRPr sz="1200">
                <a:latin typeface="Lato"/>
                <a:ea typeface="Lato"/>
                <a:cs typeface="Lato"/>
                <a:sym typeface="Lato"/>
              </a:defRPr>
            </a:lvl7pPr>
            <a:lvl8pPr indent="-304800" lvl="7" marL="3657600" rtl="0">
              <a:spcBef>
                <a:spcPts val="1600"/>
              </a:spcBef>
              <a:spcAft>
                <a:spcPts val="0"/>
              </a:spcAft>
              <a:buSzPts val="1200"/>
              <a:buFont typeface="Lato"/>
              <a:buChar char="○"/>
              <a:defRPr sz="1200">
                <a:latin typeface="Lato"/>
                <a:ea typeface="Lato"/>
                <a:cs typeface="Lato"/>
                <a:sym typeface="Lato"/>
              </a:defRPr>
            </a:lvl8pPr>
            <a:lvl9pPr indent="-304800" lvl="8" marL="4114800" rtl="0">
              <a:spcBef>
                <a:spcPts val="1600"/>
              </a:spcBef>
              <a:spcAft>
                <a:spcPts val="1600"/>
              </a:spcAft>
              <a:buSzPts val="1200"/>
              <a:buFont typeface="Lato"/>
              <a:buChar char="■"/>
              <a:defRPr sz="1200">
                <a:latin typeface="Lato"/>
                <a:ea typeface="Lato"/>
                <a:cs typeface="Lato"/>
                <a:sym typeface="Lato"/>
              </a:defRPr>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rgbClr val="275D38"/>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rgbClr val="275D38"/>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lstStyle>
            <a:lvl1pPr lvl="0" rtl="0" algn="ctr">
              <a:spcBef>
                <a:spcPts val="0"/>
              </a:spcBef>
              <a:spcAft>
                <a:spcPts val="0"/>
              </a:spcAft>
              <a:buClr>
                <a:schemeClr val="lt1"/>
              </a:buClr>
              <a:buSzPts val="4600"/>
              <a:buNone/>
              <a:defRPr sz="4600">
                <a:solidFill>
                  <a:schemeClr val="lt1"/>
                </a:solidFill>
              </a:defRPr>
            </a:lvl1pPr>
            <a:lvl2pPr lvl="1" rtl="0" algn="ctr">
              <a:spcBef>
                <a:spcPts val="0"/>
              </a:spcBef>
              <a:spcAft>
                <a:spcPts val="0"/>
              </a:spcAft>
              <a:buClr>
                <a:schemeClr val="lt1"/>
              </a:buClr>
              <a:buSzPts val="4600"/>
              <a:buNone/>
              <a:defRPr sz="4600">
                <a:solidFill>
                  <a:schemeClr val="lt1"/>
                </a:solidFill>
              </a:defRPr>
            </a:lvl2pPr>
            <a:lvl3pPr lvl="2" rtl="0" algn="ctr">
              <a:spcBef>
                <a:spcPts val="0"/>
              </a:spcBef>
              <a:spcAft>
                <a:spcPts val="0"/>
              </a:spcAft>
              <a:buClr>
                <a:schemeClr val="lt1"/>
              </a:buClr>
              <a:buSzPts val="4600"/>
              <a:buNone/>
              <a:defRPr sz="4600">
                <a:solidFill>
                  <a:schemeClr val="lt1"/>
                </a:solidFill>
              </a:defRPr>
            </a:lvl3pPr>
            <a:lvl4pPr lvl="3" rtl="0" algn="ctr">
              <a:spcBef>
                <a:spcPts val="0"/>
              </a:spcBef>
              <a:spcAft>
                <a:spcPts val="0"/>
              </a:spcAft>
              <a:buClr>
                <a:schemeClr val="lt1"/>
              </a:buClr>
              <a:buSzPts val="4600"/>
              <a:buNone/>
              <a:defRPr sz="4600">
                <a:solidFill>
                  <a:schemeClr val="lt1"/>
                </a:solidFill>
              </a:defRPr>
            </a:lvl4pPr>
            <a:lvl5pPr lvl="4" rtl="0" algn="ctr">
              <a:spcBef>
                <a:spcPts val="0"/>
              </a:spcBef>
              <a:spcAft>
                <a:spcPts val="0"/>
              </a:spcAft>
              <a:buClr>
                <a:schemeClr val="lt1"/>
              </a:buClr>
              <a:buSzPts val="4600"/>
              <a:buNone/>
              <a:defRPr sz="4600">
                <a:solidFill>
                  <a:schemeClr val="lt1"/>
                </a:solidFill>
              </a:defRPr>
            </a:lvl5pPr>
            <a:lvl6pPr lvl="5" rtl="0" algn="ctr">
              <a:spcBef>
                <a:spcPts val="0"/>
              </a:spcBef>
              <a:spcAft>
                <a:spcPts val="0"/>
              </a:spcAft>
              <a:buClr>
                <a:schemeClr val="lt1"/>
              </a:buClr>
              <a:buSzPts val="4600"/>
              <a:buNone/>
              <a:defRPr sz="4600">
                <a:solidFill>
                  <a:schemeClr val="lt1"/>
                </a:solidFill>
              </a:defRPr>
            </a:lvl6pPr>
            <a:lvl7pPr lvl="6" rtl="0" algn="ctr">
              <a:spcBef>
                <a:spcPts val="0"/>
              </a:spcBef>
              <a:spcAft>
                <a:spcPts val="0"/>
              </a:spcAft>
              <a:buClr>
                <a:schemeClr val="lt1"/>
              </a:buClr>
              <a:buSzPts val="4600"/>
              <a:buNone/>
              <a:defRPr sz="4600">
                <a:solidFill>
                  <a:schemeClr val="lt1"/>
                </a:solidFill>
              </a:defRPr>
            </a:lvl7pPr>
            <a:lvl8pPr lvl="7" rtl="0" algn="ctr">
              <a:spcBef>
                <a:spcPts val="0"/>
              </a:spcBef>
              <a:spcAft>
                <a:spcPts val="0"/>
              </a:spcAft>
              <a:buClr>
                <a:schemeClr val="lt1"/>
              </a:buClr>
              <a:buSzPts val="4600"/>
              <a:buNone/>
              <a:defRPr sz="4600">
                <a:solidFill>
                  <a:schemeClr val="lt1"/>
                </a:solidFill>
              </a:defRPr>
            </a:lvl8pPr>
            <a:lvl9pPr lvl="8" rtl="0"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lt1"/>
              </a:buClr>
              <a:buSzPts val="1900"/>
              <a:buFont typeface="Lato"/>
              <a:buNone/>
              <a:defRPr sz="1900">
                <a:solidFill>
                  <a:schemeClr val="lt1"/>
                </a:solidFill>
                <a:latin typeface="Lato"/>
                <a:ea typeface="Lato"/>
                <a:cs typeface="Lato"/>
                <a:sym typeface="Lato"/>
              </a:defRPr>
            </a:lvl1pPr>
            <a:lvl2pPr lvl="1" rtl="0" algn="ctr">
              <a:lnSpc>
                <a:spcPct val="100000"/>
              </a:lnSpc>
              <a:spcBef>
                <a:spcPts val="0"/>
              </a:spcBef>
              <a:spcAft>
                <a:spcPts val="0"/>
              </a:spcAft>
              <a:buClr>
                <a:schemeClr val="lt1"/>
              </a:buClr>
              <a:buSzPts val="1900"/>
              <a:buFont typeface="Lato"/>
              <a:buNone/>
              <a:defRPr sz="1900">
                <a:solidFill>
                  <a:schemeClr val="lt1"/>
                </a:solidFill>
                <a:latin typeface="Lato"/>
                <a:ea typeface="Lato"/>
                <a:cs typeface="Lato"/>
                <a:sym typeface="Lato"/>
              </a:defRPr>
            </a:lvl2pPr>
            <a:lvl3pPr lvl="2" rtl="0" algn="ctr">
              <a:lnSpc>
                <a:spcPct val="100000"/>
              </a:lnSpc>
              <a:spcBef>
                <a:spcPts val="0"/>
              </a:spcBef>
              <a:spcAft>
                <a:spcPts val="0"/>
              </a:spcAft>
              <a:buClr>
                <a:schemeClr val="lt1"/>
              </a:buClr>
              <a:buSzPts val="1900"/>
              <a:buFont typeface="Lato"/>
              <a:buNone/>
              <a:defRPr sz="1900">
                <a:solidFill>
                  <a:schemeClr val="lt1"/>
                </a:solidFill>
                <a:latin typeface="Lato"/>
                <a:ea typeface="Lato"/>
                <a:cs typeface="Lato"/>
                <a:sym typeface="Lato"/>
              </a:defRPr>
            </a:lvl3pPr>
            <a:lvl4pPr lvl="3" rtl="0" algn="ctr">
              <a:lnSpc>
                <a:spcPct val="100000"/>
              </a:lnSpc>
              <a:spcBef>
                <a:spcPts val="0"/>
              </a:spcBef>
              <a:spcAft>
                <a:spcPts val="0"/>
              </a:spcAft>
              <a:buClr>
                <a:schemeClr val="lt1"/>
              </a:buClr>
              <a:buSzPts val="1900"/>
              <a:buFont typeface="Lato"/>
              <a:buNone/>
              <a:defRPr sz="1900">
                <a:solidFill>
                  <a:schemeClr val="lt1"/>
                </a:solidFill>
                <a:latin typeface="Lato"/>
                <a:ea typeface="Lato"/>
                <a:cs typeface="Lato"/>
                <a:sym typeface="Lato"/>
              </a:defRPr>
            </a:lvl4pPr>
            <a:lvl5pPr lvl="4" rtl="0" algn="ctr">
              <a:lnSpc>
                <a:spcPct val="100000"/>
              </a:lnSpc>
              <a:spcBef>
                <a:spcPts val="0"/>
              </a:spcBef>
              <a:spcAft>
                <a:spcPts val="0"/>
              </a:spcAft>
              <a:buClr>
                <a:schemeClr val="lt1"/>
              </a:buClr>
              <a:buSzPts val="1900"/>
              <a:buFont typeface="Lato"/>
              <a:buNone/>
              <a:defRPr sz="1900">
                <a:solidFill>
                  <a:schemeClr val="lt1"/>
                </a:solidFill>
                <a:latin typeface="Lato"/>
                <a:ea typeface="Lato"/>
                <a:cs typeface="Lato"/>
                <a:sym typeface="Lato"/>
              </a:defRPr>
            </a:lvl5pPr>
            <a:lvl6pPr lvl="5" rtl="0" algn="ctr">
              <a:lnSpc>
                <a:spcPct val="100000"/>
              </a:lnSpc>
              <a:spcBef>
                <a:spcPts val="0"/>
              </a:spcBef>
              <a:spcAft>
                <a:spcPts val="0"/>
              </a:spcAft>
              <a:buClr>
                <a:schemeClr val="lt1"/>
              </a:buClr>
              <a:buSzPts val="1900"/>
              <a:buFont typeface="Lato"/>
              <a:buNone/>
              <a:defRPr sz="1900">
                <a:solidFill>
                  <a:schemeClr val="lt1"/>
                </a:solidFill>
                <a:latin typeface="Lato"/>
                <a:ea typeface="Lato"/>
                <a:cs typeface="Lato"/>
                <a:sym typeface="Lato"/>
              </a:defRPr>
            </a:lvl6pPr>
            <a:lvl7pPr lvl="6" rtl="0" algn="ctr">
              <a:lnSpc>
                <a:spcPct val="100000"/>
              </a:lnSpc>
              <a:spcBef>
                <a:spcPts val="0"/>
              </a:spcBef>
              <a:spcAft>
                <a:spcPts val="0"/>
              </a:spcAft>
              <a:buClr>
                <a:schemeClr val="lt1"/>
              </a:buClr>
              <a:buSzPts val="1900"/>
              <a:buFont typeface="Lato"/>
              <a:buNone/>
              <a:defRPr sz="1900">
                <a:solidFill>
                  <a:schemeClr val="lt1"/>
                </a:solidFill>
                <a:latin typeface="Lato"/>
                <a:ea typeface="Lato"/>
                <a:cs typeface="Lato"/>
                <a:sym typeface="Lato"/>
              </a:defRPr>
            </a:lvl7pPr>
            <a:lvl8pPr lvl="7" rtl="0" algn="ctr">
              <a:lnSpc>
                <a:spcPct val="100000"/>
              </a:lnSpc>
              <a:spcBef>
                <a:spcPts val="0"/>
              </a:spcBef>
              <a:spcAft>
                <a:spcPts val="0"/>
              </a:spcAft>
              <a:buClr>
                <a:schemeClr val="lt1"/>
              </a:buClr>
              <a:buSzPts val="1900"/>
              <a:buFont typeface="Lato"/>
              <a:buNone/>
              <a:defRPr sz="1900">
                <a:solidFill>
                  <a:schemeClr val="lt1"/>
                </a:solidFill>
                <a:latin typeface="Lato"/>
                <a:ea typeface="Lato"/>
                <a:cs typeface="Lato"/>
                <a:sym typeface="Lato"/>
              </a:defRPr>
            </a:lvl8pPr>
            <a:lvl9pPr lvl="8" rtl="0" algn="ctr">
              <a:lnSpc>
                <a:spcPct val="100000"/>
              </a:lnSpc>
              <a:spcBef>
                <a:spcPts val="0"/>
              </a:spcBef>
              <a:spcAft>
                <a:spcPts val="0"/>
              </a:spcAft>
              <a:buClr>
                <a:schemeClr val="lt1"/>
              </a:buClr>
              <a:buSzPts val="1900"/>
              <a:buFont typeface="Lato"/>
              <a:buNone/>
              <a:defRPr sz="1900">
                <a:solidFill>
                  <a:schemeClr val="lt1"/>
                </a:solidFill>
                <a:latin typeface="Lato"/>
                <a:ea typeface="Lato"/>
                <a:cs typeface="Lato"/>
                <a:sym typeface="Lato"/>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Font typeface="Lato"/>
              <a:buChar char="●"/>
              <a:defRPr>
                <a:latin typeface="Lato"/>
                <a:ea typeface="Lato"/>
                <a:cs typeface="Lato"/>
                <a:sym typeface="Lato"/>
              </a:defRPr>
            </a:lvl1pPr>
            <a:lvl2pPr indent="-317500" lvl="1" marL="914400" rtl="0">
              <a:spcBef>
                <a:spcPts val="1600"/>
              </a:spcBef>
              <a:spcAft>
                <a:spcPts val="0"/>
              </a:spcAft>
              <a:buSzPts val="1400"/>
              <a:buFont typeface="Lato"/>
              <a:buChar char="○"/>
              <a:defRPr>
                <a:latin typeface="Lato"/>
                <a:ea typeface="Lato"/>
                <a:cs typeface="Lato"/>
                <a:sym typeface="Lato"/>
              </a:defRPr>
            </a:lvl2pPr>
            <a:lvl3pPr indent="-317500" lvl="2" marL="1371600" rtl="0">
              <a:spcBef>
                <a:spcPts val="1600"/>
              </a:spcBef>
              <a:spcAft>
                <a:spcPts val="0"/>
              </a:spcAft>
              <a:buSzPts val="1400"/>
              <a:buFont typeface="Lato"/>
              <a:buChar char="■"/>
              <a:defRPr>
                <a:latin typeface="Lato"/>
                <a:ea typeface="Lato"/>
                <a:cs typeface="Lato"/>
                <a:sym typeface="Lato"/>
              </a:defRPr>
            </a:lvl3pPr>
            <a:lvl4pPr indent="-317500" lvl="3" marL="1828800" rtl="0">
              <a:spcBef>
                <a:spcPts val="1600"/>
              </a:spcBef>
              <a:spcAft>
                <a:spcPts val="0"/>
              </a:spcAft>
              <a:buSzPts val="1400"/>
              <a:buFont typeface="Lato"/>
              <a:buChar char="●"/>
              <a:defRPr>
                <a:latin typeface="Lato"/>
                <a:ea typeface="Lato"/>
                <a:cs typeface="Lato"/>
                <a:sym typeface="Lato"/>
              </a:defRPr>
            </a:lvl4pPr>
            <a:lvl5pPr indent="-317500" lvl="4" marL="2286000" rtl="0">
              <a:spcBef>
                <a:spcPts val="1600"/>
              </a:spcBef>
              <a:spcAft>
                <a:spcPts val="0"/>
              </a:spcAft>
              <a:buSzPts val="1400"/>
              <a:buFont typeface="Lato"/>
              <a:buChar char="○"/>
              <a:defRPr>
                <a:latin typeface="Lato"/>
                <a:ea typeface="Lato"/>
                <a:cs typeface="Lato"/>
                <a:sym typeface="Lato"/>
              </a:defRPr>
            </a:lvl5pPr>
            <a:lvl6pPr indent="-317500" lvl="5" marL="2743200" rtl="0">
              <a:spcBef>
                <a:spcPts val="1600"/>
              </a:spcBef>
              <a:spcAft>
                <a:spcPts val="0"/>
              </a:spcAft>
              <a:buSzPts val="1400"/>
              <a:buFont typeface="Lato"/>
              <a:buChar char="■"/>
              <a:defRPr>
                <a:latin typeface="Lato"/>
                <a:ea typeface="Lato"/>
                <a:cs typeface="Lato"/>
                <a:sym typeface="Lato"/>
              </a:defRPr>
            </a:lvl6pPr>
            <a:lvl7pPr indent="-317500" lvl="6" marL="3200400" rtl="0">
              <a:spcBef>
                <a:spcPts val="1600"/>
              </a:spcBef>
              <a:spcAft>
                <a:spcPts val="0"/>
              </a:spcAft>
              <a:buSzPts val="1400"/>
              <a:buFont typeface="Lato"/>
              <a:buChar char="●"/>
              <a:defRPr>
                <a:latin typeface="Lato"/>
                <a:ea typeface="Lato"/>
                <a:cs typeface="Lato"/>
                <a:sym typeface="Lato"/>
              </a:defRPr>
            </a:lvl7pPr>
            <a:lvl8pPr indent="-317500" lvl="7" marL="3657600" rtl="0">
              <a:spcBef>
                <a:spcPts val="1600"/>
              </a:spcBef>
              <a:spcAft>
                <a:spcPts val="0"/>
              </a:spcAft>
              <a:buSzPts val="1400"/>
              <a:buFont typeface="Lato"/>
              <a:buChar char="○"/>
              <a:defRPr>
                <a:latin typeface="Lato"/>
                <a:ea typeface="Lato"/>
                <a:cs typeface="Lato"/>
                <a:sym typeface="Lato"/>
              </a:defRPr>
            </a:lvl8pPr>
            <a:lvl9pPr indent="-317500" lvl="8" marL="4114800" rtl="0">
              <a:spcBef>
                <a:spcPts val="1600"/>
              </a:spcBef>
              <a:spcAft>
                <a:spcPts val="1600"/>
              </a:spcAft>
              <a:buSzPts val="1400"/>
              <a:buFont typeface="Lato"/>
              <a:buChar char="■"/>
              <a:defRPr>
                <a:latin typeface="Lato"/>
                <a:ea typeface="Lato"/>
                <a:cs typeface="Lato"/>
                <a:sym typeface="Lato"/>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100"/>
              <a:buFont typeface="Montserrat"/>
              <a:buNone/>
              <a:defRPr sz="2100">
                <a:latin typeface="Montserrat"/>
                <a:ea typeface="Montserrat"/>
                <a:cs typeface="Montserrat"/>
                <a:sym typeface="Montserrat"/>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2"/>
              </a:buClr>
              <a:buSzPts val="3000"/>
              <a:buFont typeface="Montserrat"/>
              <a:buNone/>
              <a:defRPr sz="3000">
                <a:solidFill>
                  <a:schemeClr val="dk2"/>
                </a:solidFill>
                <a:latin typeface="Montserrat"/>
                <a:ea typeface="Montserrat"/>
                <a:cs typeface="Montserrat"/>
                <a:sym typeface="Montserrat"/>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Source Code Pro"/>
                <a:ea typeface="Source Code Pro"/>
                <a:cs typeface="Source Code Pro"/>
                <a:sym typeface="Source Code Pro"/>
              </a:defRPr>
            </a:lvl1pPr>
            <a:lvl2pPr lvl="1" rtl="0" algn="r">
              <a:buNone/>
              <a:defRPr sz="1000">
                <a:solidFill>
                  <a:schemeClr val="dk2"/>
                </a:solidFill>
                <a:latin typeface="Source Code Pro"/>
                <a:ea typeface="Source Code Pro"/>
                <a:cs typeface="Source Code Pro"/>
                <a:sym typeface="Source Code Pro"/>
              </a:defRPr>
            </a:lvl2pPr>
            <a:lvl3pPr lvl="2" rtl="0" algn="r">
              <a:buNone/>
              <a:defRPr sz="1000">
                <a:solidFill>
                  <a:schemeClr val="dk2"/>
                </a:solidFill>
                <a:latin typeface="Source Code Pro"/>
                <a:ea typeface="Source Code Pro"/>
                <a:cs typeface="Source Code Pro"/>
                <a:sym typeface="Source Code Pro"/>
              </a:defRPr>
            </a:lvl3pPr>
            <a:lvl4pPr lvl="3" rtl="0" algn="r">
              <a:buNone/>
              <a:defRPr sz="1000">
                <a:solidFill>
                  <a:schemeClr val="dk2"/>
                </a:solidFill>
                <a:latin typeface="Source Code Pro"/>
                <a:ea typeface="Source Code Pro"/>
                <a:cs typeface="Source Code Pro"/>
                <a:sym typeface="Source Code Pro"/>
              </a:defRPr>
            </a:lvl4pPr>
            <a:lvl5pPr lvl="4" rtl="0" algn="r">
              <a:buNone/>
              <a:defRPr sz="1000">
                <a:solidFill>
                  <a:schemeClr val="dk2"/>
                </a:solidFill>
                <a:latin typeface="Source Code Pro"/>
                <a:ea typeface="Source Code Pro"/>
                <a:cs typeface="Source Code Pro"/>
                <a:sym typeface="Source Code Pro"/>
              </a:defRPr>
            </a:lvl5pPr>
            <a:lvl6pPr lvl="5" rtl="0" algn="r">
              <a:buNone/>
              <a:defRPr sz="1000">
                <a:solidFill>
                  <a:schemeClr val="dk2"/>
                </a:solidFill>
                <a:latin typeface="Source Code Pro"/>
                <a:ea typeface="Source Code Pro"/>
                <a:cs typeface="Source Code Pro"/>
                <a:sym typeface="Source Code Pro"/>
              </a:defRPr>
            </a:lvl6pPr>
            <a:lvl7pPr lvl="6" rtl="0" algn="r">
              <a:buNone/>
              <a:defRPr sz="1000">
                <a:solidFill>
                  <a:schemeClr val="dk2"/>
                </a:solidFill>
                <a:latin typeface="Source Code Pro"/>
                <a:ea typeface="Source Code Pro"/>
                <a:cs typeface="Source Code Pro"/>
                <a:sym typeface="Source Code Pro"/>
              </a:defRPr>
            </a:lvl7pPr>
            <a:lvl8pPr lvl="7" rtl="0" algn="r">
              <a:buNone/>
              <a:defRPr sz="1000">
                <a:solidFill>
                  <a:schemeClr val="dk2"/>
                </a:solidFill>
                <a:latin typeface="Source Code Pro"/>
                <a:ea typeface="Source Code Pro"/>
                <a:cs typeface="Source Code Pro"/>
                <a:sym typeface="Source Code Pro"/>
              </a:defRPr>
            </a:lvl8pPr>
            <a:lvl9pPr lvl="8" rtl="0"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uvu.edu/academicscheduling/standard_start_times/index.html"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16"/>
          <p:cNvSpPr txBox="1"/>
          <p:nvPr>
            <p:ph type="ctrTitle"/>
          </p:nvPr>
        </p:nvSpPr>
        <p:spPr>
          <a:xfrm>
            <a:off x="992425" y="1799775"/>
            <a:ext cx="3136800" cy="173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Processes and Barriers</a:t>
            </a:r>
            <a:endParaRPr>
              <a:latin typeface="Montserrat"/>
              <a:ea typeface="Montserrat"/>
              <a:cs typeface="Montserrat"/>
              <a:sym typeface="Montserrat"/>
            </a:endParaRPr>
          </a:p>
        </p:txBody>
      </p:sp>
      <p:sp>
        <p:nvSpPr>
          <p:cNvPr id="204" name="Google Shape;204;p16"/>
          <p:cNvSpPr txBox="1"/>
          <p:nvPr>
            <p:ph idx="1" type="subTitle"/>
          </p:nvPr>
        </p:nvSpPr>
        <p:spPr>
          <a:xfrm>
            <a:off x="992425" y="3579375"/>
            <a:ext cx="3136800" cy="60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RUEC  |  NOV 2,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25"/>
          <p:cNvSpPr txBox="1"/>
          <p:nvPr>
            <p:ph type="title"/>
          </p:nvPr>
        </p:nvSpPr>
        <p:spPr>
          <a:xfrm>
            <a:off x="0" y="372500"/>
            <a:ext cx="9144000" cy="733500"/>
          </a:xfrm>
          <a:prstGeom prst="rect">
            <a:avLst/>
          </a:prstGeom>
          <a:solidFill>
            <a:srgbClr val="E1523D"/>
          </a:solidFill>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1 - Registration System Barriers</a:t>
            </a:r>
            <a:endParaRPr>
              <a:solidFill>
                <a:srgbClr val="FFFFFF"/>
              </a:solidFill>
            </a:endParaRPr>
          </a:p>
        </p:txBody>
      </p:sp>
      <p:sp>
        <p:nvSpPr>
          <p:cNvPr id="346" name="Google Shape;346;p25"/>
          <p:cNvSpPr txBox="1"/>
          <p:nvPr>
            <p:ph idx="2" type="body"/>
          </p:nvPr>
        </p:nvSpPr>
        <p:spPr>
          <a:xfrm>
            <a:off x="535800" y="1468825"/>
            <a:ext cx="6019800" cy="29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Montserrat"/>
                <a:ea typeface="Montserrat"/>
                <a:cs typeface="Montserrat"/>
                <a:sym typeface="Montserrat"/>
              </a:rPr>
              <a:t>Next Steps </a:t>
            </a:r>
            <a:r>
              <a:rPr b="1" lang="en" sz="1800">
                <a:solidFill>
                  <a:srgbClr val="E1523D"/>
                </a:solidFill>
                <a:latin typeface="Montserrat"/>
                <a:ea typeface="Montserrat"/>
                <a:cs typeface="Montserrat"/>
                <a:sym typeface="Montserrat"/>
              </a:rPr>
              <a:t>(In Progress)</a:t>
            </a:r>
            <a:endParaRPr>
              <a:solidFill>
                <a:srgbClr val="E1523D"/>
              </a:solidFill>
            </a:endParaRPr>
          </a:p>
          <a:p>
            <a:pPr indent="-317500" lvl="0" marL="457200" rtl="0" algn="l">
              <a:spcBef>
                <a:spcPts val="1600"/>
              </a:spcBef>
              <a:spcAft>
                <a:spcPts val="0"/>
              </a:spcAft>
              <a:buSzPts val="1400"/>
              <a:buAutoNum type="arabicPeriod"/>
            </a:pPr>
            <a:r>
              <a:rPr lang="en"/>
              <a:t>Find and eradicate the errors in the new registration system </a:t>
            </a:r>
            <a:r>
              <a:rPr b="1" lang="en">
                <a:solidFill>
                  <a:srgbClr val="E1523D"/>
                </a:solidFill>
              </a:rPr>
              <a:t>(DONE!)</a:t>
            </a:r>
            <a:r>
              <a:rPr lang="en"/>
              <a:t>.</a:t>
            </a:r>
            <a:endParaRPr/>
          </a:p>
          <a:p>
            <a:pPr indent="-317500" lvl="0" marL="457200" rtl="0" algn="l">
              <a:spcBef>
                <a:spcPts val="0"/>
              </a:spcBef>
              <a:spcAft>
                <a:spcPts val="0"/>
              </a:spcAft>
              <a:buSzPts val="1400"/>
              <a:buAutoNum type="arabicPeriod"/>
            </a:pPr>
            <a:r>
              <a:rPr lang="en"/>
              <a:t>Once complete, get rid of the old system.  AKA, </a:t>
            </a:r>
            <a:r>
              <a:rPr b="1" lang="en"/>
              <a:t>reduce confusion</a:t>
            </a:r>
            <a:r>
              <a:rPr lang="en"/>
              <a:t>.</a:t>
            </a:r>
            <a:endParaRPr/>
          </a:p>
          <a:p>
            <a:pPr indent="-317500" lvl="0" marL="457200" rtl="0" algn="l">
              <a:spcBef>
                <a:spcPts val="0"/>
              </a:spcBef>
              <a:spcAft>
                <a:spcPts val="0"/>
              </a:spcAft>
              <a:buSzPts val="1400"/>
              <a:buAutoNum type="arabicPeriod"/>
            </a:pPr>
            <a:r>
              <a:rPr lang="en"/>
              <a:t>Implement new functionality in </a:t>
            </a:r>
            <a:r>
              <a:rPr i="1" lang="en"/>
              <a:t>The Scheduling Wizard</a:t>
            </a:r>
            <a:r>
              <a:rPr lang="en"/>
              <a:t> that allows students to find and secure a schedule in one place.</a:t>
            </a:r>
            <a:endParaRPr/>
          </a:p>
          <a:p>
            <a:pPr indent="-317500" lvl="0" marL="457200" rtl="0" algn="l">
              <a:spcBef>
                <a:spcPts val="0"/>
              </a:spcBef>
              <a:spcAft>
                <a:spcPts val="0"/>
              </a:spcAft>
              <a:buSzPts val="1400"/>
              <a:buAutoNum type="arabicPeriod"/>
            </a:pPr>
            <a:r>
              <a:rPr lang="en"/>
              <a:t>Expose the scheduling wizard as the primary method for registration.</a:t>
            </a:r>
            <a:endParaRPr/>
          </a:p>
          <a:p>
            <a:pPr indent="0" lvl="0" marL="0" rtl="0" algn="l">
              <a:spcBef>
                <a:spcPts val="1600"/>
              </a:spcBef>
              <a:spcAft>
                <a:spcPts val="1600"/>
              </a:spcAft>
              <a:buNone/>
            </a:pPr>
            <a:r>
              <a:rPr b="1" lang="en"/>
              <a:t>Go from 3 registration methods that sort of work to 1 that works really well.</a:t>
            </a:r>
            <a:endParaRPr b="1"/>
          </a:p>
        </p:txBody>
      </p:sp>
      <p:pic>
        <p:nvPicPr>
          <p:cNvPr id="347" name="Google Shape;347;p25"/>
          <p:cNvPicPr preferRelativeResize="0"/>
          <p:nvPr/>
        </p:nvPicPr>
        <p:blipFill>
          <a:blip r:embed="rId3">
            <a:alphaModFix/>
          </a:blip>
          <a:stretch>
            <a:fillRect/>
          </a:stretch>
        </p:blipFill>
        <p:spPr>
          <a:xfrm>
            <a:off x="6708000" y="1258400"/>
            <a:ext cx="2283600" cy="31970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1523D"/>
        </a:solidFill>
      </p:bgPr>
    </p:bg>
    <p:spTree>
      <p:nvGrpSpPr>
        <p:cNvPr id="351" name="Shape 351"/>
        <p:cNvGrpSpPr/>
        <p:nvPr/>
      </p:nvGrpSpPr>
      <p:grpSpPr>
        <a:xfrm>
          <a:off x="0" y="0"/>
          <a:ext cx="0" cy="0"/>
          <a:chOff x="0" y="0"/>
          <a:chExt cx="0" cy="0"/>
        </a:xfrm>
      </p:grpSpPr>
      <p:sp>
        <p:nvSpPr>
          <p:cNvPr id="352" name="Google Shape;352;p26"/>
          <p:cNvSpPr txBox="1"/>
          <p:nvPr>
            <p:ph type="title"/>
          </p:nvPr>
        </p:nvSpPr>
        <p:spPr>
          <a:xfrm>
            <a:off x="265500" y="1078750"/>
            <a:ext cx="4045200" cy="1789200"/>
          </a:xfrm>
          <a:prstGeom prst="rect">
            <a:avLst/>
          </a:prstGeom>
          <a:solidFill>
            <a:srgbClr val="E1523D"/>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2. Academic Scheduling Revisions</a:t>
            </a:r>
            <a:endParaRPr>
              <a:solidFill>
                <a:srgbClr val="FFFFFF"/>
              </a:solidFill>
            </a:endParaRPr>
          </a:p>
        </p:txBody>
      </p:sp>
      <p:sp>
        <p:nvSpPr>
          <p:cNvPr id="353" name="Google Shape;353;p26"/>
          <p:cNvSpPr txBox="1"/>
          <p:nvPr>
            <p:ph idx="2" type="body"/>
          </p:nvPr>
        </p:nvSpPr>
        <p:spPr>
          <a:xfrm>
            <a:off x="4939500" y="724200"/>
            <a:ext cx="41562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AutoNum type="alphaUcPeriod"/>
            </a:pPr>
            <a:r>
              <a:rPr lang="en"/>
              <a:t>Academic Scheduling Committee</a:t>
            </a:r>
            <a:endParaRPr/>
          </a:p>
          <a:p>
            <a:pPr indent="-342900" lvl="0" marL="457200" rtl="0" algn="l">
              <a:spcBef>
                <a:spcPts val="0"/>
              </a:spcBef>
              <a:spcAft>
                <a:spcPts val="0"/>
              </a:spcAft>
              <a:buSzPts val="1800"/>
              <a:buAutoNum type="alphaUcPeriod"/>
            </a:pPr>
            <a:r>
              <a:rPr lang="en"/>
              <a:t>Standard Start Times</a:t>
            </a:r>
            <a:endParaRPr/>
          </a:p>
          <a:p>
            <a:pPr indent="-342900" lvl="0" marL="457200" rtl="0" algn="l">
              <a:spcBef>
                <a:spcPts val="0"/>
              </a:spcBef>
              <a:spcAft>
                <a:spcPts val="0"/>
              </a:spcAft>
              <a:buSzPts val="1800"/>
              <a:buAutoNum type="alphaUcPeriod"/>
            </a:pPr>
            <a:r>
              <a:rPr lang="en"/>
              <a:t>Credit Hour vs Contact Hour</a:t>
            </a:r>
            <a:endParaRPr/>
          </a:p>
          <a:p>
            <a:pPr indent="-342900" lvl="0" marL="457200" rtl="0" algn="l">
              <a:spcBef>
                <a:spcPts val="0"/>
              </a:spcBef>
              <a:spcAft>
                <a:spcPts val="0"/>
              </a:spcAft>
              <a:buSzPts val="1800"/>
              <a:buAutoNum type="alphaUcPeriod"/>
            </a:pPr>
            <a:r>
              <a:rPr lang="en"/>
              <a:t>Low-Enrolled Courses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57" name="Shape 357"/>
        <p:cNvGrpSpPr/>
        <p:nvPr/>
      </p:nvGrpSpPr>
      <p:grpSpPr>
        <a:xfrm>
          <a:off x="0" y="0"/>
          <a:ext cx="0" cy="0"/>
          <a:chOff x="0" y="0"/>
          <a:chExt cx="0" cy="0"/>
        </a:xfrm>
      </p:grpSpPr>
      <p:sp>
        <p:nvSpPr>
          <p:cNvPr id="358" name="Google Shape;358;p27"/>
          <p:cNvSpPr/>
          <p:nvPr/>
        </p:nvSpPr>
        <p:spPr>
          <a:xfrm>
            <a:off x="0" y="494775"/>
            <a:ext cx="9144000" cy="1708200"/>
          </a:xfrm>
          <a:prstGeom prst="rect">
            <a:avLst/>
          </a:prstGeom>
          <a:solidFill>
            <a:srgbClr val="275D38">
              <a:alpha val="85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rPr>
              <a:t>2A. </a:t>
            </a:r>
            <a:r>
              <a:rPr lang="en">
                <a:solidFill>
                  <a:srgbClr val="FFFFFF"/>
                </a:solidFill>
              </a:rPr>
              <a:t>Academic Scheduling Committee</a:t>
            </a:r>
            <a:endParaRPr>
              <a:solidFill>
                <a:srgbClr val="FFFFFF"/>
              </a:solidFill>
            </a:endParaRPr>
          </a:p>
        </p:txBody>
      </p:sp>
      <p:sp>
        <p:nvSpPr>
          <p:cNvPr id="360" name="Google Shape;360;p27"/>
          <p:cNvSpPr txBox="1"/>
          <p:nvPr>
            <p:ph idx="1" type="body"/>
          </p:nvPr>
        </p:nvSpPr>
        <p:spPr>
          <a:xfrm>
            <a:off x="311700" y="1198625"/>
            <a:ext cx="8520600" cy="10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solidFill>
                  <a:srgbClr val="FFFFFF"/>
                </a:solidFill>
              </a:rPr>
              <a:t>The Academic Scheduling Committee (ASC) is established under the direction of Faculty Senate, and Academic Affairs. The Committee serves in an advisory capacity to Vice Presidents Council and Academic Affairs Council. </a:t>
            </a:r>
            <a:br>
              <a:rPr i="1" lang="en" sz="1200">
                <a:solidFill>
                  <a:srgbClr val="FFFFFF"/>
                </a:solidFill>
              </a:rPr>
            </a:br>
            <a:endParaRPr i="1" sz="1200">
              <a:solidFill>
                <a:srgbClr val="FFFFFF"/>
              </a:solidFill>
            </a:endParaRPr>
          </a:p>
          <a:p>
            <a:pPr indent="0" lvl="0" marL="0" rtl="0" algn="l">
              <a:spcBef>
                <a:spcPts val="0"/>
              </a:spcBef>
              <a:spcAft>
                <a:spcPts val="0"/>
              </a:spcAft>
              <a:buNone/>
            </a:pPr>
            <a:r>
              <a:rPr lang="en" sz="1200">
                <a:solidFill>
                  <a:srgbClr val="FFFFFF"/>
                </a:solidFill>
              </a:rPr>
              <a:t>The committee is tasked with the following:</a:t>
            </a:r>
            <a:br>
              <a:rPr lang="en" sz="1200">
                <a:solidFill>
                  <a:srgbClr val="FFFFFF"/>
                </a:solidFill>
              </a:rPr>
            </a:br>
            <a:endParaRPr sz="1200">
              <a:solidFill>
                <a:srgbClr val="FFFFFF"/>
              </a:solidFill>
            </a:endParaRPr>
          </a:p>
        </p:txBody>
      </p:sp>
      <p:sp>
        <p:nvSpPr>
          <p:cNvPr id="361" name="Google Shape;361;p27"/>
          <p:cNvSpPr/>
          <p:nvPr/>
        </p:nvSpPr>
        <p:spPr>
          <a:xfrm>
            <a:off x="216813" y="2601675"/>
            <a:ext cx="1348800" cy="2136900"/>
          </a:xfrm>
          <a:prstGeom prst="roundRect">
            <a:avLst>
              <a:gd fmla="val 16667" name="adj"/>
            </a:avLst>
          </a:prstGeom>
          <a:solidFill>
            <a:srgbClr val="E1523D">
              <a:alpha val="88450"/>
            </a:srgbClr>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Lato"/>
                <a:ea typeface="Lato"/>
                <a:cs typeface="Lato"/>
                <a:sym typeface="Lato"/>
              </a:rPr>
              <a:t>Review course demand and make recommendations to individual departments and schools and colleges to meet student demand.</a:t>
            </a:r>
            <a:endParaRPr sz="1000">
              <a:solidFill>
                <a:srgbClr val="FFFFFF"/>
              </a:solidFill>
              <a:latin typeface="Lato"/>
              <a:ea typeface="Lato"/>
              <a:cs typeface="Lato"/>
              <a:sym typeface="Lato"/>
            </a:endParaRPr>
          </a:p>
        </p:txBody>
      </p:sp>
      <p:sp>
        <p:nvSpPr>
          <p:cNvPr id="362" name="Google Shape;362;p27"/>
          <p:cNvSpPr/>
          <p:nvPr/>
        </p:nvSpPr>
        <p:spPr>
          <a:xfrm>
            <a:off x="1689128" y="2601675"/>
            <a:ext cx="1348800" cy="2136900"/>
          </a:xfrm>
          <a:prstGeom prst="roundRect">
            <a:avLst>
              <a:gd fmla="val 16667" name="adj"/>
            </a:avLst>
          </a:prstGeom>
          <a:solidFill>
            <a:srgbClr val="E1523D">
              <a:alpha val="88450"/>
            </a:srgbClr>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Lato"/>
                <a:ea typeface="Lato"/>
                <a:cs typeface="Lato"/>
                <a:sym typeface="Lato"/>
              </a:rPr>
              <a:t>Maintain a commitment to student success and scheduling practices that promote completion.</a:t>
            </a:r>
            <a:endParaRPr sz="1000">
              <a:solidFill>
                <a:srgbClr val="FFFFFF"/>
              </a:solidFill>
              <a:latin typeface="Lato"/>
              <a:ea typeface="Lato"/>
              <a:cs typeface="Lato"/>
              <a:sym typeface="Lato"/>
            </a:endParaRPr>
          </a:p>
        </p:txBody>
      </p:sp>
      <p:sp>
        <p:nvSpPr>
          <p:cNvPr id="363" name="Google Shape;363;p27"/>
          <p:cNvSpPr/>
          <p:nvPr/>
        </p:nvSpPr>
        <p:spPr>
          <a:xfrm>
            <a:off x="3161443" y="2601675"/>
            <a:ext cx="1348800" cy="2136900"/>
          </a:xfrm>
          <a:prstGeom prst="roundRect">
            <a:avLst>
              <a:gd fmla="val 16667" name="adj"/>
            </a:avLst>
          </a:prstGeom>
          <a:solidFill>
            <a:srgbClr val="E1523D">
              <a:alpha val="88450"/>
            </a:srgbClr>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Lato"/>
                <a:ea typeface="Lato"/>
                <a:cs typeface="Lato"/>
                <a:sym typeface="Lato"/>
              </a:rPr>
              <a:t>Review and approve or decline exceptions to the scheduling policy, protocols and start times.</a:t>
            </a:r>
            <a:endParaRPr sz="1000">
              <a:solidFill>
                <a:srgbClr val="FFFFFF"/>
              </a:solidFill>
              <a:latin typeface="Lato"/>
              <a:ea typeface="Lato"/>
              <a:cs typeface="Lato"/>
              <a:sym typeface="Lato"/>
            </a:endParaRPr>
          </a:p>
        </p:txBody>
      </p:sp>
      <p:sp>
        <p:nvSpPr>
          <p:cNvPr id="364" name="Google Shape;364;p27"/>
          <p:cNvSpPr/>
          <p:nvPr/>
        </p:nvSpPr>
        <p:spPr>
          <a:xfrm>
            <a:off x="4633758" y="2601675"/>
            <a:ext cx="1348800" cy="2136900"/>
          </a:xfrm>
          <a:prstGeom prst="roundRect">
            <a:avLst>
              <a:gd fmla="val 16667" name="adj"/>
            </a:avLst>
          </a:prstGeom>
          <a:solidFill>
            <a:srgbClr val="E1523D">
              <a:alpha val="88450"/>
            </a:srgbClr>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Lato"/>
                <a:ea typeface="Lato"/>
                <a:cs typeface="Lato"/>
                <a:sym typeface="Lato"/>
              </a:rPr>
              <a:t>Prepare and plan for enrollment growth.</a:t>
            </a:r>
            <a:endParaRPr sz="1000">
              <a:solidFill>
                <a:srgbClr val="FFFFFF"/>
              </a:solidFill>
              <a:latin typeface="Lato"/>
              <a:ea typeface="Lato"/>
              <a:cs typeface="Lato"/>
              <a:sym typeface="Lato"/>
            </a:endParaRPr>
          </a:p>
        </p:txBody>
      </p:sp>
      <p:sp>
        <p:nvSpPr>
          <p:cNvPr id="365" name="Google Shape;365;p27"/>
          <p:cNvSpPr/>
          <p:nvPr/>
        </p:nvSpPr>
        <p:spPr>
          <a:xfrm>
            <a:off x="6106073" y="2601675"/>
            <a:ext cx="1348800" cy="2136900"/>
          </a:xfrm>
          <a:prstGeom prst="roundRect">
            <a:avLst>
              <a:gd fmla="val 16667" name="adj"/>
            </a:avLst>
          </a:prstGeom>
          <a:solidFill>
            <a:srgbClr val="E1523D">
              <a:alpha val="88450"/>
            </a:srgbClr>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Lato"/>
                <a:ea typeface="Lato"/>
                <a:cs typeface="Lato"/>
                <a:sym typeface="Lato"/>
              </a:rPr>
              <a:t>Review and revise department scheduling practices/processes to maximize utilization (establish goals)</a:t>
            </a:r>
            <a:endParaRPr sz="1000">
              <a:solidFill>
                <a:srgbClr val="FFFFFF"/>
              </a:solidFill>
              <a:latin typeface="Lato"/>
              <a:ea typeface="Lato"/>
              <a:cs typeface="Lato"/>
              <a:sym typeface="Lato"/>
            </a:endParaRPr>
          </a:p>
        </p:txBody>
      </p:sp>
      <p:sp>
        <p:nvSpPr>
          <p:cNvPr id="366" name="Google Shape;366;p27"/>
          <p:cNvSpPr/>
          <p:nvPr/>
        </p:nvSpPr>
        <p:spPr>
          <a:xfrm>
            <a:off x="7578388" y="2601675"/>
            <a:ext cx="1348800" cy="2136900"/>
          </a:xfrm>
          <a:prstGeom prst="roundRect">
            <a:avLst>
              <a:gd fmla="val 16667" name="adj"/>
            </a:avLst>
          </a:prstGeom>
          <a:solidFill>
            <a:srgbClr val="E1523D">
              <a:alpha val="88450"/>
            </a:srgbClr>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Lato"/>
                <a:ea typeface="Lato"/>
                <a:cs typeface="Lato"/>
                <a:sym typeface="Lato"/>
              </a:rPr>
              <a:t>Coordinate with the Event Scheduling; ensure that decisions made align with, and do not negatively impact institutional goals.</a:t>
            </a:r>
            <a:endParaRPr sz="1000">
              <a:solidFill>
                <a:srgbClr val="FFFFFF"/>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70" name="Shape 370"/>
        <p:cNvGrpSpPr/>
        <p:nvPr/>
      </p:nvGrpSpPr>
      <p:grpSpPr>
        <a:xfrm>
          <a:off x="0" y="0"/>
          <a:ext cx="0" cy="0"/>
          <a:chOff x="0" y="0"/>
          <a:chExt cx="0" cy="0"/>
        </a:xfrm>
      </p:grpSpPr>
      <p:sp>
        <p:nvSpPr>
          <p:cNvPr id="371" name="Google Shape;371;p28"/>
          <p:cNvSpPr/>
          <p:nvPr/>
        </p:nvSpPr>
        <p:spPr>
          <a:xfrm>
            <a:off x="0" y="494775"/>
            <a:ext cx="9144000" cy="4380900"/>
          </a:xfrm>
          <a:prstGeom prst="rect">
            <a:avLst/>
          </a:prstGeom>
          <a:solidFill>
            <a:srgbClr val="275D38">
              <a:alpha val="86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8"/>
          <p:cNvSpPr txBox="1"/>
          <p:nvPr>
            <p:ph idx="2" type="body"/>
          </p:nvPr>
        </p:nvSpPr>
        <p:spPr>
          <a:xfrm>
            <a:off x="4832400" y="1316425"/>
            <a:ext cx="41058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Montserrat"/>
                <a:ea typeface="Montserrat"/>
                <a:cs typeface="Montserrat"/>
                <a:sym typeface="Montserrat"/>
              </a:rPr>
              <a:t>Staff</a:t>
            </a:r>
            <a:endParaRPr sz="2400">
              <a:solidFill>
                <a:srgbClr val="FFFFFF"/>
              </a:solidFill>
              <a:latin typeface="Montserrat"/>
              <a:ea typeface="Montserrat"/>
              <a:cs typeface="Montserrat"/>
              <a:sym typeface="Montserrat"/>
            </a:endParaRPr>
          </a:p>
          <a:p>
            <a:pPr indent="0" lvl="0" marL="0" rtl="0" algn="l">
              <a:spcBef>
                <a:spcPts val="1600"/>
              </a:spcBef>
              <a:spcAft>
                <a:spcPts val="0"/>
              </a:spcAft>
              <a:buNone/>
            </a:pPr>
            <a:r>
              <a:rPr lang="en" sz="1200">
                <a:solidFill>
                  <a:srgbClr val="FFFFFF"/>
                </a:solidFill>
              </a:rPr>
              <a:t>Tiffany Evans - AA - Chair (ex officio)</a:t>
            </a:r>
            <a:endParaRPr sz="1200">
              <a:solidFill>
                <a:srgbClr val="FFFFFF"/>
              </a:solidFill>
            </a:endParaRPr>
          </a:p>
          <a:p>
            <a:pPr indent="0" lvl="0" marL="0" rtl="0" algn="l">
              <a:spcBef>
                <a:spcPts val="0"/>
              </a:spcBef>
              <a:spcAft>
                <a:spcPts val="0"/>
              </a:spcAft>
              <a:buNone/>
            </a:pPr>
            <a:r>
              <a:rPr lang="en" sz="1200">
                <a:solidFill>
                  <a:srgbClr val="FFFFFF"/>
                </a:solidFill>
              </a:rPr>
              <a:t>David Connelly - AA - (ex officio)</a:t>
            </a:r>
            <a:endParaRPr sz="1200">
              <a:solidFill>
                <a:srgbClr val="FFFFFF"/>
              </a:solidFill>
            </a:endParaRPr>
          </a:p>
          <a:p>
            <a:pPr indent="0" lvl="0" marL="0" rtl="0" algn="l">
              <a:spcBef>
                <a:spcPts val="0"/>
              </a:spcBef>
              <a:spcAft>
                <a:spcPts val="0"/>
              </a:spcAft>
              <a:buNone/>
            </a:pPr>
            <a:r>
              <a:rPr lang="en" sz="1200">
                <a:solidFill>
                  <a:srgbClr val="FFFFFF"/>
                </a:solidFill>
              </a:rPr>
              <a:t>Eric Humphrey - University Registrar</a:t>
            </a:r>
            <a:endParaRPr sz="1200">
              <a:solidFill>
                <a:srgbClr val="FFFFFF"/>
              </a:solidFill>
            </a:endParaRPr>
          </a:p>
          <a:p>
            <a:pPr indent="0" lvl="0" marL="0" rtl="0" algn="l">
              <a:spcBef>
                <a:spcPts val="0"/>
              </a:spcBef>
              <a:spcAft>
                <a:spcPts val="0"/>
              </a:spcAft>
              <a:buNone/>
            </a:pPr>
            <a:r>
              <a:rPr lang="en" sz="1200">
                <a:solidFill>
                  <a:srgbClr val="FFFFFF"/>
                </a:solidFill>
              </a:rPr>
              <a:t>Lisa Price - Assistant Registrar for Academic Scheduling</a:t>
            </a:r>
            <a:endParaRPr sz="1200">
              <a:solidFill>
                <a:srgbClr val="FFFFFF"/>
              </a:solidFill>
            </a:endParaRPr>
          </a:p>
          <a:p>
            <a:pPr indent="0" lvl="0" marL="0" rtl="0" algn="l">
              <a:spcBef>
                <a:spcPts val="0"/>
              </a:spcBef>
              <a:spcAft>
                <a:spcPts val="0"/>
              </a:spcAft>
              <a:buNone/>
            </a:pPr>
            <a:r>
              <a:rPr lang="en" sz="1200">
                <a:solidFill>
                  <a:srgbClr val="FFFFFF"/>
                </a:solidFill>
              </a:rPr>
              <a:t>Frank Young - VP Facilities Planning (ex officio) </a:t>
            </a:r>
            <a:endParaRPr sz="1200">
              <a:solidFill>
                <a:srgbClr val="FFFFFF"/>
              </a:solidFill>
            </a:endParaRPr>
          </a:p>
          <a:p>
            <a:pPr indent="0" lvl="0" marL="0" rtl="0" algn="l">
              <a:spcBef>
                <a:spcPts val="0"/>
              </a:spcBef>
              <a:spcAft>
                <a:spcPts val="0"/>
              </a:spcAft>
              <a:buNone/>
            </a:pPr>
            <a:r>
              <a:rPr lang="en" sz="1200">
                <a:solidFill>
                  <a:srgbClr val="FFFFFF"/>
                </a:solidFill>
              </a:rPr>
              <a:t>Andrew Stone - AVP EM (ex officio)</a:t>
            </a:r>
            <a:endParaRPr sz="1200">
              <a:solidFill>
                <a:srgbClr val="FFFFFF"/>
              </a:solidFill>
            </a:endParaRPr>
          </a:p>
          <a:p>
            <a:pPr indent="0" lvl="0" marL="0" rtl="0" algn="l">
              <a:spcBef>
                <a:spcPts val="0"/>
              </a:spcBef>
              <a:spcAft>
                <a:spcPts val="0"/>
              </a:spcAft>
              <a:buNone/>
            </a:pPr>
            <a:r>
              <a:rPr lang="en" sz="1200">
                <a:solidFill>
                  <a:srgbClr val="FFFFFF"/>
                </a:solidFill>
              </a:rPr>
              <a:t>Laura Busby -  AA IT and Reporting (ex officio)</a:t>
            </a:r>
            <a:endParaRPr sz="1200">
              <a:solidFill>
                <a:srgbClr val="FFFFFF"/>
              </a:solidFill>
            </a:endParaRPr>
          </a:p>
          <a:p>
            <a:pPr indent="0" lvl="0" marL="0" rtl="0" algn="l">
              <a:spcBef>
                <a:spcPts val="0"/>
              </a:spcBef>
              <a:spcAft>
                <a:spcPts val="0"/>
              </a:spcAft>
              <a:buNone/>
            </a:pPr>
            <a:r>
              <a:rPr lang="en" sz="1200">
                <a:solidFill>
                  <a:srgbClr val="FFFFFF"/>
                </a:solidFill>
              </a:rPr>
              <a:t>Beka Grulich - Associate Dir. Event Services/Campus Schd. (ex officio)</a:t>
            </a:r>
            <a:endParaRPr sz="1200">
              <a:solidFill>
                <a:srgbClr val="FFFFFF"/>
              </a:solidFill>
            </a:endParaRPr>
          </a:p>
          <a:p>
            <a:pPr indent="0" lvl="0" marL="0" rtl="0" algn="l">
              <a:spcBef>
                <a:spcPts val="0"/>
              </a:spcBef>
              <a:spcAft>
                <a:spcPts val="0"/>
              </a:spcAft>
              <a:buNone/>
            </a:pPr>
            <a:r>
              <a:t/>
            </a:r>
            <a:endParaRPr sz="1200">
              <a:solidFill>
                <a:srgbClr val="FFFFFF"/>
              </a:solidFill>
            </a:endParaRPr>
          </a:p>
          <a:p>
            <a:pPr indent="0" lvl="0" marL="0" rtl="0" algn="l">
              <a:spcBef>
                <a:spcPts val="0"/>
              </a:spcBef>
              <a:spcAft>
                <a:spcPts val="0"/>
              </a:spcAft>
              <a:buNone/>
            </a:pPr>
            <a:r>
              <a:rPr lang="en" sz="2400">
                <a:solidFill>
                  <a:srgbClr val="FFFFFF"/>
                </a:solidFill>
                <a:latin typeface="Montserrat"/>
                <a:ea typeface="Montserrat"/>
                <a:cs typeface="Montserrat"/>
                <a:sym typeface="Montserrat"/>
              </a:rPr>
              <a:t>STUDENT</a:t>
            </a:r>
            <a:endParaRPr sz="24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200">
                <a:solidFill>
                  <a:srgbClr val="FFFFFF"/>
                </a:solidFill>
              </a:rPr>
              <a:t>Kenzie Prows </a:t>
            </a:r>
            <a:endParaRPr sz="1200">
              <a:solidFill>
                <a:srgbClr val="FFFFFF"/>
              </a:solidFill>
            </a:endParaRPr>
          </a:p>
          <a:p>
            <a:pPr indent="0" lvl="0" marL="0" rtl="0" algn="l">
              <a:spcBef>
                <a:spcPts val="0"/>
              </a:spcBef>
              <a:spcAft>
                <a:spcPts val="1600"/>
              </a:spcAft>
              <a:buNone/>
            </a:pPr>
            <a:r>
              <a:t/>
            </a:r>
            <a:endParaRPr>
              <a:solidFill>
                <a:srgbClr val="FFFFFF"/>
              </a:solidFill>
            </a:endParaRPr>
          </a:p>
        </p:txBody>
      </p:sp>
      <p:sp>
        <p:nvSpPr>
          <p:cNvPr id="373" name="Google Shape;373;p2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rPr>
              <a:t>2A. Academic Scheduling Committee</a:t>
            </a:r>
            <a:endParaRPr>
              <a:solidFill>
                <a:srgbClr val="FFFFFF"/>
              </a:solidFill>
            </a:endParaRPr>
          </a:p>
        </p:txBody>
      </p:sp>
      <p:sp>
        <p:nvSpPr>
          <p:cNvPr id="374" name="Google Shape;374;p28"/>
          <p:cNvSpPr txBox="1"/>
          <p:nvPr>
            <p:ph idx="1" type="body"/>
          </p:nvPr>
        </p:nvSpPr>
        <p:spPr>
          <a:xfrm>
            <a:off x="311700" y="13164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Montserrat"/>
                <a:ea typeface="Montserrat"/>
                <a:cs typeface="Montserrat"/>
                <a:sym typeface="Montserrat"/>
              </a:rPr>
              <a:t>FACULTY</a:t>
            </a:r>
            <a:endParaRPr sz="2400">
              <a:solidFill>
                <a:srgbClr val="FFFFFF"/>
              </a:solidFill>
              <a:latin typeface="Montserrat"/>
              <a:ea typeface="Montserrat"/>
              <a:cs typeface="Montserrat"/>
              <a:sym typeface="Montserrat"/>
            </a:endParaRPr>
          </a:p>
          <a:p>
            <a:pPr indent="0" lvl="0" marL="0" rtl="0" algn="l">
              <a:spcBef>
                <a:spcPts val="1600"/>
              </a:spcBef>
              <a:spcAft>
                <a:spcPts val="0"/>
              </a:spcAft>
              <a:buNone/>
            </a:pPr>
            <a:r>
              <a:rPr lang="en" sz="1200">
                <a:solidFill>
                  <a:srgbClr val="FFFFFF"/>
                </a:solidFill>
              </a:rPr>
              <a:t>Matthew Taylor - School of the Arts</a:t>
            </a:r>
            <a:endParaRPr sz="1200">
              <a:solidFill>
                <a:srgbClr val="FFFFFF"/>
              </a:solidFill>
            </a:endParaRPr>
          </a:p>
          <a:p>
            <a:pPr indent="0" lvl="0" marL="0" rtl="0" algn="l">
              <a:spcBef>
                <a:spcPts val="0"/>
              </a:spcBef>
              <a:spcAft>
                <a:spcPts val="0"/>
              </a:spcAft>
              <a:buNone/>
            </a:pPr>
            <a:r>
              <a:rPr lang="en" sz="1200">
                <a:solidFill>
                  <a:srgbClr val="FFFFFF"/>
                </a:solidFill>
              </a:rPr>
              <a:t>Dale Maughan - College of Health  and Public Service</a:t>
            </a:r>
            <a:endParaRPr sz="1200">
              <a:solidFill>
                <a:srgbClr val="FFFFFF"/>
              </a:solidFill>
            </a:endParaRPr>
          </a:p>
          <a:p>
            <a:pPr indent="0" lvl="0" marL="0" rtl="0" algn="l">
              <a:spcBef>
                <a:spcPts val="0"/>
              </a:spcBef>
              <a:spcAft>
                <a:spcPts val="0"/>
              </a:spcAft>
              <a:buNone/>
            </a:pPr>
            <a:r>
              <a:rPr lang="en" sz="1200">
                <a:solidFill>
                  <a:srgbClr val="FFFFFF"/>
                </a:solidFill>
              </a:rPr>
              <a:t>Doug Miller - Woodbury School of Business</a:t>
            </a:r>
            <a:endParaRPr sz="1200">
              <a:solidFill>
                <a:srgbClr val="FFFFFF"/>
              </a:solidFill>
            </a:endParaRPr>
          </a:p>
          <a:p>
            <a:pPr indent="0" lvl="0" marL="0" rtl="0" algn="l">
              <a:spcBef>
                <a:spcPts val="0"/>
              </a:spcBef>
              <a:spcAft>
                <a:spcPts val="0"/>
              </a:spcAft>
              <a:buNone/>
            </a:pPr>
            <a:r>
              <a:rPr lang="en" sz="1200">
                <a:solidFill>
                  <a:srgbClr val="FFFFFF"/>
                </a:solidFill>
              </a:rPr>
              <a:t>Mary Sowder - School of Education</a:t>
            </a:r>
            <a:endParaRPr sz="1200">
              <a:solidFill>
                <a:srgbClr val="FFFFFF"/>
              </a:solidFill>
            </a:endParaRPr>
          </a:p>
          <a:p>
            <a:pPr indent="0" lvl="0" marL="0" rtl="0" algn="l">
              <a:spcBef>
                <a:spcPts val="0"/>
              </a:spcBef>
              <a:spcAft>
                <a:spcPts val="0"/>
              </a:spcAft>
              <a:buNone/>
            </a:pPr>
            <a:r>
              <a:rPr lang="en" sz="1200">
                <a:solidFill>
                  <a:srgbClr val="FFFFFF"/>
                </a:solidFill>
              </a:rPr>
              <a:t>Mark Lentz - College of Humanities and Social Sciences</a:t>
            </a:r>
            <a:endParaRPr sz="1200">
              <a:solidFill>
                <a:srgbClr val="FFFFFF"/>
              </a:solidFill>
            </a:endParaRPr>
          </a:p>
          <a:p>
            <a:pPr indent="0" lvl="0" marL="0" rtl="0" algn="l">
              <a:spcBef>
                <a:spcPts val="0"/>
              </a:spcBef>
              <a:spcAft>
                <a:spcPts val="0"/>
              </a:spcAft>
              <a:buNone/>
            </a:pPr>
            <a:r>
              <a:rPr lang="en" sz="1200">
                <a:solidFill>
                  <a:srgbClr val="FFFFFF"/>
                </a:solidFill>
              </a:rPr>
              <a:t>Mark Bracken - College of Science</a:t>
            </a:r>
            <a:endParaRPr sz="1200">
              <a:solidFill>
                <a:srgbClr val="FFFFFF"/>
              </a:solidFill>
            </a:endParaRPr>
          </a:p>
          <a:p>
            <a:pPr indent="0" lvl="0" marL="0" rtl="0" algn="l">
              <a:spcBef>
                <a:spcPts val="0"/>
              </a:spcBef>
              <a:spcAft>
                <a:spcPts val="0"/>
              </a:spcAft>
              <a:buNone/>
            </a:pPr>
            <a:r>
              <a:rPr lang="en" sz="1200">
                <a:solidFill>
                  <a:srgbClr val="FFFFFF"/>
                </a:solidFill>
              </a:rPr>
              <a:t>Matthew Hasara - College of Engineering and Technology</a:t>
            </a:r>
            <a:endParaRPr sz="1200">
              <a:solidFill>
                <a:srgbClr val="FFFFFF"/>
              </a:solidFill>
            </a:endParaRPr>
          </a:p>
          <a:p>
            <a:pPr indent="0" lvl="0" marL="0" rtl="0" algn="l">
              <a:spcBef>
                <a:spcPts val="0"/>
              </a:spcBef>
              <a:spcAft>
                <a:spcPts val="0"/>
              </a:spcAft>
              <a:buNone/>
            </a:pPr>
            <a:r>
              <a:rPr lang="en" sz="1200">
                <a:solidFill>
                  <a:srgbClr val="FFFFFF"/>
                </a:solidFill>
              </a:rPr>
              <a:t>Ofa Ioane - University College</a:t>
            </a:r>
            <a:endParaRPr sz="1200">
              <a:solidFill>
                <a:srgbClr val="FFFFFF"/>
              </a:solidFill>
            </a:endParaRPr>
          </a:p>
          <a:p>
            <a:pPr indent="0" lvl="0" marL="0" rtl="0" algn="l">
              <a:spcBef>
                <a:spcPts val="0"/>
              </a:spcBef>
              <a:spcAft>
                <a:spcPts val="0"/>
              </a:spcAft>
              <a:buNone/>
            </a:pPr>
            <a:r>
              <a:rPr lang="en" sz="1200">
                <a:solidFill>
                  <a:srgbClr val="FFFFFF"/>
                </a:solidFill>
              </a:rPr>
              <a:t>Anne Arendt - Faculty Senate Liaison</a:t>
            </a:r>
            <a:endParaRPr sz="1200">
              <a:solidFill>
                <a:srgbClr val="FFFFFF"/>
              </a:solidFill>
            </a:endParaRPr>
          </a:p>
          <a:p>
            <a:pPr indent="0" lvl="0" marL="0" rtl="0" algn="l">
              <a:spcBef>
                <a:spcPts val="0"/>
              </a:spcBef>
              <a:spcAft>
                <a:spcPts val="0"/>
              </a:spcAft>
              <a:buNone/>
            </a:pPr>
            <a:r>
              <a:rPr lang="en" sz="1200">
                <a:solidFill>
                  <a:srgbClr val="FFFFFF"/>
                </a:solidFill>
              </a:rPr>
              <a:t>Jessica Hill - Faculty Senate Liaison</a:t>
            </a:r>
            <a:endParaRPr sz="1200">
              <a:solidFill>
                <a:srgbClr val="FFFFFF"/>
              </a:solidFill>
            </a:endParaRPr>
          </a:p>
          <a:p>
            <a:pPr indent="0" lvl="0" marL="0" rtl="0" algn="l">
              <a:spcBef>
                <a:spcPts val="0"/>
              </a:spcBef>
              <a:spcAft>
                <a:spcPts val="0"/>
              </a:spcAft>
              <a:buNone/>
            </a:pPr>
            <a:r>
              <a:t/>
            </a:r>
            <a:endParaRPr sz="1200">
              <a:solidFill>
                <a:srgbClr val="FFFFFF"/>
              </a:solidFill>
            </a:endParaRPr>
          </a:p>
          <a:p>
            <a:pPr indent="0" lvl="0" marL="0" rtl="0" algn="l">
              <a:spcBef>
                <a:spcPts val="0"/>
              </a:spcBef>
              <a:spcAft>
                <a:spcPts val="0"/>
              </a:spcAft>
              <a:buNone/>
            </a:pPr>
            <a:r>
              <a:rPr i="1" lang="en" sz="900">
                <a:solidFill>
                  <a:srgbClr val="FFFFFF"/>
                </a:solidFill>
              </a:rPr>
              <a:t>Faculty representatives should serve as a scheduling resource to their individual school and college schedulers. </a:t>
            </a:r>
            <a:endParaRPr i="1" sz="9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29"/>
          <p:cNvSpPr txBox="1"/>
          <p:nvPr>
            <p:ph type="title"/>
          </p:nvPr>
        </p:nvSpPr>
        <p:spPr>
          <a:xfrm>
            <a:off x="0" y="98875"/>
            <a:ext cx="9144000" cy="420000"/>
          </a:xfrm>
          <a:prstGeom prst="rect">
            <a:avLst/>
          </a:prstGeom>
          <a:solidFill>
            <a:srgbClr val="E1523D"/>
          </a:solidFill>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rPr>
              <a:t>2. Academic Scheduling Revisions</a:t>
            </a:r>
            <a:endParaRPr sz="1200">
              <a:solidFill>
                <a:srgbClr val="FFFFFF"/>
              </a:solidFill>
            </a:endParaRPr>
          </a:p>
        </p:txBody>
      </p:sp>
      <p:sp>
        <p:nvSpPr>
          <p:cNvPr id="380" name="Google Shape;380;p29"/>
          <p:cNvSpPr txBox="1"/>
          <p:nvPr>
            <p:ph idx="1" type="body"/>
          </p:nvPr>
        </p:nvSpPr>
        <p:spPr>
          <a:xfrm>
            <a:off x="311700" y="1618200"/>
            <a:ext cx="4245300" cy="29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Montserrat"/>
                <a:ea typeface="Montserrat"/>
                <a:cs typeface="Montserrat"/>
                <a:sym typeface="Montserrat"/>
              </a:rPr>
              <a:t>Description</a:t>
            </a:r>
            <a:endParaRPr/>
          </a:p>
          <a:p>
            <a:pPr indent="0" lvl="0" marL="0" rtl="0" algn="l">
              <a:spcBef>
                <a:spcPts val="1600"/>
              </a:spcBef>
              <a:spcAft>
                <a:spcPts val="0"/>
              </a:spcAft>
              <a:buNone/>
            </a:pPr>
            <a:r>
              <a:rPr lang="en"/>
              <a:t>Current standard start times create massive overlaps and inefficiencies felt by many stakeholders.</a:t>
            </a:r>
            <a:endParaRPr/>
          </a:p>
          <a:p>
            <a:pPr indent="0" lvl="0" marL="0" rtl="0" algn="l">
              <a:spcBef>
                <a:spcPts val="1600"/>
              </a:spcBef>
              <a:spcAft>
                <a:spcPts val="0"/>
              </a:spcAft>
              <a:buNone/>
            </a:pPr>
            <a:r>
              <a:rPr lang="en"/>
              <a:t>Next slide shows these times when seen on a weekly calendar.</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https://www.uvu.edu/academicscheduling/standard_start_times/index.html</a:t>
            </a:r>
            <a:endParaRPr/>
          </a:p>
        </p:txBody>
      </p:sp>
      <p:pic>
        <p:nvPicPr>
          <p:cNvPr id="381" name="Google Shape;381;p29"/>
          <p:cNvPicPr preferRelativeResize="0"/>
          <p:nvPr/>
        </p:nvPicPr>
        <p:blipFill>
          <a:blip r:embed="rId4">
            <a:alphaModFix/>
          </a:blip>
          <a:stretch>
            <a:fillRect/>
          </a:stretch>
        </p:blipFill>
        <p:spPr>
          <a:xfrm>
            <a:off x="4824950" y="185900"/>
            <a:ext cx="4173076" cy="4880825"/>
          </a:xfrm>
          <a:prstGeom prst="rect">
            <a:avLst/>
          </a:prstGeom>
          <a:noFill/>
          <a:ln>
            <a:noFill/>
          </a:ln>
        </p:spPr>
      </p:pic>
      <p:sp>
        <p:nvSpPr>
          <p:cNvPr id="382" name="Google Shape;382;p29"/>
          <p:cNvSpPr txBox="1"/>
          <p:nvPr/>
        </p:nvSpPr>
        <p:spPr>
          <a:xfrm>
            <a:off x="189125" y="658625"/>
            <a:ext cx="4557300" cy="5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275D38"/>
                </a:solidFill>
                <a:latin typeface="Montserrat"/>
                <a:ea typeface="Montserrat"/>
                <a:cs typeface="Montserrat"/>
                <a:sym typeface="Montserrat"/>
              </a:rPr>
              <a:t>2B - </a:t>
            </a:r>
            <a:r>
              <a:rPr lang="en" sz="2400">
                <a:solidFill>
                  <a:srgbClr val="275D38"/>
                </a:solidFill>
                <a:latin typeface="Montserrat"/>
                <a:ea typeface="Montserrat"/>
                <a:cs typeface="Montserrat"/>
                <a:sym typeface="Montserrat"/>
              </a:rPr>
              <a:t>Standard Start Times</a:t>
            </a:r>
            <a:endParaRPr sz="2400">
              <a:solidFill>
                <a:srgbClr val="275D38"/>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pic>
        <p:nvPicPr>
          <p:cNvPr id="387" name="Google Shape;387;p30"/>
          <p:cNvPicPr preferRelativeResize="0"/>
          <p:nvPr/>
        </p:nvPicPr>
        <p:blipFill rotWithShape="1">
          <a:blip r:embed="rId3">
            <a:alphaModFix/>
          </a:blip>
          <a:srcRect b="5347" l="0" r="0" t="0"/>
          <a:stretch/>
        </p:blipFill>
        <p:spPr>
          <a:xfrm>
            <a:off x="181525" y="602025"/>
            <a:ext cx="8713024" cy="4461675"/>
          </a:xfrm>
          <a:prstGeom prst="rect">
            <a:avLst/>
          </a:prstGeom>
          <a:noFill/>
          <a:ln>
            <a:noFill/>
          </a:ln>
        </p:spPr>
      </p:pic>
      <p:sp>
        <p:nvSpPr>
          <p:cNvPr id="388" name="Google Shape;388;p30"/>
          <p:cNvSpPr txBox="1"/>
          <p:nvPr>
            <p:ph type="title"/>
          </p:nvPr>
        </p:nvSpPr>
        <p:spPr>
          <a:xfrm>
            <a:off x="0" y="98875"/>
            <a:ext cx="9144000" cy="420000"/>
          </a:xfrm>
          <a:prstGeom prst="rect">
            <a:avLst/>
          </a:prstGeom>
          <a:solidFill>
            <a:srgbClr val="E1523D"/>
          </a:solidFill>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rPr>
              <a:t>2. Academic Scheduling Revisions</a:t>
            </a:r>
            <a:endParaRPr sz="12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31"/>
          <p:cNvSpPr txBox="1"/>
          <p:nvPr>
            <p:ph type="title"/>
          </p:nvPr>
        </p:nvSpPr>
        <p:spPr>
          <a:xfrm>
            <a:off x="311700" y="613425"/>
            <a:ext cx="8520600" cy="58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2C - Credit Hours and Contact Hours</a:t>
            </a:r>
            <a:endParaRPr/>
          </a:p>
        </p:txBody>
      </p:sp>
      <p:sp>
        <p:nvSpPr>
          <p:cNvPr id="394" name="Google Shape;394;p31"/>
          <p:cNvSpPr txBox="1"/>
          <p:nvPr>
            <p:ph idx="1" type="body"/>
          </p:nvPr>
        </p:nvSpPr>
        <p:spPr>
          <a:xfrm>
            <a:off x="311700" y="1468825"/>
            <a:ext cx="3999900" cy="3099900"/>
          </a:xfrm>
          <a:prstGeom prst="rect">
            <a:avLst/>
          </a:prstGeom>
          <a:ln cap="flat" cmpd="sng" w="9525">
            <a:solidFill>
              <a:srgbClr val="E1523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Credit Hour</a:t>
            </a:r>
            <a:endParaRPr/>
          </a:p>
        </p:txBody>
      </p:sp>
      <p:sp>
        <p:nvSpPr>
          <p:cNvPr id="395" name="Google Shape;395;p31"/>
          <p:cNvSpPr txBox="1"/>
          <p:nvPr>
            <p:ph idx="2" type="body"/>
          </p:nvPr>
        </p:nvSpPr>
        <p:spPr>
          <a:xfrm>
            <a:off x="4832400" y="1468825"/>
            <a:ext cx="3999900" cy="3099900"/>
          </a:xfrm>
          <a:prstGeom prst="rect">
            <a:avLst/>
          </a:prstGeom>
          <a:ln cap="flat" cmpd="sng" w="9525">
            <a:solidFill>
              <a:srgbClr val="E1523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Contact Hour</a:t>
            </a:r>
            <a:endParaRPr/>
          </a:p>
        </p:txBody>
      </p:sp>
      <p:sp>
        <p:nvSpPr>
          <p:cNvPr id="396" name="Google Shape;396;p31"/>
          <p:cNvSpPr txBox="1"/>
          <p:nvPr>
            <p:ph type="title"/>
          </p:nvPr>
        </p:nvSpPr>
        <p:spPr>
          <a:xfrm>
            <a:off x="0" y="98875"/>
            <a:ext cx="9144000" cy="420000"/>
          </a:xfrm>
          <a:prstGeom prst="rect">
            <a:avLst/>
          </a:prstGeom>
          <a:solidFill>
            <a:srgbClr val="E1523D"/>
          </a:solidFill>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rPr>
              <a:t>2. Academic Scheduling Revisions</a:t>
            </a:r>
            <a:endParaRPr sz="1200">
              <a:solidFill>
                <a:srgbClr val="FFFFFF"/>
              </a:solidFill>
            </a:endParaRPr>
          </a:p>
        </p:txBody>
      </p:sp>
      <p:pic>
        <p:nvPicPr>
          <p:cNvPr id="397" name="Google Shape;397;p31"/>
          <p:cNvPicPr preferRelativeResize="0"/>
          <p:nvPr/>
        </p:nvPicPr>
        <p:blipFill>
          <a:blip r:embed="rId3">
            <a:alphaModFix/>
          </a:blip>
          <a:stretch>
            <a:fillRect/>
          </a:stretch>
        </p:blipFill>
        <p:spPr>
          <a:xfrm>
            <a:off x="1577925" y="2271275"/>
            <a:ext cx="1346825" cy="1346825"/>
          </a:xfrm>
          <a:prstGeom prst="rect">
            <a:avLst/>
          </a:prstGeom>
          <a:noFill/>
          <a:ln>
            <a:noFill/>
          </a:ln>
        </p:spPr>
      </p:pic>
      <p:pic>
        <p:nvPicPr>
          <p:cNvPr id="398" name="Google Shape;398;p31"/>
          <p:cNvPicPr preferRelativeResize="0"/>
          <p:nvPr/>
        </p:nvPicPr>
        <p:blipFill>
          <a:blip r:embed="rId3">
            <a:alphaModFix/>
          </a:blip>
          <a:stretch>
            <a:fillRect/>
          </a:stretch>
        </p:blipFill>
        <p:spPr>
          <a:xfrm>
            <a:off x="6158937" y="2345363"/>
            <a:ext cx="1346825" cy="1346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02" name="Shape 402"/>
        <p:cNvGrpSpPr/>
        <p:nvPr/>
      </p:nvGrpSpPr>
      <p:grpSpPr>
        <a:xfrm>
          <a:off x="0" y="0"/>
          <a:ext cx="0" cy="0"/>
          <a:chOff x="0" y="0"/>
          <a:chExt cx="0" cy="0"/>
        </a:xfrm>
      </p:grpSpPr>
      <p:sp>
        <p:nvSpPr>
          <p:cNvPr id="403" name="Google Shape;403;p32"/>
          <p:cNvSpPr/>
          <p:nvPr/>
        </p:nvSpPr>
        <p:spPr>
          <a:xfrm>
            <a:off x="334100" y="0"/>
            <a:ext cx="4273500" cy="5143500"/>
          </a:xfrm>
          <a:prstGeom prst="rect">
            <a:avLst/>
          </a:prstGeom>
          <a:solidFill>
            <a:srgbClr val="275D38">
              <a:alpha val="89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2"/>
          <p:cNvSpPr txBox="1"/>
          <p:nvPr>
            <p:ph idx="1" type="body"/>
          </p:nvPr>
        </p:nvSpPr>
        <p:spPr>
          <a:xfrm>
            <a:off x="311700" y="1618200"/>
            <a:ext cx="4245300" cy="29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Montserrat"/>
                <a:ea typeface="Montserrat"/>
                <a:cs typeface="Montserrat"/>
                <a:sym typeface="Montserrat"/>
              </a:rPr>
              <a:t>Description</a:t>
            </a:r>
            <a:endParaRPr>
              <a:solidFill>
                <a:srgbClr val="FFFFFF"/>
              </a:solidFill>
            </a:endParaRPr>
          </a:p>
          <a:p>
            <a:pPr indent="-304800" lvl="0" marL="457200" rtl="0" algn="l">
              <a:spcBef>
                <a:spcPts val="1600"/>
              </a:spcBef>
              <a:spcAft>
                <a:spcPts val="0"/>
              </a:spcAft>
              <a:buClr>
                <a:srgbClr val="FFFFFF"/>
              </a:buClr>
              <a:buSzPts val="1200"/>
              <a:buChar char="●"/>
            </a:pPr>
            <a:r>
              <a:rPr lang="en">
                <a:solidFill>
                  <a:srgbClr val="FFFFFF"/>
                </a:solidFill>
              </a:rPr>
              <a:t>Academic scheduling and those informing academic scheduling need to consider registration times and deadlines in relation to "low-enrollment" courses, before cancelling those courses</a:t>
            </a:r>
            <a:endParaRPr>
              <a:solidFill>
                <a:srgbClr val="FFFFFF"/>
              </a:solidFill>
            </a:endParaRPr>
          </a:p>
          <a:p>
            <a:pPr indent="-304800" lvl="0" marL="457200" rtl="0" algn="l">
              <a:spcBef>
                <a:spcPts val="0"/>
              </a:spcBef>
              <a:spcAft>
                <a:spcPts val="0"/>
              </a:spcAft>
              <a:buClr>
                <a:srgbClr val="FFFFFF"/>
              </a:buClr>
              <a:buSzPts val="1200"/>
              <a:buChar char="●"/>
            </a:pPr>
            <a:r>
              <a:rPr lang="en">
                <a:solidFill>
                  <a:srgbClr val="FFFFFF"/>
                </a:solidFill>
              </a:rPr>
              <a:t>keep in mind the late registration tendencies of students for particular courses--being more flexible for courses with historically late registering students (which tend to be the courses students most need to persist)</a:t>
            </a:r>
            <a:endParaRPr>
              <a:solidFill>
                <a:srgbClr val="FFFFFF"/>
              </a:solidFill>
            </a:endParaRPr>
          </a:p>
          <a:p>
            <a:pPr indent="-304800" lvl="0" marL="457200" rtl="0" algn="l">
              <a:spcBef>
                <a:spcPts val="0"/>
              </a:spcBef>
              <a:spcAft>
                <a:spcPts val="0"/>
              </a:spcAft>
              <a:buClr>
                <a:srgbClr val="FFFFFF"/>
              </a:buClr>
              <a:buSzPts val="1200"/>
              <a:buChar char="●"/>
            </a:pPr>
            <a:r>
              <a:rPr lang="en">
                <a:solidFill>
                  <a:srgbClr val="FFFFFF"/>
                </a:solidFill>
              </a:rPr>
              <a:t>academic scheduling shouldn't be part of making course cancelling decisions.</a:t>
            </a:r>
            <a:endParaRPr>
              <a:solidFill>
                <a:srgbClr val="FFFFFF"/>
              </a:solidFill>
            </a:endParaRPr>
          </a:p>
        </p:txBody>
      </p:sp>
      <p:sp>
        <p:nvSpPr>
          <p:cNvPr id="405" name="Google Shape;405;p32"/>
          <p:cNvSpPr txBox="1"/>
          <p:nvPr>
            <p:ph type="title"/>
          </p:nvPr>
        </p:nvSpPr>
        <p:spPr>
          <a:xfrm>
            <a:off x="0" y="98875"/>
            <a:ext cx="9144000" cy="420000"/>
          </a:xfrm>
          <a:prstGeom prst="rect">
            <a:avLst/>
          </a:prstGeom>
          <a:solidFill>
            <a:srgbClr val="E1523D"/>
          </a:solidFill>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rPr>
              <a:t>2. Academic Scheduling Revisions</a:t>
            </a:r>
            <a:endParaRPr sz="1200">
              <a:solidFill>
                <a:srgbClr val="FFFFFF"/>
              </a:solidFill>
            </a:endParaRPr>
          </a:p>
        </p:txBody>
      </p:sp>
      <p:sp>
        <p:nvSpPr>
          <p:cNvPr id="406" name="Google Shape;406;p32"/>
          <p:cNvSpPr txBox="1"/>
          <p:nvPr/>
        </p:nvSpPr>
        <p:spPr>
          <a:xfrm>
            <a:off x="334100" y="658625"/>
            <a:ext cx="4412400" cy="5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Montserrat"/>
                <a:ea typeface="Montserrat"/>
                <a:cs typeface="Montserrat"/>
                <a:sym typeface="Montserrat"/>
              </a:rPr>
              <a:t>2D - Low-Enrolled Courses </a:t>
            </a:r>
            <a:endParaRPr sz="2400">
              <a:solidFill>
                <a:srgbClr val="FFFFFF"/>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1523D"/>
        </a:solidFill>
      </p:bgPr>
    </p:bg>
    <p:spTree>
      <p:nvGrpSpPr>
        <p:cNvPr id="410" name="Shape 410"/>
        <p:cNvGrpSpPr/>
        <p:nvPr/>
      </p:nvGrpSpPr>
      <p:grpSpPr>
        <a:xfrm>
          <a:off x="0" y="0"/>
          <a:ext cx="0" cy="0"/>
          <a:chOff x="0" y="0"/>
          <a:chExt cx="0" cy="0"/>
        </a:xfrm>
      </p:grpSpPr>
      <p:sp>
        <p:nvSpPr>
          <p:cNvPr id="411" name="Google Shape;411;p33"/>
          <p:cNvSpPr txBox="1"/>
          <p:nvPr>
            <p:ph type="title"/>
          </p:nvPr>
        </p:nvSpPr>
        <p:spPr>
          <a:xfrm>
            <a:off x="265500" y="1078750"/>
            <a:ext cx="4045200" cy="1789200"/>
          </a:xfrm>
          <a:prstGeom prst="rect">
            <a:avLst/>
          </a:prstGeom>
          <a:solidFill>
            <a:srgbClr val="E1523D"/>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3</a:t>
            </a:r>
            <a:r>
              <a:rPr lang="en">
                <a:solidFill>
                  <a:srgbClr val="FFFFFF"/>
                </a:solidFill>
              </a:rPr>
              <a:t>. Open Enrollment vs. Program Cap</a:t>
            </a:r>
            <a:endParaRPr>
              <a:solidFill>
                <a:srgbClr val="FFFFFF"/>
              </a:solidFill>
            </a:endParaRPr>
          </a:p>
        </p:txBody>
      </p:sp>
      <p:sp>
        <p:nvSpPr>
          <p:cNvPr id="412" name="Google Shape;412;p3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AutoNum type="alphaUcPeriod"/>
            </a:pPr>
            <a:r>
              <a:rPr lang="en"/>
              <a:t>Bottlenecked Programs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34"/>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Montserrat"/>
                <a:ea typeface="Montserrat"/>
                <a:cs typeface="Montserrat"/>
                <a:sym typeface="Montserrat"/>
              </a:rPr>
              <a:t>Next Steps</a:t>
            </a:r>
            <a:endParaRPr b="1" sz="1800">
              <a:latin typeface="Montserrat"/>
              <a:ea typeface="Montserrat"/>
              <a:cs typeface="Montserrat"/>
              <a:sym typeface="Montserrat"/>
            </a:endParaRPr>
          </a:p>
          <a:p>
            <a:pPr indent="0" lvl="0" marL="0" rtl="0" algn="l">
              <a:spcBef>
                <a:spcPts val="1600"/>
              </a:spcBef>
              <a:spcAft>
                <a:spcPts val="0"/>
              </a:spcAft>
              <a:buNone/>
            </a:pPr>
            <a:r>
              <a:rPr lang="en"/>
              <a:t>We recommend departments evaluate and recommend program capacity limits based on human and facility capital.</a:t>
            </a:r>
            <a:endParaRPr/>
          </a:p>
          <a:p>
            <a:pPr indent="0" lvl="0" marL="0" rtl="0" algn="l">
              <a:spcBef>
                <a:spcPts val="1600"/>
              </a:spcBef>
              <a:spcAft>
                <a:spcPts val="1600"/>
              </a:spcAft>
              <a:buNone/>
            </a:pPr>
            <a:r>
              <a:rPr lang="en"/>
              <a:t>What are the pros and cons of this action?</a:t>
            </a:r>
            <a:endParaRPr/>
          </a:p>
        </p:txBody>
      </p:sp>
      <p:sp>
        <p:nvSpPr>
          <p:cNvPr id="418" name="Google Shape;418;p34"/>
          <p:cNvSpPr txBox="1"/>
          <p:nvPr>
            <p:ph type="title"/>
          </p:nvPr>
        </p:nvSpPr>
        <p:spPr>
          <a:xfrm>
            <a:off x="0" y="372500"/>
            <a:ext cx="9144000" cy="733500"/>
          </a:xfrm>
          <a:prstGeom prst="rect">
            <a:avLst/>
          </a:prstGeom>
          <a:solidFill>
            <a:srgbClr val="E1523D"/>
          </a:solidFill>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3 - Open Enrollment vs. Program Enrollment</a:t>
            </a:r>
            <a:endParaRPr>
              <a:solidFill>
                <a:srgbClr val="FFFFFF"/>
              </a:solidFill>
            </a:endParaRPr>
          </a:p>
        </p:txBody>
      </p:sp>
      <p:sp>
        <p:nvSpPr>
          <p:cNvPr id="419" name="Google Shape;419;p34"/>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Montserrat"/>
                <a:ea typeface="Montserrat"/>
                <a:cs typeface="Montserrat"/>
                <a:sym typeface="Montserrat"/>
              </a:rPr>
              <a:t>Description</a:t>
            </a:r>
            <a:endParaRPr/>
          </a:p>
          <a:p>
            <a:pPr indent="0" lvl="0" marL="0" rtl="0" algn="l">
              <a:spcBef>
                <a:spcPts val="1600"/>
              </a:spcBef>
              <a:spcAft>
                <a:spcPts val="0"/>
              </a:spcAft>
              <a:buNone/>
            </a:pPr>
            <a:r>
              <a:rPr lang="en"/>
              <a:t>Bottlenecks exist in some high-demand programs because there are more students than there are resources to support them.</a:t>
            </a:r>
            <a:endParaRPr/>
          </a:p>
          <a:p>
            <a:pPr indent="0" lvl="0" marL="0" rtl="0" algn="l">
              <a:spcBef>
                <a:spcPts val="1600"/>
              </a:spcBef>
              <a:spcAft>
                <a:spcPts val="1600"/>
              </a:spcAft>
              <a:buNone/>
            </a:pPr>
            <a:r>
              <a:rPr lang="en"/>
              <a:t>Do programs have to be open enrollment just because the institution is?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Google Shape;209;p17"/>
          <p:cNvSpPr/>
          <p:nvPr/>
        </p:nvSpPr>
        <p:spPr>
          <a:xfrm>
            <a:off x="25" y="1415050"/>
            <a:ext cx="9144000" cy="1210200"/>
          </a:xfrm>
          <a:prstGeom prst="rect">
            <a:avLst/>
          </a:prstGeom>
          <a:solidFill>
            <a:srgbClr val="275D38">
              <a:alpha val="8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Group Charge</a:t>
            </a:r>
            <a:endParaRPr/>
          </a:p>
        </p:txBody>
      </p:sp>
      <p:sp>
        <p:nvSpPr>
          <p:cNvPr id="211" name="Google Shape;211;p17"/>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What changes could we suggest to simplify or streamline scheduling, registration, etc. to help students be successful and improve retention/completion? What proposals are already being considered or implemented?</a:t>
            </a:r>
            <a:endParaRPr>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23" name="Shape 423"/>
        <p:cNvGrpSpPr/>
        <p:nvPr/>
      </p:nvGrpSpPr>
      <p:grpSpPr>
        <a:xfrm>
          <a:off x="0" y="0"/>
          <a:ext cx="0" cy="0"/>
          <a:chOff x="0" y="0"/>
          <a:chExt cx="0" cy="0"/>
        </a:xfrm>
      </p:grpSpPr>
      <p:sp>
        <p:nvSpPr>
          <p:cNvPr id="424" name="Google Shape;424;p35"/>
          <p:cNvSpPr txBox="1"/>
          <p:nvPr>
            <p:ph type="ctrTitle"/>
          </p:nvPr>
        </p:nvSpPr>
        <p:spPr>
          <a:xfrm>
            <a:off x="992425" y="1799775"/>
            <a:ext cx="3136800" cy="57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275D38"/>
                </a:solidFill>
              </a:rPr>
              <a:t>Summary</a:t>
            </a:r>
            <a:endParaRPr>
              <a:solidFill>
                <a:srgbClr val="275D38"/>
              </a:solidFill>
            </a:endParaRPr>
          </a:p>
        </p:txBody>
      </p:sp>
      <p:sp>
        <p:nvSpPr>
          <p:cNvPr id="425" name="Google Shape;425;p35"/>
          <p:cNvSpPr txBox="1"/>
          <p:nvPr>
            <p:ph idx="1" type="subTitle"/>
          </p:nvPr>
        </p:nvSpPr>
        <p:spPr>
          <a:xfrm>
            <a:off x="992425" y="2373075"/>
            <a:ext cx="4396800" cy="2212500"/>
          </a:xfrm>
          <a:prstGeom prst="rect">
            <a:avLst/>
          </a:prstGeom>
          <a:noFill/>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Lato"/>
              <a:buChar char="●"/>
            </a:pPr>
            <a:r>
              <a:rPr lang="en">
                <a:solidFill>
                  <a:srgbClr val="000000"/>
                </a:solidFill>
                <a:latin typeface="Lato"/>
                <a:ea typeface="Lato"/>
                <a:cs typeface="Lato"/>
                <a:sym typeface="Lato"/>
              </a:rPr>
              <a:t>There is no massive, one-time fix.</a:t>
            </a:r>
            <a:endParaRPr>
              <a:solidFill>
                <a:srgbClr val="000000"/>
              </a:solidFill>
              <a:latin typeface="Lato"/>
              <a:ea typeface="Lato"/>
              <a:cs typeface="Lato"/>
              <a:sym typeface="Lato"/>
            </a:endParaRPr>
          </a:p>
          <a:p>
            <a:pPr indent="-342900" lvl="0" marL="457200" rtl="0" algn="l">
              <a:lnSpc>
                <a:spcPct val="115000"/>
              </a:lnSpc>
              <a:spcBef>
                <a:spcPts val="0"/>
              </a:spcBef>
              <a:spcAft>
                <a:spcPts val="0"/>
              </a:spcAft>
              <a:buClr>
                <a:srgbClr val="000000"/>
              </a:buClr>
              <a:buSzPts val="1800"/>
              <a:buFont typeface="Lato"/>
              <a:buChar char="●"/>
            </a:pPr>
            <a:r>
              <a:rPr lang="en">
                <a:solidFill>
                  <a:srgbClr val="000000"/>
                </a:solidFill>
                <a:latin typeface="Lato"/>
                <a:ea typeface="Lato"/>
                <a:cs typeface="Lato"/>
                <a:sym typeface="Lato"/>
              </a:rPr>
              <a:t>Change is </a:t>
            </a:r>
            <a:r>
              <a:rPr i="1" lang="en">
                <a:solidFill>
                  <a:srgbClr val="000000"/>
                </a:solidFill>
                <a:latin typeface="Lato"/>
                <a:ea typeface="Lato"/>
                <a:cs typeface="Lato"/>
                <a:sym typeface="Lato"/>
              </a:rPr>
              <a:t>incremental</a:t>
            </a:r>
            <a:r>
              <a:rPr lang="en">
                <a:solidFill>
                  <a:srgbClr val="000000"/>
                </a:solidFill>
                <a:latin typeface="Lato"/>
                <a:ea typeface="Lato"/>
                <a:cs typeface="Lato"/>
                <a:sym typeface="Lato"/>
              </a:rPr>
              <a:t> and </a:t>
            </a:r>
            <a:r>
              <a:rPr i="1" lang="en">
                <a:solidFill>
                  <a:srgbClr val="000000"/>
                </a:solidFill>
                <a:latin typeface="Lato"/>
                <a:ea typeface="Lato"/>
                <a:cs typeface="Lato"/>
                <a:sym typeface="Lato"/>
              </a:rPr>
              <a:t>continuous.</a:t>
            </a:r>
            <a:endParaRPr i="1">
              <a:solidFill>
                <a:srgbClr val="000000"/>
              </a:solidFill>
              <a:latin typeface="Lato"/>
              <a:ea typeface="Lato"/>
              <a:cs typeface="Lato"/>
              <a:sym typeface="Lato"/>
            </a:endParaRPr>
          </a:p>
          <a:p>
            <a:pPr indent="-342900" lvl="0" marL="457200" rtl="0" algn="l">
              <a:lnSpc>
                <a:spcPct val="115000"/>
              </a:lnSpc>
              <a:spcBef>
                <a:spcPts val="0"/>
              </a:spcBef>
              <a:spcAft>
                <a:spcPts val="0"/>
              </a:spcAft>
              <a:buClr>
                <a:srgbClr val="000000"/>
              </a:buClr>
              <a:buSzPts val="1800"/>
              <a:buFont typeface="Lato"/>
              <a:buChar char="●"/>
            </a:pPr>
            <a:r>
              <a:rPr lang="en">
                <a:solidFill>
                  <a:srgbClr val="000000"/>
                </a:solidFill>
                <a:latin typeface="Lato"/>
                <a:ea typeface="Lato"/>
                <a:cs typeface="Lato"/>
                <a:sym typeface="Lato"/>
              </a:rPr>
              <a:t>Many groups and professionals are focused on these things as we speak.</a:t>
            </a:r>
            <a:endParaRPr>
              <a:solidFill>
                <a:srgbClr val="000000"/>
              </a:solidFill>
              <a:latin typeface="Lato"/>
              <a:ea typeface="Lato"/>
              <a:cs typeface="Lato"/>
              <a:sym typeface="Lato"/>
            </a:endParaRPr>
          </a:p>
          <a:p>
            <a:pPr indent="-342900" lvl="0" marL="457200" rtl="0" algn="l">
              <a:lnSpc>
                <a:spcPct val="115000"/>
              </a:lnSpc>
              <a:spcBef>
                <a:spcPts val="0"/>
              </a:spcBef>
              <a:spcAft>
                <a:spcPts val="0"/>
              </a:spcAft>
              <a:buClr>
                <a:srgbClr val="000000"/>
              </a:buClr>
              <a:buSzPts val="1800"/>
              <a:buFont typeface="Lato"/>
              <a:buChar char="●"/>
            </a:pPr>
            <a:r>
              <a:rPr lang="en">
                <a:solidFill>
                  <a:srgbClr val="000000"/>
                </a:solidFill>
                <a:latin typeface="Lato"/>
                <a:ea typeface="Lato"/>
                <a:cs typeface="Lato"/>
                <a:sym typeface="Lato"/>
              </a:rPr>
              <a:t>We are engaged in an exciting process!</a:t>
            </a:r>
            <a:endParaRPr>
              <a:solidFill>
                <a:srgbClr val="00000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id="216" name="Google Shape;216;p18"/>
          <p:cNvPicPr preferRelativeResize="0"/>
          <p:nvPr/>
        </p:nvPicPr>
        <p:blipFill rotWithShape="1">
          <a:blip r:embed="rId3">
            <a:alphaModFix/>
          </a:blip>
          <a:srcRect b="38531" l="0" r="0" t="38529"/>
          <a:stretch/>
        </p:blipFill>
        <p:spPr>
          <a:xfrm>
            <a:off x="0" y="0"/>
            <a:ext cx="9144003" cy="1397999"/>
          </a:xfrm>
          <a:prstGeom prst="rect">
            <a:avLst/>
          </a:prstGeom>
          <a:noFill/>
          <a:ln>
            <a:noFill/>
          </a:ln>
        </p:spPr>
      </p:pic>
      <p:sp>
        <p:nvSpPr>
          <p:cNvPr id="217" name="Google Shape;217;p18"/>
          <p:cNvSpPr txBox="1"/>
          <p:nvPr>
            <p:ph type="title"/>
          </p:nvPr>
        </p:nvSpPr>
        <p:spPr>
          <a:xfrm>
            <a:off x="1118725" y="1687150"/>
            <a:ext cx="6402300" cy="61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1523D"/>
                </a:solidFill>
              </a:rPr>
              <a:t>Group Membership</a:t>
            </a:r>
            <a:endParaRPr>
              <a:solidFill>
                <a:srgbClr val="E1523D"/>
              </a:solidFill>
            </a:endParaRPr>
          </a:p>
        </p:txBody>
      </p:sp>
      <p:graphicFrame>
        <p:nvGraphicFramePr>
          <p:cNvPr id="218" name="Google Shape;218;p18"/>
          <p:cNvGraphicFramePr/>
          <p:nvPr/>
        </p:nvGraphicFramePr>
        <p:xfrm>
          <a:off x="1118725" y="2571750"/>
          <a:ext cx="3000000" cy="3000000"/>
        </p:xfrm>
        <a:graphic>
          <a:graphicData uri="http://schemas.openxmlformats.org/drawingml/2006/table">
            <a:tbl>
              <a:tblPr>
                <a:noFill/>
                <a:tableStyleId>{44F5181F-3EAD-4888-9CC0-2194CD790599}</a:tableStyleId>
              </a:tblPr>
              <a:tblGrid>
                <a:gridCol w="1766600"/>
                <a:gridCol w="2158900"/>
                <a:gridCol w="1828975"/>
                <a:gridCol w="1152075"/>
              </a:tblGrid>
              <a:tr h="381000">
                <a:tc>
                  <a:txBody>
                    <a:bodyPr>
                      <a:noAutofit/>
                    </a:bodyPr>
                    <a:lstStyle/>
                    <a:p>
                      <a:pPr indent="0" lvl="0" marL="0" rtl="0" algn="l">
                        <a:spcBef>
                          <a:spcPts val="0"/>
                        </a:spcBef>
                        <a:spcAft>
                          <a:spcPts val="0"/>
                        </a:spcAft>
                        <a:buNone/>
                      </a:pPr>
                      <a:r>
                        <a:rPr b="1" lang="en">
                          <a:solidFill>
                            <a:srgbClr val="275D38"/>
                          </a:solidFill>
                          <a:latin typeface="Montserrat"/>
                          <a:ea typeface="Montserrat"/>
                          <a:cs typeface="Montserrat"/>
                          <a:sym typeface="Montserrat"/>
                        </a:rPr>
                        <a:t>Faculty</a:t>
                      </a:r>
                      <a:endParaRPr b="1">
                        <a:solidFill>
                          <a:srgbClr val="275D38"/>
                        </a:solidFill>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a:solidFill>
                            <a:srgbClr val="275D38"/>
                          </a:solidFill>
                          <a:latin typeface="Montserrat"/>
                          <a:ea typeface="Montserrat"/>
                          <a:cs typeface="Montserrat"/>
                          <a:sym typeface="Montserrat"/>
                        </a:rPr>
                        <a:t>Academic Affairs</a:t>
                      </a:r>
                      <a:endParaRPr b="1">
                        <a:solidFill>
                          <a:srgbClr val="275D38"/>
                        </a:solidFill>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a:solidFill>
                            <a:srgbClr val="275D38"/>
                          </a:solidFill>
                          <a:latin typeface="Montserrat"/>
                          <a:ea typeface="Montserrat"/>
                          <a:cs typeface="Montserrat"/>
                          <a:sym typeface="Montserrat"/>
                        </a:rPr>
                        <a:t>Student Affairs</a:t>
                      </a:r>
                      <a:endParaRPr b="1">
                        <a:solidFill>
                          <a:srgbClr val="275D38"/>
                        </a:solidFill>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a:solidFill>
                            <a:srgbClr val="275D38"/>
                          </a:solidFill>
                          <a:latin typeface="Montserrat"/>
                          <a:ea typeface="Montserrat"/>
                          <a:cs typeface="Montserrat"/>
                          <a:sym typeface="Montserrat"/>
                        </a:rPr>
                        <a:t>UVUSA</a:t>
                      </a:r>
                      <a:endParaRPr b="1">
                        <a:solidFill>
                          <a:srgbClr val="275D38"/>
                        </a:solidFill>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noAutofit/>
                    </a:bodyPr>
                    <a:lstStyle/>
                    <a:p>
                      <a:pPr indent="0" lvl="0" marL="0" rtl="0" algn="l">
                        <a:spcBef>
                          <a:spcPts val="0"/>
                        </a:spcBef>
                        <a:spcAft>
                          <a:spcPts val="0"/>
                        </a:spcAft>
                        <a:buNone/>
                      </a:pPr>
                      <a:r>
                        <a:rPr lang="en">
                          <a:latin typeface="Lato"/>
                          <a:ea typeface="Lato"/>
                          <a:cs typeface="Lato"/>
                          <a:sym typeface="Lato"/>
                        </a:rPr>
                        <a:t>Melissa Noyes</a:t>
                      </a:r>
                      <a:endParaRPr>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latin typeface="Lato"/>
                          <a:ea typeface="Lato"/>
                          <a:cs typeface="Lato"/>
                          <a:sym typeface="Lato"/>
                        </a:rPr>
                        <a:t>Tiffany Evans</a:t>
                      </a:r>
                      <a:endParaRPr>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latin typeface="Lato"/>
                          <a:ea typeface="Lato"/>
                          <a:cs typeface="Lato"/>
                          <a:sym typeface="Lato"/>
                        </a:rPr>
                        <a:t>Eric Humphrey</a:t>
                      </a:r>
                      <a:endParaRPr>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latin typeface="Lato"/>
                          <a:ea typeface="Lato"/>
                          <a:cs typeface="Lato"/>
                          <a:sym typeface="Lato"/>
                        </a:rPr>
                        <a:t>Anna</a:t>
                      </a:r>
                      <a:endParaRPr>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6200">
                <a:tc>
                  <a:txBody>
                    <a:bodyPr>
                      <a:noAutofit/>
                    </a:bodyPr>
                    <a:lstStyle/>
                    <a:p>
                      <a:pPr indent="0" lvl="0" marL="0" rtl="0" algn="l">
                        <a:spcBef>
                          <a:spcPts val="0"/>
                        </a:spcBef>
                        <a:spcAft>
                          <a:spcPts val="0"/>
                        </a:spcAft>
                        <a:buNone/>
                      </a:pPr>
                      <a:r>
                        <a:rPr lang="en">
                          <a:latin typeface="Lato"/>
                          <a:ea typeface="Lato"/>
                          <a:cs typeface="Lato"/>
                          <a:sym typeface="Lato"/>
                        </a:rPr>
                        <a:t>Evelyn Porter</a:t>
                      </a:r>
                      <a:endParaRPr>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latin typeface="Lato"/>
                          <a:ea typeface="Lato"/>
                          <a:cs typeface="Lato"/>
                          <a:sym typeface="Lato"/>
                        </a:rPr>
                        <a:t>Laura Busby</a:t>
                      </a:r>
                      <a:endParaRPr>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219" name="Google Shape;219;p18"/>
          <p:cNvCxnSpPr/>
          <p:nvPr/>
        </p:nvCxnSpPr>
        <p:spPr>
          <a:xfrm>
            <a:off x="2632375" y="2695750"/>
            <a:ext cx="0" cy="1013700"/>
          </a:xfrm>
          <a:prstGeom prst="straightConnector1">
            <a:avLst/>
          </a:prstGeom>
          <a:noFill/>
          <a:ln cap="flat" cmpd="sng" w="9525">
            <a:solidFill>
              <a:schemeClr val="dk2"/>
            </a:solidFill>
            <a:prstDash val="solid"/>
            <a:round/>
            <a:headEnd len="med" w="med" type="none"/>
            <a:tailEnd len="med" w="med" type="none"/>
          </a:ln>
        </p:spPr>
      </p:cxnSp>
      <p:cxnSp>
        <p:nvCxnSpPr>
          <p:cNvPr id="220" name="Google Shape;220;p18"/>
          <p:cNvCxnSpPr/>
          <p:nvPr/>
        </p:nvCxnSpPr>
        <p:spPr>
          <a:xfrm>
            <a:off x="4833350" y="2655400"/>
            <a:ext cx="0" cy="1013700"/>
          </a:xfrm>
          <a:prstGeom prst="straightConnector1">
            <a:avLst/>
          </a:prstGeom>
          <a:noFill/>
          <a:ln cap="flat" cmpd="sng" w="9525">
            <a:solidFill>
              <a:schemeClr val="dk2"/>
            </a:solidFill>
            <a:prstDash val="solid"/>
            <a:round/>
            <a:headEnd len="med" w="med" type="none"/>
            <a:tailEnd len="med" w="med" type="none"/>
          </a:ln>
        </p:spPr>
      </p:cxnSp>
      <p:cxnSp>
        <p:nvCxnSpPr>
          <p:cNvPr id="221" name="Google Shape;221;p18"/>
          <p:cNvCxnSpPr/>
          <p:nvPr/>
        </p:nvCxnSpPr>
        <p:spPr>
          <a:xfrm>
            <a:off x="6731750" y="2655400"/>
            <a:ext cx="0" cy="1013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19"/>
          <p:cNvSpPr/>
          <p:nvPr/>
        </p:nvSpPr>
        <p:spPr>
          <a:xfrm>
            <a:off x="0" y="460850"/>
            <a:ext cx="9144000" cy="605100"/>
          </a:xfrm>
          <a:prstGeom prst="rect">
            <a:avLst/>
          </a:prstGeom>
          <a:solidFill>
            <a:srgbClr val="275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9"/>
          <p:cNvSpPr txBox="1"/>
          <p:nvPr>
            <p:ph idx="1" type="body"/>
          </p:nvPr>
        </p:nvSpPr>
        <p:spPr>
          <a:xfrm>
            <a:off x="311700" y="460850"/>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Stakeholders and </a:t>
            </a:r>
            <a:r>
              <a:rPr lang="en">
                <a:solidFill>
                  <a:srgbClr val="FFFFFF"/>
                </a:solidFill>
              </a:rPr>
              <a:t>Interested Parties</a:t>
            </a:r>
            <a:endParaRPr>
              <a:solidFill>
                <a:srgbClr val="FFFFFF"/>
              </a:solidFill>
              <a:latin typeface="Montserrat"/>
              <a:ea typeface="Montserrat"/>
              <a:cs typeface="Montserrat"/>
              <a:sym typeface="Montserrat"/>
            </a:endParaRPr>
          </a:p>
        </p:txBody>
      </p:sp>
      <p:grpSp>
        <p:nvGrpSpPr>
          <p:cNvPr id="228" name="Google Shape;228;p19"/>
          <p:cNvGrpSpPr/>
          <p:nvPr/>
        </p:nvGrpSpPr>
        <p:grpSpPr>
          <a:xfrm>
            <a:off x="594426" y="1679738"/>
            <a:ext cx="1985524" cy="2352525"/>
            <a:chOff x="384800" y="1410975"/>
            <a:chExt cx="1985524" cy="2352525"/>
          </a:xfrm>
        </p:grpSpPr>
        <p:pic>
          <p:nvPicPr>
            <p:cNvPr id="229" name="Google Shape;229;p19"/>
            <p:cNvPicPr preferRelativeResize="0"/>
            <p:nvPr/>
          </p:nvPicPr>
          <p:blipFill>
            <a:blip r:embed="rId3">
              <a:alphaModFix/>
            </a:blip>
            <a:stretch>
              <a:fillRect/>
            </a:stretch>
          </p:blipFill>
          <p:spPr>
            <a:xfrm>
              <a:off x="384800" y="1410975"/>
              <a:ext cx="1985524" cy="1985524"/>
            </a:xfrm>
            <a:prstGeom prst="rect">
              <a:avLst/>
            </a:prstGeom>
            <a:noFill/>
            <a:ln>
              <a:noFill/>
            </a:ln>
          </p:spPr>
        </p:pic>
        <p:sp>
          <p:nvSpPr>
            <p:cNvPr id="230" name="Google Shape;230;p19"/>
            <p:cNvSpPr txBox="1"/>
            <p:nvPr/>
          </p:nvSpPr>
          <p:spPr>
            <a:xfrm>
              <a:off x="449275" y="3360600"/>
              <a:ext cx="18435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STUDENTS</a:t>
              </a:r>
              <a:endParaRPr>
                <a:latin typeface="Lato"/>
                <a:ea typeface="Lato"/>
                <a:cs typeface="Lato"/>
                <a:sym typeface="Lato"/>
              </a:endParaRPr>
            </a:p>
          </p:txBody>
        </p:sp>
      </p:grpSp>
      <p:grpSp>
        <p:nvGrpSpPr>
          <p:cNvPr id="231" name="Google Shape;231;p19"/>
          <p:cNvGrpSpPr/>
          <p:nvPr/>
        </p:nvGrpSpPr>
        <p:grpSpPr>
          <a:xfrm>
            <a:off x="2702558" y="2292123"/>
            <a:ext cx="1344200" cy="1583955"/>
            <a:chOff x="384800" y="1410975"/>
            <a:chExt cx="1985524" cy="2352525"/>
          </a:xfrm>
        </p:grpSpPr>
        <p:pic>
          <p:nvPicPr>
            <p:cNvPr id="232" name="Google Shape;232;p19"/>
            <p:cNvPicPr preferRelativeResize="0"/>
            <p:nvPr/>
          </p:nvPicPr>
          <p:blipFill>
            <a:blip r:embed="rId3">
              <a:alphaModFix/>
            </a:blip>
            <a:stretch>
              <a:fillRect/>
            </a:stretch>
          </p:blipFill>
          <p:spPr>
            <a:xfrm>
              <a:off x="384800" y="1410975"/>
              <a:ext cx="1985524" cy="1985524"/>
            </a:xfrm>
            <a:prstGeom prst="rect">
              <a:avLst/>
            </a:prstGeom>
            <a:noFill/>
            <a:ln>
              <a:noFill/>
            </a:ln>
          </p:spPr>
        </p:pic>
        <p:sp>
          <p:nvSpPr>
            <p:cNvPr id="233" name="Google Shape;233;p19"/>
            <p:cNvSpPr txBox="1"/>
            <p:nvPr/>
          </p:nvSpPr>
          <p:spPr>
            <a:xfrm>
              <a:off x="449275" y="3360600"/>
              <a:ext cx="18435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STUDENT AFFAIRS</a:t>
              </a:r>
              <a:endParaRPr sz="1200">
                <a:latin typeface="Lato"/>
                <a:ea typeface="Lato"/>
                <a:cs typeface="Lato"/>
                <a:sym typeface="Lato"/>
              </a:endParaRPr>
            </a:p>
          </p:txBody>
        </p:sp>
      </p:grpSp>
      <p:grpSp>
        <p:nvGrpSpPr>
          <p:cNvPr id="234" name="Google Shape;234;p19"/>
          <p:cNvGrpSpPr/>
          <p:nvPr/>
        </p:nvGrpSpPr>
        <p:grpSpPr>
          <a:xfrm>
            <a:off x="4169366" y="2292123"/>
            <a:ext cx="1344200" cy="1583955"/>
            <a:chOff x="384800" y="1410975"/>
            <a:chExt cx="1985524" cy="2352525"/>
          </a:xfrm>
        </p:grpSpPr>
        <p:pic>
          <p:nvPicPr>
            <p:cNvPr id="235" name="Google Shape;235;p19"/>
            <p:cNvPicPr preferRelativeResize="0"/>
            <p:nvPr/>
          </p:nvPicPr>
          <p:blipFill>
            <a:blip r:embed="rId3">
              <a:alphaModFix/>
            </a:blip>
            <a:stretch>
              <a:fillRect/>
            </a:stretch>
          </p:blipFill>
          <p:spPr>
            <a:xfrm>
              <a:off x="384800" y="1410975"/>
              <a:ext cx="1985524" cy="1985524"/>
            </a:xfrm>
            <a:prstGeom prst="rect">
              <a:avLst/>
            </a:prstGeom>
            <a:noFill/>
            <a:ln>
              <a:noFill/>
            </a:ln>
          </p:spPr>
        </p:pic>
        <p:sp>
          <p:nvSpPr>
            <p:cNvPr id="236" name="Google Shape;236;p19"/>
            <p:cNvSpPr txBox="1"/>
            <p:nvPr/>
          </p:nvSpPr>
          <p:spPr>
            <a:xfrm>
              <a:off x="449275" y="3360600"/>
              <a:ext cx="18435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ACADEMIC AFFAIRS</a:t>
              </a:r>
              <a:endParaRPr sz="1200">
                <a:latin typeface="Lato"/>
                <a:ea typeface="Lato"/>
                <a:cs typeface="Lato"/>
                <a:sym typeface="Lato"/>
              </a:endParaRPr>
            </a:p>
          </p:txBody>
        </p:sp>
      </p:grpSp>
      <p:grpSp>
        <p:nvGrpSpPr>
          <p:cNvPr id="237" name="Google Shape;237;p19"/>
          <p:cNvGrpSpPr/>
          <p:nvPr/>
        </p:nvGrpSpPr>
        <p:grpSpPr>
          <a:xfrm>
            <a:off x="5636174" y="2292123"/>
            <a:ext cx="1344200" cy="1583955"/>
            <a:chOff x="384800" y="1410975"/>
            <a:chExt cx="1985524" cy="2352525"/>
          </a:xfrm>
        </p:grpSpPr>
        <p:pic>
          <p:nvPicPr>
            <p:cNvPr id="238" name="Google Shape;238;p19"/>
            <p:cNvPicPr preferRelativeResize="0"/>
            <p:nvPr/>
          </p:nvPicPr>
          <p:blipFill>
            <a:blip r:embed="rId3">
              <a:alphaModFix/>
            </a:blip>
            <a:stretch>
              <a:fillRect/>
            </a:stretch>
          </p:blipFill>
          <p:spPr>
            <a:xfrm>
              <a:off x="384800" y="1410975"/>
              <a:ext cx="1985524" cy="1985524"/>
            </a:xfrm>
            <a:prstGeom prst="rect">
              <a:avLst/>
            </a:prstGeom>
            <a:noFill/>
            <a:ln>
              <a:noFill/>
            </a:ln>
          </p:spPr>
        </p:pic>
        <p:sp>
          <p:nvSpPr>
            <p:cNvPr id="239" name="Google Shape;239;p19"/>
            <p:cNvSpPr txBox="1"/>
            <p:nvPr/>
          </p:nvSpPr>
          <p:spPr>
            <a:xfrm>
              <a:off x="449275" y="3360600"/>
              <a:ext cx="18435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IT</a:t>
              </a:r>
              <a:endParaRPr sz="1200">
                <a:latin typeface="Lato"/>
                <a:ea typeface="Lato"/>
                <a:cs typeface="Lato"/>
                <a:sym typeface="Lato"/>
              </a:endParaRPr>
            </a:p>
          </p:txBody>
        </p:sp>
      </p:grpSp>
      <p:grpSp>
        <p:nvGrpSpPr>
          <p:cNvPr id="240" name="Google Shape;240;p19"/>
          <p:cNvGrpSpPr/>
          <p:nvPr/>
        </p:nvGrpSpPr>
        <p:grpSpPr>
          <a:xfrm>
            <a:off x="7102974" y="2292123"/>
            <a:ext cx="1344200" cy="1583955"/>
            <a:chOff x="384800" y="1410975"/>
            <a:chExt cx="1985524" cy="2352525"/>
          </a:xfrm>
        </p:grpSpPr>
        <p:pic>
          <p:nvPicPr>
            <p:cNvPr id="241" name="Google Shape;241;p19"/>
            <p:cNvPicPr preferRelativeResize="0"/>
            <p:nvPr/>
          </p:nvPicPr>
          <p:blipFill>
            <a:blip r:embed="rId3">
              <a:alphaModFix/>
            </a:blip>
            <a:stretch>
              <a:fillRect/>
            </a:stretch>
          </p:blipFill>
          <p:spPr>
            <a:xfrm>
              <a:off x="384800" y="1410975"/>
              <a:ext cx="1985524" cy="1985524"/>
            </a:xfrm>
            <a:prstGeom prst="rect">
              <a:avLst/>
            </a:prstGeom>
            <a:noFill/>
            <a:ln>
              <a:noFill/>
            </a:ln>
          </p:spPr>
        </p:pic>
        <p:sp>
          <p:nvSpPr>
            <p:cNvPr id="242" name="Google Shape;242;p19"/>
            <p:cNvSpPr txBox="1"/>
            <p:nvPr/>
          </p:nvSpPr>
          <p:spPr>
            <a:xfrm>
              <a:off x="449275" y="3360600"/>
              <a:ext cx="18435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The Larger Community</a:t>
              </a:r>
              <a:endParaRPr sz="1200">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0"/>
          <p:cNvSpPr txBox="1"/>
          <p:nvPr>
            <p:ph type="ctrTitle"/>
          </p:nvPr>
        </p:nvSpPr>
        <p:spPr>
          <a:xfrm>
            <a:off x="661050" y="542100"/>
            <a:ext cx="7821900" cy="323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E1523D"/>
                </a:solidFill>
              </a:rPr>
              <a:t>What are the processes &amp; barriers?</a:t>
            </a:r>
            <a:endParaRPr>
              <a:solidFill>
                <a:srgbClr val="E1523D"/>
              </a:solidFill>
            </a:endParaRPr>
          </a:p>
        </p:txBody>
      </p:sp>
      <p:sp>
        <p:nvSpPr>
          <p:cNvPr id="248" name="Google Shape;248;p20"/>
          <p:cNvSpPr txBox="1"/>
          <p:nvPr/>
        </p:nvSpPr>
        <p:spPr>
          <a:xfrm>
            <a:off x="1751400" y="4111925"/>
            <a:ext cx="5641200" cy="54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400">
                <a:latin typeface="Lato"/>
                <a:ea typeface="Lato"/>
                <a:cs typeface="Lato"/>
                <a:sym typeface="Lato"/>
              </a:rPr>
              <a:t>...a</a:t>
            </a:r>
            <a:r>
              <a:rPr i="1" lang="en" sz="2400">
                <a:latin typeface="Lato"/>
                <a:ea typeface="Lato"/>
                <a:cs typeface="Lato"/>
                <a:sym typeface="Lato"/>
              </a:rPr>
              <a:t>t least some of them</a:t>
            </a:r>
            <a:endParaRPr i="1" sz="24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Google Shape;253;p21"/>
          <p:cNvSpPr/>
          <p:nvPr/>
        </p:nvSpPr>
        <p:spPr>
          <a:xfrm>
            <a:off x="0" y="289400"/>
            <a:ext cx="9144000" cy="644700"/>
          </a:xfrm>
          <a:prstGeom prst="rect">
            <a:avLst/>
          </a:prstGeom>
          <a:solidFill>
            <a:srgbClr val="275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1"/>
          <p:cNvSpPr/>
          <p:nvPr/>
        </p:nvSpPr>
        <p:spPr>
          <a:xfrm>
            <a:off x="3335463" y="1165612"/>
            <a:ext cx="1007100" cy="3003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FFFF"/>
                </a:solidFill>
                <a:latin typeface="Roboto"/>
                <a:ea typeface="Roboto"/>
                <a:cs typeface="Roboto"/>
                <a:sym typeface="Roboto"/>
              </a:rPr>
              <a:t>Barrier</a:t>
            </a:r>
            <a:endParaRPr sz="800">
              <a:solidFill>
                <a:srgbClr val="FFFFFF"/>
              </a:solidFill>
              <a:latin typeface="Roboto"/>
              <a:ea typeface="Roboto"/>
              <a:cs typeface="Roboto"/>
              <a:sym typeface="Roboto"/>
            </a:endParaRPr>
          </a:p>
        </p:txBody>
      </p:sp>
      <p:sp>
        <p:nvSpPr>
          <p:cNvPr id="255" name="Google Shape;255;p21"/>
          <p:cNvSpPr/>
          <p:nvPr/>
        </p:nvSpPr>
        <p:spPr>
          <a:xfrm>
            <a:off x="4354429" y="1165612"/>
            <a:ext cx="1007100" cy="3003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FFFF"/>
                </a:solidFill>
                <a:latin typeface="Roboto"/>
                <a:ea typeface="Roboto"/>
                <a:cs typeface="Roboto"/>
                <a:sym typeface="Roboto"/>
              </a:rPr>
              <a:t>Being Reviewed</a:t>
            </a:r>
            <a:endParaRPr sz="800">
              <a:solidFill>
                <a:srgbClr val="FFFFFF"/>
              </a:solidFill>
              <a:latin typeface="Roboto"/>
              <a:ea typeface="Roboto"/>
              <a:cs typeface="Roboto"/>
              <a:sym typeface="Roboto"/>
            </a:endParaRPr>
          </a:p>
        </p:txBody>
      </p:sp>
      <p:sp>
        <p:nvSpPr>
          <p:cNvPr id="256" name="Google Shape;256;p21"/>
          <p:cNvSpPr/>
          <p:nvPr/>
        </p:nvSpPr>
        <p:spPr>
          <a:xfrm>
            <a:off x="5373412" y="1165612"/>
            <a:ext cx="2827800" cy="3003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FFFF"/>
                </a:solidFill>
                <a:latin typeface="Roboto"/>
                <a:ea typeface="Roboto"/>
                <a:cs typeface="Roboto"/>
                <a:sym typeface="Roboto"/>
              </a:rPr>
              <a:t>Details</a:t>
            </a:r>
            <a:endParaRPr sz="800">
              <a:solidFill>
                <a:srgbClr val="FFFFFF"/>
              </a:solidFill>
              <a:latin typeface="Roboto"/>
              <a:ea typeface="Roboto"/>
              <a:cs typeface="Roboto"/>
              <a:sym typeface="Roboto"/>
            </a:endParaRPr>
          </a:p>
        </p:txBody>
      </p:sp>
      <p:sp>
        <p:nvSpPr>
          <p:cNvPr id="257" name="Google Shape;257;p21"/>
          <p:cNvSpPr/>
          <p:nvPr/>
        </p:nvSpPr>
        <p:spPr>
          <a:xfrm>
            <a:off x="942788" y="1165612"/>
            <a:ext cx="2380800" cy="3003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 name="Google Shape;258;p21"/>
          <p:cNvGrpSpPr/>
          <p:nvPr/>
        </p:nvGrpSpPr>
        <p:grpSpPr>
          <a:xfrm>
            <a:off x="943723" y="1476750"/>
            <a:ext cx="7257489" cy="674450"/>
            <a:chOff x="943723" y="3098500"/>
            <a:chExt cx="7257489" cy="674450"/>
          </a:xfrm>
        </p:grpSpPr>
        <p:sp>
          <p:nvSpPr>
            <p:cNvPr id="259" name="Google Shape;259;p21"/>
            <p:cNvSpPr/>
            <p:nvPr/>
          </p:nvSpPr>
          <p:spPr>
            <a:xfrm>
              <a:off x="5373412" y="3098513"/>
              <a:ext cx="2827800" cy="674400"/>
            </a:xfrm>
            <a:prstGeom prst="rect">
              <a:avLst/>
            </a:prstGeom>
            <a:solidFill>
              <a:srgbClr val="0B7140"/>
            </a:solid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Prerequisites can be very complex</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Difficult for students to understand</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Difficult or impossible to program/enforce</a:t>
              </a:r>
              <a:endParaRPr sz="800">
                <a:solidFill>
                  <a:srgbClr val="FFFFFF"/>
                </a:solidFill>
                <a:latin typeface="Roboto"/>
                <a:ea typeface="Roboto"/>
                <a:cs typeface="Roboto"/>
                <a:sym typeface="Roboto"/>
              </a:endParaRPr>
            </a:p>
          </p:txBody>
        </p:sp>
        <p:sp>
          <p:nvSpPr>
            <p:cNvPr id="260" name="Google Shape;260;p21"/>
            <p:cNvSpPr/>
            <p:nvPr/>
          </p:nvSpPr>
          <p:spPr>
            <a:xfrm>
              <a:off x="943723" y="3098500"/>
              <a:ext cx="23799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1"/>
            <p:cNvSpPr/>
            <p:nvPr/>
          </p:nvSpPr>
          <p:spPr>
            <a:xfrm>
              <a:off x="1632122" y="3098513"/>
              <a:ext cx="674400" cy="674400"/>
            </a:xfrm>
            <a:prstGeom prst="rtTriangle">
              <a:avLst/>
            </a:prstGeom>
            <a:solidFill>
              <a:srgbClr val="0C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p:nvPr/>
          </p:nvSpPr>
          <p:spPr>
            <a:xfrm>
              <a:off x="943723" y="3098513"/>
              <a:ext cx="687600" cy="674400"/>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
            <p:cNvSpPr/>
            <p:nvPr/>
          </p:nvSpPr>
          <p:spPr>
            <a:xfrm>
              <a:off x="3335463" y="3098513"/>
              <a:ext cx="10071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1"/>
            <p:cNvSpPr/>
            <p:nvPr/>
          </p:nvSpPr>
          <p:spPr>
            <a:xfrm>
              <a:off x="4354429" y="3098513"/>
              <a:ext cx="10071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
            <p:cNvSpPr/>
            <p:nvPr/>
          </p:nvSpPr>
          <p:spPr>
            <a:xfrm>
              <a:off x="1210848" y="3098557"/>
              <a:ext cx="425700" cy="409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1</a:t>
              </a:r>
              <a:endParaRPr sz="1600">
                <a:solidFill>
                  <a:srgbClr val="FFFFFF"/>
                </a:solidFill>
                <a:latin typeface="Roboto"/>
                <a:ea typeface="Roboto"/>
                <a:cs typeface="Roboto"/>
                <a:sym typeface="Roboto"/>
              </a:endParaRPr>
            </a:p>
          </p:txBody>
        </p:sp>
        <p:sp>
          <p:nvSpPr>
            <p:cNvPr id="266" name="Google Shape;266;p21"/>
            <p:cNvSpPr/>
            <p:nvPr/>
          </p:nvSpPr>
          <p:spPr>
            <a:xfrm rot="-2700000">
              <a:off x="4705031" y="3336392"/>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1"/>
            <p:cNvSpPr/>
            <p:nvPr/>
          </p:nvSpPr>
          <p:spPr>
            <a:xfrm>
              <a:off x="1704725" y="3098550"/>
              <a:ext cx="14886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a:ea typeface="Roboto"/>
                  <a:cs typeface="Roboto"/>
                  <a:sym typeface="Roboto"/>
                </a:rPr>
                <a:t>Complex Prerequisites and Curriculum</a:t>
              </a:r>
              <a:endParaRPr sz="1000">
                <a:solidFill>
                  <a:srgbClr val="FFFFFF"/>
                </a:solidFill>
                <a:latin typeface="Roboto"/>
                <a:ea typeface="Roboto"/>
                <a:cs typeface="Roboto"/>
                <a:sym typeface="Roboto"/>
              </a:endParaRPr>
            </a:p>
          </p:txBody>
        </p:sp>
      </p:grpSp>
      <p:grpSp>
        <p:nvGrpSpPr>
          <p:cNvPr id="268" name="Google Shape;268;p21"/>
          <p:cNvGrpSpPr/>
          <p:nvPr/>
        </p:nvGrpSpPr>
        <p:grpSpPr>
          <a:xfrm>
            <a:off x="943723" y="2162025"/>
            <a:ext cx="7257489" cy="674450"/>
            <a:chOff x="943723" y="3783775"/>
            <a:chExt cx="7257489" cy="674450"/>
          </a:xfrm>
        </p:grpSpPr>
        <p:sp>
          <p:nvSpPr>
            <p:cNvPr id="269" name="Google Shape;269;p21"/>
            <p:cNvSpPr/>
            <p:nvPr/>
          </p:nvSpPr>
          <p:spPr>
            <a:xfrm>
              <a:off x="5373412" y="3783788"/>
              <a:ext cx="2827800" cy="674400"/>
            </a:xfrm>
            <a:prstGeom prst="rect">
              <a:avLst/>
            </a:prstGeom>
            <a:solidFill>
              <a:srgbClr val="0B7140"/>
            </a:solid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Current bell times overlap creating conflicts for students and vacant classrooms</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Credit hours vs contact hours</a:t>
              </a:r>
              <a:endParaRPr sz="800">
                <a:solidFill>
                  <a:srgbClr val="FFFFFF"/>
                </a:solidFill>
                <a:latin typeface="Roboto"/>
                <a:ea typeface="Roboto"/>
                <a:cs typeface="Roboto"/>
                <a:sym typeface="Roboto"/>
              </a:endParaRPr>
            </a:p>
          </p:txBody>
        </p:sp>
        <p:sp>
          <p:nvSpPr>
            <p:cNvPr id="270" name="Google Shape;270;p21"/>
            <p:cNvSpPr/>
            <p:nvPr/>
          </p:nvSpPr>
          <p:spPr>
            <a:xfrm>
              <a:off x="943723" y="3783775"/>
              <a:ext cx="23799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1"/>
            <p:cNvSpPr/>
            <p:nvPr/>
          </p:nvSpPr>
          <p:spPr>
            <a:xfrm>
              <a:off x="1632122" y="3783788"/>
              <a:ext cx="674400" cy="674400"/>
            </a:xfrm>
            <a:prstGeom prst="rtTriangle">
              <a:avLst/>
            </a:prstGeom>
            <a:solidFill>
              <a:srgbClr val="0C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1"/>
            <p:cNvSpPr/>
            <p:nvPr/>
          </p:nvSpPr>
          <p:spPr>
            <a:xfrm>
              <a:off x="943723" y="3783788"/>
              <a:ext cx="687600" cy="674400"/>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1"/>
            <p:cNvSpPr/>
            <p:nvPr/>
          </p:nvSpPr>
          <p:spPr>
            <a:xfrm>
              <a:off x="3335463" y="3783788"/>
              <a:ext cx="10071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1"/>
            <p:cNvSpPr/>
            <p:nvPr/>
          </p:nvSpPr>
          <p:spPr>
            <a:xfrm>
              <a:off x="4354429" y="3783788"/>
              <a:ext cx="10071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1"/>
            <p:cNvSpPr/>
            <p:nvPr/>
          </p:nvSpPr>
          <p:spPr>
            <a:xfrm>
              <a:off x="1210848" y="3783832"/>
              <a:ext cx="425700" cy="409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2</a:t>
              </a:r>
              <a:endParaRPr sz="1600">
                <a:solidFill>
                  <a:srgbClr val="FFFFFF"/>
                </a:solidFill>
                <a:latin typeface="Roboto"/>
                <a:ea typeface="Roboto"/>
                <a:cs typeface="Roboto"/>
                <a:sym typeface="Roboto"/>
              </a:endParaRPr>
            </a:p>
          </p:txBody>
        </p:sp>
        <p:sp>
          <p:nvSpPr>
            <p:cNvPr id="276" name="Google Shape;276;p21"/>
            <p:cNvSpPr/>
            <p:nvPr/>
          </p:nvSpPr>
          <p:spPr>
            <a:xfrm rot="-2700000">
              <a:off x="4705031" y="4021667"/>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1"/>
            <p:cNvSpPr/>
            <p:nvPr/>
          </p:nvSpPr>
          <p:spPr>
            <a:xfrm>
              <a:off x="1704725" y="3783825"/>
              <a:ext cx="14886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a:ea typeface="Roboto"/>
                  <a:cs typeface="Roboto"/>
                  <a:sym typeface="Roboto"/>
                </a:rPr>
                <a:t>Scheduling Complexity and Overlaps</a:t>
              </a:r>
              <a:endParaRPr sz="1000">
                <a:solidFill>
                  <a:srgbClr val="FFFFFF"/>
                </a:solidFill>
                <a:latin typeface="Roboto"/>
                <a:ea typeface="Roboto"/>
                <a:cs typeface="Roboto"/>
                <a:sym typeface="Roboto"/>
              </a:endParaRPr>
            </a:p>
          </p:txBody>
        </p:sp>
      </p:grpSp>
      <p:grpSp>
        <p:nvGrpSpPr>
          <p:cNvPr id="278" name="Google Shape;278;p21"/>
          <p:cNvGrpSpPr/>
          <p:nvPr/>
        </p:nvGrpSpPr>
        <p:grpSpPr>
          <a:xfrm>
            <a:off x="943723" y="2847300"/>
            <a:ext cx="7257489" cy="674450"/>
            <a:chOff x="943723" y="4469050"/>
            <a:chExt cx="7257489" cy="674450"/>
          </a:xfrm>
        </p:grpSpPr>
        <p:sp>
          <p:nvSpPr>
            <p:cNvPr id="279" name="Google Shape;279;p21"/>
            <p:cNvSpPr/>
            <p:nvPr/>
          </p:nvSpPr>
          <p:spPr>
            <a:xfrm>
              <a:off x="5373412" y="4469063"/>
              <a:ext cx="2827800" cy="674400"/>
            </a:xfrm>
            <a:prstGeom prst="rect">
              <a:avLst/>
            </a:prstGeom>
            <a:solidFill>
              <a:srgbClr val="0B7140"/>
            </a:solid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Bottlenecks exist in some programs because there are more students than there are resources to handle them</a:t>
              </a:r>
              <a:endParaRPr sz="800">
                <a:solidFill>
                  <a:srgbClr val="FFFFFF"/>
                </a:solidFill>
                <a:latin typeface="Roboto"/>
                <a:ea typeface="Roboto"/>
                <a:cs typeface="Roboto"/>
                <a:sym typeface="Roboto"/>
              </a:endParaRPr>
            </a:p>
          </p:txBody>
        </p:sp>
        <p:sp>
          <p:nvSpPr>
            <p:cNvPr id="280" name="Google Shape;280;p21"/>
            <p:cNvSpPr/>
            <p:nvPr/>
          </p:nvSpPr>
          <p:spPr>
            <a:xfrm>
              <a:off x="943723" y="4469050"/>
              <a:ext cx="23799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1"/>
            <p:cNvSpPr/>
            <p:nvPr/>
          </p:nvSpPr>
          <p:spPr>
            <a:xfrm>
              <a:off x="1632122" y="4469063"/>
              <a:ext cx="674400" cy="674400"/>
            </a:xfrm>
            <a:prstGeom prst="rtTriangle">
              <a:avLst/>
            </a:prstGeom>
            <a:solidFill>
              <a:srgbClr val="0C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1"/>
            <p:cNvSpPr/>
            <p:nvPr/>
          </p:nvSpPr>
          <p:spPr>
            <a:xfrm>
              <a:off x="943723" y="4469063"/>
              <a:ext cx="687600" cy="674400"/>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1"/>
            <p:cNvSpPr/>
            <p:nvPr/>
          </p:nvSpPr>
          <p:spPr>
            <a:xfrm>
              <a:off x="3335463" y="4469063"/>
              <a:ext cx="10071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1"/>
            <p:cNvSpPr/>
            <p:nvPr/>
          </p:nvSpPr>
          <p:spPr>
            <a:xfrm>
              <a:off x="4354429" y="4469063"/>
              <a:ext cx="10071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1"/>
            <p:cNvSpPr/>
            <p:nvPr/>
          </p:nvSpPr>
          <p:spPr>
            <a:xfrm>
              <a:off x="1210848" y="4469107"/>
              <a:ext cx="425700" cy="409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3</a:t>
              </a:r>
              <a:endParaRPr sz="1600">
                <a:solidFill>
                  <a:srgbClr val="FFFFFF"/>
                </a:solidFill>
                <a:latin typeface="Roboto"/>
                <a:ea typeface="Roboto"/>
                <a:cs typeface="Roboto"/>
                <a:sym typeface="Roboto"/>
              </a:endParaRPr>
            </a:p>
          </p:txBody>
        </p:sp>
        <p:sp>
          <p:nvSpPr>
            <p:cNvPr id="286" name="Google Shape;286;p21"/>
            <p:cNvSpPr/>
            <p:nvPr/>
          </p:nvSpPr>
          <p:spPr>
            <a:xfrm rot="-2700000">
              <a:off x="4705031" y="4706942"/>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1"/>
            <p:cNvSpPr/>
            <p:nvPr/>
          </p:nvSpPr>
          <p:spPr>
            <a:xfrm>
              <a:off x="1704725" y="4469100"/>
              <a:ext cx="14886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a:ea typeface="Roboto"/>
                  <a:cs typeface="Roboto"/>
                  <a:sym typeface="Roboto"/>
                </a:rPr>
                <a:t>Open Enrollment vs. Program Capacity</a:t>
              </a:r>
              <a:endParaRPr sz="1000">
                <a:solidFill>
                  <a:srgbClr val="FFFFFF"/>
                </a:solidFill>
                <a:latin typeface="Roboto"/>
                <a:ea typeface="Roboto"/>
                <a:cs typeface="Roboto"/>
                <a:sym typeface="Roboto"/>
              </a:endParaRPr>
            </a:p>
          </p:txBody>
        </p:sp>
      </p:grpSp>
      <p:grpSp>
        <p:nvGrpSpPr>
          <p:cNvPr id="288" name="Google Shape;288;p21"/>
          <p:cNvGrpSpPr/>
          <p:nvPr/>
        </p:nvGrpSpPr>
        <p:grpSpPr>
          <a:xfrm>
            <a:off x="943723" y="3532575"/>
            <a:ext cx="7257489" cy="674450"/>
            <a:chOff x="943723" y="4469050"/>
            <a:chExt cx="7257489" cy="674450"/>
          </a:xfrm>
        </p:grpSpPr>
        <p:sp>
          <p:nvSpPr>
            <p:cNvPr id="289" name="Google Shape;289;p21"/>
            <p:cNvSpPr/>
            <p:nvPr/>
          </p:nvSpPr>
          <p:spPr>
            <a:xfrm>
              <a:off x="5373412" y="4469063"/>
              <a:ext cx="2827800" cy="674400"/>
            </a:xfrm>
            <a:prstGeom prst="rect">
              <a:avLst/>
            </a:prstGeom>
            <a:solidFill>
              <a:srgbClr val="0B7140"/>
            </a:solid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Academic advisor student-to-advisor ratio is very high</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Students may not be able to see an advisor for two or more weeks</a:t>
              </a:r>
              <a:endParaRPr sz="800">
                <a:solidFill>
                  <a:srgbClr val="FFFFFF"/>
                </a:solidFill>
                <a:latin typeface="Roboto"/>
                <a:ea typeface="Roboto"/>
                <a:cs typeface="Roboto"/>
                <a:sym typeface="Roboto"/>
              </a:endParaRPr>
            </a:p>
          </p:txBody>
        </p:sp>
        <p:sp>
          <p:nvSpPr>
            <p:cNvPr id="290" name="Google Shape;290;p21"/>
            <p:cNvSpPr/>
            <p:nvPr/>
          </p:nvSpPr>
          <p:spPr>
            <a:xfrm>
              <a:off x="943723" y="4469050"/>
              <a:ext cx="23799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
            <p:cNvSpPr/>
            <p:nvPr/>
          </p:nvSpPr>
          <p:spPr>
            <a:xfrm>
              <a:off x="1632122" y="4469063"/>
              <a:ext cx="674400" cy="674400"/>
            </a:xfrm>
            <a:prstGeom prst="rtTriangle">
              <a:avLst/>
            </a:prstGeom>
            <a:solidFill>
              <a:srgbClr val="0C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1"/>
            <p:cNvSpPr/>
            <p:nvPr/>
          </p:nvSpPr>
          <p:spPr>
            <a:xfrm>
              <a:off x="943723" y="4469063"/>
              <a:ext cx="687600" cy="674400"/>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1"/>
            <p:cNvSpPr/>
            <p:nvPr/>
          </p:nvSpPr>
          <p:spPr>
            <a:xfrm>
              <a:off x="3335463" y="4469063"/>
              <a:ext cx="10071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1"/>
            <p:cNvSpPr/>
            <p:nvPr/>
          </p:nvSpPr>
          <p:spPr>
            <a:xfrm>
              <a:off x="4354429" y="4469063"/>
              <a:ext cx="10071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1"/>
            <p:cNvSpPr/>
            <p:nvPr/>
          </p:nvSpPr>
          <p:spPr>
            <a:xfrm>
              <a:off x="1210848" y="4469107"/>
              <a:ext cx="425700" cy="409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4</a:t>
              </a:r>
              <a:endParaRPr sz="1600">
                <a:solidFill>
                  <a:srgbClr val="FFFFFF"/>
                </a:solidFill>
                <a:latin typeface="Roboto"/>
                <a:ea typeface="Roboto"/>
                <a:cs typeface="Roboto"/>
                <a:sym typeface="Roboto"/>
              </a:endParaRPr>
            </a:p>
          </p:txBody>
        </p:sp>
        <p:sp>
          <p:nvSpPr>
            <p:cNvPr id="296" name="Google Shape;296;p21"/>
            <p:cNvSpPr/>
            <p:nvPr/>
          </p:nvSpPr>
          <p:spPr>
            <a:xfrm rot="-2700000">
              <a:off x="4705031" y="4706942"/>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1"/>
            <p:cNvSpPr/>
            <p:nvPr/>
          </p:nvSpPr>
          <p:spPr>
            <a:xfrm>
              <a:off x="1704725" y="4469100"/>
              <a:ext cx="14886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a:ea typeface="Roboto"/>
                  <a:cs typeface="Roboto"/>
                  <a:sym typeface="Roboto"/>
                </a:rPr>
                <a:t>Advising Load; Time to advising appointment</a:t>
              </a:r>
              <a:endParaRPr sz="1000">
                <a:solidFill>
                  <a:srgbClr val="FFFFFF"/>
                </a:solidFill>
                <a:latin typeface="Roboto"/>
                <a:ea typeface="Roboto"/>
                <a:cs typeface="Roboto"/>
                <a:sym typeface="Roboto"/>
              </a:endParaRPr>
            </a:p>
          </p:txBody>
        </p:sp>
      </p:grpSp>
      <p:grpSp>
        <p:nvGrpSpPr>
          <p:cNvPr id="298" name="Google Shape;298;p21"/>
          <p:cNvGrpSpPr/>
          <p:nvPr/>
        </p:nvGrpSpPr>
        <p:grpSpPr>
          <a:xfrm>
            <a:off x="943723" y="4217850"/>
            <a:ext cx="7257489" cy="674450"/>
            <a:chOff x="943723" y="4469050"/>
            <a:chExt cx="7257489" cy="674450"/>
          </a:xfrm>
        </p:grpSpPr>
        <p:sp>
          <p:nvSpPr>
            <p:cNvPr id="299" name="Google Shape;299;p21"/>
            <p:cNvSpPr/>
            <p:nvPr/>
          </p:nvSpPr>
          <p:spPr>
            <a:xfrm>
              <a:off x="5373412" y="4469063"/>
              <a:ext cx="2827800" cy="674400"/>
            </a:xfrm>
            <a:prstGeom prst="rect">
              <a:avLst/>
            </a:prstGeom>
            <a:solidFill>
              <a:srgbClr val="0B7140"/>
            </a:solid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Registration system is clunky and prone to error</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Multiple software resources exist to help the student, but often cause confusion instead</a:t>
              </a:r>
              <a:endParaRPr sz="800">
                <a:solidFill>
                  <a:srgbClr val="FFFFFF"/>
                </a:solidFill>
                <a:latin typeface="Roboto"/>
                <a:ea typeface="Roboto"/>
                <a:cs typeface="Roboto"/>
                <a:sym typeface="Roboto"/>
              </a:endParaRPr>
            </a:p>
          </p:txBody>
        </p:sp>
        <p:sp>
          <p:nvSpPr>
            <p:cNvPr id="300" name="Google Shape;300;p21"/>
            <p:cNvSpPr/>
            <p:nvPr/>
          </p:nvSpPr>
          <p:spPr>
            <a:xfrm>
              <a:off x="943723" y="4469050"/>
              <a:ext cx="23799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1"/>
            <p:cNvSpPr/>
            <p:nvPr/>
          </p:nvSpPr>
          <p:spPr>
            <a:xfrm>
              <a:off x="1632122" y="4469063"/>
              <a:ext cx="674400" cy="674400"/>
            </a:xfrm>
            <a:prstGeom prst="rtTriangle">
              <a:avLst/>
            </a:prstGeom>
            <a:solidFill>
              <a:srgbClr val="0C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1"/>
            <p:cNvSpPr/>
            <p:nvPr/>
          </p:nvSpPr>
          <p:spPr>
            <a:xfrm>
              <a:off x="943723" y="4469063"/>
              <a:ext cx="687600" cy="674400"/>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1"/>
            <p:cNvSpPr/>
            <p:nvPr/>
          </p:nvSpPr>
          <p:spPr>
            <a:xfrm>
              <a:off x="3335463" y="4469063"/>
              <a:ext cx="10071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1"/>
            <p:cNvSpPr/>
            <p:nvPr/>
          </p:nvSpPr>
          <p:spPr>
            <a:xfrm>
              <a:off x="4354429" y="4469063"/>
              <a:ext cx="1007100" cy="6744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1"/>
            <p:cNvSpPr/>
            <p:nvPr/>
          </p:nvSpPr>
          <p:spPr>
            <a:xfrm>
              <a:off x="1210848" y="4469107"/>
              <a:ext cx="425700" cy="409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5</a:t>
              </a:r>
              <a:endParaRPr sz="1600">
                <a:solidFill>
                  <a:srgbClr val="FFFFFF"/>
                </a:solidFill>
                <a:latin typeface="Roboto"/>
                <a:ea typeface="Roboto"/>
                <a:cs typeface="Roboto"/>
                <a:sym typeface="Roboto"/>
              </a:endParaRPr>
            </a:p>
          </p:txBody>
        </p:sp>
        <p:sp>
          <p:nvSpPr>
            <p:cNvPr id="306" name="Google Shape;306;p21"/>
            <p:cNvSpPr/>
            <p:nvPr/>
          </p:nvSpPr>
          <p:spPr>
            <a:xfrm rot="-2700000">
              <a:off x="4705031" y="4706942"/>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1"/>
            <p:cNvSpPr/>
            <p:nvPr/>
          </p:nvSpPr>
          <p:spPr>
            <a:xfrm>
              <a:off x="1704725" y="4469100"/>
              <a:ext cx="14886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a:ea typeface="Roboto"/>
                  <a:cs typeface="Roboto"/>
                  <a:sym typeface="Roboto"/>
                </a:rPr>
                <a:t>System Friendliness and Usability</a:t>
              </a:r>
              <a:endParaRPr sz="1000">
                <a:solidFill>
                  <a:srgbClr val="FFFFFF"/>
                </a:solidFill>
                <a:latin typeface="Roboto"/>
                <a:ea typeface="Roboto"/>
                <a:cs typeface="Roboto"/>
                <a:sym typeface="Roboto"/>
              </a:endParaRPr>
            </a:p>
          </p:txBody>
        </p:sp>
      </p:grpSp>
      <p:sp>
        <p:nvSpPr>
          <p:cNvPr id="308" name="Google Shape;308;p21"/>
          <p:cNvSpPr txBox="1"/>
          <p:nvPr/>
        </p:nvSpPr>
        <p:spPr>
          <a:xfrm>
            <a:off x="908950" y="259700"/>
            <a:ext cx="72924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A few examples:</a:t>
            </a:r>
            <a:endParaRPr sz="3600">
              <a:solidFill>
                <a:srgbClr val="FFFFFF"/>
              </a:solidFill>
              <a:latin typeface="Montserrat"/>
              <a:ea typeface="Montserrat"/>
              <a:cs typeface="Montserrat"/>
              <a:sym typeface="Montserrat"/>
            </a:endParaRPr>
          </a:p>
        </p:txBody>
      </p:sp>
      <p:sp>
        <p:nvSpPr>
          <p:cNvPr id="309" name="Google Shape;309;p21"/>
          <p:cNvSpPr/>
          <p:nvPr/>
        </p:nvSpPr>
        <p:spPr>
          <a:xfrm rot="-2700000">
            <a:off x="3686081" y="1755629"/>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1"/>
          <p:cNvSpPr/>
          <p:nvPr/>
        </p:nvSpPr>
        <p:spPr>
          <a:xfrm rot="-2700000">
            <a:off x="3711331" y="2410029"/>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1"/>
          <p:cNvSpPr/>
          <p:nvPr/>
        </p:nvSpPr>
        <p:spPr>
          <a:xfrm rot="-2700000">
            <a:off x="3711331" y="3092141"/>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1"/>
          <p:cNvSpPr/>
          <p:nvPr/>
        </p:nvSpPr>
        <p:spPr>
          <a:xfrm rot="-2700000">
            <a:off x="3686081" y="3760391"/>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1"/>
          <p:cNvSpPr/>
          <p:nvPr/>
        </p:nvSpPr>
        <p:spPr>
          <a:xfrm rot="-2700000">
            <a:off x="3711331" y="4428641"/>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17" name="Shape 317"/>
        <p:cNvGrpSpPr/>
        <p:nvPr/>
      </p:nvGrpSpPr>
      <p:grpSpPr>
        <a:xfrm>
          <a:off x="0" y="0"/>
          <a:ext cx="0" cy="0"/>
          <a:chOff x="0" y="0"/>
          <a:chExt cx="0" cy="0"/>
        </a:xfrm>
      </p:grpSpPr>
      <p:sp>
        <p:nvSpPr>
          <p:cNvPr id="318" name="Google Shape;318;p22"/>
          <p:cNvSpPr txBox="1"/>
          <p:nvPr>
            <p:ph idx="1" type="body"/>
          </p:nvPr>
        </p:nvSpPr>
        <p:spPr>
          <a:xfrm>
            <a:off x="0" y="4230575"/>
            <a:ext cx="9144000" cy="605100"/>
          </a:xfrm>
          <a:prstGeom prst="rect">
            <a:avLst/>
          </a:prstGeom>
          <a:solidFill>
            <a:srgbClr val="275D38"/>
          </a:solidFill>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Our Top 3</a:t>
            </a:r>
            <a:endParaRPr>
              <a:solidFill>
                <a:srgbClr val="FFFFFF"/>
              </a:solidFill>
              <a:latin typeface="Montserrat"/>
              <a:ea typeface="Montserrat"/>
              <a:cs typeface="Montserrat"/>
              <a:sym typeface="Montserrat"/>
            </a:endParaRPr>
          </a:p>
        </p:txBody>
      </p:sp>
      <p:grpSp>
        <p:nvGrpSpPr>
          <p:cNvPr id="319" name="Google Shape;319;p22"/>
          <p:cNvGrpSpPr/>
          <p:nvPr/>
        </p:nvGrpSpPr>
        <p:grpSpPr>
          <a:xfrm>
            <a:off x="1116613" y="683875"/>
            <a:ext cx="2073913" cy="2596925"/>
            <a:chOff x="863650" y="683875"/>
            <a:chExt cx="2073913" cy="2596925"/>
          </a:xfrm>
        </p:grpSpPr>
        <p:sp>
          <p:nvSpPr>
            <p:cNvPr id="320" name="Google Shape;320;p22"/>
            <p:cNvSpPr/>
            <p:nvPr/>
          </p:nvSpPr>
          <p:spPr>
            <a:xfrm>
              <a:off x="863650" y="683875"/>
              <a:ext cx="2061300" cy="1941300"/>
            </a:xfrm>
            <a:prstGeom prst="rect">
              <a:avLst/>
            </a:prstGeom>
            <a:solidFill>
              <a:srgbClr val="275D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Montserrat"/>
                  <a:ea typeface="Montserrat"/>
                  <a:cs typeface="Montserrat"/>
                  <a:sym typeface="Montserrat"/>
                </a:rPr>
                <a:t>1</a:t>
              </a:r>
              <a:endParaRPr sz="6000">
                <a:solidFill>
                  <a:srgbClr val="FFFFFF"/>
                </a:solidFill>
                <a:latin typeface="Montserrat"/>
                <a:ea typeface="Montserrat"/>
                <a:cs typeface="Montserrat"/>
                <a:sym typeface="Montserrat"/>
              </a:endParaRPr>
            </a:p>
          </p:txBody>
        </p:sp>
        <p:sp>
          <p:nvSpPr>
            <p:cNvPr id="321" name="Google Shape;321;p22"/>
            <p:cNvSpPr txBox="1"/>
            <p:nvPr/>
          </p:nvSpPr>
          <p:spPr>
            <a:xfrm>
              <a:off x="863663" y="2675700"/>
              <a:ext cx="2073900" cy="605100"/>
            </a:xfrm>
            <a:prstGeom prst="rect">
              <a:avLst/>
            </a:prstGeom>
            <a:solidFill>
              <a:srgbClr val="275D38">
                <a:alpha val="834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Registration System</a:t>
              </a:r>
              <a:endParaRPr>
                <a:solidFill>
                  <a:srgbClr val="FFFFFF"/>
                </a:solidFill>
                <a:latin typeface="Lato"/>
                <a:ea typeface="Lato"/>
                <a:cs typeface="Lato"/>
                <a:sym typeface="Lato"/>
              </a:endParaRPr>
            </a:p>
          </p:txBody>
        </p:sp>
      </p:grpSp>
      <p:grpSp>
        <p:nvGrpSpPr>
          <p:cNvPr id="322" name="Google Shape;322;p22"/>
          <p:cNvGrpSpPr/>
          <p:nvPr/>
        </p:nvGrpSpPr>
        <p:grpSpPr>
          <a:xfrm>
            <a:off x="3535050" y="683875"/>
            <a:ext cx="2073900" cy="2596925"/>
            <a:chOff x="863650" y="683875"/>
            <a:chExt cx="2073900" cy="2596925"/>
          </a:xfrm>
        </p:grpSpPr>
        <p:sp>
          <p:nvSpPr>
            <p:cNvPr id="323" name="Google Shape;323;p22"/>
            <p:cNvSpPr/>
            <p:nvPr/>
          </p:nvSpPr>
          <p:spPr>
            <a:xfrm>
              <a:off x="863650" y="683875"/>
              <a:ext cx="2061300" cy="1941300"/>
            </a:xfrm>
            <a:prstGeom prst="rect">
              <a:avLst/>
            </a:prstGeom>
            <a:solidFill>
              <a:srgbClr val="275D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Montserrat"/>
                  <a:ea typeface="Montserrat"/>
                  <a:cs typeface="Montserrat"/>
                  <a:sym typeface="Montserrat"/>
                </a:rPr>
                <a:t>2</a:t>
              </a:r>
              <a:endParaRPr sz="6000">
                <a:solidFill>
                  <a:srgbClr val="FFFFFF"/>
                </a:solidFill>
                <a:latin typeface="Montserrat"/>
                <a:ea typeface="Montserrat"/>
                <a:cs typeface="Montserrat"/>
                <a:sym typeface="Montserrat"/>
              </a:endParaRPr>
            </a:p>
          </p:txBody>
        </p:sp>
        <p:sp>
          <p:nvSpPr>
            <p:cNvPr id="324" name="Google Shape;324;p22"/>
            <p:cNvSpPr txBox="1"/>
            <p:nvPr/>
          </p:nvSpPr>
          <p:spPr>
            <a:xfrm>
              <a:off x="863650" y="2675700"/>
              <a:ext cx="2073900" cy="605100"/>
            </a:xfrm>
            <a:prstGeom prst="rect">
              <a:avLst/>
            </a:prstGeom>
            <a:solidFill>
              <a:srgbClr val="275D38">
                <a:alpha val="834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Academic Scheduling</a:t>
              </a:r>
              <a:endParaRPr>
                <a:solidFill>
                  <a:srgbClr val="FFFFFF"/>
                </a:solidFill>
                <a:latin typeface="Lato"/>
                <a:ea typeface="Lato"/>
                <a:cs typeface="Lato"/>
                <a:sym typeface="Lato"/>
              </a:endParaRPr>
            </a:p>
          </p:txBody>
        </p:sp>
      </p:grpSp>
      <p:grpSp>
        <p:nvGrpSpPr>
          <p:cNvPr id="325" name="Google Shape;325;p22"/>
          <p:cNvGrpSpPr/>
          <p:nvPr/>
        </p:nvGrpSpPr>
        <p:grpSpPr>
          <a:xfrm>
            <a:off x="5953488" y="683875"/>
            <a:ext cx="2073913" cy="2596925"/>
            <a:chOff x="863650" y="683875"/>
            <a:chExt cx="2073913" cy="2596925"/>
          </a:xfrm>
        </p:grpSpPr>
        <p:sp>
          <p:nvSpPr>
            <p:cNvPr id="326" name="Google Shape;326;p22"/>
            <p:cNvSpPr/>
            <p:nvPr/>
          </p:nvSpPr>
          <p:spPr>
            <a:xfrm>
              <a:off x="863650" y="683875"/>
              <a:ext cx="2061300" cy="1941300"/>
            </a:xfrm>
            <a:prstGeom prst="rect">
              <a:avLst/>
            </a:prstGeom>
            <a:solidFill>
              <a:srgbClr val="275D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Montserrat"/>
                  <a:ea typeface="Montserrat"/>
                  <a:cs typeface="Montserrat"/>
                  <a:sym typeface="Montserrat"/>
                </a:rPr>
                <a:t>3</a:t>
              </a:r>
              <a:endParaRPr sz="6000">
                <a:solidFill>
                  <a:srgbClr val="FFFFFF"/>
                </a:solidFill>
                <a:latin typeface="Montserrat"/>
                <a:ea typeface="Montserrat"/>
                <a:cs typeface="Montserrat"/>
                <a:sym typeface="Montserrat"/>
              </a:endParaRPr>
            </a:p>
          </p:txBody>
        </p:sp>
        <p:sp>
          <p:nvSpPr>
            <p:cNvPr id="327" name="Google Shape;327;p22"/>
            <p:cNvSpPr txBox="1"/>
            <p:nvPr/>
          </p:nvSpPr>
          <p:spPr>
            <a:xfrm>
              <a:off x="863663" y="2675700"/>
              <a:ext cx="2073900" cy="605100"/>
            </a:xfrm>
            <a:prstGeom prst="rect">
              <a:avLst/>
            </a:prstGeom>
            <a:solidFill>
              <a:srgbClr val="275D38">
                <a:alpha val="834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Open Enrollment vs. Program Enrollment</a:t>
              </a:r>
              <a:endParaRPr>
                <a:solidFill>
                  <a:srgbClr val="FFFFFF"/>
                </a:solidFill>
                <a:latin typeface="Lato"/>
                <a:ea typeface="Lato"/>
                <a:cs typeface="Lato"/>
                <a:sym typeface="La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1523D"/>
        </a:solidFill>
      </p:bgPr>
    </p:bg>
    <p:spTree>
      <p:nvGrpSpPr>
        <p:cNvPr id="331" name="Shape 331"/>
        <p:cNvGrpSpPr/>
        <p:nvPr/>
      </p:nvGrpSpPr>
      <p:grpSpPr>
        <a:xfrm>
          <a:off x="0" y="0"/>
          <a:ext cx="0" cy="0"/>
          <a:chOff x="0" y="0"/>
          <a:chExt cx="0" cy="0"/>
        </a:xfrm>
      </p:grpSpPr>
      <p:sp>
        <p:nvSpPr>
          <p:cNvPr id="332" name="Google Shape;332;p23"/>
          <p:cNvSpPr txBox="1"/>
          <p:nvPr>
            <p:ph type="title"/>
          </p:nvPr>
        </p:nvSpPr>
        <p:spPr>
          <a:xfrm>
            <a:off x="265500" y="1078750"/>
            <a:ext cx="4045200" cy="1789200"/>
          </a:xfrm>
          <a:prstGeom prst="rect">
            <a:avLst/>
          </a:prstGeom>
          <a:solidFill>
            <a:srgbClr val="E1523D"/>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4300">
                <a:solidFill>
                  <a:srgbClr val="FFFFFF"/>
                </a:solidFill>
              </a:rPr>
              <a:t>1</a:t>
            </a:r>
            <a:r>
              <a:rPr lang="en" sz="4300">
                <a:solidFill>
                  <a:srgbClr val="FFFFFF"/>
                </a:solidFill>
              </a:rPr>
              <a:t>. Registration System Barriers</a:t>
            </a:r>
            <a:endParaRPr sz="4300">
              <a:solidFill>
                <a:srgbClr val="FFFFFF"/>
              </a:solidFill>
            </a:endParaRPr>
          </a:p>
        </p:txBody>
      </p:sp>
      <p:sp>
        <p:nvSpPr>
          <p:cNvPr id="333" name="Google Shape;333;p2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AutoNum type="arabicPeriod"/>
            </a:pPr>
            <a:r>
              <a:rPr lang="en"/>
              <a:t>Multiple systems</a:t>
            </a:r>
            <a:endParaRPr/>
          </a:p>
          <a:p>
            <a:pPr indent="-342900" lvl="0" marL="457200" rtl="0" algn="l">
              <a:spcBef>
                <a:spcPts val="0"/>
              </a:spcBef>
              <a:spcAft>
                <a:spcPts val="0"/>
              </a:spcAft>
              <a:buSzPts val="1800"/>
              <a:buAutoNum type="arabicPeriod"/>
            </a:pPr>
            <a:r>
              <a:rPr lang="en"/>
              <a:t>Scheduling Wizard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24"/>
          <p:cNvSpPr txBox="1"/>
          <p:nvPr>
            <p:ph type="title"/>
          </p:nvPr>
        </p:nvSpPr>
        <p:spPr>
          <a:xfrm>
            <a:off x="0" y="372500"/>
            <a:ext cx="9144000" cy="733500"/>
          </a:xfrm>
          <a:prstGeom prst="rect">
            <a:avLst/>
          </a:prstGeom>
          <a:solidFill>
            <a:srgbClr val="E1523D"/>
          </a:solidFill>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1 - Registration System Barriers</a:t>
            </a:r>
            <a:endParaRPr>
              <a:solidFill>
                <a:srgbClr val="FFFFFF"/>
              </a:solidFill>
            </a:endParaRPr>
          </a:p>
        </p:txBody>
      </p:sp>
      <p:sp>
        <p:nvSpPr>
          <p:cNvPr id="339" name="Google Shape;339;p24"/>
          <p:cNvSpPr txBox="1"/>
          <p:nvPr>
            <p:ph idx="1" type="body"/>
          </p:nvPr>
        </p:nvSpPr>
        <p:spPr>
          <a:xfrm>
            <a:off x="311700" y="1468825"/>
            <a:ext cx="5701800" cy="335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Montserrat"/>
                <a:ea typeface="Montserrat"/>
                <a:cs typeface="Montserrat"/>
                <a:sym typeface="Montserrat"/>
              </a:rPr>
              <a:t>Description</a:t>
            </a:r>
            <a:endParaRPr b="1" sz="1800">
              <a:latin typeface="Montserrat"/>
              <a:ea typeface="Montserrat"/>
              <a:cs typeface="Montserrat"/>
              <a:sym typeface="Montserrat"/>
            </a:endParaRPr>
          </a:p>
          <a:p>
            <a:pPr indent="0" lvl="0" marL="0" rtl="0" algn="l">
              <a:spcBef>
                <a:spcPts val="1600"/>
              </a:spcBef>
              <a:spcAft>
                <a:spcPts val="0"/>
              </a:spcAft>
              <a:buNone/>
            </a:pPr>
            <a:r>
              <a:rPr lang="en"/>
              <a:t>Currently, a student is presented with </a:t>
            </a:r>
            <a:r>
              <a:rPr b="1" lang="en"/>
              <a:t>3 different routes</a:t>
            </a:r>
            <a:r>
              <a:rPr lang="en"/>
              <a:t> for course registration. This is due to:</a:t>
            </a:r>
            <a:endParaRPr/>
          </a:p>
          <a:p>
            <a:pPr indent="-317500" lvl="0" marL="457200" rtl="0" algn="l">
              <a:spcBef>
                <a:spcPts val="1600"/>
              </a:spcBef>
              <a:spcAft>
                <a:spcPts val="0"/>
              </a:spcAft>
              <a:buSzPts val="1400"/>
              <a:buAutoNum type="arabicPeriod"/>
            </a:pPr>
            <a:r>
              <a:rPr lang="en"/>
              <a:t>An </a:t>
            </a:r>
            <a:r>
              <a:rPr i="1" lang="en"/>
              <a:t>error-prone registration system</a:t>
            </a:r>
            <a:r>
              <a:rPr lang="en"/>
              <a:t> that has resulted in NEW and OLD registration systems running simultaneously.</a:t>
            </a:r>
            <a:endParaRPr/>
          </a:p>
          <a:p>
            <a:pPr indent="-317500" lvl="0" marL="457200" rtl="0" algn="l">
              <a:spcBef>
                <a:spcPts val="0"/>
              </a:spcBef>
              <a:spcAft>
                <a:spcPts val="0"/>
              </a:spcAft>
              <a:buSzPts val="1400"/>
              <a:buAutoNum type="arabicPeriod"/>
            </a:pPr>
            <a:r>
              <a:rPr lang="en"/>
              <a:t>The addition of a tool called </a:t>
            </a:r>
            <a:r>
              <a:rPr i="1" lang="en"/>
              <a:t>The Scheduling Wizard</a:t>
            </a:r>
            <a:r>
              <a:rPr lang="en"/>
              <a:t>.  A GREAT tool, but not fully adopted or understood.</a:t>
            </a:r>
            <a:endParaRPr/>
          </a:p>
          <a:p>
            <a:pPr indent="0" lvl="0" marL="0" rtl="0" algn="l">
              <a:spcBef>
                <a:spcPts val="1600"/>
              </a:spcBef>
              <a:spcAft>
                <a:spcPts val="1600"/>
              </a:spcAft>
              <a:buNone/>
            </a:pPr>
            <a:r>
              <a:rPr b="1" lang="en">
                <a:solidFill>
                  <a:srgbClr val="E1523D"/>
                </a:solidFill>
              </a:rPr>
              <a:t>This is confusing and problematic to students.</a:t>
            </a:r>
            <a:endParaRPr b="1">
              <a:solidFill>
                <a:srgbClr val="E1523D"/>
              </a:solidFill>
            </a:endParaRPr>
          </a:p>
        </p:txBody>
      </p:sp>
      <p:pic>
        <p:nvPicPr>
          <p:cNvPr id="340" name="Google Shape;340;p24"/>
          <p:cNvPicPr preferRelativeResize="0"/>
          <p:nvPr/>
        </p:nvPicPr>
        <p:blipFill>
          <a:blip r:embed="rId3">
            <a:alphaModFix/>
          </a:blip>
          <a:stretch>
            <a:fillRect/>
          </a:stretch>
        </p:blipFill>
        <p:spPr>
          <a:xfrm>
            <a:off x="6178500" y="3117900"/>
            <a:ext cx="2825700" cy="1883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