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7" d="100"/>
          <a:sy n="197" d="100"/>
        </p:scale>
        <p:origin x="-2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Copperplate Gothic Light"/>
                <a:cs typeface="Copperplate Gothic Light"/>
              </a:rPr>
              <a:t>EMPLOYERS’ EXPECTATIONS FOR “ WORK READY “ </a:t>
            </a:r>
            <a:r>
              <a:rPr lang="en-US" b="1" dirty="0" smtClean="0">
                <a:latin typeface="Copperplate Gothic Light"/>
                <a:cs typeface="Copperplate Gothic Light"/>
              </a:rPr>
              <a:t>GRADUATES</a:t>
            </a:r>
            <a:endParaRPr lang="en-US" dirty="0">
              <a:latin typeface="Copperplate Gothic Light"/>
              <a:cs typeface="Copperplate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2245155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7924800" cy="473214"/>
          </a:xfrm>
        </p:spPr>
        <p:txBody>
          <a:bodyPr/>
          <a:lstStyle/>
          <a:p>
            <a:r>
              <a:rPr lang="en-US" sz="2400" b="1" dirty="0" smtClean="0">
                <a:latin typeface="Copperplate Gothic Light"/>
                <a:cs typeface="Copperplate Gothic Light"/>
              </a:rPr>
              <a:t>Team Work</a:t>
            </a:r>
            <a:endParaRPr lang="en-US" dirty="0">
              <a:latin typeface="Copperplate Gothic Light"/>
              <a:cs typeface="Copperplate Gothic Light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046" y="947596"/>
            <a:ext cx="1901809" cy="1521448"/>
          </a:xfrm>
        </p:spPr>
      </p:pic>
      <p:sp>
        <p:nvSpPr>
          <p:cNvPr id="10" name="Rectangle 9"/>
          <p:cNvSpPr/>
          <p:nvPr/>
        </p:nvSpPr>
        <p:spPr>
          <a:xfrm>
            <a:off x="1353832" y="2622552"/>
            <a:ext cx="644036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 Light"/>
                <a:cs typeface="Calibri Light"/>
              </a:rPr>
              <a:t>In selecting leaders look for  “ Hungry, Humble and Smart About People “</a:t>
            </a:r>
          </a:p>
          <a:p>
            <a:r>
              <a:rPr lang="en-US" dirty="0">
                <a:latin typeface="Calibri Light"/>
                <a:cs typeface="Calibri Light"/>
              </a:rPr>
              <a:t>	Hungry = Competitive</a:t>
            </a:r>
          </a:p>
          <a:p>
            <a:r>
              <a:rPr lang="en-US" dirty="0">
                <a:latin typeface="Calibri Light"/>
                <a:cs typeface="Calibri Light"/>
              </a:rPr>
              <a:t>	Humble = Teachable</a:t>
            </a:r>
          </a:p>
          <a:p>
            <a:r>
              <a:rPr lang="en-US" dirty="0">
                <a:latin typeface="Calibri Light"/>
                <a:cs typeface="Calibri Light"/>
              </a:rPr>
              <a:t>	Smart About People =  Social Types</a:t>
            </a:r>
          </a:p>
          <a:p>
            <a:pPr lvl="6"/>
            <a:r>
              <a:rPr lang="en-US" dirty="0">
                <a:latin typeface="Calibri Light"/>
                <a:cs typeface="Calibri Light"/>
              </a:rPr>
              <a:t>				  </a:t>
            </a:r>
            <a:r>
              <a:rPr lang="en-US" dirty="0" smtClean="0">
                <a:latin typeface="Calibri Light"/>
                <a:cs typeface="Calibri Light"/>
              </a:rPr>
              <a:t>   Drivers</a:t>
            </a:r>
            <a:endParaRPr lang="en-US" dirty="0">
              <a:latin typeface="Calibri Light"/>
              <a:cs typeface="Calibri Light"/>
            </a:endParaRPr>
          </a:p>
          <a:p>
            <a:pPr lvl="6"/>
            <a:r>
              <a:rPr lang="en-US" dirty="0">
                <a:latin typeface="Calibri Light"/>
                <a:cs typeface="Calibri Light"/>
              </a:rPr>
              <a:t>				  </a:t>
            </a:r>
            <a:r>
              <a:rPr lang="en-US" dirty="0" smtClean="0">
                <a:latin typeface="Calibri Light"/>
                <a:cs typeface="Calibri Light"/>
              </a:rPr>
              <a:t>   </a:t>
            </a:r>
            <a:r>
              <a:rPr lang="en-US" dirty="0" err="1" smtClean="0">
                <a:latin typeface="Calibri Light"/>
                <a:cs typeface="Calibri Light"/>
              </a:rPr>
              <a:t>Expressives</a:t>
            </a:r>
            <a:endParaRPr lang="en-US" dirty="0">
              <a:latin typeface="Calibri Light"/>
              <a:cs typeface="Calibri Light"/>
            </a:endParaRPr>
          </a:p>
          <a:p>
            <a:pPr lvl="6"/>
            <a:r>
              <a:rPr lang="en-US" dirty="0">
                <a:latin typeface="Calibri Light"/>
                <a:cs typeface="Calibri Light"/>
              </a:rPr>
              <a:t>				  </a:t>
            </a:r>
            <a:r>
              <a:rPr lang="en-US" dirty="0" smtClean="0">
                <a:latin typeface="Calibri Light"/>
                <a:cs typeface="Calibri Light"/>
              </a:rPr>
              <a:t>   </a:t>
            </a:r>
            <a:r>
              <a:rPr lang="en-US" dirty="0" err="1" smtClean="0">
                <a:latin typeface="Calibri Light"/>
                <a:cs typeface="Calibri Light"/>
              </a:rPr>
              <a:t>Amiables</a:t>
            </a:r>
            <a:endParaRPr lang="en-US" dirty="0">
              <a:latin typeface="Calibri Light"/>
              <a:cs typeface="Calibri Light"/>
            </a:endParaRPr>
          </a:p>
          <a:p>
            <a:pPr lvl="6"/>
            <a:r>
              <a:rPr lang="en-US" dirty="0">
                <a:latin typeface="Calibri Light"/>
                <a:cs typeface="Calibri Light"/>
              </a:rPr>
              <a:t>				  </a:t>
            </a:r>
            <a:r>
              <a:rPr lang="en-US" dirty="0" smtClean="0">
                <a:latin typeface="Calibri Light"/>
                <a:cs typeface="Calibri Light"/>
              </a:rPr>
              <a:t>   Analytics</a:t>
            </a:r>
          </a:p>
          <a:p>
            <a:pPr lvl="6"/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	</a:t>
            </a:r>
            <a:r>
              <a:rPr lang="en-US" sz="2000" dirty="0" smtClean="0">
                <a:latin typeface="Calibri Light"/>
                <a:cs typeface="Calibri Light"/>
              </a:rPr>
              <a:t>The Key </a:t>
            </a:r>
            <a:r>
              <a:rPr lang="en-US" sz="2000" dirty="0">
                <a:latin typeface="Calibri Light"/>
                <a:cs typeface="Calibri Light"/>
              </a:rPr>
              <a:t>is </a:t>
            </a:r>
            <a:r>
              <a:rPr lang="en-US" sz="2000" dirty="0" smtClean="0">
                <a:latin typeface="Calibri Light"/>
                <a:cs typeface="Calibri Light"/>
              </a:rPr>
              <a:t>Adaptability  </a:t>
            </a:r>
            <a:endParaRPr lang="en-US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5348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7924800" cy="473214"/>
          </a:xfrm>
        </p:spPr>
        <p:txBody>
          <a:bodyPr/>
          <a:lstStyle/>
          <a:p>
            <a:r>
              <a:rPr lang="en-US" sz="2400" b="1" dirty="0" smtClean="0">
                <a:latin typeface="Copperplate Gothic Light"/>
                <a:cs typeface="Copperplate Gothic Light"/>
              </a:rPr>
              <a:t>Team Work</a:t>
            </a:r>
            <a:endParaRPr lang="en-US" dirty="0">
              <a:latin typeface="Copperplate Gothic Light"/>
              <a:cs typeface="Copperplate Gothic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74684" y="1172571"/>
            <a:ext cx="1901809" cy="916769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53832" y="2622552"/>
            <a:ext cx="64403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 Light"/>
                <a:cs typeface="Calibri Light"/>
              </a:rPr>
              <a:t>Business majors were more effective on teaming, and it reflected the curriculum for their major working on case studies</a:t>
            </a:r>
            <a:r>
              <a:rPr lang="en-US" dirty="0" smtClean="0">
                <a:latin typeface="Calibri Light"/>
                <a:cs typeface="Calibri Light"/>
              </a:rPr>
              <a:t>.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The bank hired History, Political Science and other majors that were usually shorter term employees until they found a job in their field</a:t>
            </a:r>
            <a:r>
              <a:rPr lang="en-US" dirty="0" smtClean="0">
                <a:latin typeface="Calibri Light"/>
                <a:cs typeface="Calibri Light"/>
              </a:rPr>
              <a:t>.  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 smtClean="0">
                <a:latin typeface="Calibri Light"/>
                <a:cs typeface="Calibri Light"/>
              </a:rPr>
              <a:t>Most </a:t>
            </a:r>
            <a:r>
              <a:rPr lang="en-US" dirty="0">
                <a:latin typeface="Calibri Light"/>
                <a:cs typeface="Calibri Light"/>
              </a:rPr>
              <a:t>of them were more interested in completing their tasks and less interested in the more comprehensive project.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811" y="1202864"/>
            <a:ext cx="1837341" cy="885692"/>
          </a:xfrm>
        </p:spPr>
      </p:pic>
    </p:spTree>
    <p:extLst>
      <p:ext uri="{BB962C8B-B14F-4D97-AF65-F5344CB8AC3E}">
        <p14:creationId xmlns:p14="http://schemas.microsoft.com/office/powerpoint/2010/main" val="100704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latin typeface="Copperplate Gothic Light"/>
                <a:cs typeface="Copperplate Gothic Light"/>
              </a:rPr>
              <a:t>WRITTEN COMMUNICATIONS</a:t>
            </a:r>
            <a:r>
              <a:rPr lang="en-US" dirty="0">
                <a:latin typeface="Copperplate Gothic Light"/>
                <a:cs typeface="Copperplate Gothic Light"/>
              </a:rPr>
              <a:t/>
            </a:r>
            <a:br>
              <a:rPr lang="en-US" dirty="0">
                <a:latin typeface="Copperplate Gothic Light"/>
                <a:cs typeface="Copperplate Gothic Light"/>
              </a:rPr>
            </a:br>
            <a:endParaRPr lang="en-US" dirty="0">
              <a:latin typeface="Copperplate Gothic Light"/>
              <a:cs typeface="Copperplate Gothic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4831" y="2622552"/>
            <a:ext cx="82519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 Light"/>
                <a:cs typeface="Calibri Light"/>
              </a:rPr>
              <a:t>Employees UVU Grads and current </a:t>
            </a:r>
            <a:r>
              <a:rPr lang="en-US" dirty="0" smtClean="0">
                <a:latin typeface="Calibri Light"/>
                <a:cs typeface="Calibri Light"/>
              </a:rPr>
              <a:t>students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Friday afternoons – Internal education classes.  Text is good. </a:t>
            </a:r>
            <a:endParaRPr lang="en-US" dirty="0" smtClean="0">
              <a:latin typeface="Calibri Light"/>
              <a:cs typeface="Calibri Light"/>
            </a:endParaRPr>
          </a:p>
          <a:p>
            <a:r>
              <a:rPr lang="en-US" dirty="0" smtClean="0">
                <a:latin typeface="Calibri Light"/>
                <a:cs typeface="Calibri Light"/>
              </a:rPr>
              <a:t> </a:t>
            </a:r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Grammar and spelling horrible.  “ Him and me went … “  “ Give the book to David and I </a:t>
            </a:r>
            <a:r>
              <a:rPr lang="en-US" dirty="0" smtClean="0">
                <a:latin typeface="Calibri Light"/>
                <a:cs typeface="Calibri Light"/>
              </a:rPr>
              <a:t>“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Cannot compose acceptable emails and proposals to customers</a:t>
            </a:r>
            <a:r>
              <a:rPr lang="en-US" dirty="0" smtClean="0">
                <a:latin typeface="Calibri Light"/>
                <a:cs typeface="Calibri Light"/>
              </a:rPr>
              <a:t>.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Provides employees with grammar books to study.  Many have not read an entire book.</a:t>
            </a:r>
          </a:p>
        </p:txBody>
      </p:sp>
      <p:pic>
        <p:nvPicPr>
          <p:cNvPr id="11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046" y="947596"/>
            <a:ext cx="1901809" cy="152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0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95707"/>
          </a:xfrm>
        </p:spPr>
        <p:txBody>
          <a:bodyPr/>
          <a:lstStyle/>
          <a:p>
            <a:r>
              <a:rPr lang="en-US" sz="2400" b="1" dirty="0">
                <a:latin typeface="Copperplate Gothic Light"/>
                <a:cs typeface="Copperplate Gothic Light"/>
              </a:rPr>
              <a:t>WRITTEN COMMUNICATIONS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202707" y="3507170"/>
            <a:ext cx="7145917" cy="1934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alibri Light"/>
                <a:cs typeface="Calibri Light"/>
              </a:rPr>
              <a:t>Need Business Communications classes similar to BYU</a:t>
            </a:r>
          </a:p>
          <a:p>
            <a:endParaRPr lang="en-US" sz="18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en-US" sz="1800" dirty="0" smtClean="0">
                <a:latin typeface="Calibri Light"/>
                <a:cs typeface="Calibri Light"/>
              </a:rPr>
              <a:t>Written </a:t>
            </a:r>
            <a:r>
              <a:rPr lang="en-US" sz="1800" dirty="0">
                <a:latin typeface="Calibri Light"/>
                <a:cs typeface="Calibri Light"/>
              </a:rPr>
              <a:t>patent applications -  reflect on the company’s competence</a:t>
            </a:r>
          </a:p>
          <a:p>
            <a:endParaRPr lang="en-US" sz="1800" dirty="0">
              <a:latin typeface="Calibri Light"/>
              <a:cs typeface="Calibri Light"/>
            </a:endParaRPr>
          </a:p>
        </p:txBody>
      </p:sp>
      <p:pic>
        <p:nvPicPr>
          <p:cNvPr id="7" name="Picture 6" descr="imft_logo_678x4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726" y="1105355"/>
            <a:ext cx="3375722" cy="112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45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31237"/>
          </a:xfrm>
        </p:spPr>
        <p:txBody>
          <a:bodyPr/>
          <a:lstStyle/>
          <a:p>
            <a:r>
              <a:rPr lang="en-US" sz="2400" dirty="0" smtClean="0">
                <a:latin typeface="Copperplate Gothic Light"/>
                <a:cs typeface="Copperplate Gothic Light"/>
              </a:rPr>
              <a:t>Verbal Communications</a:t>
            </a:r>
            <a:endParaRPr lang="en-US" sz="2400" dirty="0">
              <a:latin typeface="Copperplate Gothic Light"/>
              <a:cs typeface="Copperplate Gothic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3832" y="2622552"/>
            <a:ext cx="64403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 Light"/>
                <a:cs typeface="Calibri Light"/>
              </a:rPr>
              <a:t>Lack organization for presentations – reciting facts at </a:t>
            </a:r>
            <a:r>
              <a:rPr lang="en-US" dirty="0" smtClean="0">
                <a:latin typeface="Calibri Light"/>
                <a:cs typeface="Calibri Light"/>
              </a:rPr>
              <a:t>random</a:t>
            </a:r>
          </a:p>
          <a:p>
            <a:r>
              <a:rPr lang="en-US" dirty="0" smtClean="0">
                <a:latin typeface="Calibri Light"/>
                <a:cs typeface="Calibri Light"/>
              </a:rPr>
              <a:t>  </a:t>
            </a:r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Voice projection – weak based on lack of </a:t>
            </a:r>
            <a:r>
              <a:rPr lang="en-US" dirty="0" smtClean="0">
                <a:latin typeface="Calibri Light"/>
                <a:cs typeface="Calibri Light"/>
              </a:rPr>
              <a:t>experience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Body language and turning back on audience while speaking</a:t>
            </a:r>
            <a:r>
              <a:rPr lang="en-US" dirty="0">
                <a:latin typeface="Calibri Light"/>
                <a:cs typeface="Calibri Light"/>
              </a:rPr>
              <a:t> </a:t>
            </a:r>
            <a:endParaRPr lang="en-US" dirty="0">
              <a:latin typeface="Calibri Light"/>
              <a:cs typeface="Calibri Light"/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046" y="947596"/>
            <a:ext cx="1901809" cy="152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77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95707"/>
          </a:xfrm>
        </p:spPr>
        <p:txBody>
          <a:bodyPr/>
          <a:lstStyle/>
          <a:p>
            <a:r>
              <a:rPr lang="en-US" sz="2400" dirty="0">
                <a:latin typeface="Copperplate Gothic Light"/>
                <a:cs typeface="Copperplate Gothic Light"/>
              </a:rPr>
              <a:t>Verbal Communications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202707" y="2997857"/>
            <a:ext cx="7145917" cy="250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Calibri Light"/>
                <a:cs typeface="Calibri Light"/>
              </a:rPr>
              <a:t>Need more experience in public speaking  </a:t>
            </a:r>
            <a:endParaRPr lang="en-US" sz="18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en-US" sz="1800" dirty="0">
                <a:latin typeface="Calibri Light"/>
                <a:cs typeface="Calibri Light"/>
              </a:rPr>
              <a:t>Public speaking should be an essential </a:t>
            </a:r>
            <a:r>
              <a:rPr lang="en-US" sz="1800" dirty="0" smtClean="0">
                <a:latin typeface="Calibri Light"/>
                <a:cs typeface="Calibri Light"/>
              </a:rPr>
              <a:t>elective course</a:t>
            </a:r>
          </a:p>
          <a:p>
            <a:pPr marL="0" indent="0"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en-US" sz="1800" dirty="0">
                <a:latin typeface="Calibri Light"/>
                <a:cs typeface="Calibri Light"/>
              </a:rPr>
              <a:t>Sponsor Competition -  Presentation on case study problem solutions   </a:t>
            </a:r>
            <a:endParaRPr lang="en-US" sz="1800" dirty="0" smtClean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en-US" sz="1800" dirty="0" smtClean="0">
                <a:latin typeface="Calibri Light"/>
                <a:cs typeface="Calibri Light"/>
              </a:rPr>
              <a:t>BYU </a:t>
            </a:r>
            <a:r>
              <a:rPr lang="en-US" sz="1800" dirty="0">
                <a:latin typeface="Calibri Light"/>
                <a:cs typeface="Calibri Light"/>
              </a:rPr>
              <a:t>vs. U of U.  Will include UVU students who </a:t>
            </a:r>
            <a:r>
              <a:rPr lang="en-US" sz="1800" dirty="0" smtClean="0">
                <a:latin typeface="Calibri Light"/>
                <a:cs typeface="Calibri Light"/>
              </a:rPr>
              <a:t>may need polishing of presentation skills</a:t>
            </a:r>
            <a:endParaRPr lang="en-US" sz="1800" dirty="0">
              <a:latin typeface="Calibri Light"/>
              <a:cs typeface="Calibri Light"/>
            </a:endParaRPr>
          </a:p>
          <a:p>
            <a:endParaRPr lang="en-US" sz="1800" dirty="0">
              <a:latin typeface="Calibri Light"/>
              <a:cs typeface="Calibri Light"/>
            </a:endParaRPr>
          </a:p>
        </p:txBody>
      </p:sp>
      <p:pic>
        <p:nvPicPr>
          <p:cNvPr id="7" name="Picture 6" descr="imft_logo_678x4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726" y="1105355"/>
            <a:ext cx="3375722" cy="112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99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47141"/>
          </a:xfrm>
        </p:spPr>
        <p:txBody>
          <a:bodyPr/>
          <a:lstStyle/>
          <a:p>
            <a:r>
              <a:rPr lang="en-US" sz="2400" b="1" dirty="0">
                <a:latin typeface="Copperplate Gothic Light"/>
                <a:cs typeface="Copperplate Gothic Light"/>
              </a:rPr>
              <a:t>EMPLOYER ENGAGED </a:t>
            </a:r>
            <a:br>
              <a:rPr lang="en-US" sz="2400" b="1" dirty="0">
                <a:latin typeface="Copperplate Gothic Light"/>
                <a:cs typeface="Copperplate Gothic Light"/>
              </a:rPr>
            </a:br>
            <a:r>
              <a:rPr lang="en-US" sz="2400" b="1" dirty="0">
                <a:latin typeface="Copperplate Gothic Light"/>
                <a:cs typeface="Copperplate Gothic Light"/>
              </a:rPr>
              <a:t>APPLIED PROJECT-BASED </a:t>
            </a:r>
            <a:r>
              <a:rPr lang="en-US" sz="2400" b="1" dirty="0" smtClean="0">
                <a:latin typeface="Copperplate Gothic Light"/>
                <a:cs typeface="Copperplate Gothic Light"/>
              </a:rPr>
              <a:t>LEARNING</a:t>
            </a:r>
            <a:endParaRPr lang="en-US" dirty="0">
              <a:latin typeface="Copperplate Gothic Light"/>
              <a:cs typeface="Copperplate Gothic 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53832" y="2622552"/>
            <a:ext cx="6440367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 Light"/>
                <a:cs typeface="Calibri Light"/>
              </a:rPr>
              <a:t>Internships to develop “ Rookie Smarts </a:t>
            </a:r>
            <a:r>
              <a:rPr lang="en-US" dirty="0" smtClean="0">
                <a:latin typeface="Calibri Light"/>
                <a:cs typeface="Calibri Light"/>
              </a:rPr>
              <a:t>“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Projects include digital </a:t>
            </a:r>
            <a:r>
              <a:rPr lang="en-US" dirty="0" smtClean="0">
                <a:latin typeface="Calibri Light"/>
                <a:cs typeface="Calibri Light"/>
              </a:rPr>
              <a:t>marketing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Today’s workplace is rapidly becoming much more </a:t>
            </a:r>
            <a:r>
              <a:rPr lang="en-US" dirty="0" smtClean="0">
                <a:latin typeface="Calibri Light"/>
                <a:cs typeface="Calibri Light"/>
              </a:rPr>
              <a:t>digital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Encourage interns to do homework and understand the background of the company for most effective interviews when </a:t>
            </a:r>
            <a:r>
              <a:rPr lang="en-US" dirty="0" smtClean="0">
                <a:latin typeface="Calibri Light"/>
                <a:cs typeface="Calibri Light"/>
              </a:rPr>
              <a:t>applying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Too many applicants come in and appear “ mentally lazy “</a:t>
            </a:r>
          </a:p>
        </p:txBody>
      </p:sp>
      <p:pic>
        <p:nvPicPr>
          <p:cNvPr id="6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046" y="947596"/>
            <a:ext cx="1901809" cy="152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04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595707"/>
          </a:xfrm>
        </p:spPr>
        <p:txBody>
          <a:bodyPr/>
          <a:lstStyle/>
          <a:p>
            <a:r>
              <a:rPr lang="en-US" sz="2400" b="1" dirty="0">
                <a:latin typeface="Copperplate Gothic Light"/>
                <a:cs typeface="Copperplate Gothic Light"/>
              </a:rPr>
              <a:t>EMPLOYER ENGAGED </a:t>
            </a:r>
            <a:r>
              <a:rPr lang="en-US" sz="2400" b="1" dirty="0" smtClean="0">
                <a:latin typeface="Copperplate Gothic Light"/>
                <a:cs typeface="Copperplate Gothic Light"/>
              </a:rPr>
              <a:t/>
            </a:r>
            <a:br>
              <a:rPr lang="en-US" sz="2400" b="1" dirty="0" smtClean="0">
                <a:latin typeface="Copperplate Gothic Light"/>
                <a:cs typeface="Copperplate Gothic Light"/>
              </a:rPr>
            </a:br>
            <a:r>
              <a:rPr lang="en-US" sz="2400" b="1" dirty="0" smtClean="0">
                <a:latin typeface="Copperplate Gothic Light"/>
                <a:cs typeface="Copperplate Gothic Light"/>
              </a:rPr>
              <a:t>APPLIED PROJECT-BASED LEARNING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202707" y="2514332"/>
            <a:ext cx="7145917" cy="3068774"/>
          </a:xfrm>
        </p:spPr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latin typeface="Calibri Light"/>
                <a:cs typeface="Calibri Light"/>
              </a:rPr>
              <a:t>Year around internships -  90  </a:t>
            </a:r>
            <a:r>
              <a:rPr lang="en-US" sz="1800" dirty="0" smtClean="0">
                <a:latin typeface="Calibri Light"/>
                <a:cs typeface="Calibri Light"/>
              </a:rPr>
              <a:t>days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latin typeface="Calibri Light"/>
                <a:cs typeface="Calibri Light"/>
              </a:rPr>
              <a:t>Real work place projects     </a:t>
            </a:r>
            <a:r>
              <a:rPr lang="en-US" sz="1800" dirty="0" smtClean="0">
                <a:latin typeface="Calibri Light"/>
                <a:cs typeface="Calibri Light"/>
              </a:rPr>
              <a:t>e.g</a:t>
            </a:r>
            <a:r>
              <a:rPr lang="en-US" sz="1800" dirty="0">
                <a:latin typeface="Calibri Light"/>
                <a:cs typeface="Calibri Light"/>
              </a:rPr>
              <a:t>. Evaluating </a:t>
            </a:r>
            <a:r>
              <a:rPr lang="en-US" sz="1800" dirty="0" smtClean="0">
                <a:latin typeface="Calibri Light"/>
                <a:cs typeface="Calibri Light"/>
              </a:rPr>
              <a:t>chemicals </a:t>
            </a:r>
            <a:r>
              <a:rPr lang="en-US" sz="1800" dirty="0">
                <a:latin typeface="Calibri Light"/>
                <a:cs typeface="Calibri Light"/>
              </a:rPr>
              <a:t>on a </a:t>
            </a:r>
            <a:r>
              <a:rPr lang="en-US" sz="1800" dirty="0" smtClean="0">
                <a:latin typeface="Calibri Light"/>
                <a:cs typeface="Calibri Light"/>
              </a:rPr>
              <a:t>wafer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 smtClean="0">
                <a:latin typeface="Calibri Light"/>
                <a:cs typeface="Calibri Light"/>
              </a:rPr>
              <a:t>One </a:t>
            </a:r>
            <a:r>
              <a:rPr lang="en-US" sz="1800" dirty="0">
                <a:latin typeface="Calibri Light"/>
                <a:cs typeface="Calibri Light"/>
              </a:rPr>
              <a:t>project saved the company $10 </a:t>
            </a:r>
            <a:r>
              <a:rPr lang="en-US" sz="1800" dirty="0" smtClean="0">
                <a:latin typeface="Calibri Light"/>
                <a:cs typeface="Calibri Light"/>
              </a:rPr>
              <a:t>million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latin typeface="Calibri Light"/>
                <a:cs typeface="Calibri Light"/>
              </a:rPr>
              <a:t>Guidance by mentor and supervisor, but most work is </a:t>
            </a:r>
            <a:r>
              <a:rPr lang="en-US" sz="1800" dirty="0" smtClean="0">
                <a:latin typeface="Calibri Light"/>
                <a:cs typeface="Calibri Light"/>
              </a:rPr>
              <a:t>autonomous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1800" dirty="0">
                <a:latin typeface="Calibri Light"/>
                <a:cs typeface="Calibri Light"/>
              </a:rPr>
              <a:t>At the end of the project the intern presents the results to 30 -40 </a:t>
            </a:r>
            <a:r>
              <a:rPr lang="en-US" sz="1800" dirty="0" smtClean="0">
                <a:latin typeface="Calibri Light"/>
                <a:cs typeface="Calibri Light"/>
              </a:rPr>
              <a:t>people</a:t>
            </a:r>
          </a:p>
          <a:p>
            <a:pPr marL="0" indent="0">
              <a:lnSpc>
                <a:spcPct val="50000"/>
              </a:lnSpc>
              <a:buNone/>
            </a:pPr>
            <a:endParaRPr lang="en-US" sz="1800" dirty="0">
              <a:latin typeface="Calibri Light"/>
              <a:cs typeface="Calibri Light"/>
            </a:endParaRPr>
          </a:p>
          <a:p>
            <a:pPr marL="0" indent="0">
              <a:lnSpc>
                <a:spcPct val="60000"/>
              </a:lnSpc>
              <a:buNone/>
            </a:pPr>
            <a:r>
              <a:rPr lang="en-US" sz="1800" dirty="0">
                <a:latin typeface="Calibri Light"/>
                <a:cs typeface="Calibri Light"/>
              </a:rPr>
              <a:t>IM Flash has hired several </a:t>
            </a:r>
            <a:r>
              <a:rPr lang="en-US" sz="1800" dirty="0" smtClean="0">
                <a:latin typeface="Calibri Light"/>
                <a:cs typeface="Calibri Light"/>
              </a:rPr>
              <a:t>individuals and through </a:t>
            </a:r>
            <a:r>
              <a:rPr lang="en-US" sz="1800" dirty="0">
                <a:latin typeface="Calibri Light"/>
                <a:cs typeface="Calibri Light"/>
              </a:rPr>
              <a:t>this evaluation </a:t>
            </a:r>
            <a:r>
              <a:rPr lang="en-US" sz="1800" dirty="0" smtClean="0">
                <a:latin typeface="Calibri Light"/>
                <a:cs typeface="Calibri Light"/>
              </a:rPr>
              <a:t>process has </a:t>
            </a:r>
            <a:r>
              <a:rPr lang="en-US" sz="1800" dirty="0">
                <a:latin typeface="Calibri Light"/>
                <a:cs typeface="Calibri Light"/>
              </a:rPr>
              <a:t>improved </a:t>
            </a:r>
            <a:r>
              <a:rPr lang="en-US" sz="1800" dirty="0" smtClean="0">
                <a:latin typeface="Calibri Light"/>
                <a:cs typeface="Calibri Light"/>
              </a:rPr>
              <a:t>the quality </a:t>
            </a:r>
            <a:r>
              <a:rPr lang="en-US" sz="1800" dirty="0">
                <a:latin typeface="Calibri Light"/>
                <a:cs typeface="Calibri Light"/>
              </a:rPr>
              <a:t>of new hires</a:t>
            </a:r>
          </a:p>
          <a:p>
            <a:endParaRPr lang="en-US" sz="1100" dirty="0">
              <a:latin typeface="Calibri Light"/>
              <a:cs typeface="Calibri Light"/>
            </a:endParaRPr>
          </a:p>
        </p:txBody>
      </p:sp>
      <p:pic>
        <p:nvPicPr>
          <p:cNvPr id="7" name="Picture 6" descr="imft_logo_678x4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726" y="1105355"/>
            <a:ext cx="3375722" cy="112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9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5243"/>
            <a:ext cx="7924800" cy="606019"/>
          </a:xfrm>
        </p:spPr>
        <p:txBody>
          <a:bodyPr/>
          <a:lstStyle/>
          <a:p>
            <a:r>
              <a:rPr lang="en-US" sz="2400" b="1" dirty="0">
                <a:latin typeface="Copperplate Gothic Light"/>
                <a:cs typeface="Copperplate Gothic Light"/>
              </a:rPr>
              <a:t>CRITICAL THINKING/PROBLEM </a:t>
            </a:r>
            <a:r>
              <a:rPr lang="en-US" sz="2400" b="1" dirty="0" smtClean="0">
                <a:latin typeface="Copperplate Gothic Light"/>
                <a:cs typeface="Copperplate Gothic Light"/>
              </a:rPr>
              <a:t>Solving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44382" y="2082382"/>
            <a:ext cx="7051633" cy="36326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alibri Light"/>
                <a:cs typeface="Calibri Light"/>
              </a:rPr>
              <a:t>Google CEO – </a:t>
            </a:r>
            <a:r>
              <a:rPr lang="en-US" sz="2000" dirty="0" err="1">
                <a:latin typeface="Calibri Light"/>
                <a:cs typeface="Calibri Light"/>
              </a:rPr>
              <a:t>Sundar</a:t>
            </a:r>
            <a:r>
              <a:rPr lang="en-US" sz="2000" dirty="0">
                <a:latin typeface="Calibri Light"/>
                <a:cs typeface="Calibri Light"/>
              </a:rPr>
              <a:t> </a:t>
            </a:r>
            <a:r>
              <a:rPr lang="en-US" sz="2000" dirty="0" err="1">
                <a:latin typeface="Calibri Light"/>
                <a:cs typeface="Calibri Light"/>
              </a:rPr>
              <a:t>Pichai</a:t>
            </a:r>
            <a:endParaRPr lang="en-US" sz="2000" dirty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Softer-skilled mid-level jobs are being rapidly digitized and automated and training needs to stay nimble and be a constant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“ Medium-digital “ skills in America have grown from 40 percent of jobs in 2002 to 48 percent in 2016.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IT support requires some amount of technical education, but doesn’t require the ability to code.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Digital technology should be empowering people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	Managing budgets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	Planning events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	Supporting software</a:t>
            </a:r>
          </a:p>
          <a:p>
            <a:pPr marL="0" indent="0">
              <a:buNone/>
            </a:pPr>
            <a:r>
              <a:rPr lang="en-US" dirty="0">
                <a:latin typeface="Calibri Light"/>
                <a:cs typeface="Calibri Light"/>
              </a:rPr>
              <a:t>	Maintaining hardware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181" y="1308741"/>
            <a:ext cx="2177637" cy="84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99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7924800" cy="473214"/>
          </a:xfrm>
        </p:spPr>
        <p:txBody>
          <a:bodyPr/>
          <a:lstStyle/>
          <a:p>
            <a:r>
              <a:rPr lang="en-US" sz="2400" b="1" dirty="0">
                <a:latin typeface="Copperplate Gothic Light"/>
                <a:cs typeface="Copperplate Gothic Light"/>
              </a:rPr>
              <a:t>CRITICAL THINKING/PROBLEM Solving</a:t>
            </a:r>
            <a:endParaRPr lang="en-US" dirty="0">
              <a:latin typeface="Copperplate Gothic Light"/>
              <a:cs typeface="Copperplate Gothic Light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046" y="947596"/>
            <a:ext cx="1901809" cy="1521448"/>
          </a:xfrm>
        </p:spPr>
      </p:pic>
      <p:sp>
        <p:nvSpPr>
          <p:cNvPr id="10" name="Rectangle 9"/>
          <p:cNvSpPr/>
          <p:nvPr/>
        </p:nvSpPr>
        <p:spPr>
          <a:xfrm>
            <a:off x="1353832" y="2622552"/>
            <a:ext cx="64403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 Light"/>
                <a:cs typeface="Calibri Light"/>
              </a:rPr>
              <a:t>Computational thinking   -  processing </a:t>
            </a:r>
            <a:r>
              <a:rPr lang="en-US" dirty="0" smtClean="0">
                <a:latin typeface="Calibri Light"/>
                <a:cs typeface="Calibri Light"/>
              </a:rPr>
              <a:t>differently</a:t>
            </a:r>
          </a:p>
          <a:p>
            <a:endParaRPr lang="en-US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Unpacking  problems</a:t>
            </a:r>
          </a:p>
        </p:txBody>
      </p:sp>
    </p:spTree>
    <p:extLst>
      <p:ext uri="{BB962C8B-B14F-4D97-AF65-F5344CB8AC3E}">
        <p14:creationId xmlns:p14="http://schemas.microsoft.com/office/powerpoint/2010/main" val="4270633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1481</TotalTime>
  <Words>462</Words>
  <Application>Microsoft Macintosh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Horizon</vt:lpstr>
      <vt:lpstr>EMPLOYERS’ EXPECTATIONS FOR “ WORK READY “ GRADUATES</vt:lpstr>
      <vt:lpstr>WRITTEN COMMUNICATIONS </vt:lpstr>
      <vt:lpstr>WRITTEN COMMUNICATIONS</vt:lpstr>
      <vt:lpstr>Verbal Communications</vt:lpstr>
      <vt:lpstr>Verbal Communications</vt:lpstr>
      <vt:lpstr>EMPLOYER ENGAGED  APPLIED PROJECT-BASED LEARNING</vt:lpstr>
      <vt:lpstr>EMPLOYER ENGAGED  APPLIED PROJECT-BASED LEARNING</vt:lpstr>
      <vt:lpstr>CRITICAL THINKING/PROBLEM Solving</vt:lpstr>
      <vt:lpstr>CRITICAL THINKING/PROBLEM Solving</vt:lpstr>
      <vt:lpstr>Team Work</vt:lpstr>
      <vt:lpstr>Team 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EMPLOYERS’ EXPECTATIONS FOR “ WORK READY “ GRADUATES</dc:title>
  <dc:creator>Tricia Faile</dc:creator>
  <cp:lastModifiedBy>Tricia Faile</cp:lastModifiedBy>
  <cp:revision>13</cp:revision>
  <dcterms:created xsi:type="dcterms:W3CDTF">2018-01-30T23:44:08Z</dcterms:created>
  <dcterms:modified xsi:type="dcterms:W3CDTF">2018-02-01T00:25:33Z</dcterms:modified>
</cp:coreProperties>
</file>