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1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816B7-8B01-45DA-A8F7-2772EC3DAD2C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en-US"/>
        </a:p>
      </dgm:t>
    </dgm:pt>
    <dgm:pt modelId="{234DC2DA-F512-4D70-ACAF-1DBCEC6084E7}" type="pres">
      <dgm:prSet presAssocID="{D31816B7-8B01-45DA-A8F7-2772EC3DAD2C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21818F9-22FE-4667-BAEE-AA6BA5539815}" type="presOf" srcId="{D31816B7-8B01-45DA-A8F7-2772EC3DAD2C}" destId="{234DC2DA-F512-4D70-ACAF-1DBCEC6084E7}" srcOrd="0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48002-59BA-48E8-81DC-E75D9A491B21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11B4F-A781-487E-99DA-F9A6E905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6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11B4F-A781-487E-99DA-F9A6E90524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6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11B4F-A781-487E-99DA-F9A6E90524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learn.org.nz/About-this-site/Glossary/combustion" TargetMode="Externa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KUJll0YXC0" TargetMode="External"/><Relationship Id="rId6" Type="http://schemas.openxmlformats.org/officeDocument/2006/relationships/hyperlink" Target="http://sciencelearn.org.nz/About-this-site/Glossary/fuel" TargetMode="External"/><Relationship Id="rId5" Type="http://schemas.openxmlformats.org/officeDocument/2006/relationships/hyperlink" Target="http://sciencelearn.org.nz/About-this-site/Glossary/oxygen" TargetMode="External"/><Relationship Id="rId4" Type="http://schemas.openxmlformats.org/officeDocument/2006/relationships/hyperlink" Target="http://sciencelearn.org.nz/About-this-site/Glossary/chemical-reac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Fire extinguishers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DaunPenh" panose="01010101010101010101" pitchFamily="2" charset="0"/>
                <a:cs typeface="DaunPenh" panose="01010101010101010101" pitchFamily="2" charset="0"/>
              </a:rPr>
              <a:t>101</a:t>
            </a:r>
            <a:endParaRPr lang="en-US" dirty="0"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788" y="6082223"/>
            <a:ext cx="777212" cy="7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extinguisher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002" y="1603549"/>
            <a:ext cx="3859589" cy="43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a extinguisher	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287678" y="2151111"/>
            <a:ext cx="5030675" cy="295316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Call 911 or activate nearest fire alarm</a:t>
            </a:r>
          </a:p>
          <a:p>
            <a:r>
              <a:rPr lang="en-US" dirty="0" smtClean="0"/>
              <a:t>Verify the extinguisher is rated for the proper classification of fire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ull the pin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im the extinguisher at the base of the fire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queeze the handle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weep side to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fighting 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Know what is burning.  </a:t>
            </a:r>
            <a:r>
              <a:rPr lang="en-US" dirty="0" smtClean="0"/>
              <a:t>If you don’t know what’s burning you won’t know what kind of extinguisher to use</a:t>
            </a:r>
          </a:p>
          <a:p>
            <a:r>
              <a:rPr lang="en-US" dirty="0" smtClean="0"/>
              <a:t>Even if you have an </a:t>
            </a:r>
            <a:r>
              <a:rPr lang="en-US" dirty="0" err="1" smtClean="0"/>
              <a:t>abc</a:t>
            </a:r>
            <a:r>
              <a:rPr lang="en-US" dirty="0" smtClean="0"/>
              <a:t> extinguisher, there may be something in the fire that may produce toxic fumes and/ explode.</a:t>
            </a:r>
          </a:p>
          <a:p>
            <a:r>
              <a:rPr lang="en-US" dirty="0" smtClean="0"/>
              <a:t>Is the fire spreading rapidly beyond it’s point </a:t>
            </a:r>
            <a:r>
              <a:rPr lang="en-US" smtClean="0"/>
              <a:t>of origin? </a:t>
            </a:r>
            <a:r>
              <a:rPr lang="en-US" dirty="0" smtClean="0"/>
              <a:t>Is so </a:t>
            </a:r>
            <a:r>
              <a:rPr lang="en-US" dirty="0" smtClean="0">
                <a:solidFill>
                  <a:srgbClr val="FF0000"/>
                </a:solidFill>
              </a:rPr>
              <a:t>evacuate immediately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fires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Activate Building fire alarm system</a:t>
            </a:r>
          </a:p>
          <a:p>
            <a:r>
              <a:rPr lang="en-US" dirty="0" smtClean="0"/>
              <a:t>Evacuate the building</a:t>
            </a:r>
          </a:p>
          <a:p>
            <a:r>
              <a:rPr lang="en-US" dirty="0" smtClean="0"/>
              <a:t>Call 911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34" y="2126769"/>
            <a:ext cx="2199547" cy="2932729"/>
          </a:xfrm>
          <a:prstGeom prst="rect">
            <a:avLst/>
          </a:prstGeom>
        </p:spPr>
      </p:pic>
      <p:pic>
        <p:nvPicPr>
          <p:cNvPr id="8" name="Picture 7" descr="Exit Sign | Counter-Strike 1.6 Spray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107" y="2793033"/>
            <a:ext cx="3200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Fire is the visible effect of the process of </a:t>
            </a:r>
            <a:r>
              <a:rPr lang="en-US" dirty="0">
                <a:hlinkClick r:id="rId3" tooltip="A chemical reaction that involves the process of burning."/>
              </a:rPr>
              <a:t>combustion</a:t>
            </a:r>
            <a:r>
              <a:rPr lang="en-US" dirty="0"/>
              <a:t> – a special type of </a:t>
            </a:r>
            <a:r>
              <a:rPr lang="en-US" dirty="0">
                <a:hlinkClick r:id="rId4" tooltip="A process in which one or more substances are changed into different substances."/>
              </a:rPr>
              <a:t>chemical reaction</a:t>
            </a:r>
            <a:r>
              <a:rPr lang="en-US" dirty="0"/>
              <a:t>. It occurs between </a:t>
            </a:r>
            <a:r>
              <a:rPr lang="en-US" dirty="0">
                <a:hlinkClick r:id="rId5" tooltip="A non-metal – symbol O, atomic number 8. Oxygen is a gas found in the air. It is needed for aerobic respiration in cells."/>
              </a:rPr>
              <a:t>oxygen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and some sort of </a:t>
            </a:r>
            <a:r>
              <a:rPr lang="en-US" dirty="0">
                <a:hlinkClick r:id="rId6" tooltip="1 - A combustible substance that provides energy. 2 - A body fuel such as fat, carbohydrates and protein that supplies energy for animals’ activities."/>
              </a:rPr>
              <a:t>fuel</a:t>
            </a:r>
            <a:r>
              <a:rPr lang="en-US" dirty="0"/>
              <a:t>. The products from the chemical reaction are completely different from the starting material.</a:t>
            </a:r>
          </a:p>
        </p:txBody>
      </p:sp>
      <p:pic>
        <p:nvPicPr>
          <p:cNvPr id="7" name="cKUJll0YXC0"/>
          <p:cNvPicPr>
            <a:picLocks noGrp="1" noRot="1" noChangeAspect="1"/>
          </p:cNvPicPr>
          <p:nvPr>
            <p:ph sz="quarter" idx="14"/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251575" y="243363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Theory of fire:  THE FIRE TETRAHEDRON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Four elements must be present for fire to occur:</a:t>
            </a:r>
          </a:p>
          <a:p>
            <a:pPr lvl="1"/>
            <a:r>
              <a:rPr lang="en-US" dirty="0" smtClean="0"/>
              <a:t>Fuel</a:t>
            </a:r>
          </a:p>
          <a:p>
            <a:pPr lvl="1"/>
            <a:r>
              <a:rPr lang="en-US" dirty="0" smtClean="0"/>
              <a:t>Heat</a:t>
            </a:r>
          </a:p>
          <a:p>
            <a:pPr lvl="1"/>
            <a:r>
              <a:rPr lang="en-US" dirty="0" smtClean="0"/>
              <a:t>Oxidizing agent (oxygen)</a:t>
            </a:r>
          </a:p>
          <a:p>
            <a:pPr lvl="1"/>
            <a:r>
              <a:rPr lang="en-US" dirty="0" smtClean="0"/>
              <a:t>Chemical Chain Reaction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09197176"/>
              </p:ext>
            </p:extLst>
          </p:nvPr>
        </p:nvGraphicFramePr>
        <p:xfrm>
          <a:off x="6312638" y="1923068"/>
          <a:ext cx="5065513" cy="3261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4838" y="2112323"/>
            <a:ext cx="3001111" cy="2883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8456" y="5184742"/>
            <a:ext cx="765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obe Caslon Pro" panose="0205050205050A020403" pitchFamily="18" charset="0"/>
              </a:rPr>
              <a:t>Take away any of these and the fire will be </a:t>
            </a:r>
            <a:r>
              <a:rPr lang="en-US" dirty="0" smtClean="0">
                <a:solidFill>
                  <a:srgbClr val="00B050"/>
                </a:solidFill>
                <a:latin typeface="Adobe Caslon Pro" panose="0205050205050A020403" pitchFamily="18" charset="0"/>
              </a:rPr>
              <a:t>extinguished</a:t>
            </a:r>
            <a:endParaRPr lang="en-US" dirty="0">
              <a:solidFill>
                <a:srgbClr val="00B050"/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extinguishers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Fires are classified according to the type of fuel that is burning.</a:t>
            </a:r>
          </a:p>
          <a:p>
            <a:r>
              <a:rPr lang="en-US" dirty="0" smtClean="0"/>
              <a:t>If you use the wrong type of extinguisher on the wrong class of fire, you might make matters worse</a:t>
            </a:r>
          </a:p>
          <a:p>
            <a:r>
              <a:rPr lang="en-US" dirty="0" smtClean="0"/>
              <a:t>It is very important to understand the fuel classifications.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873747" y="1630017"/>
            <a:ext cx="3445913" cy="39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classifications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21469" y="2420291"/>
            <a:ext cx="9740245" cy="259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extinguishers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Designed for class a fires only</a:t>
            </a:r>
          </a:p>
          <a:p>
            <a:r>
              <a:rPr lang="en-US" dirty="0" smtClean="0"/>
              <a:t>Using water on a flammable liquid fire could cause the fire to spread</a:t>
            </a:r>
          </a:p>
          <a:p>
            <a:r>
              <a:rPr lang="en-US" dirty="0" smtClean="0"/>
              <a:t>Using water on a electrical fire increases</a:t>
            </a:r>
            <a:r>
              <a:rPr lang="en-US" dirty="0"/>
              <a:t> </a:t>
            </a:r>
            <a:r>
              <a:rPr lang="en-US" dirty="0" smtClean="0"/>
              <a:t>the risk of electrocution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147795" y="962108"/>
            <a:ext cx="4230287" cy="4230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695493"/>
            <a:ext cx="1828959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sz="3200" dirty="0" smtClean="0"/>
              <a:t>2</a:t>
            </a:r>
            <a:r>
              <a:rPr lang="en-US" dirty="0" smtClean="0"/>
              <a:t> extinguishers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sz="1600" dirty="0" smtClean="0"/>
              <a:t>2 </a:t>
            </a:r>
            <a:r>
              <a:rPr lang="en-US" dirty="0" smtClean="0"/>
              <a:t>fire extinguishers are designed for class b and c fires only</a:t>
            </a:r>
          </a:p>
          <a:p>
            <a:r>
              <a:rPr lang="en-US" dirty="0" smtClean="0"/>
              <a:t>The pressure in a Co</a:t>
            </a:r>
            <a:r>
              <a:rPr lang="en-US" sz="1600" dirty="0" smtClean="0"/>
              <a:t>2 </a:t>
            </a:r>
            <a:r>
              <a:rPr lang="en-US" dirty="0" smtClean="0"/>
              <a:t>is so great, bits of dry ice may shoot out of the horn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795968" y="685800"/>
            <a:ext cx="2828248" cy="4793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706835"/>
            <a:ext cx="182895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chemical extinguisher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Dry chemical extinguishers come in a variety of types.</a:t>
            </a:r>
          </a:p>
          <a:p>
            <a:r>
              <a:rPr lang="en-US" dirty="0" smtClean="0"/>
              <a:t>You may see them labeled:</a:t>
            </a:r>
          </a:p>
          <a:p>
            <a:pPr lvl="1"/>
            <a:r>
              <a:rPr lang="en-US" dirty="0" smtClean="0"/>
              <a:t>DC (for dry chemical)</a:t>
            </a:r>
          </a:p>
          <a:p>
            <a:pPr lvl="1"/>
            <a:r>
              <a:rPr lang="en-US" dirty="0" smtClean="0"/>
              <a:t>ABC (can be used on class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fires</a:t>
            </a:r>
          </a:p>
          <a:p>
            <a:pPr lvl="1"/>
            <a:r>
              <a:rPr lang="en-US" dirty="0" err="1" smtClean="0"/>
              <a:t>Bc</a:t>
            </a:r>
            <a:r>
              <a:rPr lang="en-US" dirty="0" smtClean="0"/>
              <a:t> (can be used on class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fires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342721" y="1843940"/>
            <a:ext cx="2060182" cy="3691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710166"/>
            <a:ext cx="1975275" cy="603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157" y="5722359"/>
            <a:ext cx="182895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k extinguishers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Used on oils and greases</a:t>
            </a:r>
          </a:p>
          <a:p>
            <a:r>
              <a:rPr lang="en-US" dirty="0" smtClean="0"/>
              <a:t>Agents use saponification to turn fats and oils into soapy foam that extinguishes the fire</a:t>
            </a:r>
          </a:p>
          <a:p>
            <a:r>
              <a:rPr lang="en-US" dirty="0" smtClean="0"/>
              <a:t>Usually only found in commercial cooking operations</a:t>
            </a:r>
          </a:p>
          <a:p>
            <a:r>
              <a:rPr lang="en-US" dirty="0" smtClean="0"/>
              <a:t>ONLY USE A CLASS K EXTINGUISHER </a:t>
            </a:r>
            <a:r>
              <a:rPr lang="en-US" dirty="0" smtClean="0">
                <a:solidFill>
                  <a:srgbClr val="FF0000"/>
                </a:solidFill>
              </a:rPr>
              <a:t>AFTER </a:t>
            </a:r>
            <a:r>
              <a:rPr lang="en-US" dirty="0" smtClean="0"/>
              <a:t>THE HOOD SUPRESSION SYSTEM HAS ACTIVATED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711126" y="1122379"/>
            <a:ext cx="2778703" cy="4168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673904"/>
            <a:ext cx="6572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10333</TotalTime>
  <Words>415</Words>
  <Application>Microsoft Office PowerPoint</Application>
  <PresentationFormat>Widescreen</PresentationFormat>
  <Paragraphs>52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Adobe Caslon Pro</vt:lpstr>
      <vt:lpstr>Arial</vt:lpstr>
      <vt:lpstr>Calibri</vt:lpstr>
      <vt:lpstr>DaunPenh</vt:lpstr>
      <vt:lpstr>Impact</vt:lpstr>
      <vt:lpstr>Main Event</vt:lpstr>
      <vt:lpstr>Fire extinguishers</vt:lpstr>
      <vt:lpstr>What is fire?</vt:lpstr>
      <vt:lpstr>Theory of fire:  THE FIRE TETRAHEDRON</vt:lpstr>
      <vt:lpstr>Fire extinguishers</vt:lpstr>
      <vt:lpstr>Fire classifications</vt:lpstr>
      <vt:lpstr>Water extinguishers</vt:lpstr>
      <vt:lpstr>CO2 extinguishers</vt:lpstr>
      <vt:lpstr>Dry chemical extinguisher</vt:lpstr>
      <vt:lpstr>Class k extinguishers</vt:lpstr>
      <vt:lpstr>Anatomy of a extinguisher</vt:lpstr>
      <vt:lpstr>Use of a extinguisher </vt:lpstr>
      <vt:lpstr>Rules for fighting fires</vt:lpstr>
      <vt:lpstr>Reporting fires</vt:lpstr>
    </vt:vector>
  </TitlesOfParts>
  <Company>Utah Valley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extinguishers 101</dc:title>
  <dc:creator>Justin Sprague</dc:creator>
  <cp:lastModifiedBy>Charlene Mills</cp:lastModifiedBy>
  <cp:revision>55</cp:revision>
  <dcterms:created xsi:type="dcterms:W3CDTF">2016-04-12T18:41:03Z</dcterms:created>
  <dcterms:modified xsi:type="dcterms:W3CDTF">2018-03-02T17:18:20Z</dcterms:modified>
</cp:coreProperties>
</file>