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57" r:id="rId6"/>
    <p:sldId id="301" r:id="rId7"/>
    <p:sldId id="302" r:id="rId8"/>
    <p:sldId id="304" r:id="rId9"/>
    <p:sldId id="303" r:id="rId10"/>
    <p:sldId id="305" r:id="rId11"/>
    <p:sldId id="285" r:id="rId12"/>
    <p:sldId id="289" r:id="rId13"/>
    <p:sldId id="287" r:id="rId14"/>
    <p:sldId id="288" r:id="rId15"/>
    <p:sldId id="293" r:id="rId16"/>
    <p:sldId id="294" r:id="rId17"/>
    <p:sldId id="295" r:id="rId18"/>
    <p:sldId id="296" r:id="rId19"/>
    <p:sldId id="286" r:id="rId20"/>
    <p:sldId id="290" r:id="rId21"/>
    <p:sldId id="297" r:id="rId22"/>
    <p:sldId id="291" r:id="rId23"/>
    <p:sldId id="292" r:id="rId24"/>
    <p:sldId id="298" r:id="rId25"/>
    <p:sldId id="299" r:id="rId26"/>
    <p:sldId id="306" r:id="rId27"/>
    <p:sldId id="307"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974"/>
    <a:srgbClr val="A50021"/>
    <a:srgbClr val="E84B02"/>
    <a:srgbClr val="01723C"/>
    <a:srgbClr val="9BBB59"/>
    <a:srgbClr val="FFFFFF"/>
    <a:srgbClr val="E7DE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87247D-DE75-48A7-8FB0-469E58F410B2}" v="31" dt="2023-06-13T18:58:04.1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36" autoAdjust="0"/>
  </p:normalViewPr>
  <p:slideViewPr>
    <p:cSldViewPr>
      <p:cViewPr varScale="1">
        <p:scale>
          <a:sx n="60" d="100"/>
          <a:sy n="60" d="100"/>
        </p:scale>
        <p:origin x="186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Stanley" userId="8643cf64-3ed3-444d-aa5e-2650bc63f3af" providerId="ADAL" clId="{FA87247D-DE75-48A7-8FB0-469E58F410B2}"/>
    <pc:docChg chg="modSld">
      <pc:chgData name="Stephanie Stanley" userId="8643cf64-3ed3-444d-aa5e-2650bc63f3af" providerId="ADAL" clId="{FA87247D-DE75-48A7-8FB0-469E58F410B2}" dt="2023-06-13T19:00:30.318" v="130" actId="14100"/>
      <pc:docMkLst>
        <pc:docMk/>
      </pc:docMkLst>
      <pc:sldChg chg="addSp modSp mod">
        <pc:chgData name="Stephanie Stanley" userId="8643cf64-3ed3-444d-aa5e-2650bc63f3af" providerId="ADAL" clId="{FA87247D-DE75-48A7-8FB0-469E58F410B2}" dt="2023-06-13T18:58:16.189" v="103" actId="14100"/>
        <pc:sldMkLst>
          <pc:docMk/>
          <pc:sldMk cId="0" sldId="256"/>
        </pc:sldMkLst>
        <pc:spChg chg="mod">
          <ac:chgData name="Stephanie Stanley" userId="8643cf64-3ed3-444d-aa5e-2650bc63f3af" providerId="ADAL" clId="{FA87247D-DE75-48A7-8FB0-469E58F410B2}" dt="2023-06-13T18:57:36.651" v="95" actId="14100"/>
          <ac:spMkLst>
            <pc:docMk/>
            <pc:sldMk cId="0" sldId="256"/>
            <ac:spMk id="11" creationId="{00000000-0000-0000-0000-000000000000}"/>
          </ac:spMkLst>
        </pc:spChg>
        <pc:picChg chg="add mod ord">
          <ac:chgData name="Stephanie Stanley" userId="8643cf64-3ed3-444d-aa5e-2650bc63f3af" providerId="ADAL" clId="{FA87247D-DE75-48A7-8FB0-469E58F410B2}" dt="2023-06-13T18:58:16.189" v="103" actId="14100"/>
          <ac:picMkLst>
            <pc:docMk/>
            <pc:sldMk cId="0" sldId="256"/>
            <ac:picMk id="3" creationId="{DD71F977-76EC-F645-D2B5-8D46B446FF9E}"/>
          </ac:picMkLst>
        </pc:picChg>
        <pc:picChg chg="mod">
          <ac:chgData name="Stephanie Stanley" userId="8643cf64-3ed3-444d-aa5e-2650bc63f3af" providerId="ADAL" clId="{FA87247D-DE75-48A7-8FB0-469E58F410B2}" dt="2023-06-13T18:58:04.151" v="101" actId="170"/>
          <ac:picMkLst>
            <pc:docMk/>
            <pc:sldMk cId="0" sldId="256"/>
            <ac:picMk id="14" creationId="{00000000-0000-0000-0000-000000000000}"/>
          </ac:picMkLst>
        </pc:picChg>
        <pc:picChg chg="mod">
          <ac:chgData name="Stephanie Stanley" userId="8643cf64-3ed3-444d-aa5e-2650bc63f3af" providerId="ADAL" clId="{FA87247D-DE75-48A7-8FB0-469E58F410B2}" dt="2023-06-13T18:56:58.243" v="89" actId="1076"/>
          <ac:picMkLst>
            <pc:docMk/>
            <pc:sldMk cId="0" sldId="256"/>
            <ac:picMk id="15" creationId="{00000000-0000-0000-0000-000000000000}"/>
          </ac:picMkLst>
        </pc:picChg>
      </pc:sldChg>
      <pc:sldChg chg="modSp mod">
        <pc:chgData name="Stephanie Stanley" userId="8643cf64-3ed3-444d-aa5e-2650bc63f3af" providerId="ADAL" clId="{FA87247D-DE75-48A7-8FB0-469E58F410B2}" dt="2023-06-13T18:46:12.942" v="11" actId="2711"/>
        <pc:sldMkLst>
          <pc:docMk/>
          <pc:sldMk cId="0" sldId="286"/>
        </pc:sldMkLst>
        <pc:spChg chg="mod">
          <ac:chgData name="Stephanie Stanley" userId="8643cf64-3ed3-444d-aa5e-2650bc63f3af" providerId="ADAL" clId="{FA87247D-DE75-48A7-8FB0-469E58F410B2}" dt="2023-06-13T18:46:12.942" v="11" actId="2711"/>
          <ac:spMkLst>
            <pc:docMk/>
            <pc:sldMk cId="0" sldId="286"/>
            <ac:spMk id="12" creationId="{00000000-0000-0000-0000-000000000000}"/>
          </ac:spMkLst>
        </pc:spChg>
        <pc:spChg chg="mod">
          <ac:chgData name="Stephanie Stanley" userId="8643cf64-3ed3-444d-aa5e-2650bc63f3af" providerId="ADAL" clId="{FA87247D-DE75-48A7-8FB0-469E58F410B2}" dt="2023-06-13T18:46:03.854" v="9" actId="2711"/>
          <ac:spMkLst>
            <pc:docMk/>
            <pc:sldMk cId="0" sldId="286"/>
            <ac:spMk id="17" creationId="{00000000-0000-0000-0000-000000000000}"/>
          </ac:spMkLst>
        </pc:spChg>
      </pc:sldChg>
      <pc:sldChg chg="modSp mod">
        <pc:chgData name="Stephanie Stanley" userId="8643cf64-3ed3-444d-aa5e-2650bc63f3af" providerId="ADAL" clId="{FA87247D-DE75-48A7-8FB0-469E58F410B2}" dt="2023-06-13T19:00:01.233" v="124" actId="14100"/>
        <pc:sldMkLst>
          <pc:docMk/>
          <pc:sldMk cId="0" sldId="287"/>
        </pc:sldMkLst>
        <pc:spChg chg="mod">
          <ac:chgData name="Stephanie Stanley" userId="8643cf64-3ed3-444d-aa5e-2650bc63f3af" providerId="ADAL" clId="{FA87247D-DE75-48A7-8FB0-469E58F410B2}" dt="2023-06-13T19:00:01.233" v="124" actId="14100"/>
          <ac:spMkLst>
            <pc:docMk/>
            <pc:sldMk cId="0" sldId="287"/>
            <ac:spMk id="13" creationId="{00000000-0000-0000-0000-000000000000}"/>
          </ac:spMkLst>
        </pc:spChg>
        <pc:spChg chg="mod">
          <ac:chgData name="Stephanie Stanley" userId="8643cf64-3ed3-444d-aa5e-2650bc63f3af" providerId="ADAL" clId="{FA87247D-DE75-48A7-8FB0-469E58F410B2}" dt="2023-06-13T18:59:55.118" v="122" actId="14100"/>
          <ac:spMkLst>
            <pc:docMk/>
            <pc:sldMk cId="0" sldId="287"/>
            <ac:spMk id="15" creationId="{00000000-0000-0000-0000-000000000000}"/>
          </ac:spMkLst>
        </pc:spChg>
      </pc:sldChg>
      <pc:sldChg chg="modSp mod">
        <pc:chgData name="Stephanie Stanley" userId="8643cf64-3ed3-444d-aa5e-2650bc63f3af" providerId="ADAL" clId="{FA87247D-DE75-48A7-8FB0-469E58F410B2}" dt="2023-06-13T18:58:38.061" v="105" actId="14100"/>
        <pc:sldMkLst>
          <pc:docMk/>
          <pc:sldMk cId="0" sldId="288"/>
        </pc:sldMkLst>
        <pc:spChg chg="mod">
          <ac:chgData name="Stephanie Stanley" userId="8643cf64-3ed3-444d-aa5e-2650bc63f3af" providerId="ADAL" clId="{FA87247D-DE75-48A7-8FB0-469E58F410B2}" dt="2023-06-13T18:58:38.061" v="105" actId="14100"/>
          <ac:spMkLst>
            <pc:docMk/>
            <pc:sldMk cId="0" sldId="288"/>
            <ac:spMk id="15" creationId="{00000000-0000-0000-0000-000000000000}"/>
          </ac:spMkLst>
        </pc:spChg>
      </pc:sldChg>
      <pc:sldChg chg="modSp mod">
        <pc:chgData name="Stephanie Stanley" userId="8643cf64-3ed3-444d-aa5e-2650bc63f3af" providerId="ADAL" clId="{FA87247D-DE75-48A7-8FB0-469E58F410B2}" dt="2023-06-13T18:46:38.785" v="14" actId="255"/>
        <pc:sldMkLst>
          <pc:docMk/>
          <pc:sldMk cId="0" sldId="290"/>
        </pc:sldMkLst>
        <pc:spChg chg="mod">
          <ac:chgData name="Stephanie Stanley" userId="8643cf64-3ed3-444d-aa5e-2650bc63f3af" providerId="ADAL" clId="{FA87247D-DE75-48A7-8FB0-469E58F410B2}" dt="2023-06-13T18:46:29.353" v="12" actId="2711"/>
          <ac:spMkLst>
            <pc:docMk/>
            <pc:sldMk cId="0" sldId="290"/>
            <ac:spMk id="15" creationId="{00000000-0000-0000-0000-000000000000}"/>
          </ac:spMkLst>
        </pc:spChg>
        <pc:spChg chg="mod">
          <ac:chgData name="Stephanie Stanley" userId="8643cf64-3ed3-444d-aa5e-2650bc63f3af" providerId="ADAL" clId="{FA87247D-DE75-48A7-8FB0-469E58F410B2}" dt="2023-06-13T18:46:38.785" v="14" actId="255"/>
          <ac:spMkLst>
            <pc:docMk/>
            <pc:sldMk cId="0" sldId="290"/>
            <ac:spMk id="15365" creationId="{00000000-0000-0000-0000-000000000000}"/>
          </ac:spMkLst>
        </pc:spChg>
      </pc:sldChg>
      <pc:sldChg chg="modSp mod">
        <pc:chgData name="Stephanie Stanley" userId="8643cf64-3ed3-444d-aa5e-2650bc63f3af" providerId="ADAL" clId="{FA87247D-DE75-48A7-8FB0-469E58F410B2}" dt="2023-06-13T18:59:14.262" v="113" actId="14100"/>
        <pc:sldMkLst>
          <pc:docMk/>
          <pc:sldMk cId="0" sldId="291"/>
        </pc:sldMkLst>
        <pc:spChg chg="mod">
          <ac:chgData name="Stephanie Stanley" userId="8643cf64-3ed3-444d-aa5e-2650bc63f3af" providerId="ADAL" clId="{FA87247D-DE75-48A7-8FB0-469E58F410B2}" dt="2023-06-13T18:59:14.262" v="113" actId="14100"/>
          <ac:spMkLst>
            <pc:docMk/>
            <pc:sldMk cId="0" sldId="291"/>
            <ac:spMk id="15" creationId="{00000000-0000-0000-0000-000000000000}"/>
          </ac:spMkLst>
        </pc:spChg>
        <pc:spChg chg="mod">
          <ac:chgData name="Stephanie Stanley" userId="8643cf64-3ed3-444d-aa5e-2650bc63f3af" providerId="ADAL" clId="{FA87247D-DE75-48A7-8FB0-469E58F410B2}" dt="2023-06-13T18:59:08.581" v="111" actId="14100"/>
          <ac:spMkLst>
            <pc:docMk/>
            <pc:sldMk cId="0" sldId="291"/>
            <ac:spMk id="16" creationId="{00000000-0000-0000-0000-000000000000}"/>
          </ac:spMkLst>
        </pc:spChg>
        <pc:spChg chg="mod">
          <ac:chgData name="Stephanie Stanley" userId="8643cf64-3ed3-444d-aa5e-2650bc63f3af" providerId="ADAL" clId="{FA87247D-DE75-48A7-8FB0-469E58F410B2}" dt="2023-06-13T18:47:41.520" v="23" actId="255"/>
          <ac:spMkLst>
            <pc:docMk/>
            <pc:sldMk cId="0" sldId="291"/>
            <ac:spMk id="17414" creationId="{00000000-0000-0000-0000-000000000000}"/>
          </ac:spMkLst>
        </pc:spChg>
      </pc:sldChg>
      <pc:sldChg chg="modSp mod">
        <pc:chgData name="Stephanie Stanley" userId="8643cf64-3ed3-444d-aa5e-2650bc63f3af" providerId="ADAL" clId="{FA87247D-DE75-48A7-8FB0-469E58F410B2}" dt="2023-06-13T18:48:10.969" v="27" actId="255"/>
        <pc:sldMkLst>
          <pc:docMk/>
          <pc:sldMk cId="0" sldId="292"/>
        </pc:sldMkLst>
        <pc:spChg chg="mod">
          <ac:chgData name="Stephanie Stanley" userId="8643cf64-3ed3-444d-aa5e-2650bc63f3af" providerId="ADAL" clId="{FA87247D-DE75-48A7-8FB0-469E58F410B2}" dt="2023-06-13T18:47:54.041" v="24" actId="2711"/>
          <ac:spMkLst>
            <pc:docMk/>
            <pc:sldMk cId="0" sldId="292"/>
            <ac:spMk id="16" creationId="{00000000-0000-0000-0000-000000000000}"/>
          </ac:spMkLst>
        </pc:spChg>
        <pc:spChg chg="mod">
          <ac:chgData name="Stephanie Stanley" userId="8643cf64-3ed3-444d-aa5e-2650bc63f3af" providerId="ADAL" clId="{FA87247D-DE75-48A7-8FB0-469E58F410B2}" dt="2023-06-13T18:48:04.008" v="26" actId="255"/>
          <ac:spMkLst>
            <pc:docMk/>
            <pc:sldMk cId="0" sldId="292"/>
            <ac:spMk id="19" creationId="{00000000-0000-0000-0000-000000000000}"/>
          </ac:spMkLst>
        </pc:spChg>
        <pc:spChg chg="mod">
          <ac:chgData name="Stephanie Stanley" userId="8643cf64-3ed3-444d-aa5e-2650bc63f3af" providerId="ADAL" clId="{FA87247D-DE75-48A7-8FB0-469E58F410B2}" dt="2023-06-13T18:48:10.969" v="27" actId="255"/>
          <ac:spMkLst>
            <pc:docMk/>
            <pc:sldMk cId="0" sldId="292"/>
            <ac:spMk id="18438" creationId="{00000000-0000-0000-0000-000000000000}"/>
          </ac:spMkLst>
        </pc:spChg>
      </pc:sldChg>
      <pc:sldChg chg="modSp mod">
        <pc:chgData name="Stephanie Stanley" userId="8643cf64-3ed3-444d-aa5e-2650bc63f3af" providerId="ADAL" clId="{FA87247D-DE75-48A7-8FB0-469E58F410B2}" dt="2023-06-13T18:59:46.613" v="120" actId="14100"/>
        <pc:sldMkLst>
          <pc:docMk/>
          <pc:sldMk cId="0" sldId="293"/>
        </pc:sldMkLst>
        <pc:spChg chg="mod">
          <ac:chgData name="Stephanie Stanley" userId="8643cf64-3ed3-444d-aa5e-2650bc63f3af" providerId="ADAL" clId="{FA87247D-DE75-48A7-8FB0-469E58F410B2}" dt="2023-06-13T18:59:46.613" v="120" actId="14100"/>
          <ac:spMkLst>
            <pc:docMk/>
            <pc:sldMk cId="0" sldId="293"/>
            <ac:spMk id="13" creationId="{00000000-0000-0000-0000-000000000000}"/>
          </ac:spMkLst>
        </pc:spChg>
        <pc:spChg chg="mod">
          <ac:chgData name="Stephanie Stanley" userId="8643cf64-3ed3-444d-aa5e-2650bc63f3af" providerId="ADAL" clId="{FA87247D-DE75-48A7-8FB0-469E58F410B2}" dt="2023-06-13T18:59:40.757" v="117" actId="14100"/>
          <ac:spMkLst>
            <pc:docMk/>
            <pc:sldMk cId="0" sldId="293"/>
            <ac:spMk id="15" creationId="{00000000-0000-0000-0000-000000000000}"/>
          </ac:spMkLst>
        </pc:spChg>
      </pc:sldChg>
      <pc:sldChg chg="modSp mod">
        <pc:chgData name="Stephanie Stanley" userId="8643cf64-3ed3-444d-aa5e-2650bc63f3af" providerId="ADAL" clId="{FA87247D-DE75-48A7-8FB0-469E58F410B2}" dt="2023-06-13T18:59:32.045" v="115" actId="14100"/>
        <pc:sldMkLst>
          <pc:docMk/>
          <pc:sldMk cId="0" sldId="294"/>
        </pc:sldMkLst>
        <pc:spChg chg="mod">
          <ac:chgData name="Stephanie Stanley" userId="8643cf64-3ed3-444d-aa5e-2650bc63f3af" providerId="ADAL" clId="{FA87247D-DE75-48A7-8FB0-469E58F410B2}" dt="2023-06-13T18:59:32.045" v="115" actId="14100"/>
          <ac:spMkLst>
            <pc:docMk/>
            <pc:sldMk cId="0" sldId="294"/>
            <ac:spMk id="16" creationId="{00000000-0000-0000-0000-000000000000}"/>
          </ac:spMkLst>
        </pc:spChg>
        <pc:spChg chg="mod">
          <ac:chgData name="Stephanie Stanley" userId="8643cf64-3ed3-444d-aa5e-2650bc63f3af" providerId="ADAL" clId="{FA87247D-DE75-48A7-8FB0-469E58F410B2}" dt="2023-06-13T18:45:15.790" v="2" actId="2711"/>
          <ac:spMkLst>
            <pc:docMk/>
            <pc:sldMk cId="0" sldId="294"/>
            <ac:spMk id="17" creationId="{00000000-0000-0000-0000-000000000000}"/>
          </ac:spMkLst>
        </pc:spChg>
        <pc:spChg chg="mod">
          <ac:chgData name="Stephanie Stanley" userId="8643cf64-3ed3-444d-aa5e-2650bc63f3af" providerId="ADAL" clId="{FA87247D-DE75-48A7-8FB0-469E58F410B2}" dt="2023-06-13T18:45:06.921" v="1" actId="255"/>
          <ac:spMkLst>
            <pc:docMk/>
            <pc:sldMk cId="0" sldId="294"/>
            <ac:spMk id="11269" creationId="{00000000-0000-0000-0000-000000000000}"/>
          </ac:spMkLst>
        </pc:spChg>
      </pc:sldChg>
      <pc:sldChg chg="modSp mod">
        <pc:chgData name="Stephanie Stanley" userId="8643cf64-3ed3-444d-aa5e-2650bc63f3af" providerId="ADAL" clId="{FA87247D-DE75-48A7-8FB0-469E58F410B2}" dt="2023-06-13T18:58:44.428" v="107" actId="1076"/>
        <pc:sldMkLst>
          <pc:docMk/>
          <pc:sldMk cId="0" sldId="296"/>
        </pc:sldMkLst>
        <pc:spChg chg="mod">
          <ac:chgData name="Stephanie Stanley" userId="8643cf64-3ed3-444d-aa5e-2650bc63f3af" providerId="ADAL" clId="{FA87247D-DE75-48A7-8FB0-469E58F410B2}" dt="2023-06-13T18:45:36.591" v="5" actId="255"/>
          <ac:spMkLst>
            <pc:docMk/>
            <pc:sldMk cId="0" sldId="296"/>
            <ac:spMk id="5" creationId="{00000000-0000-0000-0000-000000000000}"/>
          </ac:spMkLst>
        </pc:spChg>
        <pc:spChg chg="mod">
          <ac:chgData name="Stephanie Stanley" userId="8643cf64-3ed3-444d-aa5e-2650bc63f3af" providerId="ADAL" clId="{FA87247D-DE75-48A7-8FB0-469E58F410B2}" dt="2023-06-13T18:58:44.428" v="107" actId="1076"/>
          <ac:spMkLst>
            <pc:docMk/>
            <pc:sldMk cId="0" sldId="296"/>
            <ac:spMk id="16" creationId="{00000000-0000-0000-0000-000000000000}"/>
          </ac:spMkLst>
        </pc:spChg>
        <pc:spChg chg="mod">
          <ac:chgData name="Stephanie Stanley" userId="8643cf64-3ed3-444d-aa5e-2650bc63f3af" providerId="ADAL" clId="{FA87247D-DE75-48A7-8FB0-469E58F410B2}" dt="2023-06-13T18:45:24.583" v="3" actId="2711"/>
          <ac:spMkLst>
            <pc:docMk/>
            <pc:sldMk cId="0" sldId="296"/>
            <ac:spMk id="17" creationId="{00000000-0000-0000-0000-000000000000}"/>
          </ac:spMkLst>
        </pc:spChg>
        <pc:spChg chg="mod">
          <ac:chgData name="Stephanie Stanley" userId="8643cf64-3ed3-444d-aa5e-2650bc63f3af" providerId="ADAL" clId="{FA87247D-DE75-48A7-8FB0-469E58F410B2}" dt="2023-06-13T18:45:47.575" v="7" actId="255"/>
          <ac:spMkLst>
            <pc:docMk/>
            <pc:sldMk cId="0" sldId="296"/>
            <ac:spMk id="13317" creationId="{00000000-0000-0000-0000-000000000000}"/>
          </ac:spMkLst>
        </pc:spChg>
      </pc:sldChg>
      <pc:sldChg chg="modSp mod">
        <pc:chgData name="Stephanie Stanley" userId="8643cf64-3ed3-444d-aa5e-2650bc63f3af" providerId="ADAL" clId="{FA87247D-DE75-48A7-8FB0-469E58F410B2}" dt="2023-06-13T18:58:59.973" v="109" actId="14100"/>
        <pc:sldMkLst>
          <pc:docMk/>
          <pc:sldMk cId="0" sldId="297"/>
        </pc:sldMkLst>
        <pc:spChg chg="mod">
          <ac:chgData name="Stephanie Stanley" userId="8643cf64-3ed3-444d-aa5e-2650bc63f3af" providerId="ADAL" clId="{FA87247D-DE75-48A7-8FB0-469E58F410B2}" dt="2023-06-13T18:58:59.973" v="109" actId="14100"/>
          <ac:spMkLst>
            <pc:docMk/>
            <pc:sldMk cId="0" sldId="297"/>
            <ac:spMk id="13" creationId="{00000000-0000-0000-0000-000000000000}"/>
          </ac:spMkLst>
        </pc:spChg>
        <pc:spChg chg="mod">
          <ac:chgData name="Stephanie Stanley" userId="8643cf64-3ed3-444d-aa5e-2650bc63f3af" providerId="ADAL" clId="{FA87247D-DE75-48A7-8FB0-469E58F410B2}" dt="2023-06-13T18:46:50.351" v="15" actId="2711"/>
          <ac:spMkLst>
            <pc:docMk/>
            <pc:sldMk cId="0" sldId="297"/>
            <ac:spMk id="15" creationId="{00000000-0000-0000-0000-000000000000}"/>
          </ac:spMkLst>
        </pc:spChg>
        <pc:spChg chg="mod">
          <ac:chgData name="Stephanie Stanley" userId="8643cf64-3ed3-444d-aa5e-2650bc63f3af" providerId="ADAL" clId="{FA87247D-DE75-48A7-8FB0-469E58F410B2}" dt="2023-06-13T18:47:00.385" v="17" actId="255"/>
          <ac:spMkLst>
            <pc:docMk/>
            <pc:sldMk cId="0" sldId="297"/>
            <ac:spMk id="18" creationId="{00000000-0000-0000-0000-000000000000}"/>
          </ac:spMkLst>
        </pc:spChg>
        <pc:spChg chg="mod">
          <ac:chgData name="Stephanie Stanley" userId="8643cf64-3ed3-444d-aa5e-2650bc63f3af" providerId="ADAL" clId="{FA87247D-DE75-48A7-8FB0-469E58F410B2}" dt="2023-06-13T18:47:15.898" v="20" actId="255"/>
          <ac:spMkLst>
            <pc:docMk/>
            <pc:sldMk cId="0" sldId="297"/>
            <ac:spMk id="16389" creationId="{00000000-0000-0000-0000-000000000000}"/>
          </ac:spMkLst>
        </pc:spChg>
      </pc:sldChg>
      <pc:sldChg chg="modSp mod">
        <pc:chgData name="Stephanie Stanley" userId="8643cf64-3ed3-444d-aa5e-2650bc63f3af" providerId="ADAL" clId="{FA87247D-DE75-48A7-8FB0-469E58F410B2}" dt="2023-06-13T18:48:32.090" v="30" actId="255"/>
        <pc:sldMkLst>
          <pc:docMk/>
          <pc:sldMk cId="0" sldId="298"/>
        </pc:sldMkLst>
        <pc:spChg chg="mod">
          <ac:chgData name="Stephanie Stanley" userId="8643cf64-3ed3-444d-aa5e-2650bc63f3af" providerId="ADAL" clId="{FA87247D-DE75-48A7-8FB0-469E58F410B2}" dt="2023-06-13T18:48:23.690" v="28" actId="2711"/>
          <ac:spMkLst>
            <pc:docMk/>
            <pc:sldMk cId="0" sldId="298"/>
            <ac:spMk id="17" creationId="{00000000-0000-0000-0000-000000000000}"/>
          </ac:spMkLst>
        </pc:spChg>
        <pc:spChg chg="mod">
          <ac:chgData name="Stephanie Stanley" userId="8643cf64-3ed3-444d-aa5e-2650bc63f3af" providerId="ADAL" clId="{FA87247D-DE75-48A7-8FB0-469E58F410B2}" dt="2023-06-13T18:48:32.090" v="30" actId="255"/>
          <ac:spMkLst>
            <pc:docMk/>
            <pc:sldMk cId="0" sldId="298"/>
            <ac:spMk id="19462" creationId="{00000000-0000-0000-0000-000000000000}"/>
          </ac:spMkLst>
        </pc:spChg>
      </pc:sldChg>
      <pc:sldChg chg="modSp mod modNotesTx">
        <pc:chgData name="Stephanie Stanley" userId="8643cf64-3ed3-444d-aa5e-2650bc63f3af" providerId="ADAL" clId="{FA87247D-DE75-48A7-8FB0-469E58F410B2}" dt="2023-06-13T18:49:46.905" v="54" actId="20577"/>
        <pc:sldMkLst>
          <pc:docMk/>
          <pc:sldMk cId="0" sldId="299"/>
        </pc:sldMkLst>
        <pc:spChg chg="mod">
          <ac:chgData name="Stephanie Stanley" userId="8643cf64-3ed3-444d-aa5e-2650bc63f3af" providerId="ADAL" clId="{FA87247D-DE75-48A7-8FB0-469E58F410B2}" dt="2023-06-13T18:48:47.785" v="31" actId="2711"/>
          <ac:spMkLst>
            <pc:docMk/>
            <pc:sldMk cId="0" sldId="299"/>
            <ac:spMk id="15" creationId="{00000000-0000-0000-0000-000000000000}"/>
          </ac:spMkLst>
        </pc:spChg>
        <pc:spChg chg="mod">
          <ac:chgData name="Stephanie Stanley" userId="8643cf64-3ed3-444d-aa5e-2650bc63f3af" providerId="ADAL" clId="{FA87247D-DE75-48A7-8FB0-469E58F410B2}" dt="2023-06-13T18:49:10.537" v="44" actId="5793"/>
          <ac:spMkLst>
            <pc:docMk/>
            <pc:sldMk cId="0" sldId="299"/>
            <ac:spMk id="10244" creationId="{00000000-0000-0000-0000-000000000000}"/>
          </ac:spMkLst>
        </pc:spChg>
      </pc:sldChg>
      <pc:sldChg chg="modSp mod">
        <pc:chgData name="Stephanie Stanley" userId="8643cf64-3ed3-444d-aa5e-2650bc63f3af" providerId="ADAL" clId="{FA87247D-DE75-48A7-8FB0-469E58F410B2}" dt="2023-06-13T19:00:30.318" v="130" actId="14100"/>
        <pc:sldMkLst>
          <pc:docMk/>
          <pc:sldMk cId="1012782302" sldId="302"/>
        </pc:sldMkLst>
        <pc:spChg chg="mod">
          <ac:chgData name="Stephanie Stanley" userId="8643cf64-3ed3-444d-aa5e-2650bc63f3af" providerId="ADAL" clId="{FA87247D-DE75-48A7-8FB0-469E58F410B2}" dt="2023-06-13T19:00:30.318" v="130" actId="14100"/>
          <ac:spMkLst>
            <pc:docMk/>
            <pc:sldMk cId="1012782302" sldId="302"/>
            <ac:spMk id="10" creationId="{00000000-0000-0000-0000-000000000000}"/>
          </ac:spMkLst>
        </pc:spChg>
        <pc:spChg chg="mod">
          <ac:chgData name="Stephanie Stanley" userId="8643cf64-3ed3-444d-aa5e-2650bc63f3af" providerId="ADAL" clId="{FA87247D-DE75-48A7-8FB0-469E58F410B2}" dt="2023-06-13T19:00:26.222" v="128" actId="14100"/>
          <ac:spMkLst>
            <pc:docMk/>
            <pc:sldMk cId="1012782302" sldId="302"/>
            <ac:spMk id="11" creationId="{00000000-0000-0000-0000-000000000000}"/>
          </ac:spMkLst>
        </pc:spChg>
      </pc:sldChg>
      <pc:sldChg chg="addSp delSp modSp mod">
        <pc:chgData name="Stephanie Stanley" userId="8643cf64-3ed3-444d-aa5e-2650bc63f3af" providerId="ADAL" clId="{FA87247D-DE75-48A7-8FB0-469E58F410B2}" dt="2023-06-13T18:52:32.432" v="79" actId="1076"/>
        <pc:sldMkLst>
          <pc:docMk/>
          <pc:sldMk cId="2341269427" sldId="304"/>
        </pc:sldMkLst>
        <pc:spChg chg="mod">
          <ac:chgData name="Stephanie Stanley" userId="8643cf64-3ed3-444d-aa5e-2650bc63f3af" providerId="ADAL" clId="{FA87247D-DE75-48A7-8FB0-469E58F410B2}" dt="2023-06-13T18:52:22.272" v="76" actId="14100"/>
          <ac:spMkLst>
            <pc:docMk/>
            <pc:sldMk cId="2341269427" sldId="304"/>
            <ac:spMk id="10" creationId="{00000000-0000-0000-0000-000000000000}"/>
          </ac:spMkLst>
        </pc:spChg>
        <pc:spChg chg="mod">
          <ac:chgData name="Stephanie Stanley" userId="8643cf64-3ed3-444d-aa5e-2650bc63f3af" providerId="ADAL" clId="{FA87247D-DE75-48A7-8FB0-469E58F410B2}" dt="2023-06-13T18:52:32.432" v="79" actId="1076"/>
          <ac:spMkLst>
            <pc:docMk/>
            <pc:sldMk cId="2341269427" sldId="304"/>
            <ac:spMk id="11" creationId="{00000000-0000-0000-0000-000000000000}"/>
          </ac:spMkLst>
        </pc:spChg>
        <pc:picChg chg="add mod">
          <ac:chgData name="Stephanie Stanley" userId="8643cf64-3ed3-444d-aa5e-2650bc63f3af" providerId="ADAL" clId="{FA87247D-DE75-48A7-8FB0-469E58F410B2}" dt="2023-06-13T18:52:15.296" v="75" actId="14100"/>
          <ac:picMkLst>
            <pc:docMk/>
            <pc:sldMk cId="2341269427" sldId="304"/>
            <ac:picMk id="2" creationId="{83AAE813-4E9F-84DD-2C4D-F93E899ADE66}"/>
          </ac:picMkLst>
        </pc:picChg>
        <pc:picChg chg="del mod">
          <ac:chgData name="Stephanie Stanley" userId="8643cf64-3ed3-444d-aa5e-2650bc63f3af" providerId="ADAL" clId="{FA87247D-DE75-48A7-8FB0-469E58F410B2}" dt="2023-06-13T18:52:06.836" v="71" actId="21"/>
          <ac:picMkLst>
            <pc:docMk/>
            <pc:sldMk cId="2341269427" sldId="304"/>
            <ac:picMk id="13" creationId="{00000000-0000-0000-0000-000000000000}"/>
          </ac:picMkLst>
        </pc:picChg>
        <pc:picChg chg="mod">
          <ac:chgData name="Stephanie Stanley" userId="8643cf64-3ed3-444d-aa5e-2650bc63f3af" providerId="ADAL" clId="{FA87247D-DE75-48A7-8FB0-469E58F410B2}" dt="2023-06-13T18:52:28.216" v="78" actId="1076"/>
          <ac:picMkLst>
            <pc:docMk/>
            <pc:sldMk cId="2341269427" sldId="304"/>
            <ac:picMk id="15" creationId="{00000000-0000-0000-0000-000000000000}"/>
          </ac:picMkLst>
        </pc:picChg>
        <pc:picChg chg="mod">
          <ac:chgData name="Stephanie Stanley" userId="8643cf64-3ed3-444d-aa5e-2650bc63f3af" providerId="ADAL" clId="{FA87247D-DE75-48A7-8FB0-469E58F410B2}" dt="2023-06-13T18:51:54.080" v="69" actId="1076"/>
          <ac:picMkLst>
            <pc:docMk/>
            <pc:sldMk cId="2341269427" sldId="304"/>
            <ac:picMk id="4098" creationId="{00000000-0000-0000-0000-000000000000}"/>
          </ac:picMkLst>
        </pc:picChg>
      </pc:sldChg>
      <pc:sldChg chg="modSp mod">
        <pc:chgData name="Stephanie Stanley" userId="8643cf64-3ed3-444d-aa5e-2650bc63f3af" providerId="ADAL" clId="{FA87247D-DE75-48A7-8FB0-469E58F410B2}" dt="2023-06-13T19:00:12.533" v="126" actId="14100"/>
        <pc:sldMkLst>
          <pc:docMk/>
          <pc:sldMk cId="3653972462" sldId="305"/>
        </pc:sldMkLst>
        <pc:spChg chg="mod">
          <ac:chgData name="Stephanie Stanley" userId="8643cf64-3ed3-444d-aa5e-2650bc63f3af" providerId="ADAL" clId="{FA87247D-DE75-48A7-8FB0-469E58F410B2}" dt="2023-06-13T19:00:12.533" v="126" actId="14100"/>
          <ac:spMkLst>
            <pc:docMk/>
            <pc:sldMk cId="3653972462" sldId="305"/>
            <ac:spMk id="11" creationId="{00000000-0000-0000-0000-000000000000}"/>
          </ac:spMkLst>
        </pc:spChg>
      </pc:sldChg>
      <pc:sldChg chg="modSp mod">
        <pc:chgData name="Stephanie Stanley" userId="8643cf64-3ed3-444d-aa5e-2650bc63f3af" providerId="ADAL" clId="{FA87247D-DE75-48A7-8FB0-469E58F410B2}" dt="2023-06-13T18:50:06.433" v="56" actId="2711"/>
        <pc:sldMkLst>
          <pc:docMk/>
          <pc:sldMk cId="759198146" sldId="306"/>
        </pc:sldMkLst>
        <pc:spChg chg="mod">
          <ac:chgData name="Stephanie Stanley" userId="8643cf64-3ed3-444d-aa5e-2650bc63f3af" providerId="ADAL" clId="{FA87247D-DE75-48A7-8FB0-469E58F410B2}" dt="2023-06-13T18:50:06.433" v="56" actId="2711"/>
          <ac:spMkLst>
            <pc:docMk/>
            <pc:sldMk cId="759198146" sldId="306"/>
            <ac:spMk id="13" creationId="{00000000-0000-0000-0000-000000000000}"/>
          </ac:spMkLst>
        </pc:spChg>
        <pc:spChg chg="mod">
          <ac:chgData name="Stephanie Stanley" userId="8643cf64-3ed3-444d-aa5e-2650bc63f3af" providerId="ADAL" clId="{FA87247D-DE75-48A7-8FB0-469E58F410B2}" dt="2023-06-13T18:50:01.427" v="55" actId="2711"/>
          <ac:spMkLst>
            <pc:docMk/>
            <pc:sldMk cId="759198146" sldId="306"/>
            <ac:spMk id="20489" creationId="{00000000-0000-0000-0000-000000000000}"/>
          </ac:spMkLst>
        </pc:spChg>
      </pc:sldChg>
      <pc:sldChg chg="modSp mod">
        <pc:chgData name="Stephanie Stanley" userId="8643cf64-3ed3-444d-aa5e-2650bc63f3af" providerId="ADAL" clId="{FA87247D-DE75-48A7-8FB0-469E58F410B2}" dt="2023-06-13T18:50:22.204" v="58" actId="2711"/>
        <pc:sldMkLst>
          <pc:docMk/>
          <pc:sldMk cId="3833663753" sldId="307"/>
        </pc:sldMkLst>
        <pc:spChg chg="mod">
          <ac:chgData name="Stephanie Stanley" userId="8643cf64-3ed3-444d-aa5e-2650bc63f3af" providerId="ADAL" clId="{FA87247D-DE75-48A7-8FB0-469E58F410B2}" dt="2023-06-13T18:50:17.011" v="57" actId="2711"/>
          <ac:spMkLst>
            <pc:docMk/>
            <pc:sldMk cId="3833663753" sldId="307"/>
            <ac:spMk id="13" creationId="{00000000-0000-0000-0000-000000000000}"/>
          </ac:spMkLst>
        </pc:spChg>
        <pc:spChg chg="mod">
          <ac:chgData name="Stephanie Stanley" userId="8643cf64-3ed3-444d-aa5e-2650bc63f3af" providerId="ADAL" clId="{FA87247D-DE75-48A7-8FB0-469E58F410B2}" dt="2023-06-13T18:50:22.204" v="58" actId="2711"/>
          <ac:spMkLst>
            <pc:docMk/>
            <pc:sldMk cId="3833663753" sldId="307"/>
            <ac:spMk id="2048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04FF6F0-1768-4415-BFF8-DECEF41E11C6}" type="datetimeFigureOut">
              <a:rPr lang="en-US"/>
              <a:pPr>
                <a:defRPr/>
              </a:pPr>
              <a:t>6/13/2023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C794DB7-51E2-4220-B152-038117FAACC0}" type="slidenum">
              <a:rPr lang="en-US"/>
              <a:pPr>
                <a:defRPr/>
              </a:pPr>
              <a:t>‹#›</a:t>
            </a:fld>
            <a:endParaRPr lang="en-US"/>
          </a:p>
        </p:txBody>
      </p:sp>
    </p:spTree>
    <p:extLst>
      <p:ext uri="{BB962C8B-B14F-4D97-AF65-F5344CB8AC3E}">
        <p14:creationId xmlns:p14="http://schemas.microsoft.com/office/powerpoint/2010/main" val="33179516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Welcome parents, family, and community members!  This presentation is designed to tell you a little about GEAR UP at our school and what your student should be doing this year to get ready for college.</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AF93FA-576B-4F7E-9A94-021E7058BA89}" type="slidenum">
              <a:rPr lang="en-US" smtClean="0"/>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049BB9-6815-4C52-8A6E-C90E7491C17A}" type="slidenum">
              <a:rPr lang="en-US" smtClean="0"/>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Start planning now with your counselor and student to make sure they are on track to be able to get into college. These 15 credits must be in college preparatory classes, with a C- or better. Note:</a:t>
            </a:r>
            <a:r>
              <a:rPr lang="en-US" baseline="0" dirty="0"/>
              <a:t> these are the MINIMUM requirements.</a:t>
            </a:r>
            <a:endParaRPr lang="en-US" dirty="0"/>
          </a:p>
          <a:p>
            <a:pPr eaLnBrk="1" hangingPunct="1">
              <a:spcBef>
                <a:spcPct val="0"/>
              </a:spcBef>
            </a:pPr>
            <a:endParaRPr lang="en-US" dirty="0"/>
          </a:p>
          <a:p>
            <a:pPr eaLnBrk="1" hangingPunct="1">
              <a:spcBef>
                <a:spcPct val="0"/>
              </a:spcBef>
            </a:pPr>
            <a:r>
              <a:rPr lang="en-US" dirty="0"/>
              <a:t>Admission requirements to 4-year universities in Utah also include graduating from high school [which also requires showing proficiency in Essential Skills of Reading (beginning 2012), Writing (beginning 2013) and Applied Math (beginning 2014)], taking the SAT or ACT, and a satisfactory GPA in all coursework. </a:t>
            </a:r>
          </a:p>
          <a:p>
            <a:pPr eaLnBrk="1" hangingPunct="1">
              <a:spcBef>
                <a:spcPct val="0"/>
              </a:spcBef>
            </a:pPr>
            <a:endParaRPr lang="en-US" dirty="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09BBC5-AB97-45C3-9C04-844E908AD621}" type="slidenum">
              <a:rPr lang="en-US" smtClean="0"/>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Colleges and universities like to see well-rounded students who are involved in their schools and communities. In addition, extracurricular activities or part-time jobs are good ways for students to explore interests and possible careers.</a:t>
            </a: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EC8C99-72A7-49A8-83EB-DADCA78F05E9}" type="slidenum">
              <a:rPr lang="en-US" smtClean="0"/>
              <a:pPr fontAlgn="base">
                <a:spcBef>
                  <a:spcPct val="0"/>
                </a:spcBef>
                <a:spcAft>
                  <a:spcPct val="0"/>
                </a:spcAft>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Your school will be offering visits to college campuses for students to gain exposure to majors, admission requirements and much more. Students should take advantage of these, as well as opportunities when colleges visit the high school or nearby community and think about where they might want to go to school.</a:t>
            </a: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8B5D80-CCF9-488D-8B87-FE5C83930278}" type="slidenum">
              <a:rPr lang="en-US" smtClean="0"/>
              <a:pPr fontAlgn="base">
                <a:spcBef>
                  <a:spcPct val="0"/>
                </a:spcBef>
                <a:spcAft>
                  <a:spcPct val="0"/>
                </a:spcAft>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It’s never too late – or early – to start a college savings account. Talk to a bank or credit union to set up an account.</a:t>
            </a:r>
          </a:p>
          <a:p>
            <a:pPr eaLnBrk="1" hangingPunct="1">
              <a:spcBef>
                <a:spcPct val="0"/>
              </a:spcBef>
            </a:pPr>
            <a:r>
              <a:rPr lang="en-US" dirty="0"/>
              <a:t>[If your school offers Individual Development Accounts for students, offer information about this option.]</a:t>
            </a:r>
          </a:p>
          <a:p>
            <a:pPr eaLnBrk="1" hangingPunct="1">
              <a:spcBef>
                <a:spcPct val="0"/>
              </a:spcBef>
            </a:pPr>
            <a:endParaRPr lang="en-US" dirty="0"/>
          </a:p>
          <a:p>
            <a:pPr eaLnBrk="1" hangingPunct="1">
              <a:spcBef>
                <a:spcPct val="0"/>
              </a:spcBef>
            </a:pPr>
            <a:r>
              <a:rPr lang="en-US" dirty="0"/>
              <a:t>There are plenty of scholarships to apply for that are open to anyone in high school, or sometimes younger. Start searching for scholarships to apply to now – or in the future.</a:t>
            </a:r>
          </a:p>
          <a:p>
            <a:pPr eaLnBrk="1" hangingPunct="1">
              <a:spcBef>
                <a:spcPct val="0"/>
              </a:spcBef>
            </a:pPr>
            <a:endParaRPr lang="en-US" dirty="0"/>
          </a:p>
          <a:p>
            <a:pPr eaLnBrk="1" hangingPunct="1">
              <a:spcBef>
                <a:spcPct val="0"/>
              </a:spcBef>
            </a:pPr>
            <a:r>
              <a:rPr lang="en-US" dirty="0"/>
              <a:t>Fill out the FAFSA4Caster (we’ll talk about the FAFSA more in future workshops) to have an idea what type of financial aid your student will be eligible for.</a:t>
            </a: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5EAF3E-9EAB-48CF-96B8-EB8093EC427F}" type="slidenum">
              <a:rPr lang="en-US" smtClean="0"/>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One of the best things you can do is to simply talk to your student about their plans for after high school and be supportive of their college and professional goals. Let them know that you EXPECT them to continue their education, not IF but WHEN.</a:t>
            </a:r>
          </a:p>
          <a:p>
            <a:pPr eaLnBrk="1" hangingPunct="1">
              <a:spcBef>
                <a:spcPct val="0"/>
              </a:spcBef>
            </a:pPr>
            <a:endParaRPr lang="en-US" dirty="0"/>
          </a:p>
          <a:p>
            <a:pPr eaLnBrk="1" hangingPunct="1">
              <a:spcBef>
                <a:spcPct val="0"/>
              </a:spcBef>
            </a:pPr>
            <a:r>
              <a:rPr lang="en-US" dirty="0"/>
              <a:t>In addition, be in touch with the school and teachers through Open Houses, Parent-Teacher conferences, or other chances to get involved, like chaperoning college campus visits with GEAR UP.</a:t>
            </a: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11A728-D587-4ABD-8827-FD52EA540797}" type="slidenum">
              <a:rPr lang="en-US" smtClean="0"/>
              <a:pPr fontAlgn="base">
                <a:spcBef>
                  <a:spcPct val="0"/>
                </a:spcBef>
                <a:spcAft>
                  <a:spcPct val="0"/>
                </a:spcAft>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 freshman year is an important transition year that will set the tone for the rest of high school. Make sure that your student is not overwhelmed with extracurricular activities, sports, or social obligations that makes academics suffer. Additional tutoring or support may be available for students – no matter what, teachers what to see your student succeed!</a:t>
            </a: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68DEA7-9BE4-46A9-AA05-D3DBFDEF74ED}" type="slidenum">
              <a:rPr lang="en-US" smtClean="0"/>
              <a:pPr fontAlgn="base">
                <a:spcBef>
                  <a:spcPct val="0"/>
                </a:spcBef>
                <a:spcAft>
                  <a:spcPct val="0"/>
                </a:spcAft>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10</a:t>
            </a:r>
            <a:r>
              <a:rPr lang="en-US" baseline="30000" dirty="0"/>
              <a:t>th</a:t>
            </a:r>
            <a:r>
              <a:rPr lang="en-US" dirty="0"/>
              <a:t> grade students should continue to take courses that are required for college admission, get good grades, stay involved in school and community, and add to their college payment plan through scholarships and/or savings.</a:t>
            </a:r>
          </a:p>
          <a:p>
            <a:pPr eaLnBrk="1" hangingPunct="1">
              <a:spcBef>
                <a:spcPct val="0"/>
              </a:spcBef>
            </a:pPr>
            <a:endParaRPr lang="en-US" dirty="0"/>
          </a:p>
          <a:p>
            <a:pPr eaLnBrk="1" hangingPunct="1">
              <a:spcBef>
                <a:spcPct val="0"/>
              </a:spcBef>
            </a:pPr>
            <a:r>
              <a:rPr lang="en-US" dirty="0"/>
              <a:t>In addition, students should consider taking the PSAT 10 (Preliminary SAT) held</a:t>
            </a:r>
            <a:r>
              <a:rPr lang="en-US" baseline="0" dirty="0"/>
              <a:t> in October </a:t>
            </a:r>
            <a:r>
              <a:rPr lang="en-US" dirty="0"/>
              <a:t>or the ACT ASPIRE test. These are excellent practice for the SAT or ACT. </a:t>
            </a:r>
          </a:p>
          <a:p>
            <a:pPr eaLnBrk="1" hangingPunct="1">
              <a:spcBef>
                <a:spcPct val="0"/>
              </a:spcBef>
            </a:pPr>
            <a:endParaRPr lang="en-US" dirty="0"/>
          </a:p>
          <a:p>
            <a:pPr eaLnBrk="1" hangingPunct="1">
              <a:spcBef>
                <a:spcPct val="0"/>
              </a:spcBef>
            </a:pPr>
            <a:r>
              <a:rPr lang="en-US" dirty="0"/>
              <a:t>http://www.collegeboard.com/student/testing/psat/reg.html </a:t>
            </a:r>
          </a:p>
          <a:p>
            <a:pPr eaLnBrk="1" hangingPunct="1">
              <a:spcBef>
                <a:spcPct val="0"/>
              </a:spcBef>
            </a:pPr>
            <a:r>
              <a:rPr lang="en-US" dirty="0"/>
              <a:t>http://www.act.org/planstudent/</a:t>
            </a: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8D7AFC-68B9-4F2F-8FFC-B3BBDB1BADA7}" type="slidenum">
              <a:rPr lang="en-US" smtClean="0"/>
              <a:pPr fontAlgn="base">
                <a:spcBef>
                  <a:spcPct val="0"/>
                </a:spcBef>
                <a:spcAft>
                  <a:spcPct val="0"/>
                </a:spcAft>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 PSAT (when taken in 11</a:t>
            </a:r>
            <a:r>
              <a:rPr lang="en-US" baseline="30000" dirty="0"/>
              <a:t>th</a:t>
            </a:r>
            <a:r>
              <a:rPr lang="en-US" dirty="0"/>
              <a:t> grade) is used in determining National Merit Scholarships by the federal government.</a:t>
            </a:r>
          </a:p>
          <a:p>
            <a:pPr eaLnBrk="1" hangingPunct="1">
              <a:spcBef>
                <a:spcPct val="0"/>
              </a:spcBef>
            </a:pPr>
            <a:endParaRPr lang="en-US" dirty="0"/>
          </a:p>
          <a:p>
            <a:pPr eaLnBrk="1" hangingPunct="1">
              <a:spcBef>
                <a:spcPct val="0"/>
              </a:spcBef>
            </a:pPr>
            <a:r>
              <a:rPr lang="en-US" dirty="0"/>
              <a:t>Most universities require students to take the SAT or ACT, and scholarships are often based on these scores. Taking them starting junior year will allow students to take them more than once if they wish.</a:t>
            </a:r>
          </a:p>
          <a:p>
            <a:pPr eaLnBrk="1" hangingPunct="1">
              <a:spcBef>
                <a:spcPct val="0"/>
              </a:spcBef>
            </a:pPr>
            <a:endParaRPr lang="en-US" dirty="0"/>
          </a:p>
          <a:p>
            <a:pPr eaLnBrk="1" hangingPunct="1">
              <a:spcBef>
                <a:spcPct val="0"/>
              </a:spcBef>
            </a:pPr>
            <a:r>
              <a:rPr lang="en-US" dirty="0"/>
              <a:t>SAT Subject Exams are a chance to show proficiency in a specific subject such as Writing, Math, or a Foreign Language. Doing well on these tests might help with admission into more selective schools, as well as scholarships.</a:t>
            </a:r>
          </a:p>
          <a:p>
            <a:pPr eaLnBrk="1" hangingPunct="1">
              <a:spcBef>
                <a:spcPct val="0"/>
              </a:spcBef>
            </a:pPr>
            <a:endParaRPr lang="en-US" dirty="0"/>
          </a:p>
          <a:p>
            <a:pPr eaLnBrk="1" hangingPunct="1">
              <a:spcBef>
                <a:spcPct val="0"/>
              </a:spcBef>
            </a:pPr>
            <a:r>
              <a:rPr lang="en-US" dirty="0"/>
              <a:t>If your school offers advanced placement (AP) classes, students should take the exams in order to receive college credit in the future.</a:t>
            </a: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574580-C705-4D4E-A72D-D807FD0B136C}" type="slidenum">
              <a:rPr lang="en-US" smtClean="0"/>
              <a:pPr fontAlgn="base">
                <a:spcBef>
                  <a:spcPct val="0"/>
                </a:spcBef>
                <a:spcAft>
                  <a:spcPct val="0"/>
                </a:spcAft>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Students should use their junior year to narrow their college choices that may include a “safety” school (one that they are sure to get in to) and a “reach” (one that is more selective and may not be guaranteed admission). Students should attend college fairs and campus visits.</a:t>
            </a:r>
          </a:p>
          <a:p>
            <a:pPr eaLnBrk="1" hangingPunct="1">
              <a:spcBef>
                <a:spcPct val="0"/>
              </a:spcBef>
            </a:pPr>
            <a:endParaRPr lang="en-US" dirty="0"/>
          </a:p>
          <a:p>
            <a:pPr eaLnBrk="1" hangingPunct="1">
              <a:spcBef>
                <a:spcPct val="0"/>
              </a:spcBef>
            </a:pPr>
            <a:r>
              <a:rPr lang="en-US" dirty="0"/>
              <a:t>Many scholarships open for seniors as early as the summer after junior year – students should have possible essays ready along with scholarships they want to apply for in the coming year.</a:t>
            </a: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DAB513-95C6-429A-AEE8-3DB3102EA600}" type="slidenum">
              <a:rPr lang="en-US" smtClean="0"/>
              <a:pPr fontAlgn="base">
                <a:spcBef>
                  <a:spcPct val="0"/>
                </a:spcBef>
                <a:spcAft>
                  <a:spcPct val="0"/>
                </a:spcAft>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dirty="0">
                <a:latin typeface="Calibri" pitchFamily="34" charset="0"/>
              </a:rPr>
              <a:t>This is the motto of GEAR UP which stands for Gaining Early Awareness and Readiness for Undergraduate Programs.</a:t>
            </a:r>
          </a:p>
          <a:p>
            <a:pPr eaLnBrk="1" hangingPunct="1"/>
            <a:endParaRPr lang="en-US" altLang="en-US" dirty="0">
              <a:latin typeface="Calibri" pitchFamily="34" charset="0"/>
            </a:endParaRPr>
          </a:p>
          <a:p>
            <a:pPr eaLnBrk="1" hangingPunct="1"/>
            <a:r>
              <a:rPr lang="en-US" altLang="en-US" dirty="0">
                <a:latin typeface="Calibri" pitchFamily="34" charset="0"/>
              </a:rPr>
              <a:t>The GEAR UP program in Utah is funded by the U.S. Department of Education, run through Utah Valley University, and supports middle and high schools across the state to encourage students to pursue higher education and prepare them to succeed.  </a:t>
            </a:r>
          </a:p>
          <a:p>
            <a:pPr eaLnBrk="1" hangingPunct="1">
              <a:spcBef>
                <a:spcPct val="0"/>
              </a:spcBef>
            </a:pPr>
            <a:endParaRPr lang="en-US" altLang="en-US" dirty="0"/>
          </a:p>
          <a:p>
            <a:pPr eaLnBrk="1" hangingPunct="1">
              <a:spcBef>
                <a:spcPct val="0"/>
              </a:spcBef>
            </a:pPr>
            <a:r>
              <a:rPr lang="en-US" altLang="en-US" dirty="0"/>
              <a:t>Explain what kinds of activities GEAR UP is doing at your school</a:t>
            </a:r>
            <a:r>
              <a:rPr lang="en-US" altLang="en-US" baseline="0" dirty="0"/>
              <a:t> and how parents can be involved (attending workshops, chaperoning college visits, etc.)</a:t>
            </a:r>
            <a:endParaRPr lang="en-US" altLang="en-US" dirty="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750B98-F779-4B01-809F-FE5D5CE3543B}" type="slidenum">
              <a:rPr lang="en-US" smtClean="0"/>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Be sure to take the SAT or ACT if students will be applying to a 4-year college or university. Register well in advance and consider doing a free prep program to get a better score (available online or with books in the College Counseling office or library).</a:t>
            </a:r>
          </a:p>
          <a:p>
            <a:pPr eaLnBrk="1" hangingPunct="1">
              <a:spcBef>
                <a:spcPct val="0"/>
              </a:spcBef>
            </a:pPr>
            <a:endParaRPr lang="en-US"/>
          </a:p>
          <a:p>
            <a:pPr eaLnBrk="1" hangingPunct="1">
              <a:spcBef>
                <a:spcPct val="0"/>
              </a:spcBef>
            </a:pPr>
            <a:r>
              <a:rPr lang="en-US"/>
              <a:t>SAT Subject Exams are a chance to show proficiency in a specific subject such as Writing, Math, or a Foreign Language. Doing well on these tests might help with admission into more selective schools, as well as scholarships.</a:t>
            </a:r>
          </a:p>
          <a:p>
            <a:pPr eaLnBrk="1" hangingPunct="1">
              <a:spcBef>
                <a:spcPct val="0"/>
              </a:spcBef>
            </a:pPr>
            <a:endParaRPr lang="en-US"/>
          </a:p>
          <a:p>
            <a:pPr eaLnBrk="1" hangingPunct="1">
              <a:spcBef>
                <a:spcPct val="0"/>
              </a:spcBef>
            </a:pPr>
            <a:r>
              <a:rPr lang="en-US"/>
              <a:t>If your school offers advanced placement (AP) classes, students should take the exams in order to receive college credit in the future.</a:t>
            </a:r>
          </a:p>
          <a:p>
            <a:pPr eaLnBrk="1" hangingPunct="1">
              <a:spcBef>
                <a:spcPct val="0"/>
              </a:spcBef>
            </a:pPr>
            <a:endParaRPr lang="en-US"/>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124945-31EF-499C-A153-1331516924D0}" type="slidenum">
              <a:rPr lang="en-US" smtClean="0"/>
              <a:pPr fontAlgn="base">
                <a:spcBef>
                  <a:spcPct val="0"/>
                </a:spcBef>
                <a:spcAft>
                  <a:spcPct val="0"/>
                </a:spcAft>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By senior year, students should have a plan on where they want to apply to college, visiting them if at all possible to make sure it’s a good fit. They should have a list of when application deadlines occur and start compiling the necessary information (letters of recommendation, essays, transcripts, etc.) to be ready to apply by the fall or winter (some deadlines might be rolling, and be through the spring.</a:t>
            </a:r>
          </a:p>
          <a:p>
            <a:pPr eaLnBrk="1" hangingPunct="1">
              <a:spcBef>
                <a:spcPct val="0"/>
              </a:spcBef>
            </a:pPr>
            <a:endParaRPr lang="en-US" dirty="0"/>
          </a:p>
          <a:p>
            <a:pPr eaLnBrk="1" hangingPunct="1">
              <a:spcBef>
                <a:spcPct val="0"/>
              </a:spcBef>
            </a:pPr>
            <a:r>
              <a:rPr lang="en-US" dirty="0"/>
              <a:t>Finally, students will have to officially accept a college admission offer, in part looking at the financial aid package that the school will award.  Which brings us to…</a:t>
            </a: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BF4F97-C280-456B-9C6B-8B8521BD290A}" type="slidenum">
              <a:rPr lang="en-US" smtClean="0"/>
              <a:pPr fontAlgn="base">
                <a:spcBef>
                  <a:spcPct val="0"/>
                </a:spcBef>
                <a:spcAft>
                  <a:spcPct val="0"/>
                </a:spcAft>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a:t>PAYING FOR COLLEGE.</a:t>
            </a:r>
          </a:p>
          <a:p>
            <a:pPr eaLnBrk="1" hangingPunct="1">
              <a:spcBef>
                <a:spcPct val="0"/>
              </a:spcBef>
              <a:defRPr/>
            </a:pPr>
            <a:r>
              <a:rPr lang="en-US" dirty="0"/>
              <a:t>The senior year is the MOST IMPORTANT year when getting money to pay for college. We will be putting on workshops for families to learn more about these in detail throughout the year, but keep these in mind as the school year begins!</a:t>
            </a:r>
          </a:p>
          <a:p>
            <a:pPr eaLnBrk="1" hangingPunct="1">
              <a:spcBef>
                <a:spcPct val="0"/>
              </a:spcBef>
              <a:defRPr/>
            </a:pPr>
            <a:endParaRPr lang="en-US" dirty="0"/>
          </a:p>
          <a:p>
            <a:pPr marL="228600" indent="-228600" eaLnBrk="1" hangingPunct="1">
              <a:spcBef>
                <a:spcPct val="0"/>
              </a:spcBef>
              <a:buFontTx/>
              <a:buAutoNum type="arabicPeriod"/>
              <a:defRPr/>
            </a:pPr>
            <a:r>
              <a:rPr lang="en-US" dirty="0"/>
              <a:t>Hopefully the student has a college savings account, and is continuing to put money in it.</a:t>
            </a:r>
          </a:p>
          <a:p>
            <a:pPr marL="228600" indent="-228600" eaLnBrk="1" hangingPunct="1">
              <a:spcBef>
                <a:spcPct val="0"/>
              </a:spcBef>
              <a:buFontTx/>
              <a:buAutoNum type="arabicPeriod"/>
              <a:defRPr/>
            </a:pPr>
            <a:r>
              <a:rPr lang="en-US" dirty="0"/>
              <a:t>Scholarships, scholarships, scholarships! There are so many scholarships available. In general, students can use similar essay questions and letters of recommendation for many scholarship applications which makes it easy to apply for lots of scholarships!  Remember – this is FREE MONEY.</a:t>
            </a:r>
          </a:p>
          <a:p>
            <a:pPr marL="228600" indent="-228600" eaLnBrk="1" hangingPunct="1">
              <a:spcBef>
                <a:spcPct val="0"/>
              </a:spcBef>
              <a:buFontTx/>
              <a:buAutoNum type="arabicPeriod"/>
              <a:defRPr/>
            </a:pPr>
            <a:r>
              <a:rPr lang="en-US" dirty="0"/>
              <a:t>And most importantly, parents should help students fill out the Free Application for Federal Student Aid (FAFSA) as close to January1 as possible. This will allow your student to be eligible for federal financial aid, including grants and loans, some of which is first-come, first-serve. We will go over this in detail in the future, and even have a night where you can work on it with additional help.</a:t>
            </a: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D2C79C-F2C9-4394-A7F2-04CF8FBA1828}" type="slidenum">
              <a:rPr lang="en-US" smtClean="0"/>
              <a:pPr fontAlgn="base">
                <a:spcBef>
                  <a:spcPct val="0"/>
                </a:spcBef>
                <a:spcAft>
                  <a:spcPct val="0"/>
                </a:spcAft>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87241A-9B38-4731-8AE5-D228C4383164}" type="slidenum">
              <a:rPr lang="en-US" smtClean="0"/>
              <a:pPr fontAlgn="base">
                <a:spcBef>
                  <a:spcPct val="0"/>
                </a:spcBef>
                <a:spcAft>
                  <a:spcPct val="0"/>
                </a:spcAft>
                <a:defRPr/>
              </a:pPr>
              <a:t>23</a:t>
            </a:fld>
            <a:endParaRPr lang="en-US"/>
          </a:p>
        </p:txBody>
      </p:sp>
    </p:spTree>
    <p:extLst>
      <p:ext uri="{BB962C8B-B14F-4D97-AF65-F5344CB8AC3E}">
        <p14:creationId xmlns:p14="http://schemas.microsoft.com/office/powerpoint/2010/main" val="1758715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87241A-9B38-4731-8AE5-D228C4383164}" type="slidenum">
              <a:rPr lang="en-US" smtClean="0"/>
              <a:pPr fontAlgn="base">
                <a:spcBef>
                  <a:spcPct val="0"/>
                </a:spcBef>
                <a:spcAft>
                  <a:spcPct val="0"/>
                </a:spcAft>
                <a:defRPr/>
              </a:pPr>
              <a:t>24</a:t>
            </a:fld>
            <a:endParaRPr lang="en-US"/>
          </a:p>
        </p:txBody>
      </p:sp>
    </p:spTree>
    <p:extLst>
      <p:ext uri="{BB962C8B-B14F-4D97-AF65-F5344CB8AC3E}">
        <p14:creationId xmlns:p14="http://schemas.microsoft.com/office/powerpoint/2010/main" val="848586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dirty="0"/>
              <a:t>Play “Why College?” video:</a:t>
            </a:r>
            <a:r>
              <a:rPr lang="en-US" altLang="en-US" baseline="0" dirty="0"/>
              <a:t> https://youtu.be/-N6nru0nThg</a:t>
            </a:r>
          </a:p>
          <a:p>
            <a:pPr eaLnBrk="1" hangingPunct="1"/>
            <a:r>
              <a:rPr lang="en-US" altLang="en-US" baseline="0" dirty="0"/>
              <a:t>Here’s a quick video by  Oregon GEAR UP</a:t>
            </a:r>
            <a:endParaRPr lang="en-US" altLang="en-US" dirty="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750B98-F779-4B01-809F-FE5D5CE3543B}" type="slidenum">
              <a:rPr lang="en-US" smtClean="0"/>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dirty="0"/>
              <a:t>With a college</a:t>
            </a:r>
            <a:r>
              <a:rPr lang="en-US" altLang="en-US" baseline="0" dirty="0"/>
              <a:t> degree you make more money, and have greater job security. Jobs that require a college degree are also more likely to include benefits such as dental insurance and retirement plans.</a:t>
            </a:r>
            <a:endParaRPr lang="en-US" altLang="en-US" dirty="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750B98-F779-4B01-809F-FE5D5CE3543B}" type="slidenum">
              <a:rPr lang="en-US" smtClean="0"/>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dirty="0"/>
              <a:t>The</a:t>
            </a:r>
            <a:r>
              <a:rPr lang="en-US" altLang="en-US" baseline="0" dirty="0"/>
              <a:t> fastest growing occupations will require a college degree. Individuals with a college degree report greater job satisfaction, too.</a:t>
            </a:r>
            <a:endParaRPr lang="en-US" altLang="en-US" dirty="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750B98-F779-4B01-809F-FE5D5CE3543B}" type="slidenum">
              <a:rPr lang="en-US" smtClean="0"/>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750B98-F779-4B01-809F-FE5D5CE3543B}" type="slidenum">
              <a:rPr lang="en-US" smtClean="0"/>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dirty="0"/>
              <a:t>College is</a:t>
            </a:r>
            <a:r>
              <a:rPr lang="en-US" altLang="en-US" baseline="0" dirty="0"/>
              <a:t> also a host to many “intangibles”: the opportunity to discover passions and learn in-depth about a field of study, the chance to meet new people and try new experiences, and a supportive independence.</a:t>
            </a:r>
            <a:endParaRPr lang="en-US" altLang="en-US" dirty="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750B98-F779-4B01-809F-FE5D5CE3543B}" type="slidenum">
              <a:rPr lang="en-US" smtClean="0"/>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We want to go over what your student should be doing now to prepare for college – and how you can help them along the way.</a:t>
            </a:r>
          </a:p>
          <a:p>
            <a:pPr eaLnBrk="1" hangingPunct="1">
              <a:spcBef>
                <a:spcPct val="0"/>
              </a:spcBef>
            </a:pPr>
            <a:endParaRPr lang="en-US"/>
          </a:p>
          <a:p>
            <a:pPr eaLnBrk="1" hangingPunct="1">
              <a:spcBef>
                <a:spcPct val="0"/>
              </a:spcBef>
            </a:pPr>
            <a:r>
              <a:rPr lang="en-US"/>
              <a:t>This information and others can be found in the College Preparation Checklist from Federal Student Aid and a worksheet that we will pass out tonight.</a:t>
            </a: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13C472-1D35-48AE-9B3E-C59A42F1E954}" type="slidenum">
              <a:rPr lang="en-US" smtClean="0"/>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There are many things that all students should be doing throughout their high school career.</a:t>
            </a: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8BF3A0-3A40-4AD8-96EF-59296A71FF25}" type="slidenum">
              <a:rPr lang="en-US" smtClean="0"/>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0219DB5-C41C-41D7-A024-CDAC78E3A83B}" type="datetimeFigureOut">
              <a:rPr lang="en-US"/>
              <a:pPr>
                <a:defRPr/>
              </a:pPr>
              <a:t>6/13/2023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A1EC02-DFFC-4819-870A-842B5FC5DA0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03D64E-3AC0-4996-86EF-15EEF8ACD37F}" type="datetimeFigureOut">
              <a:rPr lang="en-US"/>
              <a:pPr>
                <a:defRPr/>
              </a:pPr>
              <a:t>6/13/2023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4F315C-EA09-41E8-96C3-F466D94EFA8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5A62F6-0364-48E2-93FA-D2BDE4F58BF1}" type="datetimeFigureOut">
              <a:rPr lang="en-US"/>
              <a:pPr>
                <a:defRPr/>
              </a:pPr>
              <a:t>6/13/2023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9DDD54-9A5D-4B58-B2B3-4B3E6B7424A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0514308-FA08-406B-A266-FD46DC66EA1E}" type="datetimeFigureOut">
              <a:rPr lang="en-US"/>
              <a:pPr>
                <a:defRPr/>
              </a:pPr>
              <a:t>6/13/2023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5ED043-264C-42EE-9E26-080FD2F17A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D965E9F-EBFA-4D7A-A68C-06CA6C393FEC}" type="datetimeFigureOut">
              <a:rPr lang="en-US"/>
              <a:pPr>
                <a:defRPr/>
              </a:pPr>
              <a:t>6/13/2023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15A3A9-A2A3-4AB7-A412-13E53519545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352A293-F06D-463D-B1C5-D4942976CAFE}" type="datetimeFigureOut">
              <a:rPr lang="en-US"/>
              <a:pPr>
                <a:defRPr/>
              </a:pPr>
              <a:t>6/13/2023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3B154D-FF71-4364-A01E-EA17C5BE07B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652DC36-817F-458A-BB4C-90D8F69F8921}" type="datetimeFigureOut">
              <a:rPr lang="en-US"/>
              <a:pPr>
                <a:defRPr/>
              </a:pPr>
              <a:t>6/13/2023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9B6BE63-0062-41EA-AFF9-18CA16BE6A4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BD6A81E-1A04-4180-88F1-C8A1429B6793}" type="datetimeFigureOut">
              <a:rPr lang="en-US"/>
              <a:pPr>
                <a:defRPr/>
              </a:pPr>
              <a:t>6/13/2023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DD0B065-6F27-4CE8-AA4A-2C252B1FB7D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30FBA0-E295-4C12-BA66-2984C2D08D5E}" type="datetimeFigureOut">
              <a:rPr lang="en-US"/>
              <a:pPr>
                <a:defRPr/>
              </a:pPr>
              <a:t>6/13/2023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CCDD2FF-AADB-47E1-8056-C9C6010E63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E35EF83-A52D-47D6-8544-DC3435D77FF5}" type="datetimeFigureOut">
              <a:rPr lang="en-US"/>
              <a:pPr>
                <a:defRPr/>
              </a:pPr>
              <a:t>6/13/2023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36BC5C-E6F3-4A28-8B82-16619032F63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247E84F-FE29-4EA7-980F-FDC66D9A00B5}" type="datetimeFigureOut">
              <a:rPr lang="en-US"/>
              <a:pPr>
                <a:defRPr/>
              </a:pPr>
              <a:t>6/13/2023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302D54-5628-46D7-808E-9C514867810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1EAF0DB-8ED7-44B6-B424-7E5DDE33EC9A}" type="datetimeFigureOut">
              <a:rPr lang="en-US"/>
              <a:pPr>
                <a:defRPr/>
              </a:pPr>
              <a:t>6/13/2023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35BDAF7-03C3-485A-8300-7DC2F49371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4.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gif"/><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4.pn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4.png"/><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4.png"/><Relationship Id="rId4" Type="http://schemas.microsoft.com/office/2007/relationships/hdphoto" Target="../media/hdphoto7.wdp"/></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4.png"/><Relationship Id="rId4" Type="http://schemas.microsoft.com/office/2007/relationships/hdphoto" Target="../media/hdphoto8.wdp"/></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4.png"/><Relationship Id="rId4" Type="http://schemas.microsoft.com/office/2007/relationships/hdphoto" Target="../media/hdphoto9.wdp"/></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4.png"/><Relationship Id="rId4" Type="http://schemas.microsoft.com/office/2007/relationships/hdphoto" Target="../media/hdphoto10.wdp"/></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4.png"/><Relationship Id="rId4" Type="http://schemas.microsoft.com/office/2007/relationships/hdphoto" Target="../media/hdphoto11.wdp"/></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4.png"/><Relationship Id="rId4" Type="http://schemas.microsoft.com/office/2007/relationships/hdphoto" Target="../media/hdphoto12.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4.png"/><Relationship Id="rId4" Type="http://schemas.microsoft.com/office/2007/relationships/hdphoto" Target="../media/hdphoto13.wdp"/></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4.png"/><Relationship Id="rId4" Type="http://schemas.microsoft.com/office/2007/relationships/hdphoto" Target="../media/hdphoto14.wdp"/></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4.png"/><Relationship Id="rId4" Type="http://schemas.microsoft.com/office/2007/relationships/hdphoto" Target="../media/hdphoto15.wdp"/></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N6nru0nThg?rel=0" TargetMode="External"/><Relationship Id="rId5" Type="http://schemas.openxmlformats.org/officeDocument/2006/relationships/image" Target="../media/image5.jpg"/><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4.png"/><Relationship Id="rId4" Type="http://schemas.openxmlformats.org/officeDocument/2006/relationships/hyperlink" Target="https://www.bls.gov/emp/chart-unemployment-earnings-education.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www.edpubs.gov/document/en0920h.pd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4.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4.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056529"/>
            <a:ext cx="9144000" cy="2801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021" y="-53730"/>
            <a:ext cx="9144000" cy="39069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838200" y="2855352"/>
            <a:ext cx="7772400" cy="1147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600" dirty="0">
                <a:solidFill>
                  <a:schemeClr val="bg1"/>
                </a:solidFill>
              </a:rPr>
              <a:t>College 101</a:t>
            </a:r>
          </a:p>
        </p:txBody>
      </p:sp>
      <p:sp>
        <p:nvSpPr>
          <p:cNvPr id="13" name="Subtitle 2"/>
          <p:cNvSpPr txBox="1">
            <a:spLocks/>
          </p:cNvSpPr>
          <p:nvPr/>
        </p:nvSpPr>
        <p:spPr bwMode="auto">
          <a:xfrm>
            <a:off x="762000" y="4056529"/>
            <a:ext cx="7010400" cy="119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en-US" dirty="0">
                <a:solidFill>
                  <a:srgbClr val="A50021"/>
                </a:solidFill>
              </a:rPr>
              <a:t>Why go to college and what </a:t>
            </a:r>
            <a:r>
              <a:rPr lang="en-US" altLang="en-US">
                <a:solidFill>
                  <a:srgbClr val="A50021"/>
                </a:solidFill>
              </a:rPr>
              <a:t>should you  </a:t>
            </a:r>
            <a:r>
              <a:rPr lang="en-US" altLang="en-US" dirty="0">
                <a:solidFill>
                  <a:srgbClr val="A50021"/>
                </a:solidFill>
              </a:rPr>
              <a:t>do </a:t>
            </a:r>
            <a:r>
              <a:rPr lang="en-US" altLang="en-US">
                <a:solidFill>
                  <a:srgbClr val="A50021"/>
                </a:solidFill>
              </a:rPr>
              <a:t>to prepare?</a:t>
            </a:r>
            <a:endParaRPr lang="en-US" altLang="en-US" dirty="0">
              <a:solidFill>
                <a:srgbClr val="A50021"/>
              </a:solidFill>
            </a:endParaRPr>
          </a:p>
          <a:p>
            <a:pPr algn="l"/>
            <a:endParaRPr lang="en-US" dirty="0">
              <a:solidFill>
                <a:schemeClr val="bg1"/>
              </a:solidFill>
            </a:endParaRPr>
          </a:p>
        </p:txBody>
      </p:sp>
      <p:pic>
        <p:nvPicPr>
          <p:cNvPr id="3" name="Picture 2" descr="Person in toga sitting alone">
            <a:extLst>
              <a:ext uri="{FF2B5EF4-FFF2-40B4-BE49-F238E27FC236}">
                <a16:creationId xmlns:a16="http://schemas.microsoft.com/office/drawing/2014/main" id="{DD71F977-76EC-F645-D2B5-8D46B446FF9E}"/>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8021" y="0"/>
            <a:ext cx="9144000" cy="7112519"/>
          </a:xfrm>
          <a:prstGeom prst="rect">
            <a:avLst/>
          </a:prstGeom>
        </p:spPr>
      </p:pic>
      <p:pic>
        <p:nvPicPr>
          <p:cNvPr id="15" name="Picture 9" descr="S:\CO\GEARUP\Communications\Photos and Images\Symbols\gradhat.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00" y="531252"/>
            <a:ext cx="23241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7626642" y="5411882"/>
            <a:ext cx="917854" cy="1189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GEARUP\Communications\Photos and Images\High School\MP900438620.JPG"/>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28600" y="-6355"/>
            <a:ext cx="9677400" cy="6422669"/>
          </a:xfrm>
          <a:prstGeom prst="rect">
            <a:avLst/>
          </a:prstGeom>
          <a:noFill/>
          <a:ln w="9525">
            <a:noFill/>
            <a:miter lim="800000"/>
            <a:headEnd/>
            <a:tailEnd/>
          </a:ln>
        </p:spPr>
      </p:pic>
      <p:sp>
        <p:nvSpPr>
          <p:cNvPr id="13" name="Rectangle 12"/>
          <p:cNvSpPr/>
          <p:nvPr/>
        </p:nvSpPr>
        <p:spPr>
          <a:xfrm>
            <a:off x="-228600" y="6400800"/>
            <a:ext cx="9677400"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28600" y="0"/>
            <a:ext cx="9677400" cy="990600"/>
          </a:xfrm>
          <a:prstGeom prst="rect">
            <a:avLst/>
          </a:prstGeom>
          <a:solidFill>
            <a:srgbClr val="00206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txBox="1">
            <a:spLocks/>
          </p:cNvSpPr>
          <p:nvPr/>
        </p:nvSpPr>
        <p:spPr>
          <a:xfrm>
            <a:off x="1447800" y="115991"/>
            <a:ext cx="7772400" cy="786794"/>
          </a:xfrm>
          <a:prstGeom prst="rect">
            <a:avLst/>
          </a:prstGeom>
          <a:solidFill>
            <a:srgbClr val="002060"/>
          </a:solidFill>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rPr>
              <a:t>EVERY student, EVERY year</a:t>
            </a:r>
          </a:p>
        </p:txBody>
      </p:sp>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descr="S:\CO\GEARUP\Communications\Photos and Images\Symbols\gradhat.gi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8198" name="TextBox 9"/>
          <p:cNvSpPr txBox="1">
            <a:spLocks noChangeArrowheads="1"/>
          </p:cNvSpPr>
          <p:nvPr/>
        </p:nvSpPr>
        <p:spPr bwMode="auto">
          <a:xfrm>
            <a:off x="1183763" y="4817704"/>
            <a:ext cx="6776473" cy="1200150"/>
          </a:xfrm>
          <a:prstGeom prst="rect">
            <a:avLst/>
          </a:prstGeom>
          <a:solidFill>
            <a:schemeClr val="accent5">
              <a:lumMod val="20000"/>
              <a:lumOff val="80000"/>
            </a:schemeClr>
          </a:solidFill>
          <a:ln w="9525">
            <a:noFill/>
            <a:miter lim="800000"/>
            <a:headEnd/>
            <a:tailEnd/>
          </a:ln>
        </p:spPr>
        <p:txBody>
          <a:bodyPr wrap="square">
            <a:spAutoFit/>
          </a:bodyPr>
          <a:lstStyle/>
          <a:p>
            <a:pPr algn="ctr"/>
            <a:r>
              <a:rPr lang="en-US" sz="3600" dirty="0">
                <a:latin typeface="+mn-lt"/>
              </a:rPr>
              <a:t>Take the classes needed for college admission (not just graduation)</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S:\GEARUP\Communications\Photos and Images\High School\MP900438620.JPG"/>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28600" y="-6355"/>
            <a:ext cx="9677400" cy="6422669"/>
          </a:xfrm>
          <a:prstGeom prst="rect">
            <a:avLst/>
          </a:prstGeom>
          <a:noFill/>
          <a:ln w="9525">
            <a:noFill/>
            <a:miter lim="800000"/>
            <a:headEnd/>
            <a:tailEnd/>
          </a:ln>
        </p:spPr>
      </p:pic>
      <p:sp>
        <p:nvSpPr>
          <p:cNvPr id="13" name="Rectangle 12"/>
          <p:cNvSpPr/>
          <p:nvPr/>
        </p:nvSpPr>
        <p:spPr>
          <a:xfrm>
            <a:off x="-228600" y="6400800"/>
            <a:ext cx="9677400"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28600" y="0"/>
            <a:ext cx="9677400" cy="990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txBox="1">
            <a:spLocks/>
          </p:cNvSpPr>
          <p:nvPr/>
        </p:nvSpPr>
        <p:spPr>
          <a:xfrm>
            <a:off x="1447800" y="115991"/>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Aileron" panose="00000500000000000000" pitchFamily="50" charset="0"/>
              </a:rPr>
              <a:t>Requirements for 4-Year Schools</a:t>
            </a:r>
          </a:p>
        </p:txBody>
      </p:sp>
      <p:pic>
        <p:nvPicPr>
          <p:cNvPr id="18" name="Picture 9" descr="S:\CO\GEARUP\Communications\Photos and Images\Symbols\gradhat.gi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9222" name="TextBox 9"/>
          <p:cNvSpPr txBox="1">
            <a:spLocks noChangeArrowheads="1"/>
          </p:cNvSpPr>
          <p:nvPr/>
        </p:nvSpPr>
        <p:spPr bwMode="auto">
          <a:xfrm>
            <a:off x="1133476" y="2032782"/>
            <a:ext cx="7330886" cy="3323987"/>
          </a:xfrm>
          <a:prstGeom prst="rect">
            <a:avLst/>
          </a:prstGeom>
          <a:solidFill>
            <a:srgbClr val="002060"/>
          </a:solidFill>
          <a:ln w="9525">
            <a:noFill/>
            <a:miter lim="800000"/>
            <a:headEnd/>
            <a:tailEnd/>
          </a:ln>
        </p:spPr>
        <p:txBody>
          <a:bodyPr wrap="square" lIns="91440" tIns="45720" rIns="91440" bIns="45720" anchor="t">
            <a:spAutoFit/>
          </a:bodyPr>
          <a:lstStyle/>
          <a:p>
            <a:r>
              <a:rPr lang="en-US" sz="3200" dirty="0">
                <a:solidFill>
                  <a:schemeClr val="bg1"/>
                </a:solidFill>
                <a:latin typeface="Aileron"/>
                <a:cs typeface="Arial"/>
              </a:rPr>
              <a:t>4 credits – English</a:t>
            </a:r>
          </a:p>
          <a:p>
            <a:r>
              <a:rPr lang="en-US" sz="3200" dirty="0">
                <a:solidFill>
                  <a:schemeClr val="bg1"/>
                </a:solidFill>
                <a:latin typeface="Aileron"/>
                <a:cs typeface="Arial"/>
              </a:rPr>
              <a:t>3 credits – Math</a:t>
            </a:r>
          </a:p>
          <a:p>
            <a:r>
              <a:rPr lang="en-US" sz="3200" dirty="0">
                <a:solidFill>
                  <a:schemeClr val="bg1"/>
                </a:solidFill>
                <a:latin typeface="Aileron"/>
                <a:cs typeface="Arial"/>
              </a:rPr>
              <a:t>3 credits – Science</a:t>
            </a:r>
          </a:p>
          <a:p>
            <a:r>
              <a:rPr lang="en-US" sz="3200" dirty="0">
                <a:solidFill>
                  <a:schemeClr val="bg1"/>
                </a:solidFill>
                <a:latin typeface="Aileron"/>
                <a:cs typeface="Arial"/>
              </a:rPr>
              <a:t>3 credits – Social Studies</a:t>
            </a:r>
          </a:p>
          <a:p>
            <a:r>
              <a:rPr lang="en-US" sz="3200" u="sng" dirty="0">
                <a:solidFill>
                  <a:schemeClr val="bg1"/>
                </a:solidFill>
                <a:latin typeface="Aileron"/>
                <a:cs typeface="Arial"/>
              </a:rPr>
              <a:t>2 credits – Second language (</a:t>
            </a:r>
            <a:r>
              <a:rPr lang="en-US" u="sng" dirty="0">
                <a:solidFill>
                  <a:schemeClr val="bg1"/>
                </a:solidFill>
                <a:latin typeface="Aileron"/>
                <a:cs typeface="Arial"/>
              </a:rPr>
              <a:t>depending on the degree you are seeking</a:t>
            </a:r>
          </a:p>
          <a:p>
            <a:r>
              <a:rPr lang="en-US" sz="3200" b="1" dirty="0">
                <a:solidFill>
                  <a:schemeClr val="bg1"/>
                </a:solidFill>
                <a:latin typeface="Aileron"/>
                <a:cs typeface="Arial"/>
              </a:rPr>
              <a:t>15 credits with a C or better</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GEARUP\Communications\Photos and Images\High School\MP900422624.JPG"/>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28600" y="3738"/>
            <a:ext cx="9601200" cy="6473536"/>
          </a:xfrm>
          <a:prstGeom prst="rect">
            <a:avLst/>
          </a:prstGeom>
          <a:noFill/>
          <a:ln w="9525">
            <a:noFill/>
            <a:miter lim="800000"/>
            <a:headEnd/>
            <a:tailEnd/>
          </a:ln>
        </p:spPr>
      </p:pic>
      <p:sp>
        <p:nvSpPr>
          <p:cNvPr id="13" name="Rectangle 12"/>
          <p:cNvSpPr/>
          <p:nvPr/>
        </p:nvSpPr>
        <p:spPr>
          <a:xfrm>
            <a:off x="-228600" y="6442105"/>
            <a:ext cx="9601200"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28600" y="0"/>
            <a:ext cx="9601200" cy="990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txBox="1">
            <a:spLocks/>
          </p:cNvSpPr>
          <p:nvPr/>
        </p:nvSpPr>
        <p:spPr>
          <a:xfrm>
            <a:off x="1447800" y="115991"/>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rPr>
              <a:t>EVERY student, EVERY year</a:t>
            </a:r>
          </a:p>
        </p:txBody>
      </p:sp>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descr="S:\CO\GEARUP\Communications\Photos and Images\Symbols\gradhat.gif"/>
          <p:cNvPicPr>
            <a:picLocks noChangeAspect="1" noChangeArrowheads="1"/>
          </p:cNvPicPr>
          <p:nvPr/>
        </p:nvPicPr>
        <p:blipFill>
          <a:blip r:embed="rId6" cstate="screen">
            <a:grayscl/>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0244" name="TextBox 9"/>
          <p:cNvSpPr txBox="1">
            <a:spLocks noChangeArrowheads="1"/>
          </p:cNvSpPr>
          <p:nvPr/>
        </p:nvSpPr>
        <p:spPr bwMode="auto">
          <a:xfrm>
            <a:off x="990599" y="4800600"/>
            <a:ext cx="6324601" cy="1200150"/>
          </a:xfrm>
          <a:prstGeom prst="rect">
            <a:avLst/>
          </a:prstGeom>
          <a:solidFill>
            <a:schemeClr val="accent5">
              <a:lumMod val="20000"/>
              <a:lumOff val="80000"/>
            </a:schemeClr>
          </a:solidFill>
          <a:ln w="9525">
            <a:noFill/>
            <a:miter lim="800000"/>
            <a:headEnd/>
            <a:tailEnd/>
          </a:ln>
        </p:spPr>
        <p:txBody>
          <a:bodyPr wrap="square">
            <a:spAutoFit/>
          </a:bodyPr>
          <a:lstStyle/>
          <a:p>
            <a:pPr algn="ctr"/>
            <a:r>
              <a:rPr lang="en-US" sz="3600" b="1" dirty="0">
                <a:latin typeface="+mn-lt"/>
              </a:rPr>
              <a:t>Get involved! </a:t>
            </a:r>
            <a:r>
              <a:rPr lang="en-US" sz="3600" dirty="0">
                <a:latin typeface="+mn-lt"/>
              </a:rPr>
              <a:t>Volunteer, play sports, have a job, or be in a club</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GEARUP\Communications\Photos and Images\University Photos\EOUFalltreescampus.jpg"/>
          <p:cNvPicPr>
            <a:picLocks noChangeAspect="1" noChangeArrowheads="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85119" y="289985"/>
            <a:ext cx="9417042" cy="6278029"/>
          </a:xfrm>
          <a:prstGeom prst="rect">
            <a:avLst/>
          </a:prstGeom>
          <a:noFill/>
        </p:spPr>
      </p:pic>
      <p:sp>
        <p:nvSpPr>
          <p:cNvPr id="15" name="Rectangle 14"/>
          <p:cNvSpPr/>
          <p:nvPr/>
        </p:nvSpPr>
        <p:spPr>
          <a:xfrm>
            <a:off x="-185119" y="6400800"/>
            <a:ext cx="9405319"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5119" y="0"/>
            <a:ext cx="9417042" cy="990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1447800" y="115991"/>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Barlow Medium" panose="00000600000000000000" pitchFamily="2" charset="0"/>
              </a:rPr>
              <a:t>EVERY student, EVERY year</a:t>
            </a:r>
          </a:p>
        </p:txBody>
      </p:sp>
      <p:pic>
        <p:nvPicPr>
          <p:cNvPr id="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S:\CO\GEARUP\Communications\Photos and Images\Symbols\gradhat.gi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1269" name="TextBox 9"/>
          <p:cNvSpPr txBox="1">
            <a:spLocks noChangeArrowheads="1"/>
          </p:cNvSpPr>
          <p:nvPr/>
        </p:nvSpPr>
        <p:spPr bwMode="auto">
          <a:xfrm>
            <a:off x="400929" y="1228635"/>
            <a:ext cx="4171072" cy="1077218"/>
          </a:xfrm>
          <a:prstGeom prst="rect">
            <a:avLst/>
          </a:prstGeom>
          <a:solidFill>
            <a:schemeClr val="accent5">
              <a:lumMod val="20000"/>
              <a:lumOff val="80000"/>
            </a:schemeClr>
          </a:solidFill>
          <a:ln w="9525">
            <a:noFill/>
            <a:miter lim="800000"/>
            <a:headEnd/>
            <a:tailEnd/>
          </a:ln>
        </p:spPr>
        <p:txBody>
          <a:bodyPr wrap="square">
            <a:spAutoFit/>
          </a:bodyPr>
          <a:lstStyle/>
          <a:p>
            <a:pPr algn="ctr"/>
            <a:r>
              <a:rPr lang="en-US" sz="3200" dirty="0">
                <a:latin typeface="Barlow Medium" panose="00000600000000000000" pitchFamily="2" charset="0"/>
              </a:rPr>
              <a:t>Visit colleges and consider the right fit</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GEARUP\Communications\Photos and Images\Money\MP910216421.jpg"/>
          <p:cNvPicPr>
            <a:picLocks noChangeAspect="1" noChangeArrowheads="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94012" y="339143"/>
            <a:ext cx="9414211" cy="6280732"/>
          </a:xfrm>
          <a:prstGeom prst="rect">
            <a:avLst/>
          </a:prstGeom>
          <a:noFill/>
          <a:ln w="9525">
            <a:noFill/>
            <a:miter lim="800000"/>
            <a:headEnd/>
            <a:tailEnd/>
          </a:ln>
        </p:spPr>
      </p:pic>
      <p:sp>
        <p:nvSpPr>
          <p:cNvPr id="15" name="Rectangle 14"/>
          <p:cNvSpPr/>
          <p:nvPr/>
        </p:nvSpPr>
        <p:spPr>
          <a:xfrm>
            <a:off x="0" y="6400800"/>
            <a:ext cx="9144000"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0"/>
            <a:ext cx="9144000" cy="990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txBox="1">
            <a:spLocks/>
          </p:cNvSpPr>
          <p:nvPr/>
        </p:nvSpPr>
        <p:spPr>
          <a:xfrm>
            <a:off x="1447800" y="115991"/>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rPr>
              <a:t>EVERY student, EVERY year</a:t>
            </a: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descr="S:\CO\GEARUP\Communications\Photos and Images\Symbols\gradhat.gi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2293" name="TextBox 9"/>
          <p:cNvSpPr txBox="1">
            <a:spLocks noChangeArrowheads="1"/>
          </p:cNvSpPr>
          <p:nvPr/>
        </p:nvSpPr>
        <p:spPr bwMode="auto">
          <a:xfrm>
            <a:off x="5057439" y="4339883"/>
            <a:ext cx="3553161" cy="1754326"/>
          </a:xfrm>
          <a:prstGeom prst="rect">
            <a:avLst/>
          </a:prstGeom>
          <a:solidFill>
            <a:schemeClr val="accent5">
              <a:lumMod val="20000"/>
              <a:lumOff val="80000"/>
            </a:schemeClr>
          </a:solidFill>
          <a:ln w="9525">
            <a:noFill/>
            <a:miter lim="800000"/>
            <a:headEnd/>
            <a:tailEnd/>
          </a:ln>
        </p:spPr>
        <p:txBody>
          <a:bodyPr wrap="square">
            <a:spAutoFit/>
          </a:bodyPr>
          <a:lstStyle/>
          <a:p>
            <a:r>
              <a:rPr lang="en-US" sz="3600" dirty="0">
                <a:latin typeface="+mn-lt"/>
              </a:rPr>
              <a:t>Savings Accounts, Scholarships, FAFSA4Caster</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GEARUP\Communications\Photos and Images\Graduation\MP900409359.JPG"/>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52400" y="-620713"/>
            <a:ext cx="9296400" cy="9296400"/>
          </a:xfrm>
          <a:prstGeom prst="rect">
            <a:avLst/>
          </a:prstGeom>
          <a:noFill/>
          <a:ln w="9525">
            <a:noFill/>
            <a:miter lim="800000"/>
            <a:headEnd/>
            <a:tailEnd/>
          </a:ln>
        </p:spPr>
      </p:pic>
      <p:sp>
        <p:nvSpPr>
          <p:cNvPr id="15" name="Rectangle 14"/>
          <p:cNvSpPr/>
          <p:nvPr/>
        </p:nvSpPr>
        <p:spPr>
          <a:xfrm>
            <a:off x="-120316" y="6690608"/>
            <a:ext cx="9296400"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2400" y="-148173"/>
            <a:ext cx="9296400" cy="990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1447800" y="115991"/>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Barlow Medium" panose="00000600000000000000" pitchFamily="2" charset="0"/>
              </a:rPr>
              <a:t>EVERY parent, EVERY year</a:t>
            </a:r>
          </a:p>
        </p:txBody>
      </p:sp>
      <p:pic>
        <p:nvPicPr>
          <p:cNvPr id="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8762402" y="6690608"/>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S:\CO\GEARUP\Communications\Photos and Images\Symbols\gradhat.gif"/>
          <p:cNvPicPr>
            <a:picLocks noChangeAspect="1" noChangeArrowheads="1"/>
          </p:cNvPicPr>
          <p:nvPr/>
        </p:nvPicPr>
        <p:blipFill>
          <a:blip r:embed="rId6" cstate="screen">
            <a:grayscl/>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3317" name="TextBox 9"/>
          <p:cNvSpPr txBox="1">
            <a:spLocks noChangeArrowheads="1"/>
          </p:cNvSpPr>
          <p:nvPr/>
        </p:nvSpPr>
        <p:spPr bwMode="auto">
          <a:xfrm>
            <a:off x="5313355" y="4876800"/>
            <a:ext cx="3525845" cy="1138773"/>
          </a:xfrm>
          <a:prstGeom prst="rect">
            <a:avLst/>
          </a:prstGeom>
          <a:solidFill>
            <a:schemeClr val="accent5">
              <a:lumMod val="20000"/>
              <a:lumOff val="80000"/>
            </a:schemeClr>
          </a:solidFill>
          <a:ln w="9525">
            <a:noFill/>
            <a:miter lim="800000"/>
            <a:headEnd/>
            <a:tailEnd/>
          </a:ln>
        </p:spPr>
        <p:txBody>
          <a:bodyPr wrap="square">
            <a:spAutoFit/>
          </a:bodyPr>
          <a:lstStyle/>
          <a:p>
            <a:pPr algn="ctr"/>
            <a:r>
              <a:rPr lang="en-US" sz="3200" dirty="0">
                <a:latin typeface="Barlow Medium" panose="00000600000000000000" pitchFamily="2" charset="0"/>
              </a:rPr>
              <a:t>Talk to teachers and school staff</a:t>
            </a:r>
            <a:r>
              <a:rPr lang="en-US" sz="3600" dirty="0">
                <a:latin typeface="+mn-lt"/>
              </a:rPr>
              <a:t>.</a:t>
            </a:r>
          </a:p>
        </p:txBody>
      </p:sp>
      <p:sp>
        <p:nvSpPr>
          <p:cNvPr id="5" name="Rectangle 4"/>
          <p:cNvSpPr/>
          <p:nvPr/>
        </p:nvSpPr>
        <p:spPr>
          <a:xfrm>
            <a:off x="1853959" y="4027487"/>
            <a:ext cx="6372257" cy="646331"/>
          </a:xfrm>
          <a:prstGeom prst="rect">
            <a:avLst/>
          </a:prstGeom>
          <a:solidFill>
            <a:schemeClr val="accent5">
              <a:lumMod val="20000"/>
              <a:lumOff val="80000"/>
            </a:schemeClr>
          </a:solidFill>
        </p:spPr>
        <p:txBody>
          <a:bodyPr wrap="none">
            <a:spAutoFit/>
          </a:bodyPr>
          <a:lstStyle/>
          <a:p>
            <a:pPr algn="ctr"/>
            <a:r>
              <a:rPr lang="en-US" sz="3200" dirty="0">
                <a:latin typeface="Barlow Medium" panose="00000600000000000000" pitchFamily="2" charset="0"/>
              </a:rPr>
              <a:t>Talk to your student about college</a:t>
            </a:r>
            <a:r>
              <a:rPr lang="en-US" sz="3600" dirty="0">
                <a:latin typeface="+mn-lt"/>
              </a:rPr>
              <a:t>.</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5" name="Picture 15" descr="accomplishments,achievements,awards,Brandon Alms,bronze,silver,gold,medals,iStockphoto,prizes,recognitions,ribbons,special occasions,sports,victories,winners"/>
          <p:cNvPicPr>
            <a:picLocks noChangeAspect="1" noChangeArrowheads="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762000" y="-834957"/>
            <a:ext cx="7620000" cy="7620000"/>
          </a:xfrm>
          <a:prstGeom prst="rect">
            <a:avLst/>
          </a:prstGeom>
          <a:noFill/>
          <a:ln w="9525">
            <a:noFill/>
            <a:miter lim="800000"/>
            <a:headEnd/>
            <a:tailEnd/>
          </a:ln>
        </p:spPr>
      </p:pic>
      <p:sp>
        <p:nvSpPr>
          <p:cNvPr id="15" name="Rectangle 14"/>
          <p:cNvSpPr/>
          <p:nvPr/>
        </p:nvSpPr>
        <p:spPr>
          <a:xfrm>
            <a:off x="0" y="6400800"/>
            <a:ext cx="9144000"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9144000" cy="990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2819400" y="203806"/>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Barlow Medium" panose="00000600000000000000" pitchFamily="2" charset="0"/>
              </a:rPr>
              <a:t>9</a:t>
            </a:r>
            <a:r>
              <a:rPr lang="en-US" sz="3600" baseline="30000" dirty="0">
                <a:solidFill>
                  <a:schemeClr val="bg1"/>
                </a:solidFill>
                <a:latin typeface="Barlow Medium" panose="00000600000000000000" pitchFamily="2" charset="0"/>
              </a:rPr>
              <a:t>th</a:t>
            </a:r>
            <a:r>
              <a:rPr lang="en-US" sz="3600" dirty="0">
                <a:solidFill>
                  <a:schemeClr val="bg1"/>
                </a:solidFill>
                <a:latin typeface="Barlow Medium" panose="00000600000000000000" pitchFamily="2" charset="0"/>
              </a:rPr>
              <a:t> Grade</a:t>
            </a:r>
          </a:p>
        </p:txBody>
      </p:sp>
      <p:pic>
        <p:nvPicPr>
          <p:cNvPr id="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S:\CO\GEARUP\Communications\Photos and Images\Symbols\gradhat.gif"/>
          <p:cNvPicPr>
            <a:picLocks noChangeAspect="1" noChangeArrowheads="1"/>
          </p:cNvPicPr>
          <p:nvPr/>
        </p:nvPicPr>
        <p:blipFill>
          <a:blip r:embed="rId6" cstate="screen">
            <a:grayscl/>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582594" y="4876800"/>
            <a:ext cx="3978812" cy="646331"/>
          </a:xfrm>
          <a:prstGeom prst="rect">
            <a:avLst/>
          </a:prstGeom>
          <a:solidFill>
            <a:schemeClr val="accent5">
              <a:lumMod val="20000"/>
              <a:lumOff val="80000"/>
            </a:schemeClr>
          </a:solidFill>
        </p:spPr>
        <p:txBody>
          <a:bodyPr wrap="square">
            <a:spAutoFit/>
          </a:bodyPr>
          <a:lstStyle/>
          <a:p>
            <a:pPr algn="ctr">
              <a:defRPr/>
            </a:pPr>
            <a:r>
              <a:rPr lang="en-US" sz="3600" dirty="0">
                <a:latin typeface="Barlow Medium" panose="00000600000000000000" pitchFamily="2" charset="0"/>
              </a:rPr>
              <a:t>School work is #1!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55"/>
                                        </p:tgtEl>
                                        <p:attrNameLst>
                                          <p:attrName>style.visibility</p:attrName>
                                        </p:attrNameLst>
                                      </p:cBhvr>
                                      <p:to>
                                        <p:strVal val="visible"/>
                                      </p:to>
                                    </p:set>
                                    <p:anim calcmode="lin" valueType="num">
                                      <p:cBhvr additive="base">
                                        <p:cTn id="7" dur="2000" fill="hold"/>
                                        <p:tgtEl>
                                          <p:spTgt spid="10255"/>
                                        </p:tgtEl>
                                        <p:attrNameLst>
                                          <p:attrName>ppt_x</p:attrName>
                                        </p:attrNameLst>
                                      </p:cBhvr>
                                      <p:tavLst>
                                        <p:tav tm="0">
                                          <p:val>
                                            <p:strVal val="#ppt_x"/>
                                          </p:val>
                                        </p:tav>
                                        <p:tav tm="100000">
                                          <p:val>
                                            <p:strVal val="#ppt_x"/>
                                          </p:val>
                                        </p:tav>
                                      </p:tavLst>
                                    </p:anim>
                                    <p:anim calcmode="lin" valueType="num">
                                      <p:cBhvr additive="base">
                                        <p:cTn id="8" dur="2000" fill="hold"/>
                                        <p:tgtEl>
                                          <p:spTgt spid="102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beckd\AppData\Local\Microsoft\Windows\Temporary Internet Files\Content.IE5\7QDXATX9\MP900402266[1].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30796"/>
          <a:stretch/>
        </p:blipFill>
        <p:spPr bwMode="auto">
          <a:xfrm>
            <a:off x="-7834" y="-1466056"/>
            <a:ext cx="9144000" cy="950127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0" y="6400800"/>
            <a:ext cx="9144000"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0"/>
            <a:ext cx="9144000" cy="990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1447800" y="115991"/>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Barlow Medium" panose="00000600000000000000" pitchFamily="2" charset="0"/>
              </a:rPr>
              <a:t>10</a:t>
            </a:r>
            <a:r>
              <a:rPr lang="en-US" sz="3600" baseline="30000" dirty="0">
                <a:solidFill>
                  <a:schemeClr val="bg1"/>
                </a:solidFill>
                <a:latin typeface="Barlow Medium" panose="00000600000000000000" pitchFamily="2" charset="0"/>
              </a:rPr>
              <a:t>th</a:t>
            </a:r>
            <a:r>
              <a:rPr lang="en-US" sz="3600" dirty="0">
                <a:solidFill>
                  <a:schemeClr val="bg1"/>
                </a:solidFill>
                <a:latin typeface="Barlow Medium" panose="00000600000000000000" pitchFamily="2" charset="0"/>
              </a:rPr>
              <a:t> Grade</a:t>
            </a:r>
          </a:p>
        </p:txBody>
      </p:sp>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9" descr="S:\CO\GEARUP\Communications\Photos and Images\Symbols\gradhat.gif"/>
          <p:cNvPicPr>
            <a:picLocks noChangeAspect="1" noChangeArrowheads="1"/>
          </p:cNvPicPr>
          <p:nvPr/>
        </p:nvPicPr>
        <p:blipFill>
          <a:blip r:embed="rId6" cstate="screen">
            <a:grayscl/>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5365" name="TextBox 9"/>
          <p:cNvSpPr txBox="1">
            <a:spLocks noChangeArrowheads="1"/>
          </p:cNvSpPr>
          <p:nvPr/>
        </p:nvSpPr>
        <p:spPr bwMode="auto">
          <a:xfrm>
            <a:off x="4724400" y="4572000"/>
            <a:ext cx="3657601" cy="954107"/>
          </a:xfrm>
          <a:prstGeom prst="rect">
            <a:avLst/>
          </a:prstGeom>
          <a:solidFill>
            <a:schemeClr val="accent5">
              <a:lumMod val="20000"/>
              <a:lumOff val="80000"/>
            </a:schemeClr>
          </a:solidFill>
          <a:ln w="9525">
            <a:noFill/>
            <a:miter lim="800000"/>
            <a:headEnd/>
            <a:tailEnd/>
          </a:ln>
        </p:spPr>
        <p:txBody>
          <a:bodyPr wrap="square">
            <a:spAutoFit/>
          </a:bodyPr>
          <a:lstStyle/>
          <a:p>
            <a:r>
              <a:rPr lang="en-US" sz="2800" dirty="0">
                <a:latin typeface="Barlow Medium" panose="00000600000000000000" pitchFamily="2" charset="0"/>
              </a:rPr>
              <a:t>PSAT 10 for practice or ASPIRE  </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bwMode="auto">
          <a:xfrm>
            <a:off x="-228600" y="867616"/>
            <a:ext cx="9677400" cy="6602810"/>
          </a:xfrm>
          <a:prstGeom prst="rect">
            <a:avLst/>
          </a:prstGeom>
          <a:noFill/>
          <a:ln>
            <a:noFill/>
          </a:ln>
        </p:spPr>
      </p:pic>
      <p:sp>
        <p:nvSpPr>
          <p:cNvPr id="12" name="Rectangle 11"/>
          <p:cNvSpPr/>
          <p:nvPr/>
        </p:nvSpPr>
        <p:spPr>
          <a:xfrm>
            <a:off x="0" y="6400800"/>
            <a:ext cx="9144000"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8600" y="0"/>
            <a:ext cx="9677400" cy="990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1447800" y="115991"/>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Barlow Medium" panose="00000600000000000000" pitchFamily="2" charset="0"/>
              </a:rPr>
              <a:t>11</a:t>
            </a:r>
            <a:r>
              <a:rPr lang="en-US" sz="3600" baseline="30000" dirty="0">
                <a:solidFill>
                  <a:schemeClr val="bg1"/>
                </a:solidFill>
                <a:latin typeface="Barlow Medium" panose="00000600000000000000" pitchFamily="2" charset="0"/>
              </a:rPr>
              <a:t>th</a:t>
            </a:r>
            <a:r>
              <a:rPr lang="en-US" sz="3600" dirty="0">
                <a:solidFill>
                  <a:schemeClr val="bg1"/>
                </a:solidFill>
                <a:latin typeface="Barlow Medium" panose="00000600000000000000" pitchFamily="2" charset="0"/>
              </a:rPr>
              <a:t> Grade</a:t>
            </a:r>
          </a:p>
        </p:txBody>
      </p:sp>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9" descr="S:\CO\GEARUP\Communications\Photos and Images\Symbols\gradhat.gif"/>
          <p:cNvPicPr>
            <a:picLocks noChangeAspect="1" noChangeArrowheads="1"/>
          </p:cNvPicPr>
          <p:nvPr/>
        </p:nvPicPr>
        <p:blipFill>
          <a:blip r:embed="rId6" cstate="screen">
            <a:grayscl/>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6389" name="TextBox 9"/>
          <p:cNvSpPr txBox="1">
            <a:spLocks noChangeArrowheads="1"/>
          </p:cNvSpPr>
          <p:nvPr/>
        </p:nvSpPr>
        <p:spPr bwMode="auto">
          <a:xfrm>
            <a:off x="615980" y="4544216"/>
            <a:ext cx="8305800" cy="1200329"/>
          </a:xfrm>
          <a:prstGeom prst="rect">
            <a:avLst/>
          </a:prstGeom>
          <a:solidFill>
            <a:schemeClr val="accent5">
              <a:lumMod val="20000"/>
              <a:lumOff val="80000"/>
            </a:schemeClr>
          </a:solidFill>
          <a:ln w="9525">
            <a:noFill/>
            <a:miter lim="800000"/>
            <a:headEnd/>
            <a:tailEnd/>
          </a:ln>
        </p:spPr>
        <p:txBody>
          <a:bodyPr wrap="square">
            <a:spAutoFit/>
          </a:bodyPr>
          <a:lstStyle/>
          <a:p>
            <a:pPr algn="ctr"/>
            <a:r>
              <a:rPr lang="en-US" sz="2400" dirty="0">
                <a:latin typeface="Barlow Medium" panose="00000600000000000000" pitchFamily="2" charset="0"/>
              </a:rPr>
              <a:t>PSAT </a:t>
            </a:r>
            <a:r>
              <a:rPr lang="en-US" sz="2400" dirty="0">
                <a:latin typeface="Barlow Medium" panose="00000600000000000000" pitchFamily="2" charset="0"/>
                <a:sym typeface="Symbol"/>
              </a:rPr>
              <a:t></a:t>
            </a:r>
            <a:r>
              <a:rPr lang="en-US" sz="2400" dirty="0">
                <a:latin typeface="Barlow Medium" panose="00000600000000000000" pitchFamily="2" charset="0"/>
              </a:rPr>
              <a:t> SAT* or ACT* </a:t>
            </a:r>
            <a:r>
              <a:rPr lang="en-US" sz="2400" dirty="0">
                <a:latin typeface="Barlow Medium" panose="00000600000000000000" pitchFamily="2" charset="0"/>
                <a:sym typeface="Symbol"/>
              </a:rPr>
              <a:t></a:t>
            </a:r>
            <a:r>
              <a:rPr lang="en-US" sz="2400" dirty="0">
                <a:latin typeface="Barlow Medium" panose="00000600000000000000" pitchFamily="2" charset="0"/>
              </a:rPr>
              <a:t> SAT Subject Exams*</a:t>
            </a:r>
          </a:p>
          <a:p>
            <a:pPr algn="ctr"/>
            <a:r>
              <a:rPr lang="en-US" sz="2400" dirty="0">
                <a:latin typeface="Barlow Medium" panose="00000600000000000000" pitchFamily="2" charset="0"/>
              </a:rPr>
              <a:t>Advanced Placement Exams*</a:t>
            </a:r>
          </a:p>
          <a:p>
            <a:pPr algn="r"/>
            <a:r>
              <a:rPr lang="en-US" sz="2400" i="1" dirty="0">
                <a:latin typeface="Barlow Medium" panose="00000600000000000000" pitchFamily="2" charset="0"/>
              </a:rPr>
              <a:t>*fee waivers available</a:t>
            </a:r>
          </a:p>
        </p:txBody>
      </p:sp>
      <p:sp>
        <p:nvSpPr>
          <p:cNvPr id="18" name="TextBox 9"/>
          <p:cNvSpPr txBox="1">
            <a:spLocks noChangeArrowheads="1"/>
          </p:cNvSpPr>
          <p:nvPr/>
        </p:nvSpPr>
        <p:spPr bwMode="auto">
          <a:xfrm>
            <a:off x="152400" y="1277034"/>
            <a:ext cx="2895600" cy="584775"/>
          </a:xfrm>
          <a:prstGeom prst="rect">
            <a:avLst/>
          </a:prstGeom>
          <a:solidFill>
            <a:schemeClr val="accent5">
              <a:lumMod val="20000"/>
              <a:lumOff val="80000"/>
            </a:schemeClr>
          </a:solidFill>
          <a:ln w="9525">
            <a:noFill/>
            <a:miter lim="800000"/>
            <a:headEnd/>
            <a:tailEnd/>
          </a:ln>
        </p:spPr>
        <p:txBody>
          <a:bodyPr wrap="square">
            <a:spAutoFit/>
          </a:bodyPr>
          <a:lstStyle/>
          <a:p>
            <a:pPr algn="ctr"/>
            <a:r>
              <a:rPr lang="en-US" sz="3200" dirty="0">
                <a:latin typeface="Barlow Medium" panose="00000600000000000000" pitchFamily="2" charset="0"/>
              </a:rPr>
              <a:t>MORE TESTS!</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06275" y="220643"/>
            <a:ext cx="9556549" cy="6372415"/>
          </a:xfrm>
          <a:prstGeom prst="rect">
            <a:avLst/>
          </a:prstGeom>
          <a:noFill/>
          <a:ln w="9525">
            <a:noFill/>
            <a:miter lim="800000"/>
            <a:headEnd/>
            <a:tailEnd/>
          </a:ln>
          <a:effectLst/>
        </p:spPr>
      </p:pic>
      <p:sp>
        <p:nvSpPr>
          <p:cNvPr id="15" name="Rectangle 14"/>
          <p:cNvSpPr/>
          <p:nvPr/>
        </p:nvSpPr>
        <p:spPr>
          <a:xfrm>
            <a:off x="-206275" y="6400800"/>
            <a:ext cx="9556549"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06275" y="0"/>
            <a:ext cx="9556549" cy="990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1447800" y="115991"/>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rPr>
              <a:t>11</a:t>
            </a:r>
            <a:r>
              <a:rPr lang="en-US" sz="3600" baseline="30000" dirty="0">
                <a:solidFill>
                  <a:schemeClr val="bg1"/>
                </a:solidFill>
              </a:rPr>
              <a:t>th</a:t>
            </a:r>
            <a:r>
              <a:rPr lang="en-US" sz="3600" dirty="0">
                <a:solidFill>
                  <a:schemeClr val="bg1"/>
                </a:solidFill>
              </a:rPr>
              <a:t> Grade</a:t>
            </a:r>
          </a:p>
        </p:txBody>
      </p:sp>
      <p:pic>
        <p:nvPicPr>
          <p:cNvPr id="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S:\CO\GEARUP\Communications\Photos and Images\Symbols\gradhat.gif"/>
          <p:cNvPicPr>
            <a:picLocks noChangeAspect="1" noChangeArrowheads="1"/>
          </p:cNvPicPr>
          <p:nvPr/>
        </p:nvPicPr>
        <p:blipFill>
          <a:blip r:embed="rId6" cstate="screen">
            <a:grayscl/>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7414" name="TextBox 9"/>
          <p:cNvSpPr txBox="1">
            <a:spLocks noChangeArrowheads="1"/>
          </p:cNvSpPr>
          <p:nvPr/>
        </p:nvSpPr>
        <p:spPr bwMode="auto">
          <a:xfrm>
            <a:off x="5867400" y="3200400"/>
            <a:ext cx="3019865" cy="2062103"/>
          </a:xfrm>
          <a:prstGeom prst="rect">
            <a:avLst/>
          </a:prstGeom>
          <a:solidFill>
            <a:schemeClr val="accent5">
              <a:lumMod val="20000"/>
              <a:lumOff val="80000"/>
            </a:schemeClr>
          </a:solidFill>
          <a:ln w="9525">
            <a:noFill/>
            <a:miter lim="800000"/>
            <a:headEnd/>
            <a:tailEnd/>
          </a:ln>
        </p:spPr>
        <p:txBody>
          <a:bodyPr wrap="square">
            <a:spAutoFit/>
          </a:bodyPr>
          <a:lstStyle/>
          <a:p>
            <a:pPr algn="ctr"/>
            <a:r>
              <a:rPr lang="en-US" sz="3200" dirty="0">
                <a:latin typeface="Barlow Medium" panose="00000600000000000000" pitchFamily="2" charset="0"/>
              </a:rPr>
              <a:t>Narrow the college search &amp; apply for scholarships!</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400800"/>
            <a:ext cx="9144000"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0"/>
            <a:ext cx="9144000" cy="990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1447800" y="115991"/>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rPr>
              <a:t>GEAR UP</a:t>
            </a: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descr="S:\CO\GEARUP\Communications\Photos and Images\Symbols\gradhat.gif"/>
          <p:cNvPicPr>
            <a:picLocks noChangeAspect="1" noChangeArrowheads="1"/>
          </p:cNvPicPr>
          <p:nvPr/>
        </p:nvPicPr>
        <p:blipFill>
          <a:blip r:embed="rId4" cstate="screen">
            <a:grayscl/>
            <a:extLst>
              <a:ext uri="{28A0092B-C50C-407E-A947-70E740481C1C}">
                <a14:useLocalDpi xmlns:a14="http://schemas.microsoft.com/office/drawing/2010/main"/>
              </a:ext>
            </a:extLst>
          </a:blip>
          <a:srcRect/>
          <a:stretch>
            <a:fillRect/>
          </a:stretch>
        </p:blipFill>
        <p:spPr bwMode="auto">
          <a:xfrm>
            <a:off x="378151" y="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6"/>
          <p:cNvSpPr>
            <a:spLocks noChangeArrowheads="1"/>
          </p:cNvSpPr>
          <p:nvPr/>
        </p:nvSpPr>
        <p:spPr bwMode="auto">
          <a:xfrm>
            <a:off x="378151" y="2394069"/>
            <a:ext cx="8372139" cy="20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75000"/>
              </a:lnSpc>
            </a:pPr>
            <a:r>
              <a:rPr lang="en-US" altLang="en-US" sz="11500" b="1" dirty="0">
                <a:solidFill>
                  <a:srgbClr val="C00000"/>
                </a:solidFill>
                <a:latin typeface="Rockwell Extra Bold" panose="02060903040505020403" pitchFamily="18" charset="0"/>
              </a:rPr>
              <a:t>COLLEGE</a:t>
            </a:r>
          </a:p>
          <a:p>
            <a:pPr algn="ctr" eaLnBrk="1" hangingPunct="1">
              <a:lnSpc>
                <a:spcPct val="75000"/>
              </a:lnSpc>
            </a:pPr>
            <a:r>
              <a:rPr lang="en-US" altLang="en-US" sz="5400" b="1" dirty="0">
                <a:latin typeface="+mn-lt"/>
              </a:rPr>
              <a:t>It’s not a dream, it’s a plan.</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bwMode="auto">
          <a:xfrm>
            <a:off x="-294146" y="706029"/>
            <a:ext cx="9525000" cy="6360342"/>
          </a:xfrm>
          <a:prstGeom prst="rect">
            <a:avLst/>
          </a:prstGeom>
          <a:noFill/>
          <a:ln>
            <a:noFill/>
          </a:ln>
        </p:spPr>
      </p:pic>
      <p:sp>
        <p:nvSpPr>
          <p:cNvPr id="13" name="Rectangle 12"/>
          <p:cNvSpPr/>
          <p:nvPr/>
        </p:nvSpPr>
        <p:spPr>
          <a:xfrm>
            <a:off x="-304799" y="6606749"/>
            <a:ext cx="9524999"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94146" y="0"/>
            <a:ext cx="9514346" cy="990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txBox="1">
            <a:spLocks/>
          </p:cNvSpPr>
          <p:nvPr/>
        </p:nvSpPr>
        <p:spPr>
          <a:xfrm>
            <a:off x="1447800" y="115991"/>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Barlow Medium" panose="00000600000000000000" pitchFamily="2" charset="0"/>
              </a:rPr>
              <a:t>12</a:t>
            </a:r>
            <a:r>
              <a:rPr lang="en-US" sz="3600" baseline="30000" dirty="0">
                <a:solidFill>
                  <a:schemeClr val="bg1"/>
                </a:solidFill>
                <a:latin typeface="Barlow Medium" panose="00000600000000000000" pitchFamily="2" charset="0"/>
              </a:rPr>
              <a:t>th</a:t>
            </a:r>
            <a:r>
              <a:rPr lang="en-US" sz="3600" dirty="0">
                <a:solidFill>
                  <a:schemeClr val="bg1"/>
                </a:solidFill>
                <a:latin typeface="Barlow Medium" panose="00000600000000000000" pitchFamily="2" charset="0"/>
              </a:rPr>
              <a:t> Grade</a:t>
            </a:r>
          </a:p>
        </p:txBody>
      </p:sp>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8800865" y="6598030"/>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descr="S:\CO\GEARUP\Communications\Photos and Images\Symbols\gradhat.gi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8438" name="TextBox 9"/>
          <p:cNvSpPr txBox="1">
            <a:spLocks noChangeArrowheads="1"/>
          </p:cNvSpPr>
          <p:nvPr/>
        </p:nvSpPr>
        <p:spPr bwMode="auto">
          <a:xfrm>
            <a:off x="1428750" y="4905452"/>
            <a:ext cx="6286500" cy="1077218"/>
          </a:xfrm>
          <a:prstGeom prst="rect">
            <a:avLst/>
          </a:prstGeom>
          <a:solidFill>
            <a:schemeClr val="accent5">
              <a:lumMod val="20000"/>
              <a:lumOff val="80000"/>
            </a:schemeClr>
          </a:solidFill>
          <a:ln w="9525">
            <a:noFill/>
            <a:miter lim="800000"/>
            <a:headEnd/>
            <a:tailEnd/>
          </a:ln>
        </p:spPr>
        <p:txBody>
          <a:bodyPr wrap="square" lIns="91440" tIns="45720" rIns="91440" bIns="45720" anchor="t">
            <a:spAutoFit/>
          </a:bodyPr>
          <a:lstStyle/>
          <a:p>
            <a:pPr algn="ctr"/>
            <a:r>
              <a:rPr lang="en-US" sz="3200" dirty="0">
                <a:latin typeface="+mn-lt"/>
                <a:cs typeface="Arial"/>
              </a:rPr>
              <a:t>ACT or SAT </a:t>
            </a:r>
            <a:r>
              <a:rPr lang="en-US" sz="3200" dirty="0">
                <a:latin typeface="+mn-lt"/>
                <a:cs typeface="Arial"/>
                <a:sym typeface="Symbol"/>
              </a:rPr>
              <a:t></a:t>
            </a:r>
            <a:r>
              <a:rPr lang="en-US" sz="3200" dirty="0">
                <a:latin typeface="+mn-lt"/>
                <a:cs typeface="Arial"/>
              </a:rPr>
              <a:t> SAT Subject Exams</a:t>
            </a:r>
          </a:p>
          <a:p>
            <a:pPr algn="ctr"/>
            <a:r>
              <a:rPr lang="en-US" sz="3200" dirty="0">
                <a:latin typeface="+mn-lt"/>
              </a:rPr>
              <a:t>Advanced Placement Exams</a:t>
            </a:r>
          </a:p>
        </p:txBody>
      </p:sp>
      <p:sp>
        <p:nvSpPr>
          <p:cNvPr id="19" name="TextBox 9"/>
          <p:cNvSpPr txBox="1">
            <a:spLocks noChangeArrowheads="1"/>
          </p:cNvSpPr>
          <p:nvPr/>
        </p:nvSpPr>
        <p:spPr bwMode="auto">
          <a:xfrm>
            <a:off x="304800" y="1205567"/>
            <a:ext cx="5638800" cy="584775"/>
          </a:xfrm>
          <a:prstGeom prst="rect">
            <a:avLst/>
          </a:prstGeom>
          <a:solidFill>
            <a:schemeClr val="accent5">
              <a:lumMod val="20000"/>
              <a:lumOff val="80000"/>
            </a:schemeClr>
          </a:solidFill>
          <a:ln w="9525">
            <a:noFill/>
            <a:miter lim="800000"/>
            <a:headEnd/>
            <a:tailEnd/>
          </a:ln>
        </p:spPr>
        <p:txBody>
          <a:bodyPr wrap="square">
            <a:spAutoFit/>
          </a:bodyPr>
          <a:lstStyle/>
          <a:p>
            <a:pPr algn="ctr"/>
            <a:r>
              <a:rPr lang="en-US" sz="3200" dirty="0">
                <a:latin typeface="Barlow Medium" panose="00000600000000000000" pitchFamily="2" charset="0"/>
              </a:rPr>
              <a:t>LAST CHANCE FOR TESTS!</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0" y="381810"/>
            <a:ext cx="9144000" cy="6094379"/>
          </a:xfrm>
          <a:prstGeom prst="rect">
            <a:avLst/>
          </a:prstGeom>
        </p:spPr>
      </p:pic>
      <p:sp>
        <p:nvSpPr>
          <p:cNvPr id="15" name="Rectangle 14"/>
          <p:cNvSpPr/>
          <p:nvPr/>
        </p:nvSpPr>
        <p:spPr>
          <a:xfrm>
            <a:off x="0" y="6400800"/>
            <a:ext cx="9144000"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9144000" cy="990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1447800" y="115991"/>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Barlow Medium" panose="00000600000000000000" pitchFamily="2" charset="0"/>
              </a:rPr>
              <a:t>12</a:t>
            </a:r>
            <a:r>
              <a:rPr lang="en-US" sz="3600" baseline="30000" dirty="0">
                <a:solidFill>
                  <a:schemeClr val="bg1"/>
                </a:solidFill>
                <a:latin typeface="Barlow Medium" panose="00000600000000000000" pitchFamily="2" charset="0"/>
              </a:rPr>
              <a:t>th</a:t>
            </a:r>
            <a:r>
              <a:rPr lang="en-US" sz="3600" dirty="0">
                <a:solidFill>
                  <a:schemeClr val="bg1"/>
                </a:solidFill>
                <a:latin typeface="Barlow Medium" panose="00000600000000000000" pitchFamily="2" charset="0"/>
              </a:rPr>
              <a:t> Grade</a:t>
            </a:r>
          </a:p>
        </p:txBody>
      </p:sp>
      <p:pic>
        <p:nvPicPr>
          <p:cNvPr id="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S:\CO\GEARUP\Communications\Photos and Images\Symbols\gradhat.gif"/>
          <p:cNvPicPr>
            <a:picLocks noChangeAspect="1" noChangeArrowheads="1"/>
          </p:cNvPicPr>
          <p:nvPr/>
        </p:nvPicPr>
        <p:blipFill>
          <a:blip r:embed="rId6" cstate="screen">
            <a:grayscl/>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9462" name="TextBox 9"/>
          <p:cNvSpPr txBox="1">
            <a:spLocks noChangeArrowheads="1"/>
          </p:cNvSpPr>
          <p:nvPr/>
        </p:nvSpPr>
        <p:spPr bwMode="auto">
          <a:xfrm>
            <a:off x="381000" y="1219200"/>
            <a:ext cx="4876800" cy="2046714"/>
          </a:xfrm>
          <a:prstGeom prst="rect">
            <a:avLst/>
          </a:prstGeom>
          <a:solidFill>
            <a:schemeClr val="accent5">
              <a:lumMod val="20000"/>
              <a:lumOff val="80000"/>
            </a:schemeClr>
          </a:solidFill>
          <a:ln w="9525">
            <a:noFill/>
            <a:miter lim="800000"/>
            <a:headEnd/>
            <a:tailEnd/>
          </a:ln>
        </p:spPr>
        <p:txBody>
          <a:bodyPr wrap="square">
            <a:spAutoFit/>
          </a:bodyPr>
          <a:lstStyle/>
          <a:p>
            <a:pPr>
              <a:spcAft>
                <a:spcPts val="600"/>
              </a:spcAft>
            </a:pPr>
            <a:r>
              <a:rPr lang="en-US" sz="2800" dirty="0">
                <a:latin typeface="Barlow Medium" panose="00000600000000000000" pitchFamily="2" charset="0"/>
              </a:rPr>
              <a:t>COLLEGE APPLICATIONS</a:t>
            </a:r>
          </a:p>
          <a:p>
            <a:pPr marL="341313" indent="-341313">
              <a:spcAft>
                <a:spcPts val="600"/>
              </a:spcAft>
              <a:buFont typeface="Arial" panose="020B0604020202020204" pitchFamily="34" charset="0"/>
              <a:buChar char="•"/>
            </a:pPr>
            <a:r>
              <a:rPr lang="en-US" sz="2800" dirty="0">
                <a:latin typeface="Barlow Medium" panose="00000600000000000000" pitchFamily="2" charset="0"/>
              </a:rPr>
              <a:t>Visit colleges</a:t>
            </a:r>
          </a:p>
          <a:p>
            <a:pPr marL="341313" indent="-341313">
              <a:spcAft>
                <a:spcPts val="600"/>
              </a:spcAft>
              <a:buFont typeface="Arial" panose="020B0604020202020204" pitchFamily="34" charset="0"/>
              <a:buChar char="•"/>
            </a:pPr>
            <a:r>
              <a:rPr lang="en-US" sz="2800" dirty="0">
                <a:latin typeface="Barlow Medium" panose="00000600000000000000" pitchFamily="2" charset="0"/>
              </a:rPr>
              <a:t>Final list with deadlines</a:t>
            </a:r>
          </a:p>
          <a:p>
            <a:pPr marL="341313" indent="-341313">
              <a:spcAft>
                <a:spcPts val="600"/>
              </a:spcAft>
              <a:buFont typeface="Arial" panose="020B0604020202020204" pitchFamily="34" charset="0"/>
              <a:buChar char="•"/>
            </a:pPr>
            <a:r>
              <a:rPr lang="en-US" sz="2800" dirty="0">
                <a:latin typeface="Barlow Medium" panose="00000600000000000000" pitchFamily="2" charset="0"/>
              </a:rPr>
              <a:t>Apply</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0" y="381810"/>
            <a:ext cx="9144000" cy="6094379"/>
          </a:xfrm>
          <a:prstGeom prst="rect">
            <a:avLst/>
          </a:prstGeom>
        </p:spPr>
      </p:pic>
      <p:sp>
        <p:nvSpPr>
          <p:cNvPr id="12" name="Rectangle 11"/>
          <p:cNvSpPr/>
          <p:nvPr/>
        </p:nvSpPr>
        <p:spPr>
          <a:xfrm>
            <a:off x="0" y="6412078"/>
            <a:ext cx="9144000"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0"/>
            <a:ext cx="9144000" cy="990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1447800" y="115991"/>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Barlow Medium" panose="00000600000000000000" pitchFamily="2" charset="0"/>
              </a:rPr>
              <a:t>12</a:t>
            </a:r>
            <a:r>
              <a:rPr lang="en-US" sz="3600" baseline="30000" dirty="0">
                <a:solidFill>
                  <a:schemeClr val="bg1"/>
                </a:solidFill>
                <a:latin typeface="Barlow Medium" panose="00000600000000000000" pitchFamily="2" charset="0"/>
              </a:rPr>
              <a:t>th</a:t>
            </a:r>
            <a:r>
              <a:rPr lang="en-US" sz="3600" dirty="0">
                <a:solidFill>
                  <a:schemeClr val="bg1"/>
                </a:solidFill>
                <a:latin typeface="Barlow Medium" panose="00000600000000000000" pitchFamily="2" charset="0"/>
              </a:rPr>
              <a:t> Grade</a:t>
            </a:r>
          </a:p>
        </p:txBody>
      </p:sp>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9" descr="S:\CO\GEARUP\Communications\Photos and Images\Symbols\gradhat.gi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0244" name="TextBox 9"/>
          <p:cNvSpPr txBox="1">
            <a:spLocks noChangeArrowheads="1"/>
          </p:cNvSpPr>
          <p:nvPr/>
        </p:nvSpPr>
        <p:spPr bwMode="auto">
          <a:xfrm>
            <a:off x="4191000" y="4035606"/>
            <a:ext cx="4419600" cy="1569660"/>
          </a:xfrm>
          <a:prstGeom prst="rect">
            <a:avLst/>
          </a:prstGeom>
          <a:solidFill>
            <a:schemeClr val="accent5">
              <a:lumMod val="20000"/>
              <a:lumOff val="80000"/>
            </a:schemeClr>
          </a:solidFill>
          <a:ln w="9525">
            <a:noFill/>
            <a:miter lim="800000"/>
            <a:headEnd/>
            <a:tailEnd/>
          </a:ln>
        </p:spPr>
        <p:txBody>
          <a:bodyPr wrap="square">
            <a:spAutoFit/>
          </a:bodyPr>
          <a:lstStyle/>
          <a:p>
            <a:pPr marL="742950" indent="-512763">
              <a:buFont typeface="+mj-lt"/>
              <a:buAutoNum type="arabicPeriod"/>
              <a:defRPr/>
            </a:pPr>
            <a:r>
              <a:rPr lang="en-US" sz="3200" dirty="0">
                <a:latin typeface="Barlow Medium" panose="00000600000000000000" pitchFamily="2" charset="0"/>
              </a:rPr>
              <a:t>Continue saving</a:t>
            </a:r>
          </a:p>
          <a:p>
            <a:pPr marL="742950" indent="-512763">
              <a:buFont typeface="+mj-lt"/>
              <a:buAutoNum type="arabicPeriod"/>
              <a:defRPr/>
            </a:pPr>
            <a:r>
              <a:rPr lang="en-US" sz="3200" dirty="0">
                <a:latin typeface="Barlow Medium" panose="00000600000000000000" pitchFamily="2" charset="0"/>
              </a:rPr>
              <a:t>Scholarships</a:t>
            </a:r>
          </a:p>
          <a:p>
            <a:pPr marL="742950" indent="-512763">
              <a:buFont typeface="+mj-lt"/>
              <a:buAutoNum type="arabicPeriod"/>
              <a:defRPr/>
            </a:pPr>
            <a:r>
              <a:rPr lang="en-US" sz="3200" dirty="0">
                <a:latin typeface="Barlow Medium" panose="00000600000000000000" pitchFamily="2" charset="0"/>
              </a:rPr>
              <a:t>FAFSA – January 1</a:t>
            </a:r>
            <a:r>
              <a:rPr lang="en-US" sz="3200" baseline="30000" dirty="0">
                <a:latin typeface="Barlow Medium" panose="00000600000000000000" pitchFamily="2" charset="0"/>
              </a:rPr>
              <a:t>st</a:t>
            </a:r>
            <a:r>
              <a:rPr lang="en-US" sz="3200" dirty="0">
                <a:latin typeface="Barlow Medium" panose="00000600000000000000" pitchFamily="2"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4">
                                            <p:bg/>
                                          </p:spTgt>
                                        </p:tgtEl>
                                        <p:attrNameLst>
                                          <p:attrName>style.visibility</p:attrName>
                                        </p:attrNameLst>
                                      </p:cBhvr>
                                      <p:to>
                                        <p:strVal val="visible"/>
                                      </p:to>
                                    </p:set>
                                    <p:anim calcmode="lin" valueType="num">
                                      <p:cBhvr additive="base">
                                        <p:cTn id="7" dur="500" fill="hold"/>
                                        <p:tgtEl>
                                          <p:spTgt spid="1024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24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4">
                                            <p:txEl>
                                              <p:pRg st="0" end="0"/>
                                            </p:txEl>
                                          </p:spTgt>
                                        </p:tgtEl>
                                        <p:attrNameLst>
                                          <p:attrName>style.visibility</p:attrName>
                                        </p:attrNameLst>
                                      </p:cBhvr>
                                      <p:to>
                                        <p:strVal val="visible"/>
                                      </p:to>
                                    </p:set>
                                    <p:anim calcmode="lin" valueType="num">
                                      <p:cBhvr additive="base">
                                        <p:cTn id="13" dur="500" fill="hold"/>
                                        <p:tgtEl>
                                          <p:spTgt spid="1024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4">
                                            <p:txEl>
                                              <p:pRg st="1" end="1"/>
                                            </p:txEl>
                                          </p:spTgt>
                                        </p:tgtEl>
                                        <p:attrNameLst>
                                          <p:attrName>style.visibility</p:attrName>
                                        </p:attrNameLst>
                                      </p:cBhvr>
                                      <p:to>
                                        <p:strVal val="visible"/>
                                      </p:to>
                                    </p:set>
                                    <p:anim calcmode="lin" valueType="num">
                                      <p:cBhvr additive="base">
                                        <p:cTn id="19" dur="500" fill="hold"/>
                                        <p:tgtEl>
                                          <p:spTgt spid="1024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4">
                                            <p:txEl>
                                              <p:pRg st="2" end="2"/>
                                            </p:txEl>
                                          </p:spTgt>
                                        </p:tgtEl>
                                        <p:attrNameLst>
                                          <p:attrName>style.visibility</p:attrName>
                                        </p:attrNameLst>
                                      </p:cBhvr>
                                      <p:to>
                                        <p:strVal val="visible"/>
                                      </p:to>
                                    </p:set>
                                    <p:anim calcmode="lin" valueType="num">
                                      <p:cBhvr additive="base">
                                        <p:cTn id="25" dur="500" fill="hold"/>
                                        <p:tgtEl>
                                          <p:spTgt spid="1024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400800"/>
            <a:ext cx="9144000"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0"/>
            <a:ext cx="9144000" cy="990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1447800" y="127606"/>
            <a:ext cx="7772400" cy="786794"/>
          </a:xfrm>
          <a:prstGeom prst="rect">
            <a:avLst/>
          </a:prstGeom>
          <a:solidFill>
            <a:srgbClr val="002060"/>
          </a:solidFill>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Barlow Medium" panose="00000600000000000000" pitchFamily="2" charset="0"/>
              </a:rPr>
              <a:t>More Information</a:t>
            </a: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S:\CO\GEARUP\Communications\Photos and Images\Symbols\gradhat.gi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20489" name="TextBox 20"/>
          <p:cNvSpPr txBox="1">
            <a:spLocks noChangeArrowheads="1"/>
          </p:cNvSpPr>
          <p:nvPr/>
        </p:nvSpPr>
        <p:spPr bwMode="auto">
          <a:xfrm>
            <a:off x="914400" y="2057400"/>
            <a:ext cx="7315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600" b="1" dirty="0">
                <a:latin typeface="Barlow Medium" panose="00000600000000000000" pitchFamily="2" charset="0"/>
              </a:rPr>
              <a:t>Helpful websites include:</a:t>
            </a:r>
          </a:p>
          <a:p>
            <a:pPr algn="ctr"/>
            <a:endParaRPr lang="en-US" altLang="en-US" sz="3600" b="1" dirty="0">
              <a:latin typeface="Barlow Medium" panose="00000600000000000000" pitchFamily="2" charset="0"/>
              <a:cs typeface="Arial"/>
            </a:endParaRPr>
          </a:p>
          <a:p>
            <a:pPr algn="ctr" eaLnBrk="1" hangingPunct="1"/>
            <a:r>
              <a:rPr lang="en-US" altLang="en-US" sz="3600" dirty="0">
                <a:latin typeface="Barlow Medium" panose="00000600000000000000" pitchFamily="2" charset="0"/>
                <a:cs typeface="Arial"/>
              </a:rPr>
              <a:t>ktsutah.org</a:t>
            </a:r>
          </a:p>
          <a:p>
            <a:pPr algn="ctr" eaLnBrk="1" hangingPunct="1"/>
            <a:r>
              <a:rPr lang="en-US" altLang="en-US" sz="3600" dirty="0">
                <a:latin typeface="Barlow Medium" panose="00000600000000000000" pitchFamily="2" charset="0"/>
              </a:rPr>
              <a:t>bigfuture.collegeboard.org</a:t>
            </a:r>
          </a:p>
          <a:p>
            <a:pPr algn="ctr" eaLnBrk="1" hangingPunct="1"/>
            <a:endParaRPr lang="en-US" altLang="en-US" sz="3600" dirty="0">
              <a:latin typeface="+mn-lt"/>
            </a:endParaRPr>
          </a:p>
        </p:txBody>
      </p:sp>
    </p:spTree>
    <p:extLst>
      <p:ext uri="{BB962C8B-B14F-4D97-AF65-F5344CB8AC3E}">
        <p14:creationId xmlns:p14="http://schemas.microsoft.com/office/powerpoint/2010/main" val="759198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400800"/>
            <a:ext cx="9144000"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0"/>
            <a:ext cx="9144000" cy="990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1447800" y="127606"/>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Barlow Medium" panose="00000600000000000000" pitchFamily="2" charset="0"/>
              </a:rPr>
              <a:t>More Information</a:t>
            </a: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S:\CO\GEARUP\Communications\Photos and Images\Symbols\gradhat.gif"/>
          <p:cNvPicPr>
            <a:picLocks noChangeAspect="1" noChangeArrowheads="1"/>
          </p:cNvPicPr>
          <p:nvPr/>
        </p:nvPicPr>
        <p:blipFill>
          <a:blip r:embed="rId4" cstate="screen">
            <a:grayscl/>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20489" name="TextBox 20"/>
          <p:cNvSpPr txBox="1">
            <a:spLocks noChangeArrowheads="1"/>
          </p:cNvSpPr>
          <p:nvPr/>
        </p:nvSpPr>
        <p:spPr bwMode="auto">
          <a:xfrm>
            <a:off x="762000" y="2133600"/>
            <a:ext cx="7620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600" dirty="0">
                <a:latin typeface="Barlow Medium" panose="00000600000000000000" pitchFamily="2" charset="0"/>
              </a:rPr>
              <a:t>For more information about college and career planning, call, e-mail or visit:</a:t>
            </a:r>
          </a:p>
          <a:p>
            <a:pPr algn="ctr" eaLnBrk="1" hangingPunct="1"/>
            <a:r>
              <a:rPr lang="en-US" altLang="en-US" sz="3600" dirty="0">
                <a:latin typeface="Barlow Medium" panose="00000600000000000000" pitchFamily="2" charset="0"/>
              </a:rPr>
              <a:t>Name</a:t>
            </a:r>
          </a:p>
          <a:p>
            <a:pPr algn="ctr" eaLnBrk="1" hangingPunct="1"/>
            <a:r>
              <a:rPr lang="en-US" altLang="en-US" sz="3600" dirty="0">
                <a:latin typeface="Barlow Medium" panose="00000600000000000000" pitchFamily="2" charset="0"/>
              </a:rPr>
              <a:t>Phone</a:t>
            </a:r>
          </a:p>
          <a:p>
            <a:pPr algn="ctr" eaLnBrk="1" hangingPunct="1"/>
            <a:r>
              <a:rPr lang="en-US" altLang="en-US" sz="3600" dirty="0">
                <a:latin typeface="Barlow Medium" panose="00000600000000000000" pitchFamily="2" charset="0"/>
              </a:rPr>
              <a:t>E-mail</a:t>
            </a:r>
          </a:p>
        </p:txBody>
      </p:sp>
    </p:spTree>
    <p:extLst>
      <p:ext uri="{BB962C8B-B14F-4D97-AF65-F5344CB8AC3E}">
        <p14:creationId xmlns:p14="http://schemas.microsoft.com/office/powerpoint/2010/main" val="3833663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400800"/>
            <a:ext cx="9144000"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0"/>
            <a:ext cx="9144000" cy="990600"/>
          </a:xfrm>
          <a:prstGeom prst="rect">
            <a:avLst/>
          </a:prstGeom>
          <a:solidFill>
            <a:srgbClr val="0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1447800" y="115991"/>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rPr>
              <a:t>Why go?</a:t>
            </a:r>
          </a:p>
        </p:txBody>
      </p:sp>
      <p:pic>
        <p:nvPicPr>
          <p:cNvPr id="15" name="Picture 9" descr="S:\CO\GEARUP\Communications\Photos and Images\Symbols\gradhat.gi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2" name="-N6nru0nThg?rel=0"/>
          <p:cNvPicPr>
            <a:picLocks noRot="1" noChangeAspect="1"/>
          </p:cNvPicPr>
          <p:nvPr>
            <a:videoFile r:link="rId1"/>
          </p:nvPr>
        </p:nvPicPr>
        <p:blipFill>
          <a:blip r:embed="rId5">
            <a:extLst>
              <a:ext uri="{28A0092B-C50C-407E-A947-70E740481C1C}">
                <a14:useLocalDpi xmlns:a14="http://schemas.microsoft.com/office/drawing/2010/main" val="0"/>
              </a:ext>
            </a:extLst>
          </a:blip>
          <a:stretch>
            <a:fillRect/>
          </a:stretch>
        </p:blipFill>
        <p:spPr>
          <a:xfrm>
            <a:off x="1051746" y="1524000"/>
            <a:ext cx="7040508" cy="4297680"/>
          </a:xfrm>
          <a:prstGeom prst="rect">
            <a:avLst/>
          </a:prstGeom>
        </p:spPr>
      </p:pic>
    </p:spTree>
    <p:extLst>
      <p:ext uri="{BB962C8B-B14F-4D97-AF65-F5344CB8AC3E}">
        <p14:creationId xmlns:p14="http://schemas.microsoft.com/office/powerpoint/2010/main" val="4289274985"/>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300" y="845344"/>
            <a:ext cx="10134600" cy="5700713"/>
          </a:xfrm>
          <a:prstGeom prst="rect">
            <a:avLst/>
          </a:prstGeom>
        </p:spPr>
      </p:pic>
      <p:sp>
        <p:nvSpPr>
          <p:cNvPr id="9" name="Rectangle 8"/>
          <p:cNvSpPr/>
          <p:nvPr/>
        </p:nvSpPr>
        <p:spPr>
          <a:xfrm>
            <a:off x="2895600" y="6096000"/>
            <a:ext cx="5943600" cy="205184"/>
          </a:xfrm>
          <a:prstGeom prst="rect">
            <a:avLst/>
          </a:prstGeom>
        </p:spPr>
        <p:txBody>
          <a:bodyPr wrap="square">
            <a:spAutoFit/>
          </a:bodyPr>
          <a:lstStyle/>
          <a:p>
            <a:pPr algn="r" fontAlgn="auto">
              <a:spcBef>
                <a:spcPts val="0"/>
              </a:spcBef>
              <a:spcAft>
                <a:spcPts val="0"/>
              </a:spcAft>
              <a:defRPr/>
            </a:pPr>
            <a:r>
              <a:rPr lang="en-US" sz="1100" i="1" baseline="30000" dirty="0">
                <a:latin typeface="+mn-lt"/>
                <a:cs typeface="+mn-cs"/>
              </a:rPr>
              <a:t>Source: </a:t>
            </a:r>
            <a:r>
              <a:rPr lang="en-US" sz="1100" i="1" baseline="30000" dirty="0">
                <a:latin typeface="+mn-lt"/>
                <a:cs typeface="+mn-cs"/>
                <a:hlinkClick r:id="rId4"/>
              </a:rPr>
              <a:t>U.S. Bureau of Labor Statistics </a:t>
            </a:r>
            <a:r>
              <a:rPr lang="en-US" sz="1100" i="1" baseline="30000" dirty="0">
                <a:latin typeface="+mn-lt"/>
                <a:cs typeface="+mn-cs"/>
              </a:rPr>
              <a:t>(2017)</a:t>
            </a:r>
          </a:p>
        </p:txBody>
      </p:sp>
      <p:sp>
        <p:nvSpPr>
          <p:cNvPr id="10" name="Rectangle 9"/>
          <p:cNvSpPr/>
          <p:nvPr/>
        </p:nvSpPr>
        <p:spPr>
          <a:xfrm>
            <a:off x="-495300" y="6400800"/>
            <a:ext cx="10134600"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5300" y="0"/>
            <a:ext cx="10134600" cy="990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1447800" y="115991"/>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rPr>
              <a:t>Why go?</a:t>
            </a:r>
          </a:p>
        </p:txBody>
      </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descr="S:\CO\GEARUP\Communications\Photos and Images\Symbols\gradhat.gif"/>
          <p:cNvPicPr>
            <a:picLocks noChangeAspect="1" noChangeArrowheads="1"/>
          </p:cNvPicPr>
          <p:nvPr/>
        </p:nvPicPr>
        <p:blipFill>
          <a:blip r:embed="rId6" cstate="screen">
            <a:grayscl/>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78230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collegequest.com/wp-content/uploads/bls-research-fastest-growing-occupations.ashx_.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8588" y="997032"/>
            <a:ext cx="10306050" cy="573693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28588" y="6400800"/>
            <a:ext cx="10353613"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8588" y="29931"/>
            <a:ext cx="10306050" cy="990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1447800" y="115991"/>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rPr>
              <a:t>Why go?</a:t>
            </a:r>
          </a:p>
        </p:txBody>
      </p:sp>
      <p:pic>
        <p:nvPicPr>
          <p:cNvPr id="15" name="Picture 9" descr="S:\CO\GEARUP\Communications\Photos and Images\Symbols\gradhat.gif"/>
          <p:cNvPicPr>
            <a:picLocks noChangeAspect="1" noChangeArrowheads="1"/>
          </p:cNvPicPr>
          <p:nvPr/>
        </p:nvPicPr>
        <p:blipFill>
          <a:blip r:embed="rId4" cstate="screen">
            <a:grayscl/>
            <a:extLst>
              <a:ext uri="{28A0092B-C50C-407E-A947-70E740481C1C}">
                <a14:useLocalDpi xmlns:a14="http://schemas.microsoft.com/office/drawing/2010/main"/>
              </a:ext>
            </a:extLst>
          </a:blip>
          <a:srcRect/>
          <a:stretch>
            <a:fillRect/>
          </a:stretch>
        </p:blipFill>
        <p:spPr bwMode="auto">
          <a:xfrm>
            <a:off x="228600" y="124030"/>
            <a:ext cx="8763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83AAE813-4E9F-84DD-2C4D-F93E899ADE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9115926" y="6306553"/>
            <a:ext cx="377807" cy="489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26942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400800"/>
            <a:ext cx="9144000"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0"/>
            <a:ext cx="9144000" cy="990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1447800" y="115991"/>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rPr>
              <a:t>Why go?</a:t>
            </a: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descr="S:\CO\GEARUP\Communications\Photos and Images\Symbols\gradhat.gif"/>
          <p:cNvPicPr>
            <a:picLocks noChangeAspect="1" noChangeArrowheads="1"/>
          </p:cNvPicPr>
          <p:nvPr/>
        </p:nvPicPr>
        <p:blipFill>
          <a:blip r:embed="rId4" cstate="screen">
            <a:grayscl/>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6"/>
          <p:cNvSpPr>
            <a:spLocks noChangeArrowheads="1"/>
          </p:cNvSpPr>
          <p:nvPr/>
        </p:nvSpPr>
        <p:spPr bwMode="auto">
          <a:xfrm>
            <a:off x="202545" y="1804674"/>
            <a:ext cx="87630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600" b="1" dirty="0">
                <a:latin typeface="+mn-lt"/>
              </a:rPr>
              <a:t>With a college degree you are more likely to:</a:t>
            </a:r>
          </a:p>
        </p:txBody>
      </p:sp>
      <p:sp>
        <p:nvSpPr>
          <p:cNvPr id="2" name="Cross 1"/>
          <p:cNvSpPr/>
          <p:nvPr/>
        </p:nvSpPr>
        <p:spPr>
          <a:xfrm>
            <a:off x="489501" y="2828272"/>
            <a:ext cx="1797966" cy="1797966"/>
          </a:xfrm>
          <a:prstGeom prst="plus">
            <a:avLst>
              <a:gd name="adj" fmla="val 3423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4725628" y="2983895"/>
            <a:ext cx="2052469" cy="1603717"/>
            <a:chOff x="3124200" y="2663483"/>
            <a:chExt cx="2052469" cy="1603717"/>
          </a:xfrm>
        </p:grpSpPr>
        <p:sp>
          <p:nvSpPr>
            <p:cNvPr id="3" name="Rectangle 2"/>
            <p:cNvSpPr/>
            <p:nvPr/>
          </p:nvSpPr>
          <p:spPr>
            <a:xfrm>
              <a:off x="3124200" y="2667000"/>
              <a:ext cx="1600200" cy="1600200"/>
            </a:xfrm>
            <a:prstGeom prst="rect">
              <a:avLst/>
            </a:prstGeom>
            <a:noFill/>
            <a:ln w="57150">
              <a:solidFill>
                <a:srgbClr val="013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3289495" y="3374108"/>
              <a:ext cx="762000" cy="685800"/>
            </a:xfrm>
            <a:prstGeom prst="line">
              <a:avLst/>
            </a:prstGeom>
            <a:ln w="2540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886200" y="2663483"/>
              <a:ext cx="1290469" cy="1396425"/>
            </a:xfrm>
            <a:prstGeom prst="line">
              <a:avLst/>
            </a:prstGeom>
            <a:ln w="2540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9" name="Rectangle 16"/>
          <p:cNvSpPr>
            <a:spLocks noChangeArrowheads="1"/>
          </p:cNvSpPr>
          <p:nvPr/>
        </p:nvSpPr>
        <p:spPr bwMode="auto">
          <a:xfrm>
            <a:off x="2434697" y="2403816"/>
            <a:ext cx="2290931"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600" b="1" dirty="0">
                <a:solidFill>
                  <a:schemeClr val="accent1"/>
                </a:solidFill>
                <a:latin typeface="Wingdings 2" panose="05020102010507070707" pitchFamily="18" charset="2"/>
              </a:rPr>
              <a:t>N</a:t>
            </a:r>
          </a:p>
        </p:txBody>
      </p:sp>
      <p:pic>
        <p:nvPicPr>
          <p:cNvPr id="2051" name="Picture 3" descr="S:\CO\GEARUP\Communications\Photos and Images\Symbols\apple1.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10273" y="2384432"/>
            <a:ext cx="1576527" cy="220318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16"/>
          <p:cNvSpPr>
            <a:spLocks noChangeArrowheads="1"/>
          </p:cNvSpPr>
          <p:nvPr/>
        </p:nvSpPr>
        <p:spPr bwMode="auto">
          <a:xfrm>
            <a:off x="440914" y="4819861"/>
            <a:ext cx="18951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latin typeface="+mn-lt"/>
              </a:rPr>
              <a:t>GIVE BLOOD</a:t>
            </a:r>
          </a:p>
        </p:txBody>
      </p:sp>
      <p:sp>
        <p:nvSpPr>
          <p:cNvPr id="22" name="Rectangle 16"/>
          <p:cNvSpPr>
            <a:spLocks noChangeArrowheads="1"/>
          </p:cNvSpPr>
          <p:nvPr/>
        </p:nvSpPr>
        <p:spPr bwMode="auto">
          <a:xfrm>
            <a:off x="2647311" y="4804233"/>
            <a:ext cx="18951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latin typeface="+mn-lt"/>
              </a:rPr>
              <a:t>VOLUNTEER</a:t>
            </a:r>
          </a:p>
        </p:txBody>
      </p:sp>
      <p:sp>
        <p:nvSpPr>
          <p:cNvPr id="23" name="Rectangle 16"/>
          <p:cNvSpPr>
            <a:spLocks noChangeArrowheads="1"/>
          </p:cNvSpPr>
          <p:nvPr/>
        </p:nvSpPr>
        <p:spPr bwMode="auto">
          <a:xfrm>
            <a:off x="4572000" y="4804232"/>
            <a:ext cx="18951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latin typeface="+mn-lt"/>
              </a:rPr>
              <a:t>VOTE</a:t>
            </a:r>
          </a:p>
        </p:txBody>
      </p:sp>
      <p:sp>
        <p:nvSpPr>
          <p:cNvPr id="24" name="Rectangle 16"/>
          <p:cNvSpPr>
            <a:spLocks noChangeArrowheads="1"/>
          </p:cNvSpPr>
          <p:nvPr/>
        </p:nvSpPr>
        <p:spPr bwMode="auto">
          <a:xfrm>
            <a:off x="6950966" y="4804231"/>
            <a:ext cx="18951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latin typeface="+mn-lt"/>
              </a:rPr>
              <a:t>BE HEALTHY</a:t>
            </a:r>
          </a:p>
        </p:txBody>
      </p:sp>
    </p:spTree>
    <p:extLst>
      <p:ext uri="{BB962C8B-B14F-4D97-AF65-F5344CB8AC3E}">
        <p14:creationId xmlns:p14="http://schemas.microsoft.com/office/powerpoint/2010/main" val="81586412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CO\Communications\Photos\Campus Photos 2012\WOU photos\Low-Res\wou1133.jpg"/>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23911" y="521091"/>
            <a:ext cx="9448800" cy="62992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23911" y="6400800"/>
            <a:ext cx="9444111"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0295" y="0"/>
            <a:ext cx="9444111" cy="990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1447800" y="115991"/>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rPr>
              <a:t>Why go?</a:t>
            </a:r>
          </a:p>
        </p:txBody>
      </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descr="S:\CO\GEARUP\Communications\Photos and Images\Symbols\gradhat.gif"/>
          <p:cNvPicPr>
            <a:picLocks noChangeAspect="1" noChangeArrowheads="1"/>
          </p:cNvPicPr>
          <p:nvPr/>
        </p:nvPicPr>
        <p:blipFill>
          <a:blip r:embed="rId6" cstate="screen">
            <a:grayscl/>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16"/>
          <p:cNvSpPr>
            <a:spLocks noChangeArrowheads="1"/>
          </p:cNvSpPr>
          <p:nvPr/>
        </p:nvSpPr>
        <p:spPr bwMode="auto">
          <a:xfrm>
            <a:off x="2134013" y="5334000"/>
            <a:ext cx="3276187" cy="584775"/>
          </a:xfrm>
          <a:prstGeom prst="rect">
            <a:avLst/>
          </a:prstGeom>
          <a:solidFill>
            <a:schemeClr val="accent5">
              <a:lumMod val="20000"/>
              <a:lumOff val="80000"/>
            </a:schemeClr>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dirty="0">
                <a:latin typeface="Barlow Medium" panose="00000600000000000000" pitchFamily="2" charset="0"/>
              </a:rPr>
              <a:t>INDEPENDENCE</a:t>
            </a:r>
          </a:p>
        </p:txBody>
      </p:sp>
      <p:sp>
        <p:nvSpPr>
          <p:cNvPr id="22" name="Rectangle 16"/>
          <p:cNvSpPr>
            <a:spLocks noChangeArrowheads="1"/>
          </p:cNvSpPr>
          <p:nvPr/>
        </p:nvSpPr>
        <p:spPr bwMode="auto">
          <a:xfrm>
            <a:off x="-190294" y="3420505"/>
            <a:ext cx="3276187" cy="1569660"/>
          </a:xfrm>
          <a:prstGeom prst="rect">
            <a:avLst/>
          </a:prstGeom>
          <a:solidFill>
            <a:schemeClr val="accent5">
              <a:lumMod val="20000"/>
              <a:lumOff val="80000"/>
            </a:schemeClr>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dirty="0">
                <a:latin typeface="Barlow" panose="00000500000000000000" pitchFamily="2" charset="0"/>
              </a:rPr>
              <a:t>NEW PEOPLE, PLACES &amp; EXPERIENCES</a:t>
            </a:r>
          </a:p>
        </p:txBody>
      </p:sp>
      <p:sp>
        <p:nvSpPr>
          <p:cNvPr id="23" name="Rectangle 16"/>
          <p:cNvSpPr>
            <a:spLocks noChangeArrowheads="1"/>
          </p:cNvSpPr>
          <p:nvPr/>
        </p:nvSpPr>
        <p:spPr bwMode="auto">
          <a:xfrm>
            <a:off x="6156267" y="1232191"/>
            <a:ext cx="2294542" cy="1077218"/>
          </a:xfrm>
          <a:prstGeom prst="rect">
            <a:avLst/>
          </a:prstGeom>
          <a:solidFill>
            <a:schemeClr val="accent5">
              <a:lumMod val="20000"/>
              <a:lumOff val="80000"/>
            </a:schemeClr>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dirty="0">
                <a:latin typeface="Barlow Medium" panose="00000600000000000000" pitchFamily="2" charset="0"/>
              </a:rPr>
              <a:t>DISCOVER PASSIONS</a:t>
            </a:r>
          </a:p>
        </p:txBody>
      </p:sp>
      <p:sp>
        <p:nvSpPr>
          <p:cNvPr id="24" name="Rectangle 16"/>
          <p:cNvSpPr>
            <a:spLocks noChangeArrowheads="1"/>
          </p:cNvSpPr>
          <p:nvPr/>
        </p:nvSpPr>
        <p:spPr bwMode="auto">
          <a:xfrm>
            <a:off x="6184341" y="4177281"/>
            <a:ext cx="1989742" cy="1200329"/>
          </a:xfrm>
          <a:prstGeom prst="rect">
            <a:avLst/>
          </a:prstGeom>
          <a:solidFill>
            <a:schemeClr val="accent5">
              <a:lumMod val="20000"/>
              <a:lumOff val="80000"/>
            </a:schemeClr>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600" b="1" dirty="0">
                <a:latin typeface="Barlow Medium" panose="00000600000000000000" pitchFamily="2" charset="0"/>
              </a:rPr>
              <a:t>LEARN &amp; GROW</a:t>
            </a:r>
            <a:endParaRPr lang="en-US" altLang="en-US" sz="2400" b="1" dirty="0">
              <a:latin typeface="Barlow Medium" panose="00000600000000000000" pitchFamily="2" charset="0"/>
            </a:endParaRPr>
          </a:p>
        </p:txBody>
      </p:sp>
    </p:spTree>
    <p:extLst>
      <p:ext uri="{BB962C8B-B14F-4D97-AF65-F5344CB8AC3E}">
        <p14:creationId xmlns:p14="http://schemas.microsoft.com/office/powerpoint/2010/main" val="365397246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0" y="381810"/>
            <a:ext cx="9144000" cy="6094379"/>
          </a:xfrm>
          <a:prstGeom prst="rect">
            <a:avLst/>
          </a:prstGeom>
        </p:spPr>
      </p:pic>
      <p:sp>
        <p:nvSpPr>
          <p:cNvPr id="13" name="Rectangle 12"/>
          <p:cNvSpPr/>
          <p:nvPr/>
        </p:nvSpPr>
        <p:spPr>
          <a:xfrm>
            <a:off x="0" y="6400800"/>
            <a:ext cx="9144000"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9144000" cy="990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txBox="1">
            <a:spLocks/>
          </p:cNvSpPr>
          <p:nvPr/>
        </p:nvSpPr>
        <p:spPr>
          <a:xfrm>
            <a:off x="1447800" y="115991"/>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rPr>
              <a:t>Get College Ready</a:t>
            </a:r>
          </a:p>
        </p:txBody>
      </p:sp>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descr="S:\CO\GEARUP\Communications\Photos and Images\Symbols\gradhat.gif"/>
          <p:cNvPicPr>
            <a:picLocks noChangeAspect="1" noChangeArrowheads="1"/>
          </p:cNvPicPr>
          <p:nvPr/>
        </p:nvPicPr>
        <p:blipFill>
          <a:blip r:embed="rId6" cstate="screen">
            <a:grayscl/>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6149" name="TextBox 9"/>
          <p:cNvSpPr txBox="1">
            <a:spLocks noChangeArrowheads="1"/>
          </p:cNvSpPr>
          <p:nvPr/>
        </p:nvSpPr>
        <p:spPr bwMode="auto">
          <a:xfrm>
            <a:off x="-592994" y="1866037"/>
            <a:ext cx="10329987" cy="1323439"/>
          </a:xfrm>
          <a:prstGeom prst="rect">
            <a:avLst/>
          </a:prstGeom>
          <a:noFill/>
          <a:ln w="9525">
            <a:noFill/>
            <a:miter lim="800000"/>
            <a:headEnd/>
            <a:tailEnd/>
          </a:ln>
        </p:spPr>
        <p:txBody>
          <a:bodyPr wrap="square">
            <a:spAutoFit/>
          </a:bodyPr>
          <a:lstStyle/>
          <a:p>
            <a:pPr algn="ctr"/>
            <a:r>
              <a:rPr lang="en-US" sz="4000" b="1" dirty="0">
                <a:solidFill>
                  <a:schemeClr val="bg1"/>
                </a:solidFill>
                <a:latin typeface="Barlow Medium" panose="00000600000000000000" pitchFamily="2" charset="0"/>
              </a:rPr>
              <a:t>WHAT STUDENTS CAN DO</a:t>
            </a:r>
            <a:endParaRPr lang="en-US" sz="4000" dirty="0">
              <a:solidFill>
                <a:schemeClr val="bg1"/>
              </a:solidFill>
              <a:latin typeface="Barlow Medium" panose="00000600000000000000" pitchFamily="2" charset="0"/>
            </a:endParaRPr>
          </a:p>
          <a:p>
            <a:pPr algn="ctr"/>
            <a:r>
              <a:rPr lang="en-US" sz="4000" b="1" dirty="0">
                <a:solidFill>
                  <a:schemeClr val="bg1"/>
                </a:solidFill>
                <a:latin typeface="Barlow Medium" panose="00000600000000000000" pitchFamily="2" charset="0"/>
              </a:rPr>
              <a:t>&amp; HOW PARENTS CAN HELP!</a:t>
            </a:r>
          </a:p>
        </p:txBody>
      </p:sp>
      <p:sp>
        <p:nvSpPr>
          <p:cNvPr id="6150" name="TextBox 19"/>
          <p:cNvSpPr txBox="1">
            <a:spLocks noChangeArrowheads="1"/>
          </p:cNvSpPr>
          <p:nvPr/>
        </p:nvSpPr>
        <p:spPr bwMode="auto">
          <a:xfrm>
            <a:off x="3038725" y="6019800"/>
            <a:ext cx="5943600" cy="253916"/>
          </a:xfrm>
          <a:prstGeom prst="rect">
            <a:avLst/>
          </a:prstGeom>
          <a:noFill/>
          <a:ln w="9525">
            <a:noFill/>
            <a:miter lim="800000"/>
            <a:headEnd/>
            <a:tailEnd/>
          </a:ln>
        </p:spPr>
        <p:txBody>
          <a:bodyPr wrap="square">
            <a:spAutoFit/>
          </a:bodyPr>
          <a:lstStyle/>
          <a:p>
            <a:pPr algn="r"/>
            <a:r>
              <a:rPr lang="en-US" sz="1050" i="1" dirty="0">
                <a:solidFill>
                  <a:schemeClr val="bg1"/>
                </a:solidFill>
                <a:latin typeface="+mn-lt"/>
              </a:rPr>
              <a:t>Information from College Preparation Checklist, via </a:t>
            </a:r>
            <a:r>
              <a:rPr lang="en-US" sz="1050" i="1" dirty="0">
                <a:solidFill>
                  <a:schemeClr val="bg1"/>
                </a:solidFill>
                <a:latin typeface="+mn-lt"/>
                <a:hlinkClick r:id="rId7"/>
              </a:rPr>
              <a:t>Federal Student Aid</a:t>
            </a:r>
            <a:endParaRPr lang="en-US" sz="1050" i="1" dirty="0">
              <a:solidFill>
                <a:schemeClr val="bg1"/>
              </a:solidFill>
              <a:latin typeface="+mn-lt"/>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0" y="381810"/>
            <a:ext cx="9144000" cy="6094379"/>
          </a:xfrm>
          <a:prstGeom prst="rect">
            <a:avLst/>
          </a:prstGeom>
        </p:spPr>
      </p:pic>
      <p:sp>
        <p:nvSpPr>
          <p:cNvPr id="13" name="Rectangle 12"/>
          <p:cNvSpPr/>
          <p:nvPr/>
        </p:nvSpPr>
        <p:spPr>
          <a:xfrm>
            <a:off x="0" y="6400800"/>
            <a:ext cx="9144000"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9144000" cy="990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txBox="1">
            <a:spLocks/>
          </p:cNvSpPr>
          <p:nvPr/>
        </p:nvSpPr>
        <p:spPr>
          <a:xfrm>
            <a:off x="1447800" y="115991"/>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Barlow Medium" panose="00000600000000000000" pitchFamily="2" charset="0"/>
              </a:rPr>
              <a:t>EVERY student, EVERY year</a:t>
            </a:r>
          </a:p>
        </p:txBody>
      </p:sp>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descr="S:\CO\GEARUP\Communications\Photos and Images\Symbols\gradhat.gi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7172" name="TextBox 9"/>
          <p:cNvSpPr txBox="1">
            <a:spLocks noChangeArrowheads="1"/>
          </p:cNvSpPr>
          <p:nvPr/>
        </p:nvSpPr>
        <p:spPr bwMode="auto">
          <a:xfrm>
            <a:off x="1714500" y="2552417"/>
            <a:ext cx="5715000" cy="2862322"/>
          </a:xfrm>
          <a:prstGeom prst="rect">
            <a:avLst/>
          </a:prstGeom>
          <a:solidFill>
            <a:schemeClr val="accent5">
              <a:lumMod val="20000"/>
              <a:lumOff val="80000"/>
            </a:schemeClr>
          </a:solidFill>
          <a:ln w="9525">
            <a:noFill/>
            <a:miter lim="800000"/>
            <a:headEnd/>
            <a:tailEnd/>
          </a:ln>
        </p:spPr>
        <p:txBody>
          <a:bodyPr wrap="square">
            <a:spAutoFit/>
          </a:bodyPr>
          <a:lstStyle/>
          <a:p>
            <a:pPr marL="282575" indent="-282575">
              <a:buFont typeface="Arial" charset="0"/>
              <a:buChar char="•"/>
            </a:pPr>
            <a:r>
              <a:rPr lang="en-US" sz="3600" dirty="0">
                <a:latin typeface="Barlow Medium" panose="00000600000000000000" pitchFamily="2" charset="0"/>
              </a:rPr>
              <a:t>Work hard</a:t>
            </a:r>
          </a:p>
          <a:p>
            <a:pPr marL="282575" indent="-282575">
              <a:buFont typeface="Arial" charset="0"/>
              <a:buChar char="•"/>
            </a:pPr>
            <a:r>
              <a:rPr lang="en-US" sz="3600" dirty="0">
                <a:latin typeface="Barlow Medium" panose="00000600000000000000" pitchFamily="2" charset="0"/>
              </a:rPr>
              <a:t>Get good grades</a:t>
            </a:r>
          </a:p>
          <a:p>
            <a:pPr marL="282575" indent="-282575">
              <a:buFont typeface="Arial" charset="0"/>
              <a:buChar char="•"/>
            </a:pPr>
            <a:r>
              <a:rPr lang="en-US" sz="3600" dirty="0">
                <a:latin typeface="Barlow Medium" panose="00000600000000000000" pitchFamily="2" charset="0"/>
              </a:rPr>
              <a:t>Ask for extra help</a:t>
            </a:r>
          </a:p>
          <a:p>
            <a:pPr marL="282575" indent="-282575">
              <a:buFont typeface="Arial" charset="0"/>
              <a:buChar char="•"/>
            </a:pPr>
            <a:r>
              <a:rPr lang="en-US" sz="3600" dirty="0">
                <a:latin typeface="Barlow Medium" panose="00000600000000000000" pitchFamily="2" charset="0"/>
              </a:rPr>
              <a:t>Take more rigorous classes</a:t>
            </a:r>
            <a:endParaRPr lang="en-US" sz="3600" b="1" dirty="0">
              <a:latin typeface="Barlow Medium" panose="00000600000000000000" pitchFamily="2" charset="0"/>
            </a:endParaRPr>
          </a:p>
        </p:txBody>
      </p:sp>
    </p:spTree>
  </p:cSld>
  <p:clrMapOvr>
    <a:masterClrMapping/>
  </p:clrMapOvr>
  <p:transition>
    <p:fade/>
  </p:transition>
</p:sld>
</file>

<file path=ppt/theme/theme1.xml><?xml version="1.0" encoding="utf-8"?>
<a:theme xmlns:a="http://schemas.openxmlformats.org/drawingml/2006/main" name="Office Theme">
  <a:themeElements>
    <a:clrScheme name="Roadmap">
      <a:dk1>
        <a:sysClr val="windowText" lastClr="000000"/>
      </a:dk1>
      <a:lt1>
        <a:sysClr val="window" lastClr="FFFFFF"/>
      </a:lt1>
      <a:dk2>
        <a:srgbClr val="007F42"/>
      </a:dk2>
      <a:lt2>
        <a:srgbClr val="EEECE1"/>
      </a:lt2>
      <a:accent1>
        <a:srgbClr val="92D050"/>
      </a:accent1>
      <a:accent2>
        <a:srgbClr val="C0504D"/>
      </a:accent2>
      <a:accent3>
        <a:srgbClr val="007F42"/>
      </a:accent3>
      <a:accent4>
        <a:srgbClr val="8064A2"/>
      </a:accent4>
      <a:accent5>
        <a:srgbClr val="4BACC6"/>
      </a:accent5>
      <a:accent6>
        <a:srgbClr val="00B0F0"/>
      </a:accent6>
      <a:hlink>
        <a:srgbClr val="0000FF"/>
      </a:hlink>
      <a:folHlink>
        <a:srgbClr val="800080"/>
      </a:folHlink>
    </a:clrScheme>
    <a:fontScheme name="GEAR UP">
      <a:majorFont>
        <a:latin typeface="Rockwel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8198CB392B064687633C51D67BD9CA" ma:contentTypeVersion="6" ma:contentTypeDescription="Create a new document." ma:contentTypeScope="" ma:versionID="9b045f2eec505198fd2d64051d6f288f">
  <xsd:schema xmlns:xsd="http://www.w3.org/2001/XMLSchema" xmlns:xs="http://www.w3.org/2001/XMLSchema" xmlns:p="http://schemas.microsoft.com/office/2006/metadata/properties" xmlns:ns3="198ce07d-9ae3-4be0-97f1-1dba6ac9b924" xmlns:ns4="da9d98f2-76ca-4414-86a5-4a90255510f9" targetNamespace="http://schemas.microsoft.com/office/2006/metadata/properties" ma:root="true" ma:fieldsID="274693db1b9e47c34b604db5991e5b33" ns3:_="" ns4:_="">
    <xsd:import namespace="198ce07d-9ae3-4be0-97f1-1dba6ac9b924"/>
    <xsd:import namespace="da9d98f2-76ca-4414-86a5-4a90255510f9"/>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8ce07d-9ae3-4be0-97f1-1dba6ac9b9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9d98f2-76ca-4414-86a5-4a90255510f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198ce07d-9ae3-4be0-97f1-1dba6ac9b92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67534E-F700-419E-B33C-8FF2B25AEF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8ce07d-9ae3-4be0-97f1-1dba6ac9b924"/>
    <ds:schemaRef ds:uri="da9d98f2-76ca-4414-86a5-4a90255510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9E63A9-02B8-43AF-9046-6DF9E0AF338E}">
  <ds:schemaRefs>
    <ds:schemaRef ds:uri="http://schemas.microsoft.com/office/2006/metadata/properties"/>
    <ds:schemaRef ds:uri="http://purl.org/dc/dcmitype/"/>
    <ds:schemaRef ds:uri="http://purl.org/dc/terms/"/>
    <ds:schemaRef ds:uri="http://purl.org/dc/elements/1.1/"/>
    <ds:schemaRef ds:uri="da9d98f2-76ca-4414-86a5-4a90255510f9"/>
    <ds:schemaRef ds:uri="http://schemas.microsoft.com/office/2006/documentManagement/types"/>
    <ds:schemaRef ds:uri="http://schemas.openxmlformats.org/package/2006/metadata/core-properties"/>
    <ds:schemaRef ds:uri="http://schemas.microsoft.com/office/infopath/2007/PartnerControls"/>
    <ds:schemaRef ds:uri="198ce07d-9ae3-4be0-97f1-1dba6ac9b924"/>
    <ds:schemaRef ds:uri="http://www.w3.org/XML/1998/namespace"/>
  </ds:schemaRefs>
</ds:datastoreItem>
</file>

<file path=customXml/itemProps3.xml><?xml version="1.0" encoding="utf-8"?>
<ds:datastoreItem xmlns:ds="http://schemas.openxmlformats.org/officeDocument/2006/customXml" ds:itemID="{F35CE17A-B63B-4BDC-815A-923C47D296AC}">
  <ds:schemaRefs>
    <ds:schemaRef ds:uri="http://schemas.microsoft.com/sharepoint/v3/contenttype/forms"/>
  </ds:schemaRefs>
</ds:datastoreItem>
</file>

<file path=docMetadata/LabelInfo.xml><?xml version="1.0" encoding="utf-8"?>
<clbl:labelList xmlns:clbl="http://schemas.microsoft.com/office/2020/mipLabelMetadata">
  <clbl:label id="{1ea2b65f-2f5e-440e-b025-dfdfafd8e097}" enabled="0" method="" siteId="{1ea2b65f-2f5e-440e-b025-dfdfafd8e097}" removed="1"/>
</clbl:labelList>
</file>

<file path=docProps/app.xml><?xml version="1.0" encoding="utf-8"?>
<Properties xmlns="http://schemas.openxmlformats.org/officeDocument/2006/extended-properties" xmlns:vt="http://schemas.openxmlformats.org/officeDocument/2006/docPropsVTypes">
  <TotalTime>15281</TotalTime>
  <Words>1911</Words>
  <Application>Microsoft Office PowerPoint</Application>
  <PresentationFormat>On-screen Show (4:3)</PresentationFormat>
  <Paragraphs>166</Paragraphs>
  <Slides>24</Slides>
  <Notes>24</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Aileron</vt:lpstr>
      <vt:lpstr>Arial</vt:lpstr>
      <vt:lpstr>Barlow</vt:lpstr>
      <vt:lpstr>Barlow Medium</vt:lpstr>
      <vt:lpstr>Calibri</vt:lpstr>
      <vt:lpstr>Rockwell</vt:lpstr>
      <vt:lpstr>Rockwell Extra Bold</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GEARING UP</dc:title>
  <dc:creator>Windows User</dc:creator>
  <cp:lastModifiedBy>Stephanie Stanley</cp:lastModifiedBy>
  <cp:revision>210</cp:revision>
  <dcterms:created xsi:type="dcterms:W3CDTF">2011-05-10T17:55:21Z</dcterms:created>
  <dcterms:modified xsi:type="dcterms:W3CDTF">2023-06-13T19:00:32Z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0x010100068198CB392B064687633C51D67BD9CA</vt:lpwstr>
  </property>
</Properties>
</file>