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87" r:id="rId3"/>
    <p:sldId id="284" r:id="rId4"/>
    <p:sldId id="286" r:id="rId5"/>
    <p:sldId id="285" r:id="rId6"/>
    <p:sldId id="257" r:id="rId7"/>
    <p:sldId id="272" r:id="rId8"/>
    <p:sldId id="279" r:id="rId9"/>
    <p:sldId id="281" r:id="rId10"/>
    <p:sldId id="259" r:id="rId11"/>
    <p:sldId id="260" r:id="rId12"/>
    <p:sldId id="258" r:id="rId13"/>
    <p:sldId id="288" r:id="rId14"/>
    <p:sldId id="289"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0003"/>
    <a:srgbClr val="763000"/>
    <a:srgbClr val="00A255"/>
    <a:srgbClr val="00BC62"/>
    <a:srgbClr val="E84B02"/>
    <a:srgbClr val="3366CC"/>
    <a:srgbClr val="EEB42D"/>
    <a:srgbClr val="EED410"/>
    <a:srgbClr val="62139E"/>
    <a:srgbClr val="2197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ECAB1A-A676-4087-ADC5-9828165F249D}" v="16" dt="2023-06-09T16:42:54.6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80664" autoAdjust="0"/>
  </p:normalViewPr>
  <p:slideViewPr>
    <p:cSldViewPr>
      <p:cViewPr varScale="1">
        <p:scale>
          <a:sx n="61" d="100"/>
          <a:sy n="61" d="100"/>
        </p:scale>
        <p:origin x="18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Stanley" userId="8643cf64-3ed3-444d-aa5e-2650bc63f3af" providerId="ADAL" clId="{63ECAB1A-A676-4087-ADC5-9828165F249D}"/>
    <pc:docChg chg="undo custSel delSld modSld">
      <pc:chgData name="Stephanie Stanley" userId="8643cf64-3ed3-444d-aa5e-2650bc63f3af" providerId="ADAL" clId="{63ECAB1A-A676-4087-ADC5-9828165F249D}" dt="2023-06-12T16:39:04.012" v="230" actId="20577"/>
      <pc:docMkLst>
        <pc:docMk/>
      </pc:docMkLst>
      <pc:sldChg chg="addSp delSp modSp mod modNotesTx">
        <pc:chgData name="Stephanie Stanley" userId="8643cf64-3ed3-444d-aa5e-2650bc63f3af" providerId="ADAL" clId="{63ECAB1A-A676-4087-ADC5-9828165F249D}" dt="2023-06-06T20:18:20.980" v="74" actId="1076"/>
        <pc:sldMkLst>
          <pc:docMk/>
          <pc:sldMk cId="0" sldId="257"/>
        </pc:sldMkLst>
        <pc:spChg chg="mod">
          <ac:chgData name="Stephanie Stanley" userId="8643cf64-3ed3-444d-aa5e-2650bc63f3af" providerId="ADAL" clId="{63ECAB1A-A676-4087-ADC5-9828165F249D}" dt="2023-06-06T16:16:32.698" v="9" actId="13822"/>
          <ac:spMkLst>
            <pc:docMk/>
            <pc:sldMk cId="0" sldId="257"/>
            <ac:spMk id="16" creationId="{00000000-0000-0000-0000-000000000000}"/>
          </ac:spMkLst>
        </pc:spChg>
        <pc:picChg chg="add del mod">
          <ac:chgData name="Stephanie Stanley" userId="8643cf64-3ed3-444d-aa5e-2650bc63f3af" providerId="ADAL" clId="{63ECAB1A-A676-4087-ADC5-9828165F249D}" dt="2023-06-06T20:18:20.980" v="74" actId="1076"/>
          <ac:picMkLst>
            <pc:docMk/>
            <pc:sldMk cId="0" sldId="257"/>
            <ac:picMk id="3" creationId="{00000000-0000-0000-0000-000000000000}"/>
          </ac:picMkLst>
        </pc:picChg>
      </pc:sldChg>
      <pc:sldChg chg="modSp mod">
        <pc:chgData name="Stephanie Stanley" userId="8643cf64-3ed3-444d-aa5e-2650bc63f3af" providerId="ADAL" clId="{63ECAB1A-A676-4087-ADC5-9828165F249D}" dt="2023-06-06T20:17:41.812" v="73" actId="6549"/>
        <pc:sldMkLst>
          <pc:docMk/>
          <pc:sldMk cId="0" sldId="258"/>
        </pc:sldMkLst>
        <pc:spChg chg="mod">
          <ac:chgData name="Stephanie Stanley" userId="8643cf64-3ed3-444d-aa5e-2650bc63f3af" providerId="ADAL" clId="{63ECAB1A-A676-4087-ADC5-9828165F249D}" dt="2023-06-06T16:17:14.640" v="17" actId="13822"/>
          <ac:spMkLst>
            <pc:docMk/>
            <pc:sldMk cId="0" sldId="258"/>
            <ac:spMk id="16" creationId="{00000000-0000-0000-0000-000000000000}"/>
          </ac:spMkLst>
        </pc:spChg>
        <pc:spChg chg="mod">
          <ac:chgData name="Stephanie Stanley" userId="8643cf64-3ed3-444d-aa5e-2650bc63f3af" providerId="ADAL" clId="{63ECAB1A-A676-4087-ADC5-9828165F249D}" dt="2023-06-06T20:17:41.812" v="73" actId="6549"/>
          <ac:spMkLst>
            <pc:docMk/>
            <pc:sldMk cId="0" sldId="258"/>
            <ac:spMk id="67587" creationId="{00000000-0000-0000-0000-000000000000}"/>
          </ac:spMkLst>
        </pc:spChg>
      </pc:sldChg>
      <pc:sldChg chg="modSp mod">
        <pc:chgData name="Stephanie Stanley" userId="8643cf64-3ed3-444d-aa5e-2650bc63f3af" providerId="ADAL" clId="{63ECAB1A-A676-4087-ADC5-9828165F249D}" dt="2023-06-09T16:46:23.711" v="157" actId="20577"/>
        <pc:sldMkLst>
          <pc:docMk/>
          <pc:sldMk cId="0" sldId="259"/>
        </pc:sldMkLst>
        <pc:spChg chg="mod">
          <ac:chgData name="Stephanie Stanley" userId="8643cf64-3ed3-444d-aa5e-2650bc63f3af" providerId="ADAL" clId="{63ECAB1A-A676-4087-ADC5-9828165F249D}" dt="2023-06-06T16:16:57.940" v="13" actId="13822"/>
          <ac:spMkLst>
            <pc:docMk/>
            <pc:sldMk cId="0" sldId="259"/>
            <ac:spMk id="18" creationId="{00000000-0000-0000-0000-000000000000}"/>
          </ac:spMkLst>
        </pc:spChg>
        <pc:spChg chg="mod">
          <ac:chgData name="Stephanie Stanley" userId="8643cf64-3ed3-444d-aa5e-2650bc63f3af" providerId="ADAL" clId="{63ECAB1A-A676-4087-ADC5-9828165F249D}" dt="2023-06-09T16:46:23.711" v="157" actId="20577"/>
          <ac:spMkLst>
            <pc:docMk/>
            <pc:sldMk cId="0" sldId="259"/>
            <ac:spMk id="68611" creationId="{00000000-0000-0000-0000-000000000000}"/>
          </ac:spMkLst>
        </pc:spChg>
      </pc:sldChg>
      <pc:sldChg chg="modSp mod">
        <pc:chgData name="Stephanie Stanley" userId="8643cf64-3ed3-444d-aa5e-2650bc63f3af" providerId="ADAL" clId="{63ECAB1A-A676-4087-ADC5-9828165F249D}" dt="2023-06-09T16:47:42.631" v="189" actId="6549"/>
        <pc:sldMkLst>
          <pc:docMk/>
          <pc:sldMk cId="0" sldId="260"/>
        </pc:sldMkLst>
        <pc:spChg chg="mod">
          <ac:chgData name="Stephanie Stanley" userId="8643cf64-3ed3-444d-aa5e-2650bc63f3af" providerId="ADAL" clId="{63ECAB1A-A676-4087-ADC5-9828165F249D}" dt="2023-06-06T16:17:06.418" v="15" actId="13822"/>
          <ac:spMkLst>
            <pc:docMk/>
            <pc:sldMk cId="0" sldId="260"/>
            <ac:spMk id="18" creationId="{00000000-0000-0000-0000-000000000000}"/>
          </ac:spMkLst>
        </pc:spChg>
        <pc:spChg chg="mod">
          <ac:chgData name="Stephanie Stanley" userId="8643cf64-3ed3-444d-aa5e-2650bc63f3af" providerId="ADAL" clId="{63ECAB1A-A676-4087-ADC5-9828165F249D}" dt="2023-06-09T16:47:42.631" v="189" actId="6549"/>
          <ac:spMkLst>
            <pc:docMk/>
            <pc:sldMk cId="0" sldId="260"/>
            <ac:spMk id="19" creationId="{00000000-0000-0000-0000-000000000000}"/>
          </ac:spMkLst>
        </pc:spChg>
      </pc:sldChg>
      <pc:sldChg chg="del">
        <pc:chgData name="Stephanie Stanley" userId="8643cf64-3ed3-444d-aa5e-2650bc63f3af" providerId="ADAL" clId="{63ECAB1A-A676-4087-ADC5-9828165F249D}" dt="2023-06-09T16:46:08.532" v="149" actId="2696"/>
        <pc:sldMkLst>
          <pc:docMk/>
          <pc:sldMk cId="0" sldId="273"/>
        </pc:sldMkLst>
      </pc:sldChg>
      <pc:sldChg chg="delSp modSp mod modNotesTx">
        <pc:chgData name="Stephanie Stanley" userId="8643cf64-3ed3-444d-aa5e-2650bc63f3af" providerId="ADAL" clId="{63ECAB1A-A676-4087-ADC5-9828165F249D}" dt="2023-06-09T16:43:37.176" v="79" actId="6549"/>
        <pc:sldMkLst>
          <pc:docMk/>
          <pc:sldMk cId="0" sldId="279"/>
        </pc:sldMkLst>
        <pc:spChg chg="mod">
          <ac:chgData name="Stephanie Stanley" userId="8643cf64-3ed3-444d-aa5e-2650bc63f3af" providerId="ADAL" clId="{63ECAB1A-A676-4087-ADC5-9828165F249D}" dt="2023-06-09T16:43:14.572" v="76" actId="1076"/>
          <ac:spMkLst>
            <pc:docMk/>
            <pc:sldMk cId="0" sldId="279"/>
            <ac:spMk id="4" creationId="{00000000-0000-0000-0000-000000000000}"/>
          </ac:spMkLst>
        </pc:spChg>
        <pc:spChg chg="del">
          <ac:chgData name="Stephanie Stanley" userId="8643cf64-3ed3-444d-aa5e-2650bc63f3af" providerId="ADAL" clId="{63ECAB1A-A676-4087-ADC5-9828165F249D}" dt="2023-06-09T16:43:11.607" v="75" actId="478"/>
          <ac:spMkLst>
            <pc:docMk/>
            <pc:sldMk cId="0" sldId="279"/>
            <ac:spMk id="8" creationId="{00000000-0000-0000-0000-000000000000}"/>
          </ac:spMkLst>
        </pc:spChg>
        <pc:spChg chg="mod">
          <ac:chgData name="Stephanie Stanley" userId="8643cf64-3ed3-444d-aa5e-2650bc63f3af" providerId="ADAL" clId="{63ECAB1A-A676-4087-ADC5-9828165F249D}" dt="2023-06-09T16:43:29.817" v="78" actId="6549"/>
          <ac:spMkLst>
            <pc:docMk/>
            <pc:sldMk cId="0" sldId="279"/>
            <ac:spMk id="14" creationId="{00000000-0000-0000-0000-000000000000}"/>
          </ac:spMkLst>
        </pc:spChg>
        <pc:spChg chg="mod">
          <ac:chgData name="Stephanie Stanley" userId="8643cf64-3ed3-444d-aa5e-2650bc63f3af" providerId="ADAL" clId="{63ECAB1A-A676-4087-ADC5-9828165F249D}" dt="2023-06-06T16:16:47.869" v="11" actId="13822"/>
          <ac:spMkLst>
            <pc:docMk/>
            <pc:sldMk cId="0" sldId="279"/>
            <ac:spMk id="16" creationId="{00000000-0000-0000-0000-000000000000}"/>
          </ac:spMkLst>
        </pc:spChg>
      </pc:sldChg>
      <pc:sldChg chg="modSp mod">
        <pc:chgData name="Stephanie Stanley" userId="8643cf64-3ed3-444d-aa5e-2650bc63f3af" providerId="ADAL" clId="{63ECAB1A-A676-4087-ADC5-9828165F249D}" dt="2023-06-09T16:45:43.096" v="148" actId="20577"/>
        <pc:sldMkLst>
          <pc:docMk/>
          <pc:sldMk cId="0" sldId="281"/>
        </pc:sldMkLst>
        <pc:spChg chg="mod">
          <ac:chgData name="Stephanie Stanley" userId="8643cf64-3ed3-444d-aa5e-2650bc63f3af" providerId="ADAL" clId="{63ECAB1A-A676-4087-ADC5-9828165F249D}" dt="2023-06-09T16:45:43.096" v="148" actId="20577"/>
          <ac:spMkLst>
            <pc:docMk/>
            <pc:sldMk cId="0" sldId="281"/>
            <ac:spMk id="18" creationId="{00000000-0000-0000-0000-000000000000}"/>
          </ac:spMkLst>
        </pc:spChg>
      </pc:sldChg>
      <pc:sldChg chg="modSp mod">
        <pc:chgData name="Stephanie Stanley" userId="8643cf64-3ed3-444d-aa5e-2650bc63f3af" providerId="ADAL" clId="{63ECAB1A-A676-4087-ADC5-9828165F249D}" dt="2023-06-12T16:38:24.589" v="214" actId="20577"/>
        <pc:sldMkLst>
          <pc:docMk/>
          <pc:sldMk cId="3362204249" sldId="284"/>
        </pc:sldMkLst>
        <pc:spChg chg="mod">
          <ac:chgData name="Stephanie Stanley" userId="8643cf64-3ed3-444d-aa5e-2650bc63f3af" providerId="ADAL" clId="{63ECAB1A-A676-4087-ADC5-9828165F249D}" dt="2023-06-06T16:16:02.215" v="3" actId="20577"/>
          <ac:spMkLst>
            <pc:docMk/>
            <pc:sldMk cId="3362204249" sldId="284"/>
            <ac:spMk id="4" creationId="{00000000-0000-0000-0000-000000000000}"/>
          </ac:spMkLst>
        </pc:spChg>
        <pc:spChg chg="mod">
          <ac:chgData name="Stephanie Stanley" userId="8643cf64-3ed3-444d-aa5e-2650bc63f3af" providerId="ADAL" clId="{63ECAB1A-A676-4087-ADC5-9828165F249D}" dt="2023-06-06T16:15:50.656" v="1" actId="14100"/>
          <ac:spMkLst>
            <pc:docMk/>
            <pc:sldMk cId="3362204249" sldId="284"/>
            <ac:spMk id="8" creationId="{00000000-0000-0000-0000-000000000000}"/>
          </ac:spMkLst>
        </pc:spChg>
        <pc:graphicFrameChg chg="modGraphic">
          <ac:chgData name="Stephanie Stanley" userId="8643cf64-3ed3-444d-aa5e-2650bc63f3af" providerId="ADAL" clId="{63ECAB1A-A676-4087-ADC5-9828165F249D}" dt="2023-06-12T16:38:24.589" v="214" actId="20577"/>
          <ac:graphicFrameMkLst>
            <pc:docMk/>
            <pc:sldMk cId="3362204249" sldId="284"/>
            <ac:graphicFrameMk id="11" creationId="{00000000-0000-0000-0000-000000000000}"/>
          </ac:graphicFrameMkLst>
        </pc:graphicFrameChg>
      </pc:sldChg>
      <pc:sldChg chg="modSp">
        <pc:chgData name="Stephanie Stanley" userId="8643cf64-3ed3-444d-aa5e-2650bc63f3af" providerId="ADAL" clId="{63ECAB1A-A676-4087-ADC5-9828165F249D}" dt="2023-06-06T16:16:25.400" v="7" actId="13822"/>
        <pc:sldMkLst>
          <pc:docMk/>
          <pc:sldMk cId="3462902942" sldId="285"/>
        </pc:sldMkLst>
        <pc:spChg chg="mod">
          <ac:chgData name="Stephanie Stanley" userId="8643cf64-3ed3-444d-aa5e-2650bc63f3af" providerId="ADAL" clId="{63ECAB1A-A676-4087-ADC5-9828165F249D}" dt="2023-06-06T16:16:25.400" v="7" actId="13822"/>
          <ac:spMkLst>
            <pc:docMk/>
            <pc:sldMk cId="3462902942" sldId="285"/>
            <ac:spMk id="8" creationId="{00000000-0000-0000-0000-000000000000}"/>
          </ac:spMkLst>
        </pc:spChg>
      </pc:sldChg>
      <pc:sldChg chg="modSp">
        <pc:chgData name="Stephanie Stanley" userId="8643cf64-3ed3-444d-aa5e-2650bc63f3af" providerId="ADAL" clId="{63ECAB1A-A676-4087-ADC5-9828165F249D}" dt="2023-06-06T16:16:15.554" v="5" actId="13822"/>
        <pc:sldMkLst>
          <pc:docMk/>
          <pc:sldMk cId="3892381768" sldId="286"/>
        </pc:sldMkLst>
        <pc:spChg chg="mod">
          <ac:chgData name="Stephanie Stanley" userId="8643cf64-3ed3-444d-aa5e-2650bc63f3af" providerId="ADAL" clId="{63ECAB1A-A676-4087-ADC5-9828165F249D}" dt="2023-06-06T16:16:15.554" v="5" actId="13822"/>
          <ac:spMkLst>
            <pc:docMk/>
            <pc:sldMk cId="3892381768" sldId="286"/>
            <ac:spMk id="8" creationId="{00000000-0000-0000-0000-000000000000}"/>
          </ac:spMkLst>
        </pc:spChg>
      </pc:sldChg>
      <pc:sldChg chg="modSp mod">
        <pc:chgData name="Stephanie Stanley" userId="8643cf64-3ed3-444d-aa5e-2650bc63f3af" providerId="ADAL" clId="{63ECAB1A-A676-4087-ADC5-9828165F249D}" dt="2023-06-12T16:39:04.012" v="230" actId="20577"/>
        <pc:sldMkLst>
          <pc:docMk/>
          <pc:sldMk cId="1665215351" sldId="288"/>
        </pc:sldMkLst>
        <pc:spChg chg="mod">
          <ac:chgData name="Stephanie Stanley" userId="8643cf64-3ed3-444d-aa5e-2650bc63f3af" providerId="ADAL" clId="{63ECAB1A-A676-4087-ADC5-9828165F249D}" dt="2023-06-12T16:39:04.012" v="230" actId="20577"/>
          <ac:spMkLst>
            <pc:docMk/>
            <pc:sldMk cId="1665215351" sldId="288"/>
            <ac:spMk id="20489" creationId="{00000000-0000-0000-0000-000000000000}"/>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F89FA3-5B5A-40CF-ADC8-95FEFCC93A26}" type="doc">
      <dgm:prSet loTypeId="urn:microsoft.com/office/officeart/2005/8/layout/equation1" loCatId="process" qsTypeId="urn:microsoft.com/office/officeart/2005/8/quickstyle/simple1" qsCatId="simple" csTypeId="urn:microsoft.com/office/officeart/2005/8/colors/accent1_2" csCatId="accent1" phldr="1"/>
      <dgm:spPr/>
    </dgm:pt>
    <dgm:pt modelId="{AA15DC69-5D14-47DD-9BC4-370DC9B24D6C}">
      <dgm:prSet phldrT="[Text]"/>
      <dgm:spPr>
        <a:solidFill>
          <a:schemeClr val="accent5">
            <a:lumMod val="20000"/>
            <a:lumOff val="80000"/>
          </a:schemeClr>
        </a:solidFill>
      </dgm:spPr>
      <dgm:t>
        <a:bodyPr/>
        <a:lstStyle/>
        <a:p>
          <a:r>
            <a:rPr lang="en-US" dirty="0">
              <a:solidFill>
                <a:schemeClr val="tx1"/>
              </a:solidFill>
            </a:rPr>
            <a:t>Sticker Price</a:t>
          </a:r>
        </a:p>
      </dgm:t>
    </dgm:pt>
    <dgm:pt modelId="{1D086B3D-2612-4F48-9052-1B105E18B884}" type="parTrans" cxnId="{EA334F71-1004-434F-AB76-A32D5C0D2730}">
      <dgm:prSet/>
      <dgm:spPr/>
      <dgm:t>
        <a:bodyPr/>
        <a:lstStyle/>
        <a:p>
          <a:endParaRPr lang="en-US"/>
        </a:p>
      </dgm:t>
    </dgm:pt>
    <dgm:pt modelId="{14346FE2-EBED-479C-823C-4D4F57CFCC45}" type="sibTrans" cxnId="{EA334F71-1004-434F-AB76-A32D5C0D2730}">
      <dgm:prSet/>
      <dgm:spPr>
        <a:solidFill>
          <a:srgbClr val="002060"/>
        </a:solidFill>
      </dgm:spPr>
      <dgm:t>
        <a:bodyPr/>
        <a:lstStyle/>
        <a:p>
          <a:endParaRPr lang="en-US" dirty="0"/>
        </a:p>
      </dgm:t>
    </dgm:pt>
    <dgm:pt modelId="{48B31A57-15FF-48DF-B017-D3C7F6D15E22}">
      <dgm:prSet phldrT="[Text]"/>
      <dgm:spPr>
        <a:solidFill>
          <a:schemeClr val="accent5">
            <a:lumMod val="20000"/>
            <a:lumOff val="80000"/>
          </a:schemeClr>
        </a:solidFill>
      </dgm:spPr>
      <dgm:t>
        <a:bodyPr/>
        <a:lstStyle/>
        <a:p>
          <a:r>
            <a:rPr lang="en-US" dirty="0">
              <a:solidFill>
                <a:schemeClr val="tx1"/>
              </a:solidFill>
            </a:rPr>
            <a:t>Grants</a:t>
          </a:r>
        </a:p>
        <a:p>
          <a:r>
            <a:rPr lang="en-US" dirty="0">
              <a:solidFill>
                <a:schemeClr val="tx1"/>
              </a:solidFill>
            </a:rPr>
            <a:t>Scholarships</a:t>
          </a:r>
        </a:p>
      </dgm:t>
    </dgm:pt>
    <dgm:pt modelId="{1FFE417D-1B0A-454B-9F38-984F528B367A}" type="parTrans" cxnId="{4A9CB1A0-66B8-4223-8218-1E99BD0A1A92}">
      <dgm:prSet/>
      <dgm:spPr/>
      <dgm:t>
        <a:bodyPr/>
        <a:lstStyle/>
        <a:p>
          <a:endParaRPr lang="en-US"/>
        </a:p>
      </dgm:t>
    </dgm:pt>
    <dgm:pt modelId="{1B79A607-6F96-4982-8846-F24FA3B2418B}" type="sibTrans" cxnId="{4A9CB1A0-66B8-4223-8218-1E99BD0A1A92}">
      <dgm:prSet/>
      <dgm:spPr>
        <a:solidFill>
          <a:srgbClr val="002060"/>
        </a:solidFill>
      </dgm:spPr>
      <dgm:t>
        <a:bodyPr/>
        <a:lstStyle/>
        <a:p>
          <a:endParaRPr lang="en-US"/>
        </a:p>
      </dgm:t>
    </dgm:pt>
    <dgm:pt modelId="{B31935DA-B731-407E-824C-21EBE6877735}">
      <dgm:prSet phldrT="[Text]"/>
      <dgm:spPr>
        <a:solidFill>
          <a:schemeClr val="accent5">
            <a:lumMod val="20000"/>
            <a:lumOff val="80000"/>
          </a:schemeClr>
        </a:solidFill>
      </dgm:spPr>
      <dgm:t>
        <a:bodyPr/>
        <a:lstStyle/>
        <a:p>
          <a:r>
            <a:rPr lang="en-US" dirty="0">
              <a:solidFill>
                <a:schemeClr val="tx1"/>
              </a:solidFill>
            </a:rPr>
            <a:t>Net Price</a:t>
          </a:r>
        </a:p>
      </dgm:t>
    </dgm:pt>
    <dgm:pt modelId="{012F4811-9436-4479-BA9E-03A1573F2532}" type="parTrans" cxnId="{E2E965F0-500A-497F-995C-66DAEF3039FF}">
      <dgm:prSet/>
      <dgm:spPr/>
      <dgm:t>
        <a:bodyPr/>
        <a:lstStyle/>
        <a:p>
          <a:endParaRPr lang="en-US"/>
        </a:p>
      </dgm:t>
    </dgm:pt>
    <dgm:pt modelId="{E0399345-7D25-40CD-BA7E-2FA47700B6FE}" type="sibTrans" cxnId="{E2E965F0-500A-497F-995C-66DAEF3039FF}">
      <dgm:prSet/>
      <dgm:spPr/>
      <dgm:t>
        <a:bodyPr/>
        <a:lstStyle/>
        <a:p>
          <a:endParaRPr lang="en-US"/>
        </a:p>
      </dgm:t>
    </dgm:pt>
    <dgm:pt modelId="{37CE2E65-3181-4441-9804-B3E1164324B6}" type="pres">
      <dgm:prSet presAssocID="{CDF89FA3-5B5A-40CF-ADC8-95FEFCC93A26}" presName="linearFlow" presStyleCnt="0">
        <dgm:presLayoutVars>
          <dgm:dir/>
          <dgm:resizeHandles val="exact"/>
        </dgm:presLayoutVars>
      </dgm:prSet>
      <dgm:spPr/>
    </dgm:pt>
    <dgm:pt modelId="{4C06235F-14D6-4698-8754-F646E6BE89C6}" type="pres">
      <dgm:prSet presAssocID="{AA15DC69-5D14-47DD-9BC4-370DC9B24D6C}" presName="node" presStyleLbl="node1" presStyleIdx="0" presStyleCnt="3">
        <dgm:presLayoutVars>
          <dgm:bulletEnabled val="1"/>
        </dgm:presLayoutVars>
      </dgm:prSet>
      <dgm:spPr/>
    </dgm:pt>
    <dgm:pt modelId="{68EB3BAF-D757-4D99-B577-521A6888CFA5}" type="pres">
      <dgm:prSet presAssocID="{14346FE2-EBED-479C-823C-4D4F57CFCC45}" presName="spacerL" presStyleCnt="0"/>
      <dgm:spPr/>
    </dgm:pt>
    <dgm:pt modelId="{A107B337-3716-44CC-ADD4-A25222B93973}" type="pres">
      <dgm:prSet presAssocID="{14346FE2-EBED-479C-823C-4D4F57CFCC45}" presName="sibTrans" presStyleLbl="sibTrans2D1" presStyleIdx="0" presStyleCnt="2"/>
      <dgm:spPr>
        <a:prstGeom prst="mathMinus">
          <a:avLst/>
        </a:prstGeom>
      </dgm:spPr>
    </dgm:pt>
    <dgm:pt modelId="{428E4A3C-38EF-4EC1-BEA8-5D40BBBE421E}" type="pres">
      <dgm:prSet presAssocID="{14346FE2-EBED-479C-823C-4D4F57CFCC45}" presName="spacerR" presStyleCnt="0"/>
      <dgm:spPr/>
    </dgm:pt>
    <dgm:pt modelId="{505845B4-56D6-41E7-BA99-CD4B8B70BFE8}" type="pres">
      <dgm:prSet presAssocID="{48B31A57-15FF-48DF-B017-D3C7F6D15E22}" presName="node" presStyleLbl="node1" presStyleIdx="1" presStyleCnt="3">
        <dgm:presLayoutVars>
          <dgm:bulletEnabled val="1"/>
        </dgm:presLayoutVars>
      </dgm:prSet>
      <dgm:spPr/>
    </dgm:pt>
    <dgm:pt modelId="{9961294B-A8C6-4674-B060-F93BD6AEACF4}" type="pres">
      <dgm:prSet presAssocID="{1B79A607-6F96-4982-8846-F24FA3B2418B}" presName="spacerL" presStyleCnt="0"/>
      <dgm:spPr/>
    </dgm:pt>
    <dgm:pt modelId="{AC0BF926-110B-4D84-81CF-ADC0D9082451}" type="pres">
      <dgm:prSet presAssocID="{1B79A607-6F96-4982-8846-F24FA3B2418B}" presName="sibTrans" presStyleLbl="sibTrans2D1" presStyleIdx="1" presStyleCnt="2"/>
      <dgm:spPr/>
    </dgm:pt>
    <dgm:pt modelId="{FCC89E9B-3894-418F-B371-9EDEB85026BA}" type="pres">
      <dgm:prSet presAssocID="{1B79A607-6F96-4982-8846-F24FA3B2418B}" presName="spacerR" presStyleCnt="0"/>
      <dgm:spPr/>
    </dgm:pt>
    <dgm:pt modelId="{E2431FC8-148E-4DE2-AD46-D549649CADFA}" type="pres">
      <dgm:prSet presAssocID="{B31935DA-B731-407E-824C-21EBE6877735}" presName="node" presStyleLbl="node1" presStyleIdx="2" presStyleCnt="3">
        <dgm:presLayoutVars>
          <dgm:bulletEnabled val="1"/>
        </dgm:presLayoutVars>
      </dgm:prSet>
      <dgm:spPr/>
    </dgm:pt>
  </dgm:ptLst>
  <dgm:cxnLst>
    <dgm:cxn modelId="{D2FF3000-7D19-452A-931D-6514C5F8438B}" type="presOf" srcId="{14346FE2-EBED-479C-823C-4D4F57CFCC45}" destId="{A107B337-3716-44CC-ADD4-A25222B93973}" srcOrd="0" destOrd="0" presId="urn:microsoft.com/office/officeart/2005/8/layout/equation1"/>
    <dgm:cxn modelId="{F2E4A209-8613-4793-9381-C50322741182}" type="presOf" srcId="{B31935DA-B731-407E-824C-21EBE6877735}" destId="{E2431FC8-148E-4DE2-AD46-D549649CADFA}" srcOrd="0" destOrd="0" presId="urn:microsoft.com/office/officeart/2005/8/layout/equation1"/>
    <dgm:cxn modelId="{BB1A9E11-D991-4CD7-8AF6-CECFE2D1D667}" type="presOf" srcId="{AA15DC69-5D14-47DD-9BC4-370DC9B24D6C}" destId="{4C06235F-14D6-4698-8754-F646E6BE89C6}" srcOrd="0" destOrd="0" presId="urn:microsoft.com/office/officeart/2005/8/layout/equation1"/>
    <dgm:cxn modelId="{EA334F71-1004-434F-AB76-A32D5C0D2730}" srcId="{CDF89FA3-5B5A-40CF-ADC8-95FEFCC93A26}" destId="{AA15DC69-5D14-47DD-9BC4-370DC9B24D6C}" srcOrd="0" destOrd="0" parTransId="{1D086B3D-2612-4F48-9052-1B105E18B884}" sibTransId="{14346FE2-EBED-479C-823C-4D4F57CFCC45}"/>
    <dgm:cxn modelId="{B8016A92-5E03-46E9-B358-9E45A95E0826}" type="presOf" srcId="{CDF89FA3-5B5A-40CF-ADC8-95FEFCC93A26}" destId="{37CE2E65-3181-4441-9804-B3E1164324B6}" srcOrd="0" destOrd="0" presId="urn:microsoft.com/office/officeart/2005/8/layout/equation1"/>
    <dgm:cxn modelId="{4A9CB1A0-66B8-4223-8218-1E99BD0A1A92}" srcId="{CDF89FA3-5B5A-40CF-ADC8-95FEFCC93A26}" destId="{48B31A57-15FF-48DF-B017-D3C7F6D15E22}" srcOrd="1" destOrd="0" parTransId="{1FFE417D-1B0A-454B-9F38-984F528B367A}" sibTransId="{1B79A607-6F96-4982-8846-F24FA3B2418B}"/>
    <dgm:cxn modelId="{136319B8-F36F-41C5-8105-C05233AB69D9}" type="presOf" srcId="{1B79A607-6F96-4982-8846-F24FA3B2418B}" destId="{AC0BF926-110B-4D84-81CF-ADC0D9082451}" srcOrd="0" destOrd="0" presId="urn:microsoft.com/office/officeart/2005/8/layout/equation1"/>
    <dgm:cxn modelId="{E2E965F0-500A-497F-995C-66DAEF3039FF}" srcId="{CDF89FA3-5B5A-40CF-ADC8-95FEFCC93A26}" destId="{B31935DA-B731-407E-824C-21EBE6877735}" srcOrd="2" destOrd="0" parTransId="{012F4811-9436-4479-BA9E-03A1573F2532}" sibTransId="{E0399345-7D25-40CD-BA7E-2FA47700B6FE}"/>
    <dgm:cxn modelId="{EB2F11FE-211F-4611-8073-D4AAE3FF6CDD}" type="presOf" srcId="{48B31A57-15FF-48DF-B017-D3C7F6D15E22}" destId="{505845B4-56D6-41E7-BA99-CD4B8B70BFE8}" srcOrd="0" destOrd="0" presId="urn:microsoft.com/office/officeart/2005/8/layout/equation1"/>
    <dgm:cxn modelId="{5B0C91BB-092B-4D5E-96A8-14F2A4DB8384}" type="presParOf" srcId="{37CE2E65-3181-4441-9804-B3E1164324B6}" destId="{4C06235F-14D6-4698-8754-F646E6BE89C6}" srcOrd="0" destOrd="0" presId="urn:microsoft.com/office/officeart/2005/8/layout/equation1"/>
    <dgm:cxn modelId="{A755EE46-C9ED-4968-A1A3-90D256E68EBD}" type="presParOf" srcId="{37CE2E65-3181-4441-9804-B3E1164324B6}" destId="{68EB3BAF-D757-4D99-B577-521A6888CFA5}" srcOrd="1" destOrd="0" presId="urn:microsoft.com/office/officeart/2005/8/layout/equation1"/>
    <dgm:cxn modelId="{0FEA5B0B-5830-4557-A58C-00CB1AE3F1E5}" type="presParOf" srcId="{37CE2E65-3181-4441-9804-B3E1164324B6}" destId="{A107B337-3716-44CC-ADD4-A25222B93973}" srcOrd="2" destOrd="0" presId="urn:microsoft.com/office/officeart/2005/8/layout/equation1"/>
    <dgm:cxn modelId="{8998503D-CB93-4AB2-97FE-853161A07D88}" type="presParOf" srcId="{37CE2E65-3181-4441-9804-B3E1164324B6}" destId="{428E4A3C-38EF-4EC1-BEA8-5D40BBBE421E}" srcOrd="3" destOrd="0" presId="urn:microsoft.com/office/officeart/2005/8/layout/equation1"/>
    <dgm:cxn modelId="{4845B505-4633-4DFA-8DC9-B1F6B61DFB54}" type="presParOf" srcId="{37CE2E65-3181-4441-9804-B3E1164324B6}" destId="{505845B4-56D6-41E7-BA99-CD4B8B70BFE8}" srcOrd="4" destOrd="0" presId="urn:microsoft.com/office/officeart/2005/8/layout/equation1"/>
    <dgm:cxn modelId="{EB2E0EA8-DC52-435E-8D53-D7F5BB3F516F}" type="presParOf" srcId="{37CE2E65-3181-4441-9804-B3E1164324B6}" destId="{9961294B-A8C6-4674-B060-F93BD6AEACF4}" srcOrd="5" destOrd="0" presId="urn:microsoft.com/office/officeart/2005/8/layout/equation1"/>
    <dgm:cxn modelId="{965DD543-02D4-4273-80E5-E5724447B226}" type="presParOf" srcId="{37CE2E65-3181-4441-9804-B3E1164324B6}" destId="{AC0BF926-110B-4D84-81CF-ADC0D9082451}" srcOrd="6" destOrd="0" presId="urn:microsoft.com/office/officeart/2005/8/layout/equation1"/>
    <dgm:cxn modelId="{9AF6FD1F-A44E-4F57-BDCE-1C398A84BC62}" type="presParOf" srcId="{37CE2E65-3181-4441-9804-B3E1164324B6}" destId="{FCC89E9B-3894-418F-B371-9EDEB85026BA}" srcOrd="7" destOrd="0" presId="urn:microsoft.com/office/officeart/2005/8/layout/equation1"/>
    <dgm:cxn modelId="{7C681FEE-857C-4801-833C-9DD21FFB8B14}" type="presParOf" srcId="{37CE2E65-3181-4441-9804-B3E1164324B6}" destId="{E2431FC8-148E-4DE2-AD46-D549649CADFA}"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5FF50A-3108-4652-A49A-66F548089F55}"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04CDB35D-6F2F-4715-B21D-A48EBA7A2CED}">
      <dgm:prSet/>
      <dgm:spPr/>
      <dgm:t>
        <a:bodyPr/>
        <a:lstStyle/>
        <a:p>
          <a:pPr>
            <a:lnSpc>
              <a:spcPct val="100000"/>
            </a:lnSpc>
          </a:pPr>
          <a:r>
            <a:rPr lang="en-US" dirty="0">
              <a:latin typeface="Barlow Medium" panose="00000600000000000000" pitchFamily="2" charset="0"/>
            </a:rPr>
            <a:t>For more information about college and career planning, call, e-mail or visit:</a:t>
          </a:r>
        </a:p>
      </dgm:t>
    </dgm:pt>
    <dgm:pt modelId="{1F596C26-FC84-4DA9-A579-CDCA0E16D408}" type="parTrans" cxnId="{69F80D84-CB84-4880-8634-BAFCF93938D3}">
      <dgm:prSet/>
      <dgm:spPr/>
      <dgm:t>
        <a:bodyPr/>
        <a:lstStyle/>
        <a:p>
          <a:endParaRPr lang="en-US"/>
        </a:p>
      </dgm:t>
    </dgm:pt>
    <dgm:pt modelId="{AB50A09E-A216-4580-A829-D24CB55A99E3}" type="sibTrans" cxnId="{69F80D84-CB84-4880-8634-BAFCF93938D3}">
      <dgm:prSet/>
      <dgm:spPr/>
      <dgm:t>
        <a:bodyPr/>
        <a:lstStyle/>
        <a:p>
          <a:endParaRPr lang="en-US"/>
        </a:p>
      </dgm:t>
    </dgm:pt>
    <dgm:pt modelId="{D4C83EDC-EDA8-4A9F-8920-2ED6E6F2CFB8}">
      <dgm:prSet/>
      <dgm:spPr/>
      <dgm:t>
        <a:bodyPr/>
        <a:lstStyle/>
        <a:p>
          <a:pPr>
            <a:lnSpc>
              <a:spcPct val="100000"/>
            </a:lnSpc>
          </a:pPr>
          <a:r>
            <a:rPr lang="en-US" dirty="0"/>
            <a:t>Name</a:t>
          </a:r>
        </a:p>
      </dgm:t>
    </dgm:pt>
    <dgm:pt modelId="{4775416B-6804-4F94-9E1B-853017921FED}" type="parTrans" cxnId="{051536E6-5901-46F8-8038-624D851B4E6F}">
      <dgm:prSet/>
      <dgm:spPr/>
      <dgm:t>
        <a:bodyPr/>
        <a:lstStyle/>
        <a:p>
          <a:endParaRPr lang="en-US"/>
        </a:p>
      </dgm:t>
    </dgm:pt>
    <dgm:pt modelId="{6618EDD5-0C54-4593-87ED-9A6534BBC83D}" type="sibTrans" cxnId="{051536E6-5901-46F8-8038-624D851B4E6F}">
      <dgm:prSet/>
      <dgm:spPr/>
      <dgm:t>
        <a:bodyPr/>
        <a:lstStyle/>
        <a:p>
          <a:endParaRPr lang="en-US"/>
        </a:p>
      </dgm:t>
    </dgm:pt>
    <dgm:pt modelId="{1C93B567-008F-4381-9E48-A6FFE82FE331}">
      <dgm:prSet/>
      <dgm:spPr/>
      <dgm:t>
        <a:bodyPr/>
        <a:lstStyle/>
        <a:p>
          <a:pPr>
            <a:lnSpc>
              <a:spcPct val="100000"/>
            </a:lnSpc>
          </a:pPr>
          <a:r>
            <a:rPr lang="en-US"/>
            <a:t>Phone</a:t>
          </a:r>
        </a:p>
      </dgm:t>
    </dgm:pt>
    <dgm:pt modelId="{58B97B6C-34B1-421E-A089-F35660F2AF6D}" type="parTrans" cxnId="{0208D516-6F09-463F-9B14-6B71BCFCD36A}">
      <dgm:prSet/>
      <dgm:spPr/>
      <dgm:t>
        <a:bodyPr/>
        <a:lstStyle/>
        <a:p>
          <a:endParaRPr lang="en-US"/>
        </a:p>
      </dgm:t>
    </dgm:pt>
    <dgm:pt modelId="{27C36612-B9D2-4550-AFDD-6E6EB080EE6D}" type="sibTrans" cxnId="{0208D516-6F09-463F-9B14-6B71BCFCD36A}">
      <dgm:prSet/>
      <dgm:spPr/>
      <dgm:t>
        <a:bodyPr/>
        <a:lstStyle/>
        <a:p>
          <a:endParaRPr lang="en-US"/>
        </a:p>
      </dgm:t>
    </dgm:pt>
    <dgm:pt modelId="{33A149C6-3BC2-436A-BAFC-C553DB4D8F83}">
      <dgm:prSet/>
      <dgm:spPr/>
      <dgm:t>
        <a:bodyPr/>
        <a:lstStyle/>
        <a:p>
          <a:pPr>
            <a:lnSpc>
              <a:spcPct val="100000"/>
            </a:lnSpc>
          </a:pPr>
          <a:r>
            <a:rPr lang="en-US"/>
            <a:t>E-mail</a:t>
          </a:r>
        </a:p>
      </dgm:t>
    </dgm:pt>
    <dgm:pt modelId="{98689A72-1815-4EA2-B1CB-6AEDFD9B6331}" type="parTrans" cxnId="{5BEEE0E7-1EE7-4E52-956A-5CE968002062}">
      <dgm:prSet/>
      <dgm:spPr/>
      <dgm:t>
        <a:bodyPr/>
        <a:lstStyle/>
        <a:p>
          <a:endParaRPr lang="en-US"/>
        </a:p>
      </dgm:t>
    </dgm:pt>
    <dgm:pt modelId="{DB02FD34-BA7D-4070-8E83-B3D681478AF2}" type="sibTrans" cxnId="{5BEEE0E7-1EE7-4E52-956A-5CE968002062}">
      <dgm:prSet/>
      <dgm:spPr/>
      <dgm:t>
        <a:bodyPr/>
        <a:lstStyle/>
        <a:p>
          <a:endParaRPr lang="en-US"/>
        </a:p>
      </dgm:t>
    </dgm:pt>
    <dgm:pt modelId="{D8E750F9-4F39-4A2A-ADF4-7F5A3AF49995}" type="pres">
      <dgm:prSet presAssocID="{495FF50A-3108-4652-A49A-66F548089F55}" presName="root" presStyleCnt="0">
        <dgm:presLayoutVars>
          <dgm:dir/>
          <dgm:resizeHandles val="exact"/>
        </dgm:presLayoutVars>
      </dgm:prSet>
      <dgm:spPr/>
    </dgm:pt>
    <dgm:pt modelId="{D26BEAE6-ED50-487A-A23E-49BDE2FEE67C}" type="pres">
      <dgm:prSet presAssocID="{04CDB35D-6F2F-4715-B21D-A48EBA7A2CED}" presName="compNode" presStyleCnt="0"/>
      <dgm:spPr/>
    </dgm:pt>
    <dgm:pt modelId="{053B6FE7-F5CF-4779-85C7-805F3A92BF76}" type="pres">
      <dgm:prSet presAssocID="{04CDB35D-6F2F-4715-B21D-A48EBA7A2CE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9EBE63E0-7603-4B66-B641-4DE12D574C11}" type="pres">
      <dgm:prSet presAssocID="{04CDB35D-6F2F-4715-B21D-A48EBA7A2CED}" presName="spaceRect" presStyleCnt="0"/>
      <dgm:spPr/>
    </dgm:pt>
    <dgm:pt modelId="{2876B4B1-F1C5-4543-91AF-834F0B7D5E01}" type="pres">
      <dgm:prSet presAssocID="{04CDB35D-6F2F-4715-B21D-A48EBA7A2CED}" presName="textRect" presStyleLbl="revTx" presStyleIdx="0" presStyleCnt="4">
        <dgm:presLayoutVars>
          <dgm:chMax val="1"/>
          <dgm:chPref val="1"/>
        </dgm:presLayoutVars>
      </dgm:prSet>
      <dgm:spPr/>
    </dgm:pt>
    <dgm:pt modelId="{BF0A06CC-2C34-4117-BDA8-3480D364A4CD}" type="pres">
      <dgm:prSet presAssocID="{AB50A09E-A216-4580-A829-D24CB55A99E3}" presName="sibTrans" presStyleCnt="0"/>
      <dgm:spPr/>
    </dgm:pt>
    <dgm:pt modelId="{ED5528BB-3790-42E8-A812-8D865482A30C}" type="pres">
      <dgm:prSet presAssocID="{D4C83EDC-EDA8-4A9F-8920-2ED6E6F2CFB8}" presName="compNode" presStyleCnt="0"/>
      <dgm:spPr/>
    </dgm:pt>
    <dgm:pt modelId="{E3395D74-DD77-4671-BC0A-55A2E758AC16}" type="pres">
      <dgm:prSet presAssocID="{D4C83EDC-EDA8-4A9F-8920-2ED6E6F2CFB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lp"/>
        </a:ext>
      </dgm:extLst>
    </dgm:pt>
    <dgm:pt modelId="{2E46A454-6746-4416-865B-1D655E9DDE8A}" type="pres">
      <dgm:prSet presAssocID="{D4C83EDC-EDA8-4A9F-8920-2ED6E6F2CFB8}" presName="spaceRect" presStyleCnt="0"/>
      <dgm:spPr/>
    </dgm:pt>
    <dgm:pt modelId="{48A419E3-14EC-4116-B1D3-90DDC1872BEE}" type="pres">
      <dgm:prSet presAssocID="{D4C83EDC-EDA8-4A9F-8920-2ED6E6F2CFB8}" presName="textRect" presStyleLbl="revTx" presStyleIdx="1" presStyleCnt="4">
        <dgm:presLayoutVars>
          <dgm:chMax val="1"/>
          <dgm:chPref val="1"/>
        </dgm:presLayoutVars>
      </dgm:prSet>
      <dgm:spPr/>
    </dgm:pt>
    <dgm:pt modelId="{3AB190B9-2F80-4AB4-9768-CC507AFCC8A8}" type="pres">
      <dgm:prSet presAssocID="{6618EDD5-0C54-4593-87ED-9A6534BBC83D}" presName="sibTrans" presStyleCnt="0"/>
      <dgm:spPr/>
    </dgm:pt>
    <dgm:pt modelId="{DACE87CB-CDBE-4018-B45B-2C84708F0709}" type="pres">
      <dgm:prSet presAssocID="{1C93B567-008F-4381-9E48-A6FFE82FE331}" presName="compNode" presStyleCnt="0"/>
      <dgm:spPr/>
    </dgm:pt>
    <dgm:pt modelId="{0354E87E-B41C-479B-8692-B39241B6679D}" type="pres">
      <dgm:prSet presAssocID="{1C93B567-008F-4381-9E48-A6FFE82FE33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peaker Phone"/>
        </a:ext>
      </dgm:extLst>
    </dgm:pt>
    <dgm:pt modelId="{341791F9-4933-4397-964E-E686BDBF4B6E}" type="pres">
      <dgm:prSet presAssocID="{1C93B567-008F-4381-9E48-A6FFE82FE331}" presName="spaceRect" presStyleCnt="0"/>
      <dgm:spPr/>
    </dgm:pt>
    <dgm:pt modelId="{9ACA3977-AA60-456D-B495-6D3F02E63937}" type="pres">
      <dgm:prSet presAssocID="{1C93B567-008F-4381-9E48-A6FFE82FE331}" presName="textRect" presStyleLbl="revTx" presStyleIdx="2" presStyleCnt="4">
        <dgm:presLayoutVars>
          <dgm:chMax val="1"/>
          <dgm:chPref val="1"/>
        </dgm:presLayoutVars>
      </dgm:prSet>
      <dgm:spPr/>
    </dgm:pt>
    <dgm:pt modelId="{49E20340-1489-41C6-BBCA-B1A1A390B93C}" type="pres">
      <dgm:prSet presAssocID="{27C36612-B9D2-4550-AFDD-6E6EB080EE6D}" presName="sibTrans" presStyleCnt="0"/>
      <dgm:spPr/>
    </dgm:pt>
    <dgm:pt modelId="{99FF3EC1-710E-4690-803B-07E58F8CB0F9}" type="pres">
      <dgm:prSet presAssocID="{33A149C6-3BC2-436A-BAFC-C553DB4D8F83}" presName="compNode" presStyleCnt="0"/>
      <dgm:spPr/>
    </dgm:pt>
    <dgm:pt modelId="{CA4A7C4C-1271-428A-84F9-CB2ED4E2C812}" type="pres">
      <dgm:prSet presAssocID="{33A149C6-3BC2-436A-BAFC-C553DB4D8F8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Email"/>
        </a:ext>
      </dgm:extLst>
    </dgm:pt>
    <dgm:pt modelId="{3D203F57-3ADD-42AE-BDAD-47088EA92CA3}" type="pres">
      <dgm:prSet presAssocID="{33A149C6-3BC2-436A-BAFC-C553DB4D8F83}" presName="spaceRect" presStyleCnt="0"/>
      <dgm:spPr/>
    </dgm:pt>
    <dgm:pt modelId="{598B3F29-180E-4F94-959C-BBC81F072267}" type="pres">
      <dgm:prSet presAssocID="{33A149C6-3BC2-436A-BAFC-C553DB4D8F83}" presName="textRect" presStyleLbl="revTx" presStyleIdx="3" presStyleCnt="4">
        <dgm:presLayoutVars>
          <dgm:chMax val="1"/>
          <dgm:chPref val="1"/>
        </dgm:presLayoutVars>
      </dgm:prSet>
      <dgm:spPr/>
    </dgm:pt>
  </dgm:ptLst>
  <dgm:cxnLst>
    <dgm:cxn modelId="{23AFE60B-27D1-488F-A0E1-F2413EF0EDAA}" type="presOf" srcId="{33A149C6-3BC2-436A-BAFC-C553DB4D8F83}" destId="{598B3F29-180E-4F94-959C-BBC81F072267}" srcOrd="0" destOrd="0" presId="urn:microsoft.com/office/officeart/2018/2/layout/IconLabelList"/>
    <dgm:cxn modelId="{1B971613-4F31-431A-846F-9B66ADF2557D}" type="presOf" srcId="{1C93B567-008F-4381-9E48-A6FFE82FE331}" destId="{9ACA3977-AA60-456D-B495-6D3F02E63937}" srcOrd="0" destOrd="0" presId="urn:microsoft.com/office/officeart/2018/2/layout/IconLabelList"/>
    <dgm:cxn modelId="{0208D516-6F09-463F-9B14-6B71BCFCD36A}" srcId="{495FF50A-3108-4652-A49A-66F548089F55}" destId="{1C93B567-008F-4381-9E48-A6FFE82FE331}" srcOrd="2" destOrd="0" parTransId="{58B97B6C-34B1-421E-A089-F35660F2AF6D}" sibTransId="{27C36612-B9D2-4550-AFDD-6E6EB080EE6D}"/>
    <dgm:cxn modelId="{69F80D84-CB84-4880-8634-BAFCF93938D3}" srcId="{495FF50A-3108-4652-A49A-66F548089F55}" destId="{04CDB35D-6F2F-4715-B21D-A48EBA7A2CED}" srcOrd="0" destOrd="0" parTransId="{1F596C26-FC84-4DA9-A579-CDCA0E16D408}" sibTransId="{AB50A09E-A216-4580-A829-D24CB55A99E3}"/>
    <dgm:cxn modelId="{F8CC5598-467A-4C56-A5BF-0BFCAC3D0DEC}" type="presOf" srcId="{04CDB35D-6F2F-4715-B21D-A48EBA7A2CED}" destId="{2876B4B1-F1C5-4543-91AF-834F0B7D5E01}" srcOrd="0" destOrd="0" presId="urn:microsoft.com/office/officeart/2018/2/layout/IconLabelList"/>
    <dgm:cxn modelId="{27CD5DBF-304E-4BFA-9CC7-8BD4C21DC716}" type="presOf" srcId="{D4C83EDC-EDA8-4A9F-8920-2ED6E6F2CFB8}" destId="{48A419E3-14EC-4116-B1D3-90DDC1872BEE}" srcOrd="0" destOrd="0" presId="urn:microsoft.com/office/officeart/2018/2/layout/IconLabelList"/>
    <dgm:cxn modelId="{AD4DB1C2-00F9-4838-A043-C10239243E8F}" type="presOf" srcId="{495FF50A-3108-4652-A49A-66F548089F55}" destId="{D8E750F9-4F39-4A2A-ADF4-7F5A3AF49995}" srcOrd="0" destOrd="0" presId="urn:microsoft.com/office/officeart/2018/2/layout/IconLabelList"/>
    <dgm:cxn modelId="{051536E6-5901-46F8-8038-624D851B4E6F}" srcId="{495FF50A-3108-4652-A49A-66F548089F55}" destId="{D4C83EDC-EDA8-4A9F-8920-2ED6E6F2CFB8}" srcOrd="1" destOrd="0" parTransId="{4775416B-6804-4F94-9E1B-853017921FED}" sibTransId="{6618EDD5-0C54-4593-87ED-9A6534BBC83D}"/>
    <dgm:cxn modelId="{5BEEE0E7-1EE7-4E52-956A-5CE968002062}" srcId="{495FF50A-3108-4652-A49A-66F548089F55}" destId="{33A149C6-3BC2-436A-BAFC-C553DB4D8F83}" srcOrd="3" destOrd="0" parTransId="{98689A72-1815-4EA2-B1CB-6AEDFD9B6331}" sibTransId="{DB02FD34-BA7D-4070-8E83-B3D681478AF2}"/>
    <dgm:cxn modelId="{C070C24C-22F4-4FBB-A7D7-8A76B724C476}" type="presParOf" srcId="{D8E750F9-4F39-4A2A-ADF4-7F5A3AF49995}" destId="{D26BEAE6-ED50-487A-A23E-49BDE2FEE67C}" srcOrd="0" destOrd="0" presId="urn:microsoft.com/office/officeart/2018/2/layout/IconLabelList"/>
    <dgm:cxn modelId="{062E806B-1665-4EF7-BB7F-394A1309A1A0}" type="presParOf" srcId="{D26BEAE6-ED50-487A-A23E-49BDE2FEE67C}" destId="{053B6FE7-F5CF-4779-85C7-805F3A92BF76}" srcOrd="0" destOrd="0" presId="urn:microsoft.com/office/officeart/2018/2/layout/IconLabelList"/>
    <dgm:cxn modelId="{DEA8AF60-AB82-4F1E-B8A1-BB5458BC8918}" type="presParOf" srcId="{D26BEAE6-ED50-487A-A23E-49BDE2FEE67C}" destId="{9EBE63E0-7603-4B66-B641-4DE12D574C11}" srcOrd="1" destOrd="0" presId="urn:microsoft.com/office/officeart/2018/2/layout/IconLabelList"/>
    <dgm:cxn modelId="{DBF14CAB-86BC-48E3-86AC-7F022B1406CA}" type="presParOf" srcId="{D26BEAE6-ED50-487A-A23E-49BDE2FEE67C}" destId="{2876B4B1-F1C5-4543-91AF-834F0B7D5E01}" srcOrd="2" destOrd="0" presId="urn:microsoft.com/office/officeart/2018/2/layout/IconLabelList"/>
    <dgm:cxn modelId="{442436D8-8016-41F2-9319-639F0E7D147C}" type="presParOf" srcId="{D8E750F9-4F39-4A2A-ADF4-7F5A3AF49995}" destId="{BF0A06CC-2C34-4117-BDA8-3480D364A4CD}" srcOrd="1" destOrd="0" presId="urn:microsoft.com/office/officeart/2018/2/layout/IconLabelList"/>
    <dgm:cxn modelId="{A96E5F48-186F-4F13-8570-AA14A86505BE}" type="presParOf" srcId="{D8E750F9-4F39-4A2A-ADF4-7F5A3AF49995}" destId="{ED5528BB-3790-42E8-A812-8D865482A30C}" srcOrd="2" destOrd="0" presId="urn:microsoft.com/office/officeart/2018/2/layout/IconLabelList"/>
    <dgm:cxn modelId="{E2A9A7D2-C893-4CC1-87A8-880B02772C05}" type="presParOf" srcId="{ED5528BB-3790-42E8-A812-8D865482A30C}" destId="{E3395D74-DD77-4671-BC0A-55A2E758AC16}" srcOrd="0" destOrd="0" presId="urn:microsoft.com/office/officeart/2018/2/layout/IconLabelList"/>
    <dgm:cxn modelId="{0A74316B-115E-4E6B-BF6C-A7D3563B2F38}" type="presParOf" srcId="{ED5528BB-3790-42E8-A812-8D865482A30C}" destId="{2E46A454-6746-4416-865B-1D655E9DDE8A}" srcOrd="1" destOrd="0" presId="urn:microsoft.com/office/officeart/2018/2/layout/IconLabelList"/>
    <dgm:cxn modelId="{941BD3CB-2B5F-44BF-BB18-8DE67DB53721}" type="presParOf" srcId="{ED5528BB-3790-42E8-A812-8D865482A30C}" destId="{48A419E3-14EC-4116-B1D3-90DDC1872BEE}" srcOrd="2" destOrd="0" presId="urn:microsoft.com/office/officeart/2018/2/layout/IconLabelList"/>
    <dgm:cxn modelId="{312F1B34-6D34-4327-BC7E-2F90F50182FE}" type="presParOf" srcId="{D8E750F9-4F39-4A2A-ADF4-7F5A3AF49995}" destId="{3AB190B9-2F80-4AB4-9768-CC507AFCC8A8}" srcOrd="3" destOrd="0" presId="urn:microsoft.com/office/officeart/2018/2/layout/IconLabelList"/>
    <dgm:cxn modelId="{61DE98BE-43F1-4E55-994D-036FD9692768}" type="presParOf" srcId="{D8E750F9-4F39-4A2A-ADF4-7F5A3AF49995}" destId="{DACE87CB-CDBE-4018-B45B-2C84708F0709}" srcOrd="4" destOrd="0" presId="urn:microsoft.com/office/officeart/2018/2/layout/IconLabelList"/>
    <dgm:cxn modelId="{482D318B-3E2C-45EC-9DE9-59CB71F487E2}" type="presParOf" srcId="{DACE87CB-CDBE-4018-B45B-2C84708F0709}" destId="{0354E87E-B41C-479B-8692-B39241B6679D}" srcOrd="0" destOrd="0" presId="urn:microsoft.com/office/officeart/2018/2/layout/IconLabelList"/>
    <dgm:cxn modelId="{B7906D25-3274-43B7-A70C-E627E33D7DFD}" type="presParOf" srcId="{DACE87CB-CDBE-4018-B45B-2C84708F0709}" destId="{341791F9-4933-4397-964E-E686BDBF4B6E}" srcOrd="1" destOrd="0" presId="urn:microsoft.com/office/officeart/2018/2/layout/IconLabelList"/>
    <dgm:cxn modelId="{CF77CB60-EF0B-467D-BBC2-6E4BDCA3BA3D}" type="presParOf" srcId="{DACE87CB-CDBE-4018-B45B-2C84708F0709}" destId="{9ACA3977-AA60-456D-B495-6D3F02E63937}" srcOrd="2" destOrd="0" presId="urn:microsoft.com/office/officeart/2018/2/layout/IconLabelList"/>
    <dgm:cxn modelId="{9EA82A2A-A2C8-4E4E-B02B-691B54529AC7}" type="presParOf" srcId="{D8E750F9-4F39-4A2A-ADF4-7F5A3AF49995}" destId="{49E20340-1489-41C6-BBCA-B1A1A390B93C}" srcOrd="5" destOrd="0" presId="urn:microsoft.com/office/officeart/2018/2/layout/IconLabelList"/>
    <dgm:cxn modelId="{22446FA3-117C-488E-B06A-45B0838A3884}" type="presParOf" srcId="{D8E750F9-4F39-4A2A-ADF4-7F5A3AF49995}" destId="{99FF3EC1-710E-4690-803B-07E58F8CB0F9}" srcOrd="6" destOrd="0" presId="urn:microsoft.com/office/officeart/2018/2/layout/IconLabelList"/>
    <dgm:cxn modelId="{5DCBD865-D991-4138-9937-7AE6C01D1BCE}" type="presParOf" srcId="{99FF3EC1-710E-4690-803B-07E58F8CB0F9}" destId="{CA4A7C4C-1271-428A-84F9-CB2ED4E2C812}" srcOrd="0" destOrd="0" presId="urn:microsoft.com/office/officeart/2018/2/layout/IconLabelList"/>
    <dgm:cxn modelId="{1EE83694-83BF-428F-BE49-7BD8E489F4AD}" type="presParOf" srcId="{99FF3EC1-710E-4690-803B-07E58F8CB0F9}" destId="{3D203F57-3ADD-42AE-BDAD-47088EA92CA3}" srcOrd="1" destOrd="0" presId="urn:microsoft.com/office/officeart/2018/2/layout/IconLabelList"/>
    <dgm:cxn modelId="{48808CE8-619B-4108-BC2E-FBEF1B015DF7}" type="presParOf" srcId="{99FF3EC1-710E-4690-803B-07E58F8CB0F9}" destId="{598B3F29-180E-4F94-959C-BBC81F072267}" srcOrd="2" destOrd="0" presId="urn:microsoft.com/office/officeart/2018/2/layout/IconLabelList"/>
  </dgm:cxnLst>
  <dgm:bg/>
  <dgm:whole>
    <a:ln>
      <a:solidFill>
        <a:schemeClr val="accent5">
          <a:lumMod val="20000"/>
          <a:lumOff val="80000"/>
        </a:schemeClr>
      </a:solidFill>
    </a:ln>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6235F-14D6-4698-8754-F646E6BE89C6}">
      <dsp:nvSpPr>
        <dsp:cNvPr id="0" name=""/>
        <dsp:cNvSpPr/>
      </dsp:nvSpPr>
      <dsp:spPr>
        <a:xfrm>
          <a:off x="1508" y="1990857"/>
          <a:ext cx="1999984" cy="1999984"/>
        </a:xfrm>
        <a:prstGeom prst="ellipse">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Sticker Price</a:t>
          </a:r>
        </a:p>
      </dsp:txBody>
      <dsp:txXfrm>
        <a:off x="294399" y="2283748"/>
        <a:ext cx="1414202" cy="1414202"/>
      </dsp:txXfrm>
    </dsp:sp>
    <dsp:sp modelId="{A107B337-3716-44CC-ADD4-A25222B93973}">
      <dsp:nvSpPr>
        <dsp:cNvPr id="0" name=""/>
        <dsp:cNvSpPr/>
      </dsp:nvSpPr>
      <dsp:spPr>
        <a:xfrm>
          <a:off x="2163892" y="2410854"/>
          <a:ext cx="1159991" cy="1159991"/>
        </a:xfrm>
        <a:prstGeom prst="mathMinus">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a:off x="2317649" y="2854435"/>
        <a:ext cx="852477" cy="272829"/>
      </dsp:txXfrm>
    </dsp:sp>
    <dsp:sp modelId="{505845B4-56D6-41E7-BA99-CD4B8B70BFE8}">
      <dsp:nvSpPr>
        <dsp:cNvPr id="0" name=""/>
        <dsp:cNvSpPr/>
      </dsp:nvSpPr>
      <dsp:spPr>
        <a:xfrm>
          <a:off x="3486282" y="1990857"/>
          <a:ext cx="1999984" cy="1999984"/>
        </a:xfrm>
        <a:prstGeom prst="ellipse">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Grants</a:t>
          </a:r>
        </a:p>
        <a:p>
          <a:pPr marL="0" lvl="0" indent="0" algn="ctr" defTabSz="933450">
            <a:lnSpc>
              <a:spcPct val="90000"/>
            </a:lnSpc>
            <a:spcBef>
              <a:spcPct val="0"/>
            </a:spcBef>
            <a:spcAft>
              <a:spcPct val="35000"/>
            </a:spcAft>
            <a:buNone/>
          </a:pPr>
          <a:r>
            <a:rPr lang="en-US" sz="2100" kern="1200" dirty="0">
              <a:solidFill>
                <a:schemeClr val="tx1"/>
              </a:solidFill>
            </a:rPr>
            <a:t>Scholarships</a:t>
          </a:r>
        </a:p>
      </dsp:txBody>
      <dsp:txXfrm>
        <a:off x="3779173" y="2283748"/>
        <a:ext cx="1414202" cy="1414202"/>
      </dsp:txXfrm>
    </dsp:sp>
    <dsp:sp modelId="{AC0BF926-110B-4D84-81CF-ADC0D9082451}">
      <dsp:nvSpPr>
        <dsp:cNvPr id="0" name=""/>
        <dsp:cNvSpPr/>
      </dsp:nvSpPr>
      <dsp:spPr>
        <a:xfrm>
          <a:off x="5648666" y="2410854"/>
          <a:ext cx="1159991" cy="1159991"/>
        </a:xfrm>
        <a:prstGeom prst="mathEqual">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5802423" y="2649812"/>
        <a:ext cx="852477" cy="682075"/>
      </dsp:txXfrm>
    </dsp:sp>
    <dsp:sp modelId="{E2431FC8-148E-4DE2-AD46-D549649CADFA}">
      <dsp:nvSpPr>
        <dsp:cNvPr id="0" name=""/>
        <dsp:cNvSpPr/>
      </dsp:nvSpPr>
      <dsp:spPr>
        <a:xfrm>
          <a:off x="6971056" y="1990857"/>
          <a:ext cx="1999984" cy="1999984"/>
        </a:xfrm>
        <a:prstGeom prst="ellipse">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Net Price</a:t>
          </a:r>
        </a:p>
      </dsp:txBody>
      <dsp:txXfrm>
        <a:off x="7263947" y="2283748"/>
        <a:ext cx="1414202" cy="1414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B6FE7-F5CF-4779-85C7-805F3A92BF76}">
      <dsp:nvSpPr>
        <dsp:cNvPr id="0" name=""/>
        <dsp:cNvSpPr/>
      </dsp:nvSpPr>
      <dsp:spPr>
        <a:xfrm>
          <a:off x="466574" y="867003"/>
          <a:ext cx="757001" cy="7570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76B4B1-F1C5-4543-91AF-834F0B7D5E01}">
      <dsp:nvSpPr>
        <dsp:cNvPr id="0" name=""/>
        <dsp:cNvSpPr/>
      </dsp:nvSpPr>
      <dsp:spPr>
        <a:xfrm>
          <a:off x="3962" y="1876426"/>
          <a:ext cx="1682226" cy="67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latin typeface="Barlow Medium" panose="00000600000000000000" pitchFamily="2" charset="0"/>
            </a:rPr>
            <a:t>For more information about college and career planning, call, e-mail or visit:</a:t>
          </a:r>
        </a:p>
      </dsp:txBody>
      <dsp:txXfrm>
        <a:off x="3962" y="1876426"/>
        <a:ext cx="1682226" cy="672890"/>
      </dsp:txXfrm>
    </dsp:sp>
    <dsp:sp modelId="{E3395D74-DD77-4671-BC0A-55A2E758AC16}">
      <dsp:nvSpPr>
        <dsp:cNvPr id="0" name=""/>
        <dsp:cNvSpPr/>
      </dsp:nvSpPr>
      <dsp:spPr>
        <a:xfrm>
          <a:off x="2443190" y="867003"/>
          <a:ext cx="757001" cy="7570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A419E3-14EC-4116-B1D3-90DDC1872BEE}">
      <dsp:nvSpPr>
        <dsp:cNvPr id="0" name=""/>
        <dsp:cNvSpPr/>
      </dsp:nvSpPr>
      <dsp:spPr>
        <a:xfrm>
          <a:off x="1980578" y="1876426"/>
          <a:ext cx="1682226" cy="67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Name</a:t>
          </a:r>
        </a:p>
      </dsp:txBody>
      <dsp:txXfrm>
        <a:off x="1980578" y="1876426"/>
        <a:ext cx="1682226" cy="672890"/>
      </dsp:txXfrm>
    </dsp:sp>
    <dsp:sp modelId="{0354E87E-B41C-479B-8692-B39241B6679D}">
      <dsp:nvSpPr>
        <dsp:cNvPr id="0" name=""/>
        <dsp:cNvSpPr/>
      </dsp:nvSpPr>
      <dsp:spPr>
        <a:xfrm>
          <a:off x="4419807" y="867003"/>
          <a:ext cx="757001" cy="7570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CA3977-AA60-456D-B495-6D3F02E63937}">
      <dsp:nvSpPr>
        <dsp:cNvPr id="0" name=""/>
        <dsp:cNvSpPr/>
      </dsp:nvSpPr>
      <dsp:spPr>
        <a:xfrm>
          <a:off x="3957194" y="1876426"/>
          <a:ext cx="1682226" cy="67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Phone</a:t>
          </a:r>
        </a:p>
      </dsp:txBody>
      <dsp:txXfrm>
        <a:off x="3957194" y="1876426"/>
        <a:ext cx="1682226" cy="672890"/>
      </dsp:txXfrm>
    </dsp:sp>
    <dsp:sp modelId="{CA4A7C4C-1271-428A-84F9-CB2ED4E2C812}">
      <dsp:nvSpPr>
        <dsp:cNvPr id="0" name=""/>
        <dsp:cNvSpPr/>
      </dsp:nvSpPr>
      <dsp:spPr>
        <a:xfrm>
          <a:off x="6396423" y="867003"/>
          <a:ext cx="757001" cy="75700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B3F29-180E-4F94-959C-BBC81F072267}">
      <dsp:nvSpPr>
        <dsp:cNvPr id="0" name=""/>
        <dsp:cNvSpPr/>
      </dsp:nvSpPr>
      <dsp:spPr>
        <a:xfrm>
          <a:off x="5933811" y="1876426"/>
          <a:ext cx="1682226" cy="672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E-mail</a:t>
          </a:r>
        </a:p>
      </dsp:txBody>
      <dsp:txXfrm>
        <a:off x="5933811" y="1876426"/>
        <a:ext cx="1682226" cy="67289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8269DCE-2B47-42E9-A090-DC8D47834EF2}" type="slidenum">
              <a:rPr lang="en-US"/>
              <a:pPr/>
              <a:t>‹#›</a:t>
            </a:fld>
            <a:endParaRPr lang="en-US"/>
          </a:p>
        </p:txBody>
      </p:sp>
    </p:spTree>
    <p:extLst>
      <p:ext uri="{BB962C8B-B14F-4D97-AF65-F5344CB8AC3E}">
        <p14:creationId xmlns:p14="http://schemas.microsoft.com/office/powerpoint/2010/main" val="2949842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901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901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01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01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901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F837351-482D-40C5-8A41-E6463572F65B}" type="slidenum">
              <a:rPr lang="en-US"/>
              <a:pPr/>
              <a:t>‹#›</a:t>
            </a:fld>
            <a:endParaRPr lang="en-US"/>
          </a:p>
        </p:txBody>
      </p:sp>
    </p:spTree>
    <p:extLst>
      <p:ext uri="{BB962C8B-B14F-4D97-AF65-F5344CB8AC3E}">
        <p14:creationId xmlns:p14="http://schemas.microsoft.com/office/powerpoint/2010/main" val="25561688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02AC21-DC10-42B3-9EDC-62D6AA1E16D6}" type="slidenum">
              <a:rPr lang="en-US"/>
              <a:pPr/>
              <a:t>1</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14</a:t>
            </a:fld>
            <a:endParaRPr lang="en-US"/>
          </a:p>
        </p:txBody>
      </p:sp>
    </p:spTree>
    <p:extLst>
      <p:ext uri="{BB962C8B-B14F-4D97-AF65-F5344CB8AC3E}">
        <p14:creationId xmlns:p14="http://schemas.microsoft.com/office/powerpoint/2010/main" val="275195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altLang="en-US" dirty="0">
                <a:latin typeface="Calibri" pitchFamily="34" charset="0"/>
              </a:rPr>
              <a:t>This is the motto of Oregon GEAR UP which stands for Gaining Early Awareness and Readiness for Undergraduate Programs.</a:t>
            </a:r>
          </a:p>
          <a:p>
            <a:pPr eaLnBrk="1" hangingPunct="1"/>
            <a:endParaRPr lang="en-US" altLang="en-US" dirty="0">
              <a:latin typeface="Calibri" pitchFamily="34" charset="0"/>
            </a:endParaRPr>
          </a:p>
          <a:p>
            <a:pPr eaLnBrk="1" hangingPunct="1"/>
            <a:r>
              <a:rPr lang="en-US" altLang="en-US" dirty="0">
                <a:latin typeface="Calibri" pitchFamily="34" charset="0"/>
              </a:rPr>
              <a:t>The GEAR UP program in Oregon is funded by the U.S. Department of Education, run through Oregon State University, and supports middle and high schools across the state to encourage students to pursue higher education and prepare them to succeed.  </a:t>
            </a:r>
          </a:p>
          <a:p>
            <a:pPr eaLnBrk="1" hangingPunct="1">
              <a:spcBef>
                <a:spcPct val="0"/>
              </a:spcBef>
            </a:pPr>
            <a:endParaRPr lang="en-US" altLang="en-US" dirty="0"/>
          </a:p>
          <a:p>
            <a:pPr eaLnBrk="1" hangingPunct="1">
              <a:spcBef>
                <a:spcPct val="0"/>
              </a:spcBef>
            </a:pPr>
            <a:r>
              <a:rPr lang="en-US" altLang="en-US" dirty="0"/>
              <a:t>Explain what kinds of activities GEAR UP is doing at your school</a:t>
            </a:r>
            <a:r>
              <a:rPr lang="en-US" altLang="en-US" baseline="0" dirty="0"/>
              <a:t> and how parents can be involved (attending workshops, chaperoning college visits, etc.)</a:t>
            </a:r>
            <a:endParaRPr lang="en-US" alt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750B98-F779-4B01-809F-FE5D5CE3543B}"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122372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kern="1200" dirty="0">
                <a:solidFill>
                  <a:schemeClr val="tx1"/>
                </a:solidFill>
                <a:latin typeface="Arial" charset="0"/>
                <a:ea typeface="+mn-ea"/>
                <a:cs typeface="+mn-cs"/>
              </a:rPr>
              <a:t>The cost of college includes tuition, fees, books, living expenses, and tuition. </a:t>
            </a:r>
            <a:r>
              <a:rPr lang="en-US" altLang="en-US" dirty="0"/>
              <a:t>Don’t be scared away by the “sticker</a:t>
            </a:r>
            <a:r>
              <a:rPr lang="en-US" altLang="en-US" baseline="0" dirty="0"/>
              <a:t> prices” – most students don’t pay full price with financial aid. P</a:t>
            </a:r>
            <a:r>
              <a:rPr lang="en-US" altLang="en-US" dirty="0"/>
              <a:t>rivate universities often have a higher “sticker price” but they often have more scholarships and grants to give away.</a:t>
            </a:r>
            <a:endParaRPr lang="en-US" altLang="en-US" sz="1200" kern="1200" dirty="0">
              <a:solidFill>
                <a:schemeClr val="tx1"/>
              </a:solidFill>
              <a:latin typeface="Arial" charset="0"/>
              <a:ea typeface="+mn-ea"/>
              <a:cs typeface="+mn-cs"/>
            </a:endParaRPr>
          </a:p>
          <a:p>
            <a:pPr eaLnBrk="1" hangingPunct="1"/>
            <a:endParaRPr lang="en-US" altLang="en-US"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AF837351-482D-40C5-8A41-E6463572F65B}" type="slidenum">
              <a:rPr lang="en-US" smtClean="0"/>
              <a:pPr/>
              <a:t>3</a:t>
            </a:fld>
            <a:endParaRPr lang="en-US"/>
          </a:p>
        </p:txBody>
      </p:sp>
    </p:spTree>
    <p:extLst>
      <p:ext uri="{BB962C8B-B14F-4D97-AF65-F5344CB8AC3E}">
        <p14:creationId xmlns:p14="http://schemas.microsoft.com/office/powerpoint/2010/main" val="3245768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Almost</a:t>
            </a:r>
            <a:r>
              <a:rPr lang="en-US" altLang="en-US" baseline="0" dirty="0"/>
              <a:t> no one pays the full price for college. Every college is required to have a “Net Price Calculator” on their website – you can answer a few short questions about your family and get an estimate of what you would actually pay (a “net price”). It’s not exact, and there are opportunities to earn addition money for college through outside scholarships.</a:t>
            </a:r>
          </a:p>
          <a:p>
            <a:pPr eaLnBrk="1" hangingPunct="1">
              <a:spcBef>
                <a:spcPct val="0"/>
              </a:spcBef>
            </a:pPr>
            <a:endParaRPr lang="en-US" altLang="en-US" baseline="0"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4</a:t>
            </a:fld>
            <a:endParaRPr lang="en-US"/>
          </a:p>
        </p:txBody>
      </p:sp>
    </p:spTree>
    <p:extLst>
      <p:ext uri="{BB962C8B-B14F-4D97-AF65-F5344CB8AC3E}">
        <p14:creationId xmlns:p14="http://schemas.microsoft.com/office/powerpoint/2010/main" val="3245768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200" kern="1200" dirty="0">
                <a:solidFill>
                  <a:schemeClr val="tx1"/>
                </a:solidFill>
                <a:latin typeface="Arial" charset="0"/>
                <a:ea typeface="+mn-ea"/>
                <a:cs typeface="+mn-cs"/>
              </a:rPr>
              <a:t>By saving now, your student will have more money for college later.  </a:t>
            </a:r>
          </a:p>
          <a:p>
            <a:pPr eaLnBrk="1" hangingPunct="1"/>
            <a:endParaRPr lang="en-US" altLang="en-US" sz="1200" kern="1200" dirty="0">
              <a:solidFill>
                <a:schemeClr val="tx1"/>
              </a:solidFill>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kern="1200" dirty="0">
                <a:solidFill>
                  <a:schemeClr val="tx1"/>
                </a:solidFill>
                <a:latin typeface="Arial" charset="0"/>
                <a:ea typeface="+mn-ea"/>
                <a:cs typeface="+mn-cs"/>
              </a:rPr>
              <a:t>There are several types of savings plans – the</a:t>
            </a:r>
            <a:r>
              <a:rPr lang="en-US" altLang="en-US" sz="1200" kern="1200" baseline="0" dirty="0">
                <a:solidFill>
                  <a:schemeClr val="tx1"/>
                </a:solidFill>
                <a:latin typeface="Arial" charset="0"/>
                <a:ea typeface="+mn-ea"/>
                <a:cs typeface="+mn-cs"/>
              </a:rPr>
              <a:t> most common college savings plans are known as 529 plans which gain interest tax-free. Your student may also be eligible for an Individual Development Account which is a matched savings account that gives low-income students extra money for their education. </a:t>
            </a:r>
            <a:r>
              <a:rPr lang="en-US" altLang="en-US" sz="1200" kern="1200" dirty="0">
                <a:solidFill>
                  <a:schemeClr val="tx1"/>
                </a:solidFill>
                <a:latin typeface="Arial" charset="0"/>
                <a:ea typeface="+mn-ea"/>
                <a:cs typeface="+mn-cs"/>
              </a:rPr>
              <a:t>Talk to local banks or credit unions about setting up an account. Other family members and your student can contribute, too!</a:t>
            </a:r>
          </a:p>
          <a:p>
            <a:pPr eaLnBrk="1" hangingPunct="1"/>
            <a:endParaRPr lang="en-US" altLang="en-US"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AF837351-482D-40C5-8A41-E6463572F65B}" type="slidenum">
              <a:rPr lang="en-US" smtClean="0"/>
              <a:pPr/>
              <a:t>5</a:t>
            </a:fld>
            <a:endParaRPr lang="en-US"/>
          </a:p>
        </p:txBody>
      </p:sp>
    </p:spTree>
    <p:extLst>
      <p:ext uri="{BB962C8B-B14F-4D97-AF65-F5344CB8AC3E}">
        <p14:creationId xmlns:p14="http://schemas.microsoft.com/office/powerpoint/2010/main" val="3245768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Overview</a:t>
            </a:r>
            <a:r>
              <a:rPr lang="en-US" baseline="0" dirty="0"/>
              <a:t> of the financial aid process from Federal Student Aid : https://youtu.be/H_iS7gmQd9o</a:t>
            </a:r>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largest source of financial aid to pay for college or career school.  </a:t>
            </a:r>
          </a:p>
          <a:p>
            <a:r>
              <a:rPr lang="en-US" sz="1200" dirty="0"/>
              <a:t>In addition, the</a:t>
            </a:r>
            <a:r>
              <a:rPr lang="en-US" sz="1200" baseline="0" dirty="0"/>
              <a:t> state </a:t>
            </a:r>
            <a:r>
              <a:rPr lang="en-US" sz="1200" dirty="0"/>
              <a:t>and many colleges use your FAFSA data to determine eligibility for state and school aid, and some scholarship organizations may use your FAFSA information to determine whether you qualify.</a:t>
            </a:r>
          </a:p>
          <a:p>
            <a:endParaRPr lang="en-US" sz="1200" b="1" dirty="0"/>
          </a:p>
          <a:p>
            <a:r>
              <a:rPr lang="en-US" sz="1200" b="0" baseline="0" dirty="0"/>
              <a:t>.</a:t>
            </a:r>
          </a:p>
          <a:p>
            <a:endParaRPr lang="en-US" sz="1200" b="0" dirty="0"/>
          </a:p>
          <a:p>
            <a:r>
              <a:rPr lang="en-US" sz="1200" b="1" dirty="0"/>
              <a:t>You</a:t>
            </a:r>
            <a:r>
              <a:rPr lang="en-US" sz="1200" b="1" baseline="0" dirty="0"/>
              <a:t>r student needs to fill out the FAFSA every year she/he will be in college.</a:t>
            </a:r>
            <a:endParaRPr lang="en-US" sz="1200"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8</a:t>
            </a:fld>
            <a:endParaRPr lang="en-US"/>
          </a:p>
        </p:txBody>
      </p:sp>
    </p:spTree>
    <p:extLst>
      <p:ext uri="{BB962C8B-B14F-4D97-AF65-F5344CB8AC3E}">
        <p14:creationId xmlns:p14="http://schemas.microsoft.com/office/powerpoint/2010/main" val="274652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37351-482D-40C5-8A41-E6463572F65B}" type="slidenum">
              <a:rPr lang="en-US" smtClean="0"/>
              <a:pPr/>
              <a:t>9</a:t>
            </a:fld>
            <a:endParaRPr lang="en-US"/>
          </a:p>
        </p:txBody>
      </p:sp>
    </p:spTree>
    <p:extLst>
      <p:ext uri="{BB962C8B-B14F-4D97-AF65-F5344CB8AC3E}">
        <p14:creationId xmlns:p14="http://schemas.microsoft.com/office/powerpoint/2010/main" val="902456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7241A-9B38-4731-8AE5-D228C4383164}" type="slidenum">
              <a:rPr lang="en-US" smtClean="0"/>
              <a:pPr fontAlgn="base">
                <a:spcBef>
                  <a:spcPct val="0"/>
                </a:spcBef>
                <a:spcAft>
                  <a:spcPct val="0"/>
                </a:spcAft>
                <a:defRPr/>
              </a:pPr>
              <a:t>13</a:t>
            </a:fld>
            <a:endParaRPr lang="en-US"/>
          </a:p>
        </p:txBody>
      </p:sp>
    </p:spTree>
    <p:extLst>
      <p:ext uri="{BB962C8B-B14F-4D97-AF65-F5344CB8AC3E}">
        <p14:creationId xmlns:p14="http://schemas.microsoft.com/office/powerpoint/2010/main" val="1147150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E072B-E351-438A-98E2-AE243894B57F}" type="slidenum">
              <a:rPr lang="en-US" smtClean="0"/>
              <a:pPr/>
              <a:t>‹#›</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CFCE-FBD8-4812-9800-A59B402E79F8}"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31FC7-876B-4EEC-93CF-E562C52D071F}"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87BF3-3CAB-414E-99B4-74E4949D018A}"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75722-CEC6-4E2B-9600-A339F42851D3}"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B2B75-C301-4B57-B96E-6867C9EA03B3}"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979637-63CA-4FE8-9A45-EE9A478C2B1A}"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70F282-0CC8-4A9D-B8F8-C05847FF0D9F}"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FA62F-8E0C-4FA2-B531-A0BFD045C2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300B5-9355-4D66-AE8C-A8633718B3F8}"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8E8E6-3E8D-4491-9FA1-2BFB50722D8F}"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5185DF-965F-45B1-9DC6-80C139C5FC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afsa.ed.gov/FAFSA/app/f4cForm?execution=e1s1"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fsaid.ed.gov/npas/index.htm"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gif"/><Relationship Id="rId9" Type="http://schemas.microsoft.com/office/2007/relationships/diagramDrawing" Target="../diagrams/drawing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oregonstudentaid.gov/osac-doc/student-budgets/2017-18-Student_Budgets.pdf"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kbJ55UWMEFE?rel=0" TargetMode="External"/><Relationship Id="rId5" Type="http://schemas.openxmlformats.org/officeDocument/2006/relationships/image" Target="../media/image4.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9"/>
          <p:cNvSpPr/>
          <p:nvPr/>
        </p:nvSpPr>
        <p:spPr>
          <a:xfrm>
            <a:off x="0" y="4056529"/>
            <a:ext cx="9144000" cy="2801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3886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bwMode="auto">
          <a:xfrm>
            <a:off x="838200" y="2855352"/>
            <a:ext cx="7772400" cy="1147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600" dirty="0">
                <a:solidFill>
                  <a:schemeClr val="bg1"/>
                </a:solidFill>
              </a:rPr>
              <a:t>Financial Aid 101</a:t>
            </a:r>
          </a:p>
        </p:txBody>
      </p:sp>
      <p:sp>
        <p:nvSpPr>
          <p:cNvPr id="13" name="Subtitle 2"/>
          <p:cNvSpPr txBox="1">
            <a:spLocks/>
          </p:cNvSpPr>
          <p:nvPr/>
        </p:nvSpPr>
        <p:spPr bwMode="auto">
          <a:xfrm>
            <a:off x="762000" y="4056529"/>
            <a:ext cx="7010400" cy="1190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en-US" dirty="0">
                <a:solidFill>
                  <a:schemeClr val="bg1"/>
                </a:solidFill>
              </a:rPr>
              <a:t>How to get money for college</a:t>
            </a:r>
          </a:p>
          <a:p>
            <a:pPr algn="l"/>
            <a:endParaRPr lang="en-US" dirty="0">
              <a:solidFill>
                <a:schemeClr val="bg1"/>
              </a:solidFill>
            </a:endParaRPr>
          </a:p>
        </p:txBody>
      </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7626642" y="5411882"/>
            <a:ext cx="917854" cy="1189038"/>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838200" y="1295400"/>
            <a:ext cx="3603585" cy="168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11500" dirty="0">
                <a:solidFill>
                  <a:schemeClr val="bg1"/>
                </a:solidFill>
              </a:rPr>
              <a:t>$$$</a:t>
            </a:r>
            <a:endParaRPr lang="en-US" sz="13800" dirty="0">
              <a:solidFill>
                <a:schemeClr val="bg1"/>
              </a:solidFill>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046" y="29167"/>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TO DO: Grants and Loans</a:t>
            </a:r>
          </a:p>
        </p:txBody>
      </p:sp>
      <p:pic>
        <p:nvPicPr>
          <p:cNvPr id="1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70408" y="0"/>
            <a:ext cx="1177392"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8611" name="Rectangle 3"/>
          <p:cNvSpPr>
            <a:spLocks noGrp="1" noChangeArrowheads="1"/>
          </p:cNvSpPr>
          <p:nvPr>
            <p:ph idx="1"/>
          </p:nvPr>
        </p:nvSpPr>
        <p:spPr>
          <a:xfrm>
            <a:off x="304799" y="1295400"/>
            <a:ext cx="8448339" cy="4724400"/>
          </a:xfrm>
        </p:spPr>
        <p:txBody>
          <a:bodyPr>
            <a:noAutofit/>
          </a:bodyPr>
          <a:lstStyle/>
          <a:p>
            <a:pPr marL="0" indent="0">
              <a:buNone/>
            </a:pPr>
            <a:r>
              <a:rPr lang="en-US" sz="2400" b="1" dirty="0">
                <a:latin typeface="Barlow Medium" panose="00000600000000000000" pitchFamily="2" charset="0"/>
              </a:rPr>
              <a:t>9</a:t>
            </a:r>
            <a:r>
              <a:rPr lang="en-US" sz="2400" b="1" baseline="30000" dirty="0">
                <a:latin typeface="Barlow Medium" panose="00000600000000000000" pitchFamily="2" charset="0"/>
              </a:rPr>
              <a:t>th</a:t>
            </a:r>
            <a:r>
              <a:rPr lang="en-US" sz="2400" b="1" dirty="0">
                <a:latin typeface="Barlow Medium" panose="00000600000000000000" pitchFamily="2" charset="0"/>
              </a:rPr>
              <a:t>-11</a:t>
            </a:r>
            <a:r>
              <a:rPr lang="en-US" sz="2400" b="1" baseline="30000" dirty="0">
                <a:latin typeface="Barlow Medium" panose="00000600000000000000" pitchFamily="2" charset="0"/>
              </a:rPr>
              <a:t>th</a:t>
            </a:r>
            <a:r>
              <a:rPr lang="en-US" sz="2400" b="1" dirty="0">
                <a:latin typeface="Barlow Medium" panose="00000600000000000000" pitchFamily="2" charset="0"/>
              </a:rPr>
              <a:t> Grades: </a:t>
            </a:r>
          </a:p>
          <a:p>
            <a:pPr fontAlgn="auto">
              <a:spcAft>
                <a:spcPts val="0"/>
              </a:spcAft>
            </a:pPr>
            <a:r>
              <a:rPr lang="en-US" sz="2400" dirty="0">
                <a:latin typeface="Barlow Medium" panose="00000600000000000000" pitchFamily="2" charset="0"/>
              </a:rPr>
              <a:t>Estimate aid by filling out the </a:t>
            </a:r>
            <a:r>
              <a:rPr lang="en-US" sz="2400" dirty="0">
                <a:latin typeface="Barlow Medium" panose="00000600000000000000" pitchFamily="2" charset="0"/>
                <a:hlinkClick r:id="rId3"/>
              </a:rPr>
              <a:t>FAFSA4Caster</a:t>
            </a:r>
            <a:endParaRPr lang="en-US" sz="2400" dirty="0">
              <a:latin typeface="Barlow Medium" panose="00000600000000000000" pitchFamily="2" charset="0"/>
            </a:endParaRPr>
          </a:p>
          <a:p>
            <a:pPr marL="0" indent="0" fontAlgn="auto">
              <a:spcAft>
                <a:spcPts val="0"/>
              </a:spcAft>
              <a:buNone/>
            </a:pPr>
            <a:endParaRPr lang="en-US" sz="2400" b="1" dirty="0">
              <a:latin typeface="Barlow Medium" panose="00000600000000000000" pitchFamily="2" charset="0"/>
            </a:endParaRPr>
          </a:p>
          <a:p>
            <a:pPr marL="0" indent="0">
              <a:buNone/>
            </a:pPr>
            <a:r>
              <a:rPr lang="en-US" sz="2400" b="1" dirty="0">
                <a:latin typeface="Barlow Medium" panose="00000600000000000000" pitchFamily="2" charset="0"/>
              </a:rPr>
              <a:t>12</a:t>
            </a:r>
            <a:r>
              <a:rPr lang="en-US" sz="2400" b="1" baseline="30000" dirty="0">
                <a:latin typeface="Barlow Medium" panose="00000600000000000000" pitchFamily="2" charset="0"/>
              </a:rPr>
              <a:t>th</a:t>
            </a:r>
            <a:r>
              <a:rPr lang="en-US" sz="2400" b="1" dirty="0">
                <a:latin typeface="Barlow Medium" panose="00000600000000000000" pitchFamily="2" charset="0"/>
              </a:rPr>
              <a:t> Grade: </a:t>
            </a:r>
          </a:p>
          <a:p>
            <a:r>
              <a:rPr lang="en-US" sz="2400" dirty="0">
                <a:latin typeface="Barlow Medium" panose="00000600000000000000" pitchFamily="2" charset="0"/>
              </a:rPr>
              <a:t>For FAFSA: apply for your FSA ID at </a:t>
            </a:r>
            <a:r>
              <a:rPr lang="en-US" sz="2400" dirty="0">
                <a:latin typeface="Barlow Medium" panose="00000600000000000000" pitchFamily="2" charset="0"/>
                <a:hlinkClick r:id="rId4"/>
              </a:rPr>
              <a:t>fsaid.ed.gov</a:t>
            </a:r>
            <a:endParaRPr lang="en-US" sz="2400" dirty="0">
              <a:latin typeface="Barlow Medium" panose="00000600000000000000" pitchFamily="2" charset="0"/>
            </a:endParaRPr>
          </a:p>
          <a:p>
            <a:r>
              <a:rPr lang="en-US" sz="2400" dirty="0">
                <a:latin typeface="Barlow Medium" panose="00000600000000000000" pitchFamily="2" charset="0"/>
              </a:rPr>
              <a:t>Collect the information you will need</a:t>
            </a:r>
          </a:p>
          <a:p>
            <a:r>
              <a:rPr lang="en-US" sz="2400" dirty="0">
                <a:latin typeface="Barlow Medium" panose="00000600000000000000" pitchFamily="2" charset="0"/>
              </a:rPr>
              <a:t>File your FAFSA </a:t>
            </a:r>
            <a:r>
              <a:rPr lang="en-US" sz="2400" i="1" dirty="0">
                <a:latin typeface="Barlow Medium" panose="00000600000000000000" pitchFamily="2" charset="0"/>
              </a:rPr>
              <a:t>as soon after</a:t>
            </a:r>
            <a:r>
              <a:rPr lang="en-US" sz="2400" dirty="0">
                <a:latin typeface="Barlow Medium" panose="00000600000000000000" pitchFamily="2" charset="0"/>
              </a:rPr>
              <a:t> </a:t>
            </a:r>
            <a:r>
              <a:rPr lang="en-US" sz="2400" b="1" dirty="0">
                <a:latin typeface="Barlow Medium" panose="00000600000000000000" pitchFamily="2" charset="0"/>
              </a:rPr>
              <a:t>January 1 </a:t>
            </a:r>
            <a:r>
              <a:rPr lang="en-US" sz="2400" dirty="0">
                <a:latin typeface="Barlow Medium" panose="00000600000000000000" pitchFamily="2" charset="0"/>
              </a:rPr>
              <a:t>as possible (no need to file taxes first)</a:t>
            </a:r>
          </a:p>
          <a:p>
            <a:r>
              <a:rPr lang="en-US" sz="2400" dirty="0">
                <a:latin typeface="Barlow Medium" panose="00000600000000000000" pitchFamily="2" charset="0"/>
              </a:rPr>
              <a:t>For FAFSA: look for reject codes on your SAR (Student Aid Report) and take care of them immediately</a:t>
            </a:r>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latin typeface="Barlow Medium" panose="00000600000000000000" pitchFamily="2" charset="0"/>
              </a:rPr>
              <a:t>TO DO: Scholarships</a:t>
            </a:r>
          </a:p>
        </p:txBody>
      </p:sp>
      <p:pic>
        <p:nvPicPr>
          <p:cNvPr id="17" name="Picture 2" descr="S:\CO\GEARUP\Communications\Photos and Images\Logos\GEAR UP White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86439" y="6442105"/>
            <a:ext cx="533400"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28600" y="0"/>
            <a:ext cx="12192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19" name="Rectangle 3"/>
          <p:cNvSpPr txBox="1">
            <a:spLocks noChangeArrowheads="1"/>
          </p:cNvSpPr>
          <p:nvPr/>
        </p:nvSpPr>
        <p:spPr>
          <a:xfrm>
            <a:off x="304799" y="1143000"/>
            <a:ext cx="8610601" cy="472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400" b="1" dirty="0">
                <a:latin typeface="Barlow Medium" panose="00000600000000000000" pitchFamily="2" charset="0"/>
              </a:rPr>
              <a:t>9</a:t>
            </a:r>
            <a:r>
              <a:rPr lang="en-US" sz="2400" b="1" baseline="30000" dirty="0">
                <a:latin typeface="Barlow Medium" panose="00000600000000000000" pitchFamily="2" charset="0"/>
              </a:rPr>
              <a:t>th</a:t>
            </a:r>
            <a:r>
              <a:rPr lang="en-US" sz="2400" b="1" dirty="0">
                <a:latin typeface="Barlow Medium" panose="00000600000000000000" pitchFamily="2" charset="0"/>
              </a:rPr>
              <a:t>-11</a:t>
            </a:r>
            <a:r>
              <a:rPr lang="en-US" sz="2400" b="1" baseline="30000" dirty="0">
                <a:latin typeface="Barlow Medium" panose="00000600000000000000" pitchFamily="2" charset="0"/>
              </a:rPr>
              <a:t>th</a:t>
            </a:r>
            <a:r>
              <a:rPr lang="en-US" sz="2400" b="1" dirty="0">
                <a:latin typeface="Barlow Medium" panose="00000600000000000000" pitchFamily="2" charset="0"/>
              </a:rPr>
              <a:t> Grades: </a:t>
            </a:r>
          </a:p>
          <a:p>
            <a:pPr fontAlgn="auto">
              <a:spcAft>
                <a:spcPts val="0"/>
              </a:spcAft>
            </a:pPr>
            <a:r>
              <a:rPr lang="en-US" sz="2400" dirty="0">
                <a:latin typeface="Barlow Medium" panose="00000600000000000000" pitchFamily="2" charset="0"/>
              </a:rPr>
              <a:t>Search for scholarships online and apply if you can!</a:t>
            </a:r>
          </a:p>
          <a:p>
            <a:pPr marL="0" indent="0" fontAlgn="auto">
              <a:spcAft>
                <a:spcPts val="0"/>
              </a:spcAft>
              <a:buFont typeface="Arial" pitchFamily="34" charset="0"/>
              <a:buNone/>
            </a:pPr>
            <a:endParaRPr lang="en-US" sz="2400" b="1" dirty="0">
              <a:latin typeface="Barlow Medium" panose="00000600000000000000" pitchFamily="2" charset="0"/>
            </a:endParaRPr>
          </a:p>
          <a:p>
            <a:pPr marL="0" indent="0" fontAlgn="auto">
              <a:spcAft>
                <a:spcPts val="0"/>
              </a:spcAft>
              <a:buFont typeface="Arial" pitchFamily="34" charset="0"/>
              <a:buNone/>
            </a:pPr>
            <a:r>
              <a:rPr lang="en-US" sz="2400" b="1" dirty="0">
                <a:latin typeface="Barlow Medium" panose="00000600000000000000" pitchFamily="2" charset="0"/>
              </a:rPr>
              <a:t>12</a:t>
            </a:r>
            <a:r>
              <a:rPr lang="en-US" sz="2400" b="1" baseline="30000" dirty="0">
                <a:latin typeface="Barlow Medium" panose="00000600000000000000" pitchFamily="2" charset="0"/>
              </a:rPr>
              <a:t>th</a:t>
            </a:r>
            <a:r>
              <a:rPr lang="en-US" sz="2400" b="1" dirty="0">
                <a:latin typeface="Barlow Medium" panose="00000600000000000000" pitchFamily="2" charset="0"/>
              </a:rPr>
              <a:t> Grade: </a:t>
            </a:r>
          </a:p>
          <a:p>
            <a:pPr>
              <a:lnSpc>
                <a:spcPct val="120000"/>
              </a:lnSpc>
              <a:spcBef>
                <a:spcPts val="0"/>
              </a:spcBef>
            </a:pPr>
            <a:r>
              <a:rPr lang="en-US" sz="2400" dirty="0">
                <a:latin typeface="Barlow Medium" panose="00000600000000000000" pitchFamily="2" charset="0"/>
              </a:rPr>
              <a:t>Complete Scholarship Application your Junior/Senior Year</a:t>
            </a:r>
          </a:p>
          <a:p>
            <a:pPr lvl="1">
              <a:lnSpc>
                <a:spcPct val="120000"/>
              </a:lnSpc>
              <a:spcBef>
                <a:spcPts val="0"/>
              </a:spcBef>
            </a:pPr>
            <a:r>
              <a:rPr lang="en-US" sz="2400" dirty="0">
                <a:latin typeface="Barlow Medium" panose="00000600000000000000" pitchFamily="2" charset="0"/>
              </a:rPr>
              <a:t>Gather your transcripts—Incomplete or missing transcripts are the </a:t>
            </a:r>
            <a:r>
              <a:rPr lang="en-US" sz="2400" dirty="0">
                <a:solidFill>
                  <a:srgbClr val="FF0000"/>
                </a:solidFill>
                <a:latin typeface="Barlow Medium" panose="00000600000000000000" pitchFamily="2" charset="0"/>
              </a:rPr>
              <a:t>#1 reason for rejected applications.</a:t>
            </a:r>
            <a:r>
              <a:rPr lang="en-US" sz="2400" dirty="0">
                <a:latin typeface="Barlow Medium" panose="00000600000000000000" pitchFamily="2" charset="0"/>
              </a:rPr>
              <a:t> </a:t>
            </a:r>
          </a:p>
          <a:p>
            <a:pPr lvl="1">
              <a:lnSpc>
                <a:spcPct val="120000"/>
              </a:lnSpc>
              <a:spcBef>
                <a:spcPts val="0"/>
              </a:spcBef>
            </a:pPr>
            <a:r>
              <a:rPr lang="en-US" sz="2400" dirty="0">
                <a:latin typeface="Barlow Medium" panose="00000600000000000000" pitchFamily="2" charset="0"/>
              </a:rPr>
              <a:t>Write and edit Personal Statements</a:t>
            </a:r>
          </a:p>
          <a:p>
            <a:pPr>
              <a:lnSpc>
                <a:spcPct val="120000"/>
              </a:lnSpc>
              <a:spcBef>
                <a:spcPts val="0"/>
              </a:spcBef>
            </a:pPr>
            <a:r>
              <a:rPr lang="en-US" sz="2400" dirty="0">
                <a:latin typeface="Barlow Medium" panose="00000600000000000000" pitchFamily="2" charset="0"/>
              </a:rPr>
              <a:t>Search for additional scholarships online and apply!</a:t>
            </a: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400800"/>
            <a:ext cx="9144000" cy="4572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1447800" y="127606"/>
            <a:ext cx="7772400" cy="786794"/>
          </a:xfrm>
          <a:prstGeom prst="rect">
            <a:avLst/>
          </a:prstGeom>
          <a:solidFill>
            <a:srgbClr val="002060"/>
          </a:solidFill>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Helpful Sites</a:t>
            </a:r>
          </a:p>
        </p:txBody>
      </p:sp>
      <p:pic>
        <p:nvPicPr>
          <p:cNvPr id="15" name="Picture 2" descr="S:\CO\GEARUP\Communications\Photos and Images\Logos\GEAR UP White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86439" y="6442105"/>
            <a:ext cx="533400" cy="37459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p:cNvSpPr txBox="1">
            <a:spLocks/>
          </p:cNvSpPr>
          <p:nvPr/>
        </p:nvSpPr>
        <p:spPr bwMode="auto">
          <a:xfrm>
            <a:off x="228600" y="0"/>
            <a:ext cx="12192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7587" name="Rectangle 3"/>
          <p:cNvSpPr>
            <a:spLocks noGrp="1" noChangeArrowheads="1"/>
          </p:cNvSpPr>
          <p:nvPr>
            <p:ph idx="1"/>
          </p:nvPr>
        </p:nvSpPr>
        <p:spPr>
          <a:xfrm>
            <a:off x="1143000" y="1447800"/>
            <a:ext cx="6858000" cy="4648200"/>
          </a:xfrm>
          <a:solidFill>
            <a:schemeClr val="accent5">
              <a:lumMod val="20000"/>
              <a:lumOff val="80000"/>
            </a:schemeClr>
          </a:solidFill>
        </p:spPr>
        <p:txBody>
          <a:bodyPr>
            <a:normAutofit fontScale="77500" lnSpcReduction="20000"/>
          </a:bodyPr>
          <a:lstStyle/>
          <a:p>
            <a:pPr marL="0" indent="0" algn="ctr">
              <a:buNone/>
            </a:pPr>
            <a:r>
              <a:rPr lang="en-US" sz="4400" b="1" dirty="0">
                <a:solidFill>
                  <a:srgbClr val="BA0003"/>
                </a:solidFill>
              </a:rPr>
              <a:t>GRANTS  &amp; LOANS:</a:t>
            </a:r>
          </a:p>
          <a:p>
            <a:pPr marL="0" indent="0" algn="ctr">
              <a:buNone/>
            </a:pPr>
            <a:r>
              <a:rPr lang="en-US" sz="4400" b="1" dirty="0"/>
              <a:t>studentaid.ed.gov </a:t>
            </a:r>
          </a:p>
          <a:p>
            <a:pPr marL="0" indent="0" algn="ctr">
              <a:buNone/>
            </a:pPr>
            <a:r>
              <a:rPr lang="en-US" sz="4400" b="1" dirty="0"/>
              <a:t>fafsa.ed.gov </a:t>
            </a:r>
          </a:p>
          <a:p>
            <a:pPr marL="0" indent="0">
              <a:buNone/>
            </a:pPr>
            <a:endParaRPr lang="en-US" sz="4400" b="1" dirty="0">
              <a:solidFill>
                <a:schemeClr val="accent1"/>
              </a:solidFill>
            </a:endParaRPr>
          </a:p>
          <a:p>
            <a:pPr marL="0" indent="0" algn="ctr">
              <a:buNone/>
            </a:pPr>
            <a:r>
              <a:rPr lang="en-US" sz="4400" b="1" dirty="0">
                <a:solidFill>
                  <a:srgbClr val="BA0003"/>
                </a:solidFill>
              </a:rPr>
              <a:t>SCHOLARSHIPS:</a:t>
            </a:r>
          </a:p>
          <a:p>
            <a:pPr marL="0" indent="0" algn="ctr">
              <a:buNone/>
            </a:pPr>
            <a:r>
              <a:rPr lang="en-US" sz="4400" b="1" dirty="0"/>
              <a:t>Keys to success: https://www.ktsutah.org/student</a:t>
            </a:r>
          </a:p>
          <a:p>
            <a:pPr marL="0" indent="0" algn="ctr">
              <a:buNone/>
            </a:pPr>
            <a:r>
              <a:rPr lang="en-US" sz="4400" b="1" dirty="0"/>
              <a:t>fastweb.com</a:t>
            </a:r>
          </a:p>
          <a:p>
            <a:pPr marL="0" indent="0" algn="ctr">
              <a:buNone/>
            </a:pPr>
            <a:r>
              <a:rPr lang="en-US" sz="4400" b="1" dirty="0"/>
              <a:t>finaid.com/scholarships</a:t>
            </a: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More Information</a:t>
            </a:r>
          </a:p>
        </p:txBody>
      </p:sp>
      <p:pic>
        <p:nvPicPr>
          <p:cNvPr id="1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20489" name="TextBox 20"/>
          <p:cNvSpPr txBox="1">
            <a:spLocks noChangeArrowheads="1"/>
          </p:cNvSpPr>
          <p:nvPr/>
        </p:nvSpPr>
        <p:spPr bwMode="auto">
          <a:xfrm>
            <a:off x="914400" y="2057400"/>
            <a:ext cx="7315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600" b="1" dirty="0">
                <a:latin typeface="+mn-lt"/>
              </a:rPr>
              <a:t>Helpful websites include:</a:t>
            </a:r>
          </a:p>
          <a:p>
            <a:pPr algn="ctr" eaLnBrk="1" hangingPunct="1"/>
            <a:r>
              <a:rPr lang="en-US" altLang="en-US" sz="3600" dirty="0">
                <a:latin typeface="+mn-lt"/>
              </a:rPr>
              <a:t>uvu.edu/</a:t>
            </a:r>
            <a:r>
              <a:rPr lang="en-US" altLang="en-US" sz="3600" dirty="0" err="1">
                <a:latin typeface="+mn-lt"/>
              </a:rPr>
              <a:t>gearup</a:t>
            </a:r>
            <a:endParaRPr lang="en-US" altLang="en-US" sz="3600" dirty="0">
              <a:latin typeface="+mn-lt"/>
            </a:endParaRPr>
          </a:p>
          <a:p>
            <a:pPr algn="ctr" eaLnBrk="1" hangingPunct="1"/>
            <a:r>
              <a:rPr lang="en-US" altLang="en-US" sz="3600" dirty="0">
                <a:latin typeface="+mn-lt"/>
              </a:rPr>
              <a:t>bigfuture.collegeboard.org</a:t>
            </a:r>
          </a:p>
          <a:p>
            <a:pPr algn="ctr" eaLnBrk="1" hangingPunct="1"/>
            <a:r>
              <a:rPr lang="en-US" altLang="en-US" sz="3600" dirty="0">
                <a:latin typeface="+mn-lt"/>
              </a:rPr>
              <a:t>mychildsfuture.org</a:t>
            </a:r>
          </a:p>
          <a:p>
            <a:pPr algn="ctr" eaLnBrk="1" hangingPunct="1"/>
            <a:r>
              <a:rPr lang="en-US" altLang="en-US" sz="3600" dirty="0">
                <a:latin typeface="+mn-lt"/>
              </a:rPr>
              <a:t>Ktsutah.org</a:t>
            </a:r>
          </a:p>
        </p:txBody>
      </p:sp>
    </p:spTree>
    <p:extLst>
      <p:ext uri="{BB962C8B-B14F-4D97-AF65-F5344CB8AC3E}">
        <p14:creationId xmlns:p14="http://schemas.microsoft.com/office/powerpoint/2010/main" val="1665215351"/>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47800" y="127606"/>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More Information</a:t>
            </a:r>
          </a:p>
        </p:txBody>
      </p:sp>
      <p:pic>
        <p:nvPicPr>
          <p:cNvPr id="15" name="Picture 2" descr="A blue and white sign with a red graduation cap and a white gear&#10;&#10;Description automatically generated with low confiden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491" name="TextBox 20">
            <a:extLst>
              <a:ext uri="{FF2B5EF4-FFF2-40B4-BE49-F238E27FC236}">
                <a16:creationId xmlns:a16="http://schemas.microsoft.com/office/drawing/2014/main" id="{B98BCCA4-F7E3-D459-953B-478CDEC115BC}"/>
              </a:ext>
            </a:extLst>
          </p:cNvPr>
          <p:cNvGraphicFramePr/>
          <p:nvPr>
            <p:extLst>
              <p:ext uri="{D42A27DB-BD31-4B8C-83A1-F6EECF244321}">
                <p14:modId xmlns:p14="http://schemas.microsoft.com/office/powerpoint/2010/main" val="2154928109"/>
              </p:ext>
            </p:extLst>
          </p:nvPr>
        </p:nvGraphicFramePr>
        <p:xfrm>
          <a:off x="762000" y="2133600"/>
          <a:ext cx="7620000" cy="341632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52719760"/>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GEAR UP</a:t>
            </a: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S:\CO\GEARUP\Communications\Photos and Images\Symbols\gradhat.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1000" y="26485"/>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6"/>
          <p:cNvSpPr>
            <a:spLocks noChangeArrowheads="1"/>
          </p:cNvSpPr>
          <p:nvPr/>
        </p:nvSpPr>
        <p:spPr bwMode="auto">
          <a:xfrm>
            <a:off x="378151" y="2394069"/>
            <a:ext cx="8372139" cy="20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75000"/>
              </a:lnSpc>
            </a:pPr>
            <a:r>
              <a:rPr lang="en-US" altLang="en-US" sz="11500" b="1" dirty="0">
                <a:solidFill>
                  <a:srgbClr val="763000"/>
                </a:solidFill>
                <a:latin typeface="Noto Sans Med" panose="020B0602040504020204" pitchFamily="34"/>
                <a:ea typeface="Noto Sans Med" panose="020B0602040504020204" pitchFamily="34"/>
                <a:cs typeface="Noto Sans Med" panose="020B0602040504020204" pitchFamily="34"/>
              </a:rPr>
              <a:t>COLLEGE</a:t>
            </a:r>
          </a:p>
          <a:p>
            <a:pPr algn="ctr" eaLnBrk="1" hangingPunct="1">
              <a:lnSpc>
                <a:spcPct val="75000"/>
              </a:lnSpc>
            </a:pPr>
            <a:r>
              <a:rPr lang="en-US" altLang="en-US" sz="5400" b="1" dirty="0">
                <a:latin typeface="Noto Sans Cond Med" panose="020B0606040504020204" pitchFamily="34"/>
                <a:ea typeface="Noto Sans Cond Med" panose="020B0606040504020204" pitchFamily="34"/>
                <a:cs typeface="Noto Sans Cond Med" panose="020B0606040504020204" pitchFamily="34"/>
              </a:rPr>
              <a:t>It’s not a dream, it’s a plan.</a:t>
            </a:r>
          </a:p>
        </p:txBody>
      </p:sp>
    </p:spTree>
    <p:extLst>
      <p:ext uri="{BB962C8B-B14F-4D97-AF65-F5344CB8AC3E}">
        <p14:creationId xmlns:p14="http://schemas.microsoft.com/office/powerpoint/2010/main" val="37252090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  The Cost of College</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bwMode="auto">
          <a:xfrm>
            <a:off x="228600" y="0"/>
            <a:ext cx="12954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 name="TextBox 5"/>
          <p:cNvSpPr txBox="1"/>
          <p:nvPr/>
        </p:nvSpPr>
        <p:spPr>
          <a:xfrm>
            <a:off x="214895" y="1484436"/>
            <a:ext cx="7953039" cy="646331"/>
          </a:xfrm>
          <a:prstGeom prst="rect">
            <a:avLst/>
          </a:prstGeom>
          <a:noFill/>
        </p:spPr>
        <p:txBody>
          <a:bodyPr wrap="square" rtlCol="0">
            <a:spAutoFit/>
          </a:bodyPr>
          <a:lstStyle/>
          <a:p>
            <a:r>
              <a:rPr lang="en-US" sz="3600" dirty="0">
                <a:latin typeface="+mn-lt"/>
              </a:rPr>
              <a:t>Don’t get sticker shock!</a:t>
            </a:r>
          </a:p>
        </p:txBody>
      </p:sp>
      <p:graphicFrame>
        <p:nvGraphicFramePr>
          <p:cNvPr id="11" name="Table 10"/>
          <p:cNvGraphicFramePr>
            <a:graphicFrameLocks noGrp="1"/>
          </p:cNvGraphicFramePr>
          <p:nvPr>
            <p:extLst>
              <p:ext uri="{D42A27DB-BD31-4B8C-83A1-F6EECF244321}">
                <p14:modId xmlns:p14="http://schemas.microsoft.com/office/powerpoint/2010/main" val="653329794"/>
              </p:ext>
            </p:extLst>
          </p:nvPr>
        </p:nvGraphicFramePr>
        <p:xfrm>
          <a:off x="214895" y="2335168"/>
          <a:ext cx="8839199" cy="3175431"/>
        </p:xfrm>
        <a:graphic>
          <a:graphicData uri="http://schemas.openxmlformats.org/drawingml/2006/table">
            <a:tbl>
              <a:tblPr firstRow="1" bandRow="1">
                <a:tableStyleId>{5FD0F851-EC5A-4D38-B0AD-8093EC10F338}</a:tableStyleId>
              </a:tblPr>
              <a:tblGrid>
                <a:gridCol w="4267199">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385559">
                  <a:extLst>
                    <a:ext uri="{9D8B030D-6E8A-4147-A177-3AD203B41FA5}">
                      <a16:colId xmlns:a16="http://schemas.microsoft.com/office/drawing/2014/main" val="20002"/>
                    </a:ext>
                  </a:extLst>
                </a:gridCol>
                <a:gridCol w="1738641">
                  <a:extLst>
                    <a:ext uri="{9D8B030D-6E8A-4147-A177-3AD203B41FA5}">
                      <a16:colId xmlns:a16="http://schemas.microsoft.com/office/drawing/2014/main" val="20003"/>
                    </a:ext>
                  </a:extLst>
                </a:gridCol>
              </a:tblGrid>
              <a:tr h="762000">
                <a:tc>
                  <a:txBody>
                    <a:bodyPr/>
                    <a:lstStyle/>
                    <a:p>
                      <a:pPr algn="ctr">
                        <a:lnSpc>
                          <a:spcPct val="75000"/>
                        </a:lnSpc>
                      </a:pPr>
                      <a:r>
                        <a:rPr lang="en-US" sz="2400" dirty="0">
                          <a:solidFill>
                            <a:schemeClr val="tx1"/>
                          </a:solidFill>
                        </a:rPr>
                        <a:t>Utah Institutions</a:t>
                      </a:r>
                    </a:p>
                  </a:txBody>
                  <a:tcPr marT="45712" marB="45712" anchor="ctr"/>
                </a:tc>
                <a:tc>
                  <a:txBody>
                    <a:bodyPr/>
                    <a:lstStyle/>
                    <a:p>
                      <a:pPr algn="ctr">
                        <a:lnSpc>
                          <a:spcPct val="75000"/>
                        </a:lnSpc>
                      </a:pPr>
                      <a:r>
                        <a:rPr lang="en-US" sz="2400" dirty="0">
                          <a:solidFill>
                            <a:schemeClr val="tx1"/>
                          </a:solidFill>
                        </a:rPr>
                        <a:t>Tuition &amp; Fees</a:t>
                      </a:r>
                    </a:p>
                  </a:txBody>
                  <a:tcPr marT="45712" marB="45712" anchor="ctr"/>
                </a:tc>
                <a:tc>
                  <a:txBody>
                    <a:bodyPr/>
                    <a:lstStyle/>
                    <a:p>
                      <a:pPr algn="ctr">
                        <a:lnSpc>
                          <a:spcPct val="75000"/>
                        </a:lnSpc>
                      </a:pPr>
                      <a:r>
                        <a:rPr lang="en-US" sz="2400" dirty="0">
                          <a:solidFill>
                            <a:schemeClr val="tx1"/>
                          </a:solidFill>
                        </a:rPr>
                        <a:t>Other Costs</a:t>
                      </a:r>
                    </a:p>
                  </a:txBody>
                  <a:tcPr marT="45712" marB="45712" anchor="ctr"/>
                </a:tc>
                <a:tc>
                  <a:txBody>
                    <a:bodyPr/>
                    <a:lstStyle/>
                    <a:p>
                      <a:pPr algn="ctr">
                        <a:lnSpc>
                          <a:spcPct val="75000"/>
                        </a:lnSpc>
                      </a:pPr>
                      <a:r>
                        <a:rPr lang="en-US" sz="2400" dirty="0">
                          <a:solidFill>
                            <a:schemeClr val="tx1"/>
                          </a:solidFill>
                        </a:rPr>
                        <a:t>Average Annual Total</a:t>
                      </a:r>
                    </a:p>
                  </a:txBody>
                  <a:tcPr marT="45712" marB="45712" anchor="ctr"/>
                </a:tc>
                <a:extLst>
                  <a:ext uri="{0D108BD9-81ED-4DB2-BD59-A6C34878D82A}">
                    <a16:rowId xmlns:a16="http://schemas.microsoft.com/office/drawing/2014/main" val="10000"/>
                  </a:ext>
                </a:extLst>
              </a:tr>
              <a:tr h="7497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2-Year Community Colleges </a:t>
                      </a:r>
                      <a:endParaRPr lang="en-US" sz="2800" b="1" dirty="0"/>
                    </a:p>
                  </a:txBody>
                  <a:tcPr marT="45712" marB="457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$5,199</a:t>
                      </a:r>
                    </a:p>
                  </a:txBody>
                  <a:tcPr marT="45712" marB="457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$14,319</a:t>
                      </a:r>
                    </a:p>
                  </a:txBody>
                  <a:tcPr marT="45712" marB="457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a:t>$19,518</a:t>
                      </a:r>
                    </a:p>
                  </a:txBody>
                  <a:tcPr marT="45712" marB="45712" anchor="ctr"/>
                </a:tc>
                <a:extLst>
                  <a:ext uri="{0D108BD9-81ED-4DB2-BD59-A6C34878D82A}">
                    <a16:rowId xmlns:a16="http://schemas.microsoft.com/office/drawing/2014/main" val="10001"/>
                  </a:ext>
                </a:extLst>
              </a:tr>
              <a:tr h="749724">
                <a:tc>
                  <a:txBody>
                    <a:bodyPr/>
                    <a:lstStyle/>
                    <a:p>
                      <a:pPr algn="ctr"/>
                      <a:r>
                        <a:rPr lang="en-US" sz="2800" dirty="0"/>
                        <a:t>4-Year Public</a:t>
                      </a:r>
                      <a:endParaRPr lang="en-US" sz="2800" b="1" dirty="0"/>
                    </a:p>
                  </a:txBody>
                  <a:tcPr marT="45712" marB="45712" anchor="ctr"/>
                </a:tc>
                <a:tc>
                  <a:txBody>
                    <a:bodyPr/>
                    <a:lstStyle/>
                    <a:p>
                      <a:pPr algn="ctr"/>
                      <a:r>
                        <a:rPr lang="en-US" sz="2800" dirty="0"/>
                        <a:t>$9,085</a:t>
                      </a:r>
                    </a:p>
                  </a:txBody>
                  <a:tcPr marT="45712" marB="45712" anchor="ctr"/>
                </a:tc>
                <a:tc>
                  <a:txBody>
                    <a:bodyPr/>
                    <a:lstStyle/>
                    <a:p>
                      <a:pPr algn="ctr"/>
                      <a:r>
                        <a:rPr lang="en-US" sz="2800" dirty="0"/>
                        <a:t>$15,209</a:t>
                      </a:r>
                    </a:p>
                  </a:txBody>
                  <a:tcPr marT="45712" marB="45712" anchor="ctr"/>
                </a:tc>
                <a:tc>
                  <a:txBody>
                    <a:bodyPr/>
                    <a:lstStyle/>
                    <a:p>
                      <a:pPr algn="ctr"/>
                      <a:r>
                        <a:rPr lang="en-US" sz="2800" b="1" dirty="0"/>
                        <a:t>$25,015</a:t>
                      </a:r>
                    </a:p>
                  </a:txBody>
                  <a:tcPr marT="45712" marB="45712" anchor="ctr"/>
                </a:tc>
                <a:extLst>
                  <a:ext uri="{0D108BD9-81ED-4DB2-BD59-A6C34878D82A}">
                    <a16:rowId xmlns:a16="http://schemas.microsoft.com/office/drawing/2014/main" val="10002"/>
                  </a:ext>
                </a:extLst>
              </a:tr>
              <a:tr h="749724">
                <a:tc>
                  <a:txBody>
                    <a:bodyPr/>
                    <a:lstStyle/>
                    <a:p>
                      <a:pPr algn="ctr"/>
                      <a:r>
                        <a:rPr lang="en-US" sz="2800" dirty="0"/>
                        <a:t>4-Year Private</a:t>
                      </a:r>
                      <a:endParaRPr lang="en-US" sz="2800" b="1" baseline="0" dirty="0"/>
                    </a:p>
                  </a:txBody>
                  <a:tcPr marT="45712" marB="45712" anchor="ctr"/>
                </a:tc>
                <a:tc>
                  <a:txBody>
                    <a:bodyPr/>
                    <a:lstStyle/>
                    <a:p>
                      <a:pPr algn="ctr"/>
                      <a:r>
                        <a:rPr lang="en-US" sz="2800" dirty="0"/>
                        <a:t>$33,810</a:t>
                      </a:r>
                    </a:p>
                  </a:txBody>
                  <a:tcPr marT="45712" marB="45712" anchor="ctr"/>
                </a:tc>
                <a:tc>
                  <a:txBody>
                    <a:bodyPr/>
                    <a:lstStyle/>
                    <a:p>
                      <a:pPr algn="ctr"/>
                      <a:r>
                        <a:rPr lang="en-US" sz="2800" dirty="0"/>
                        <a:t>$13,455</a:t>
                      </a:r>
                    </a:p>
                  </a:txBody>
                  <a:tcPr marT="45712" marB="45712" anchor="ctr"/>
                </a:tc>
                <a:tc>
                  <a:txBody>
                    <a:bodyPr/>
                    <a:lstStyle/>
                    <a:p>
                      <a:pPr algn="ctr"/>
                      <a:r>
                        <a:rPr lang="en-US" sz="2800" b="1" dirty="0"/>
                        <a:t>$47,265</a:t>
                      </a:r>
                    </a:p>
                  </a:txBody>
                  <a:tcPr marT="45712" marB="45712" anchor="ctr"/>
                </a:tc>
                <a:extLst>
                  <a:ext uri="{0D108BD9-81ED-4DB2-BD59-A6C34878D82A}">
                    <a16:rowId xmlns:a16="http://schemas.microsoft.com/office/drawing/2014/main" val="10003"/>
                  </a:ext>
                </a:extLst>
              </a:tr>
            </a:tbl>
          </a:graphicData>
        </a:graphic>
      </p:graphicFrame>
      <p:sp>
        <p:nvSpPr>
          <p:cNvPr id="13" name="TextBox 14"/>
          <p:cNvSpPr txBox="1">
            <a:spLocks noChangeArrowheads="1"/>
          </p:cNvSpPr>
          <p:nvPr/>
        </p:nvSpPr>
        <p:spPr bwMode="auto">
          <a:xfrm>
            <a:off x="5105400" y="6019800"/>
            <a:ext cx="35814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en-US" sz="1100" i="1" dirty="0">
                <a:latin typeface="+mn-lt"/>
              </a:rPr>
              <a:t>Source: </a:t>
            </a:r>
            <a:r>
              <a:rPr lang="en-US" altLang="en-US" sz="1100" i="1" dirty="0">
                <a:latin typeface="+mn-lt"/>
                <a:hlinkClick r:id="rId4"/>
              </a:rPr>
              <a:t>Office of Student Access &amp; Completion</a:t>
            </a:r>
            <a:r>
              <a:rPr lang="en-US" altLang="en-US" sz="1100" i="1" dirty="0">
                <a:latin typeface="+mn-lt"/>
              </a:rPr>
              <a:t>, 2017-18</a:t>
            </a:r>
          </a:p>
        </p:txBody>
      </p:sp>
    </p:spTree>
    <p:extLst>
      <p:ext uri="{BB962C8B-B14F-4D97-AF65-F5344CB8AC3E}">
        <p14:creationId xmlns:p14="http://schemas.microsoft.com/office/powerpoint/2010/main" val="3362204249"/>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The Cost of College: Net Price</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bwMode="auto">
          <a:xfrm>
            <a:off x="228600" y="0"/>
            <a:ext cx="1219200" cy="914400"/>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graphicFrame>
        <p:nvGraphicFramePr>
          <p:cNvPr id="7" name="Diagram 6"/>
          <p:cNvGraphicFramePr/>
          <p:nvPr>
            <p:extLst>
              <p:ext uri="{D42A27DB-BD31-4B8C-83A1-F6EECF244321}">
                <p14:modId xmlns:p14="http://schemas.microsoft.com/office/powerpoint/2010/main" val="1690717767"/>
              </p:ext>
            </p:extLst>
          </p:nvPr>
        </p:nvGraphicFramePr>
        <p:xfrm>
          <a:off x="159256" y="509388"/>
          <a:ext cx="8972550" cy="59817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92381768"/>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College Savings Plan</a:t>
            </a: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bwMode="auto">
          <a:xfrm>
            <a:off x="228600" y="0"/>
            <a:ext cx="12192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10" name="TextBox 16"/>
          <p:cNvSpPr txBox="1">
            <a:spLocks noChangeArrowheads="1"/>
          </p:cNvSpPr>
          <p:nvPr/>
        </p:nvSpPr>
        <p:spPr bwMode="auto">
          <a:xfrm>
            <a:off x="377139" y="1251031"/>
            <a:ext cx="837599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600" b="1" dirty="0">
                <a:latin typeface="+mn-lt"/>
              </a:rPr>
              <a:t>College Savings Plans</a:t>
            </a:r>
          </a:p>
        </p:txBody>
      </p:sp>
      <p:graphicFrame>
        <p:nvGraphicFramePr>
          <p:cNvPr id="12" name="Table 11"/>
          <p:cNvGraphicFramePr>
            <a:graphicFrameLocks noGrp="1"/>
          </p:cNvGraphicFramePr>
          <p:nvPr>
            <p:extLst>
              <p:ext uri="{D42A27DB-BD31-4B8C-83A1-F6EECF244321}">
                <p14:modId xmlns:p14="http://schemas.microsoft.com/office/powerpoint/2010/main" val="1699872568"/>
              </p:ext>
            </p:extLst>
          </p:nvPr>
        </p:nvGraphicFramePr>
        <p:xfrm>
          <a:off x="533400" y="2157793"/>
          <a:ext cx="8077200" cy="3039047"/>
        </p:xfrm>
        <a:graphic>
          <a:graphicData uri="http://schemas.openxmlformats.org/drawingml/2006/table">
            <a:tbl>
              <a:tblPr firstRow="1" bandRow="1">
                <a:tableStyleId>{5FD0F851-EC5A-4D38-B0AD-8093EC10F338}</a:tableStyleId>
              </a:tblPr>
              <a:tblGrid>
                <a:gridCol w="2435488">
                  <a:extLst>
                    <a:ext uri="{9D8B030D-6E8A-4147-A177-3AD203B41FA5}">
                      <a16:colId xmlns:a16="http://schemas.microsoft.com/office/drawing/2014/main" val="20000"/>
                    </a:ext>
                  </a:extLst>
                </a:gridCol>
                <a:gridCol w="2904110">
                  <a:extLst>
                    <a:ext uri="{9D8B030D-6E8A-4147-A177-3AD203B41FA5}">
                      <a16:colId xmlns:a16="http://schemas.microsoft.com/office/drawing/2014/main" val="20001"/>
                    </a:ext>
                  </a:extLst>
                </a:gridCol>
                <a:gridCol w="2737602">
                  <a:extLst>
                    <a:ext uri="{9D8B030D-6E8A-4147-A177-3AD203B41FA5}">
                      <a16:colId xmlns:a16="http://schemas.microsoft.com/office/drawing/2014/main" val="20002"/>
                    </a:ext>
                  </a:extLst>
                </a:gridCol>
              </a:tblGrid>
              <a:tr h="966407">
                <a:tc>
                  <a:txBody>
                    <a:bodyPr/>
                    <a:lstStyle/>
                    <a:p>
                      <a:pPr algn="ctr"/>
                      <a:r>
                        <a:rPr lang="en-US" sz="2400" dirty="0">
                          <a:solidFill>
                            <a:schemeClr val="tx1"/>
                          </a:solidFill>
                        </a:rPr>
                        <a:t>Save this amount each week:</a:t>
                      </a:r>
                    </a:p>
                  </a:txBody>
                  <a:tcPr anchor="ctr"/>
                </a:tc>
                <a:tc>
                  <a:txBody>
                    <a:bodyPr/>
                    <a:lstStyle/>
                    <a:p>
                      <a:pPr algn="ctr"/>
                      <a:r>
                        <a:rPr lang="en-US" sz="2400" dirty="0">
                          <a:solidFill>
                            <a:schemeClr val="tx1"/>
                          </a:solidFill>
                        </a:rPr>
                        <a:t>In</a:t>
                      </a:r>
                      <a:r>
                        <a:rPr lang="en-US" sz="2400" baseline="0" dirty="0">
                          <a:solidFill>
                            <a:schemeClr val="tx1"/>
                          </a:solidFill>
                        </a:rPr>
                        <a:t> 5 years with 5% interest, you’ll have:</a:t>
                      </a:r>
                      <a:endParaRPr lang="en-US" sz="2400" dirty="0">
                        <a:solidFill>
                          <a:schemeClr val="tx1"/>
                        </a:solidFill>
                      </a:endParaRPr>
                    </a:p>
                  </a:txBody>
                  <a:tcPr anchor="ctr"/>
                </a:tc>
                <a:tc>
                  <a:txBody>
                    <a:bodyPr/>
                    <a:lstStyle/>
                    <a:p>
                      <a:pPr algn="ctr"/>
                      <a:r>
                        <a:rPr lang="en-US" sz="2400" dirty="0">
                          <a:solidFill>
                            <a:schemeClr val="tx1"/>
                          </a:solidFill>
                        </a:rPr>
                        <a:t>In 5 years with 8%</a:t>
                      </a:r>
                      <a:r>
                        <a:rPr lang="en-US" sz="2400" baseline="0" dirty="0">
                          <a:solidFill>
                            <a:schemeClr val="tx1"/>
                          </a:solidFill>
                        </a:rPr>
                        <a:t> interest</a:t>
                      </a:r>
                      <a:r>
                        <a:rPr lang="en-US" sz="2400" dirty="0">
                          <a:solidFill>
                            <a:schemeClr val="tx1"/>
                          </a:solidFill>
                        </a:rPr>
                        <a:t> you’ll have:</a:t>
                      </a:r>
                    </a:p>
                  </a:txBody>
                  <a:tcPr anchor="ctr"/>
                </a:tc>
                <a:extLst>
                  <a:ext uri="{0D108BD9-81ED-4DB2-BD59-A6C34878D82A}">
                    <a16:rowId xmlns:a16="http://schemas.microsoft.com/office/drawing/2014/main" val="10000"/>
                  </a:ext>
                </a:extLst>
              </a:tr>
              <a:tr h="3724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t>$1,475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a:t>$1,595</a:t>
                      </a:r>
                    </a:p>
                  </a:txBody>
                  <a:tcPr/>
                </a:tc>
                <a:extLst>
                  <a:ext uri="{0D108BD9-81ED-4DB2-BD59-A6C34878D82A}">
                    <a16:rowId xmlns:a16="http://schemas.microsoft.com/office/drawing/2014/main" val="10001"/>
                  </a:ext>
                </a:extLst>
              </a:tr>
              <a:tr h="372438">
                <a:tc>
                  <a:txBody>
                    <a:bodyPr/>
                    <a:lstStyle/>
                    <a:p>
                      <a:pPr algn="ctr"/>
                      <a:r>
                        <a:rPr lang="en-US" sz="2800" dirty="0"/>
                        <a:t>$10</a:t>
                      </a:r>
                    </a:p>
                  </a:txBody>
                  <a:tcPr/>
                </a:tc>
                <a:tc>
                  <a:txBody>
                    <a:bodyPr/>
                    <a:lstStyle/>
                    <a:p>
                      <a:pPr algn="ctr"/>
                      <a:r>
                        <a:rPr lang="en-US" sz="2800" dirty="0"/>
                        <a:t>$2,950</a:t>
                      </a:r>
                    </a:p>
                  </a:txBody>
                  <a:tcPr/>
                </a:tc>
                <a:tc>
                  <a:txBody>
                    <a:bodyPr/>
                    <a:lstStyle/>
                    <a:p>
                      <a:pPr algn="ctr"/>
                      <a:r>
                        <a:rPr lang="en-US" sz="2800" b="1" dirty="0"/>
                        <a:t>$3,185</a:t>
                      </a:r>
                    </a:p>
                  </a:txBody>
                  <a:tcPr/>
                </a:tc>
                <a:extLst>
                  <a:ext uri="{0D108BD9-81ED-4DB2-BD59-A6C34878D82A}">
                    <a16:rowId xmlns:a16="http://schemas.microsoft.com/office/drawing/2014/main" val="10002"/>
                  </a:ext>
                </a:extLst>
              </a:tr>
              <a:tr h="372438">
                <a:tc>
                  <a:txBody>
                    <a:bodyPr/>
                    <a:lstStyle/>
                    <a:p>
                      <a:pPr algn="ctr"/>
                      <a:r>
                        <a:rPr lang="en-US" sz="2800" dirty="0"/>
                        <a:t>$20</a:t>
                      </a:r>
                    </a:p>
                  </a:txBody>
                  <a:tcPr/>
                </a:tc>
                <a:tc>
                  <a:txBody>
                    <a:bodyPr/>
                    <a:lstStyle/>
                    <a:p>
                      <a:pPr algn="ctr"/>
                      <a:r>
                        <a:rPr lang="en-US" sz="2800" dirty="0"/>
                        <a:t>$5,895</a:t>
                      </a:r>
                    </a:p>
                  </a:txBody>
                  <a:tcPr/>
                </a:tc>
                <a:tc>
                  <a:txBody>
                    <a:bodyPr/>
                    <a:lstStyle/>
                    <a:p>
                      <a:pPr algn="ctr"/>
                      <a:r>
                        <a:rPr lang="en-US" sz="2800" b="1" dirty="0"/>
                        <a:t>$6,370</a:t>
                      </a:r>
                    </a:p>
                  </a:txBody>
                  <a:tcPr/>
                </a:tc>
                <a:extLst>
                  <a:ext uri="{0D108BD9-81ED-4DB2-BD59-A6C34878D82A}">
                    <a16:rowId xmlns:a16="http://schemas.microsoft.com/office/drawing/2014/main" val="10003"/>
                  </a:ext>
                </a:extLst>
              </a:tr>
              <a:tr h="372438">
                <a:tc>
                  <a:txBody>
                    <a:bodyPr/>
                    <a:lstStyle/>
                    <a:p>
                      <a:pPr algn="ctr"/>
                      <a:r>
                        <a:rPr lang="en-US" sz="2800" dirty="0"/>
                        <a:t>$50</a:t>
                      </a:r>
                    </a:p>
                  </a:txBody>
                  <a:tcPr/>
                </a:tc>
                <a:tc>
                  <a:txBody>
                    <a:bodyPr/>
                    <a:lstStyle/>
                    <a:p>
                      <a:pPr algn="ctr"/>
                      <a:r>
                        <a:rPr lang="en-US" sz="2800" dirty="0"/>
                        <a:t>$14,725</a:t>
                      </a:r>
                    </a:p>
                  </a:txBody>
                  <a:tcPr/>
                </a:tc>
                <a:tc>
                  <a:txBody>
                    <a:bodyPr/>
                    <a:lstStyle/>
                    <a:p>
                      <a:pPr algn="ctr"/>
                      <a:r>
                        <a:rPr lang="en-US" sz="2800" b="1" dirty="0"/>
                        <a:t>$15,650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62902942"/>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Financial Aid</a:t>
            </a:r>
          </a:p>
        </p:txBody>
      </p:sp>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p:cNvSpPr txBox="1">
            <a:spLocks/>
          </p:cNvSpPr>
          <p:nvPr/>
        </p:nvSpPr>
        <p:spPr bwMode="auto">
          <a:xfrm>
            <a:off x="228600" y="0"/>
            <a:ext cx="12954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66563" name="Rectangle 3"/>
          <p:cNvSpPr>
            <a:spLocks noGrp="1" noChangeArrowheads="1"/>
          </p:cNvSpPr>
          <p:nvPr>
            <p:ph idx="1"/>
          </p:nvPr>
        </p:nvSpPr>
        <p:spPr>
          <a:xfrm>
            <a:off x="1295400" y="1165174"/>
            <a:ext cx="6553200" cy="823912"/>
          </a:xfrm>
          <a:noFill/>
        </p:spPr>
        <p:txBody>
          <a:bodyPr>
            <a:noAutofit/>
          </a:bodyPr>
          <a:lstStyle/>
          <a:p>
            <a:pPr marL="0" indent="0" algn="ctr">
              <a:buNone/>
            </a:pPr>
            <a:r>
              <a:rPr lang="en-US" sz="2400" dirty="0">
                <a:latin typeface="Barlow Medium" panose="00000600000000000000" pitchFamily="2" charset="0"/>
              </a:rPr>
              <a:t>Scholarships, grants, loans and other money for college that may or may not have to be paid back.</a:t>
            </a:r>
          </a:p>
        </p:txBody>
      </p:sp>
      <p:pic>
        <p:nvPicPr>
          <p:cNvPr id="3" name="kbJ55UWMEFE?rel=0"/>
          <p:cNvPicPr>
            <a:picLocks noRot="1" noChangeAspect="1"/>
          </p:cNvPicPr>
          <p:nvPr>
            <a:videoFile r:link="rId1"/>
          </p:nvPr>
        </p:nvPicPr>
        <p:blipFill>
          <a:blip r:embed="rId5">
            <a:extLst>
              <a:ext uri="{28A0092B-C50C-407E-A947-70E740481C1C}">
                <a14:useLocalDpi xmlns:a14="http://schemas.microsoft.com/office/drawing/2010/main" val="0"/>
              </a:ext>
            </a:extLst>
          </a:blip>
          <a:stretch>
            <a:fillRect/>
          </a:stretch>
        </p:blipFill>
        <p:spPr>
          <a:xfrm>
            <a:off x="1412582" y="2362200"/>
            <a:ext cx="6389823" cy="3900488"/>
          </a:xfrm>
          <a:prstGeom prst="rect">
            <a:avLst/>
          </a:prstGeom>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Rectangle 13"/>
          <p:cNvSpPr/>
          <p:nvPr/>
        </p:nvSpPr>
        <p:spPr>
          <a:xfrm>
            <a:off x="0" y="6400800"/>
            <a:ext cx="9144000" cy="4572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Financial Aid</a:t>
            </a:r>
          </a:p>
        </p:txBody>
      </p:sp>
      <p:pic>
        <p:nvPicPr>
          <p:cNvPr id="17" name="Picture 2" descr="S:\CO\GEARUP\Communications\Photos and Images\Logos\GEAR UP White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86439" y="6442105"/>
            <a:ext cx="533400" cy="37459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8395106"/>
              </p:ext>
            </p:extLst>
          </p:nvPr>
        </p:nvGraphicFramePr>
        <p:xfrm>
          <a:off x="457200" y="1447800"/>
          <a:ext cx="8410239" cy="4343398"/>
        </p:xfrm>
        <a:graphic>
          <a:graphicData uri="http://schemas.openxmlformats.org/drawingml/2006/table">
            <a:tbl>
              <a:tblPr firstRow="1" bandRow="1">
                <a:tableStyleId>{5FD0F851-EC5A-4D38-B0AD-8093EC10F338}</a:tableStyleId>
              </a:tblPr>
              <a:tblGrid>
                <a:gridCol w="4084973">
                  <a:extLst>
                    <a:ext uri="{9D8B030D-6E8A-4147-A177-3AD203B41FA5}">
                      <a16:colId xmlns:a16="http://schemas.microsoft.com/office/drawing/2014/main" val="20000"/>
                    </a:ext>
                  </a:extLst>
                </a:gridCol>
                <a:gridCol w="4325266">
                  <a:extLst>
                    <a:ext uri="{9D8B030D-6E8A-4147-A177-3AD203B41FA5}">
                      <a16:colId xmlns:a16="http://schemas.microsoft.com/office/drawing/2014/main" val="20001"/>
                    </a:ext>
                  </a:extLst>
                </a:gridCol>
              </a:tblGrid>
              <a:tr h="924868">
                <a:tc>
                  <a:txBody>
                    <a:bodyPr/>
                    <a:lstStyle/>
                    <a:p>
                      <a:pPr algn="ctr"/>
                      <a:r>
                        <a:rPr lang="en-US" sz="2800" dirty="0">
                          <a:solidFill>
                            <a:schemeClr val="tx1"/>
                          </a:solidFill>
                        </a:rPr>
                        <a:t>TYPE OF FINANCIAL AID</a:t>
                      </a:r>
                    </a:p>
                  </a:txBody>
                  <a:tcPr anchor="ctr"/>
                </a:tc>
                <a:tc>
                  <a:txBody>
                    <a:bodyPr/>
                    <a:lstStyle/>
                    <a:p>
                      <a:pPr algn="ctr"/>
                      <a:r>
                        <a:rPr lang="en-US" sz="2800" dirty="0">
                          <a:solidFill>
                            <a:schemeClr val="tx1"/>
                          </a:solidFill>
                        </a:rPr>
                        <a:t>NEED TO BE PAID BACK?</a:t>
                      </a:r>
                    </a:p>
                  </a:txBody>
                  <a:tcPr anchor="ctr"/>
                </a:tc>
                <a:extLst>
                  <a:ext uri="{0D108BD9-81ED-4DB2-BD59-A6C34878D82A}">
                    <a16:rowId xmlns:a16="http://schemas.microsoft.com/office/drawing/2014/main" val="10000"/>
                  </a:ext>
                </a:extLst>
              </a:tr>
              <a:tr h="683706">
                <a:tc>
                  <a:txBody>
                    <a:bodyPr/>
                    <a:lstStyle/>
                    <a:p>
                      <a:pPr algn="ctr"/>
                      <a:r>
                        <a:rPr lang="en-US" sz="2800" dirty="0"/>
                        <a:t>Subsidized Loans</a:t>
                      </a:r>
                    </a:p>
                  </a:txBody>
                  <a:tcPr anchor="ctr"/>
                </a:tc>
                <a:tc>
                  <a:txBody>
                    <a:bodyPr/>
                    <a:lstStyle/>
                    <a:p>
                      <a:pPr algn="ctr"/>
                      <a:r>
                        <a:rPr lang="en-US" sz="2800" dirty="0"/>
                        <a:t>Yes</a:t>
                      </a:r>
                    </a:p>
                  </a:txBody>
                  <a:tcPr anchor="ctr"/>
                </a:tc>
                <a:extLst>
                  <a:ext uri="{0D108BD9-81ED-4DB2-BD59-A6C34878D82A}">
                    <a16:rowId xmlns:a16="http://schemas.microsoft.com/office/drawing/2014/main" val="10001"/>
                  </a:ext>
                </a:extLst>
              </a:tr>
              <a:tr h="683706">
                <a:tc>
                  <a:txBody>
                    <a:bodyPr/>
                    <a:lstStyle/>
                    <a:p>
                      <a:pPr algn="ctr"/>
                      <a:r>
                        <a:rPr lang="en-US" sz="2800" dirty="0"/>
                        <a:t>Unsubsidized Loans</a:t>
                      </a:r>
                    </a:p>
                  </a:txBody>
                  <a:tcPr anchor="ctr"/>
                </a:tc>
                <a:tc>
                  <a:txBody>
                    <a:bodyPr/>
                    <a:lstStyle/>
                    <a:p>
                      <a:pPr algn="ctr"/>
                      <a:r>
                        <a:rPr lang="en-US" sz="2800" dirty="0"/>
                        <a:t>Yes</a:t>
                      </a:r>
                    </a:p>
                  </a:txBody>
                  <a:tcPr anchor="ctr"/>
                </a:tc>
                <a:extLst>
                  <a:ext uri="{0D108BD9-81ED-4DB2-BD59-A6C34878D82A}">
                    <a16:rowId xmlns:a16="http://schemas.microsoft.com/office/drawing/2014/main" val="10002"/>
                  </a:ext>
                </a:extLst>
              </a:tr>
              <a:tr h="683706">
                <a:tc>
                  <a:txBody>
                    <a:bodyPr/>
                    <a:lstStyle/>
                    <a:p>
                      <a:pPr algn="ctr"/>
                      <a:r>
                        <a:rPr lang="en-US" sz="2800" dirty="0"/>
                        <a:t>Grants</a:t>
                      </a:r>
                    </a:p>
                  </a:txBody>
                  <a:tcPr anchor="ctr"/>
                </a:tc>
                <a:tc>
                  <a:txBody>
                    <a:bodyPr/>
                    <a:lstStyle/>
                    <a:p>
                      <a:pPr algn="ctr"/>
                      <a:r>
                        <a:rPr lang="en-US" sz="2800" dirty="0"/>
                        <a:t>No</a:t>
                      </a:r>
                    </a:p>
                  </a:txBody>
                  <a:tcPr anchor="ctr"/>
                </a:tc>
                <a:extLst>
                  <a:ext uri="{0D108BD9-81ED-4DB2-BD59-A6C34878D82A}">
                    <a16:rowId xmlns:a16="http://schemas.microsoft.com/office/drawing/2014/main" val="10003"/>
                  </a:ext>
                </a:extLst>
              </a:tr>
              <a:tr h="683706">
                <a:tc>
                  <a:txBody>
                    <a:bodyPr/>
                    <a:lstStyle/>
                    <a:p>
                      <a:pPr algn="ctr"/>
                      <a:r>
                        <a:rPr lang="en-US" sz="2800" dirty="0"/>
                        <a:t>Scholarships</a:t>
                      </a:r>
                    </a:p>
                  </a:txBody>
                  <a:tcPr anchor="ctr"/>
                </a:tc>
                <a:tc>
                  <a:txBody>
                    <a:bodyPr/>
                    <a:lstStyle/>
                    <a:p>
                      <a:pPr algn="ctr"/>
                      <a:r>
                        <a:rPr lang="en-US" sz="2800" dirty="0"/>
                        <a:t>No</a:t>
                      </a:r>
                    </a:p>
                  </a:txBody>
                  <a:tcPr anchor="ctr"/>
                </a:tc>
                <a:extLst>
                  <a:ext uri="{0D108BD9-81ED-4DB2-BD59-A6C34878D82A}">
                    <a16:rowId xmlns:a16="http://schemas.microsoft.com/office/drawing/2014/main" val="10004"/>
                  </a:ext>
                </a:extLst>
              </a:tr>
              <a:tr h="683706">
                <a:tc>
                  <a:txBody>
                    <a:bodyPr/>
                    <a:lstStyle/>
                    <a:p>
                      <a:pPr algn="ctr"/>
                      <a:r>
                        <a:rPr lang="en-US" sz="2800" dirty="0"/>
                        <a:t>Work-Study</a:t>
                      </a:r>
                    </a:p>
                  </a:txBody>
                  <a:tcPr anchor="ctr"/>
                </a:tc>
                <a:tc>
                  <a:txBody>
                    <a:bodyPr/>
                    <a:lstStyle/>
                    <a:p>
                      <a:pPr algn="ctr"/>
                      <a:r>
                        <a:rPr lang="en-US" sz="2800" dirty="0"/>
                        <a:t>No</a:t>
                      </a:r>
                    </a:p>
                  </a:txBody>
                  <a:tcPr anchor="ctr"/>
                </a:tc>
                <a:extLst>
                  <a:ext uri="{0D108BD9-81ED-4DB2-BD59-A6C34878D82A}">
                    <a16:rowId xmlns:a16="http://schemas.microsoft.com/office/drawing/2014/main" val="10005"/>
                  </a:ext>
                </a:extLst>
              </a:tr>
            </a:tbl>
          </a:graphicData>
        </a:graphic>
      </p:graphicFrame>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 Us Bank 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2023"/>
            <a:ext cx="9144000" cy="647395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FAFSA</a:t>
            </a:r>
          </a:p>
        </p:txBody>
      </p:sp>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p:cNvSpPr txBox="1">
            <a:spLocks/>
          </p:cNvSpPr>
          <p:nvPr/>
        </p:nvSpPr>
        <p:spPr bwMode="auto">
          <a:xfrm>
            <a:off x="228600" y="0"/>
            <a:ext cx="1219200" cy="914400"/>
          </a:xfrm>
          <a:prstGeom prst="rect">
            <a:avLst/>
          </a:prstGeom>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4" name="Rectangle 3"/>
          <p:cNvSpPr/>
          <p:nvPr/>
        </p:nvSpPr>
        <p:spPr>
          <a:xfrm>
            <a:off x="2286000" y="2724961"/>
            <a:ext cx="4038600" cy="1408078"/>
          </a:xfrm>
          <a:prstGeom prst="rect">
            <a:avLst/>
          </a:prstGeom>
          <a:solidFill>
            <a:schemeClr val="accent5">
              <a:lumMod val="20000"/>
              <a:lumOff val="80000"/>
            </a:schemeClr>
          </a:solidFill>
        </p:spPr>
        <p:txBody>
          <a:bodyPr wrap="square" anchor="ctr">
            <a:spAutoFit/>
          </a:bodyPr>
          <a:lstStyle/>
          <a:p>
            <a:pPr algn="ctr">
              <a:lnSpc>
                <a:spcPct val="75000"/>
              </a:lnSpc>
            </a:pPr>
            <a:r>
              <a:rPr lang="en-US" sz="9600" b="1" dirty="0">
                <a:latin typeface="+mn-lt"/>
              </a:rPr>
              <a:t>FAFSA</a:t>
            </a:r>
            <a:endParaRPr lang="en-US" sz="11000" b="1" dirty="0">
              <a:latin typeface="+mn-lt"/>
            </a:endParaRPr>
          </a:p>
          <a:p>
            <a:pPr algn="ctr">
              <a:lnSpc>
                <a:spcPct val="75000"/>
              </a:lnSpc>
            </a:pPr>
            <a:r>
              <a:rPr lang="en-US" dirty="0">
                <a:latin typeface="+mn-lt"/>
              </a:rPr>
              <a:t>Free Application for Federal Student Aid </a:t>
            </a: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6400800"/>
            <a:ext cx="9144000"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990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47800" y="115991"/>
            <a:ext cx="7772400" cy="78679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600" dirty="0">
                <a:solidFill>
                  <a:schemeClr val="bg1"/>
                </a:solidFill>
              </a:rPr>
              <a:t>Don’t miss out!</a:t>
            </a:r>
          </a:p>
        </p:txBody>
      </p:sp>
      <p:pic>
        <p:nvPicPr>
          <p:cNvPr id="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8608560" y="6442105"/>
            <a:ext cx="289157" cy="37459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txBox="1">
            <a:spLocks/>
          </p:cNvSpPr>
          <p:nvPr/>
        </p:nvSpPr>
        <p:spPr bwMode="auto">
          <a:xfrm>
            <a:off x="228600" y="0"/>
            <a:ext cx="152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dirty="0">
                <a:solidFill>
                  <a:srgbClr val="00A255"/>
                </a:solidFill>
              </a:rPr>
              <a:t>$$$</a:t>
            </a:r>
            <a:endParaRPr lang="en-US" sz="13800" dirty="0">
              <a:solidFill>
                <a:srgbClr val="00A255"/>
              </a:solidFill>
            </a:endParaRPr>
          </a:p>
        </p:txBody>
      </p:sp>
      <p:sp>
        <p:nvSpPr>
          <p:cNvPr id="83971" name="Rectangle 3"/>
          <p:cNvSpPr>
            <a:spLocks noGrp="1" noChangeArrowheads="1"/>
          </p:cNvSpPr>
          <p:nvPr>
            <p:ph idx="1"/>
          </p:nvPr>
        </p:nvSpPr>
        <p:spPr>
          <a:xfrm>
            <a:off x="221609" y="2384272"/>
            <a:ext cx="8686800" cy="1447800"/>
          </a:xfrm>
        </p:spPr>
        <p:txBody>
          <a:bodyPr>
            <a:normAutofit/>
          </a:bodyPr>
          <a:lstStyle/>
          <a:p>
            <a:pPr marL="0" indent="0" algn="ctr">
              <a:buNone/>
            </a:pPr>
            <a:r>
              <a:rPr lang="en-US" sz="3600" dirty="0"/>
              <a:t>Some grant money is first-come, first-served.</a:t>
            </a:r>
          </a:p>
        </p:txBody>
      </p:sp>
      <p:sp>
        <p:nvSpPr>
          <p:cNvPr id="18" name="Rectangle 3"/>
          <p:cNvSpPr txBox="1">
            <a:spLocks noChangeArrowheads="1"/>
          </p:cNvSpPr>
          <p:nvPr/>
        </p:nvSpPr>
        <p:spPr>
          <a:xfrm>
            <a:off x="505627" y="3251062"/>
            <a:ext cx="8118764" cy="1284257"/>
          </a:xfrm>
          <a:prstGeom prst="rect">
            <a:avLst/>
          </a:prstGeom>
          <a:solidFill>
            <a:schemeClr val="accent5">
              <a:lumMod val="20000"/>
              <a:lumOff val="8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sz="3600" dirty="0"/>
              <a:t>Seniors should fill out their FAFSA beginning January 1 2024</a:t>
            </a:r>
            <a:endParaRPr lang="en-US" sz="2800" dirty="0"/>
          </a:p>
        </p:txBody>
      </p:sp>
    </p:spTree>
  </p:cSld>
  <p:clrMapOvr>
    <a:masterClrMapping/>
  </p:clrMapOvr>
  <p:transition>
    <p:wipe dir="d"/>
  </p:transition>
</p:sld>
</file>

<file path=ppt/theme/theme1.xml><?xml version="1.0" encoding="utf-8"?>
<a:theme xmlns:a="http://schemas.openxmlformats.org/drawingml/2006/main" name="Office Theme">
  <a:themeElements>
    <a:clrScheme name="Roadmap">
      <a:dk1>
        <a:sysClr val="windowText" lastClr="000000"/>
      </a:dk1>
      <a:lt1>
        <a:sysClr val="window" lastClr="FFFFFF"/>
      </a:lt1>
      <a:dk2>
        <a:srgbClr val="007F42"/>
      </a:dk2>
      <a:lt2>
        <a:srgbClr val="EEECE1"/>
      </a:lt2>
      <a:accent1>
        <a:srgbClr val="92D050"/>
      </a:accent1>
      <a:accent2>
        <a:srgbClr val="C0504D"/>
      </a:accent2>
      <a:accent3>
        <a:srgbClr val="007F42"/>
      </a:accent3>
      <a:accent4>
        <a:srgbClr val="8064A2"/>
      </a:accent4>
      <a:accent5>
        <a:srgbClr val="4BACC6"/>
      </a:accent5>
      <a:accent6>
        <a:srgbClr val="00B0F0"/>
      </a:accent6>
      <a:hlink>
        <a:srgbClr val="0000FF"/>
      </a:hlink>
      <a:folHlink>
        <a:srgbClr val="800080"/>
      </a:folHlink>
    </a:clrScheme>
    <a:fontScheme name="GEAR UP">
      <a:majorFont>
        <a:latin typeface="Rockwel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
  <TotalTime>3325</TotalTime>
  <Words>863</Words>
  <Application>Microsoft Office PowerPoint</Application>
  <PresentationFormat>On-screen Show (4:3)</PresentationFormat>
  <Paragraphs>143</Paragraphs>
  <Slides>14</Slides>
  <Notes>10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Barlow Medium</vt:lpstr>
      <vt:lpstr>Calibri</vt:lpstr>
      <vt:lpstr>Noto Sans Cond Med</vt:lpstr>
      <vt:lpstr>Noto Sans Med</vt:lpstr>
      <vt:lpstr>Rockwell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Salem-Keizer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Wants Free Money???</dc:title>
  <dc:creator>Shreeve_Lisa</dc:creator>
  <cp:lastModifiedBy>Stephanie Stanley</cp:lastModifiedBy>
  <cp:revision>88</cp:revision>
  <cp:lastPrinted>1601-01-01T00:00:00Z</cp:lastPrinted>
  <dcterms:created xsi:type="dcterms:W3CDTF">2007-02-05T22:31:05Z</dcterms:created>
  <dcterms:modified xsi:type="dcterms:W3CDTF">2023-06-12T16:39:11Z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TC010721491033</vt:lpwstr>
  </property>
</Properties>
</file>