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2" r:id="rId1"/>
    <p:sldMasterId id="2147483664" r:id="rId2"/>
    <p:sldMasterId id="2147483666" r:id="rId3"/>
    <p:sldMasterId id="2147483668" r:id="rId4"/>
    <p:sldMasterId id="2147483670" r:id="rId5"/>
    <p:sldMasterId id="2147483713" r:id="rId6"/>
  </p:sldMasterIdLst>
  <p:notesMasterIdLst>
    <p:notesMasterId r:id="rId22"/>
  </p:notesMasterIdLst>
  <p:sldIdLst>
    <p:sldId id="256" r:id="rId7"/>
    <p:sldId id="277" r:id="rId8"/>
    <p:sldId id="278" r:id="rId9"/>
    <p:sldId id="257" r:id="rId10"/>
    <p:sldId id="258" r:id="rId11"/>
    <p:sldId id="259" r:id="rId12"/>
    <p:sldId id="260" r:id="rId13"/>
    <p:sldId id="261" r:id="rId14"/>
    <p:sldId id="262" r:id="rId15"/>
    <p:sldId id="263" r:id="rId16"/>
    <p:sldId id="264" r:id="rId17"/>
    <p:sldId id="265" r:id="rId18"/>
    <p:sldId id="272" r:id="rId19"/>
    <p:sldId id="275" r:id="rId20"/>
    <p:sldId id="276" r:id="rId21"/>
  </p:sldIdLst>
  <p:sldSz cx="9144000" cy="6858000" type="screen4x3"/>
  <p:notesSz cx="6954838"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932">
          <p15:clr>
            <a:srgbClr val="000000"/>
          </p15:clr>
        </p15:guide>
        <p15:guide id="2" pos="2191">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37"/>
  </p:normalViewPr>
  <p:slideViewPr>
    <p:cSldViewPr snapToGrid="0">
      <p:cViewPr>
        <p:scale>
          <a:sx n="91" d="100"/>
          <a:sy n="91" d="100"/>
        </p:scale>
        <p:origin x="840" y="128"/>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14662" cy="465137"/>
          </a:xfrm>
          <a:prstGeom prst="rect">
            <a:avLst/>
          </a:prstGeom>
          <a:noFill/>
          <a:ln>
            <a:noFill/>
          </a:ln>
        </p:spPr>
        <p:txBody>
          <a:bodyPr spcFirstLastPara="1" wrap="square" lIns="93175" tIns="46575" rIns="93175" bIns="46575" anchor="t"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38587" y="0"/>
            <a:ext cx="3014662" cy="465137"/>
          </a:xfrm>
          <a:prstGeom prst="rect">
            <a:avLst/>
          </a:prstGeom>
          <a:noFill/>
          <a:ln>
            <a:noFill/>
          </a:ln>
        </p:spPr>
        <p:txBody>
          <a:bodyPr spcFirstLastPara="1" wrap="square" lIns="93175" tIns="46575" rIns="93175" bIns="46575" anchor="t"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50937" y="698500"/>
            <a:ext cx="4652962" cy="34909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95325" y="4422775"/>
            <a:ext cx="5564187" cy="4187825"/>
          </a:xfrm>
          <a:prstGeom prst="rect">
            <a:avLst/>
          </a:prstGeom>
          <a:noFill/>
          <a:ln>
            <a:noFill/>
          </a:ln>
        </p:spPr>
        <p:txBody>
          <a:bodyPr spcFirstLastPara="1" wrap="square" lIns="93175" tIns="46575" rIns="93175" bIns="4657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842375"/>
            <a:ext cx="3014662" cy="465137"/>
          </a:xfrm>
          <a:prstGeom prst="rect">
            <a:avLst/>
          </a:prstGeom>
          <a:noFill/>
          <a:ln>
            <a:noFill/>
          </a:ln>
        </p:spPr>
        <p:txBody>
          <a:bodyPr spcFirstLastPara="1" wrap="square" lIns="93175" tIns="46575" rIns="93175" bIns="46575" anchor="b"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38587" y="8842375"/>
            <a:ext cx="3014662"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extLst>
      <p:ext uri="{BB962C8B-B14F-4D97-AF65-F5344CB8AC3E}">
        <p14:creationId xmlns:p14="http://schemas.microsoft.com/office/powerpoint/2010/main" val="24456579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notes"/>
          <p:cNvSpPr txBox="1">
            <a:spLocks noGrp="1"/>
          </p:cNvSpPr>
          <p:nvPr>
            <p:ph type="body" idx="1"/>
          </p:nvPr>
        </p:nvSpPr>
        <p:spPr>
          <a:xfrm>
            <a:off x="695325" y="4422775"/>
            <a:ext cx="5564187" cy="418782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85" name="Google Shape;185;p1: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44571aafb3_1_19: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44571aafb3_1_19:notes"/>
          <p:cNvSpPr txBox="1">
            <a:spLocks noGrp="1"/>
          </p:cNvSpPr>
          <p:nvPr>
            <p:ph type="body" idx="1"/>
          </p:nvPr>
        </p:nvSpPr>
        <p:spPr>
          <a:xfrm>
            <a:off x="695325" y="4422775"/>
            <a:ext cx="5564100" cy="41877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47" name="Google Shape;247;g44571aafb3_1_19:notes"/>
          <p:cNvSpPr txBox="1">
            <a:spLocks noGrp="1"/>
          </p:cNvSpPr>
          <p:nvPr>
            <p:ph type="sldNum" idx="12"/>
          </p:nvPr>
        </p:nvSpPr>
        <p:spPr>
          <a:xfrm>
            <a:off x="3938587" y="8842375"/>
            <a:ext cx="30147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44571aafb3_1_47: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44571aafb3_1_47:notes"/>
          <p:cNvSpPr txBox="1">
            <a:spLocks noGrp="1"/>
          </p:cNvSpPr>
          <p:nvPr>
            <p:ph type="body" idx="1"/>
          </p:nvPr>
        </p:nvSpPr>
        <p:spPr>
          <a:xfrm>
            <a:off x="695325" y="4422775"/>
            <a:ext cx="5564100" cy="41877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54" name="Google Shape;254;g44571aafb3_1_47:notes"/>
          <p:cNvSpPr txBox="1">
            <a:spLocks noGrp="1"/>
          </p:cNvSpPr>
          <p:nvPr>
            <p:ph type="sldNum" idx="12"/>
          </p:nvPr>
        </p:nvSpPr>
        <p:spPr>
          <a:xfrm>
            <a:off x="3938587" y="8842375"/>
            <a:ext cx="30147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8:notes"/>
          <p:cNvSpPr txBox="1">
            <a:spLocks noGrp="1"/>
          </p:cNvSpPr>
          <p:nvPr>
            <p:ph type="body" idx="1"/>
          </p:nvPr>
        </p:nvSpPr>
        <p:spPr>
          <a:xfrm>
            <a:off x="695325" y="4422775"/>
            <a:ext cx="5564187" cy="418782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16" name="Google Shape;316;p8: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1:notes"/>
          <p:cNvSpPr txBox="1">
            <a:spLocks noGrp="1"/>
          </p:cNvSpPr>
          <p:nvPr>
            <p:ph type="body" idx="1"/>
          </p:nvPr>
        </p:nvSpPr>
        <p:spPr>
          <a:xfrm>
            <a:off x="695325" y="4422775"/>
            <a:ext cx="5564187" cy="418782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33" name="Google Shape;333;p11: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2:notes"/>
          <p:cNvSpPr txBox="1">
            <a:spLocks noGrp="1"/>
          </p:cNvSpPr>
          <p:nvPr>
            <p:ph type="body" idx="1"/>
          </p:nvPr>
        </p:nvSpPr>
        <p:spPr>
          <a:xfrm>
            <a:off x="695325" y="4422775"/>
            <a:ext cx="5564187" cy="418782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40" name="Google Shape;340;p12: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uk-UA" sz="1200" b="0" i="0" u="none" strike="noStrike" cap="none" smtClean="0">
                <a:solidFill>
                  <a:srgbClr val="000000"/>
                </a:solidFill>
                <a:latin typeface="Arial"/>
                <a:ea typeface="Arial"/>
                <a:cs typeface="Arial"/>
                <a:sym typeface="Arial"/>
              </a:rPr>
              <a:t>3</a:t>
            </a:fld>
            <a:endParaRPr lang="uk-UA"/>
          </a:p>
        </p:txBody>
      </p:sp>
    </p:spTree>
    <p:extLst>
      <p:ext uri="{BB962C8B-B14F-4D97-AF65-F5344CB8AC3E}">
        <p14:creationId xmlns:p14="http://schemas.microsoft.com/office/powerpoint/2010/main" val="1818102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44571aafb3_1_0: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44571aafb3_1_0:notes"/>
          <p:cNvSpPr txBox="1">
            <a:spLocks noGrp="1"/>
          </p:cNvSpPr>
          <p:nvPr>
            <p:ph type="body" idx="1"/>
          </p:nvPr>
        </p:nvSpPr>
        <p:spPr>
          <a:xfrm>
            <a:off x="695325" y="4422775"/>
            <a:ext cx="5564100" cy="41877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96" name="Google Shape;196;g44571aafb3_1_0:notes"/>
          <p:cNvSpPr txBox="1">
            <a:spLocks noGrp="1"/>
          </p:cNvSpPr>
          <p:nvPr>
            <p:ph type="sldNum" idx="12"/>
          </p:nvPr>
        </p:nvSpPr>
        <p:spPr>
          <a:xfrm>
            <a:off x="3938587" y="8842375"/>
            <a:ext cx="30147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44571aafb3_1_9: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44571aafb3_1_9:notes"/>
          <p:cNvSpPr txBox="1">
            <a:spLocks noGrp="1"/>
          </p:cNvSpPr>
          <p:nvPr>
            <p:ph type="body" idx="1"/>
          </p:nvPr>
        </p:nvSpPr>
        <p:spPr>
          <a:xfrm>
            <a:off x="695325" y="4422775"/>
            <a:ext cx="5564100" cy="41877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03" name="Google Shape;203;g44571aafb3_1_9:notes"/>
          <p:cNvSpPr txBox="1">
            <a:spLocks noGrp="1"/>
          </p:cNvSpPr>
          <p:nvPr>
            <p:ph type="sldNum" idx="12"/>
          </p:nvPr>
        </p:nvSpPr>
        <p:spPr>
          <a:xfrm>
            <a:off x="3938587" y="8842375"/>
            <a:ext cx="30147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44571aafb3_1_55: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44571aafb3_1_55:notes"/>
          <p:cNvSpPr txBox="1">
            <a:spLocks noGrp="1"/>
          </p:cNvSpPr>
          <p:nvPr>
            <p:ph type="body" idx="1"/>
          </p:nvPr>
        </p:nvSpPr>
        <p:spPr>
          <a:xfrm>
            <a:off x="695325" y="4422775"/>
            <a:ext cx="5564100" cy="41877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11" name="Google Shape;211;g44571aafb3_1_55:notes"/>
          <p:cNvSpPr txBox="1">
            <a:spLocks noGrp="1"/>
          </p:cNvSpPr>
          <p:nvPr>
            <p:ph type="sldNum" idx="12"/>
          </p:nvPr>
        </p:nvSpPr>
        <p:spPr>
          <a:xfrm>
            <a:off x="3938587" y="8842375"/>
            <a:ext cx="30147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44571aafb3_1_69: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44571aafb3_1_69:notes"/>
          <p:cNvSpPr txBox="1">
            <a:spLocks noGrp="1"/>
          </p:cNvSpPr>
          <p:nvPr>
            <p:ph type="body" idx="1"/>
          </p:nvPr>
        </p:nvSpPr>
        <p:spPr>
          <a:xfrm>
            <a:off x="695325" y="4422775"/>
            <a:ext cx="5564100" cy="41877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18" name="Google Shape;218;g44571aafb3_1_69:notes"/>
          <p:cNvSpPr txBox="1">
            <a:spLocks noGrp="1"/>
          </p:cNvSpPr>
          <p:nvPr>
            <p:ph type="sldNum" idx="12"/>
          </p:nvPr>
        </p:nvSpPr>
        <p:spPr>
          <a:xfrm>
            <a:off x="3938587" y="8842375"/>
            <a:ext cx="30147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44571aafb3_1_77: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44571aafb3_1_77:notes"/>
          <p:cNvSpPr txBox="1">
            <a:spLocks noGrp="1"/>
          </p:cNvSpPr>
          <p:nvPr>
            <p:ph type="body" idx="1"/>
          </p:nvPr>
        </p:nvSpPr>
        <p:spPr>
          <a:xfrm>
            <a:off x="695325" y="4422775"/>
            <a:ext cx="5564100" cy="41877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25" name="Google Shape;225;g44571aafb3_1_77:notes"/>
          <p:cNvSpPr txBox="1">
            <a:spLocks noGrp="1"/>
          </p:cNvSpPr>
          <p:nvPr>
            <p:ph type="sldNum" idx="12"/>
          </p:nvPr>
        </p:nvSpPr>
        <p:spPr>
          <a:xfrm>
            <a:off x="3938587" y="8842375"/>
            <a:ext cx="30147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44571aafb3_1_30: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44571aafb3_1_30:notes"/>
          <p:cNvSpPr txBox="1">
            <a:spLocks noGrp="1"/>
          </p:cNvSpPr>
          <p:nvPr>
            <p:ph type="body" idx="1"/>
          </p:nvPr>
        </p:nvSpPr>
        <p:spPr>
          <a:xfrm>
            <a:off x="695325" y="4422775"/>
            <a:ext cx="5564100" cy="41877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32" name="Google Shape;232;g44571aafb3_1_30:notes"/>
          <p:cNvSpPr txBox="1">
            <a:spLocks noGrp="1"/>
          </p:cNvSpPr>
          <p:nvPr>
            <p:ph type="sldNum" idx="12"/>
          </p:nvPr>
        </p:nvSpPr>
        <p:spPr>
          <a:xfrm>
            <a:off x="3938587" y="8842375"/>
            <a:ext cx="30147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44571aafb3_1_39: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44571aafb3_1_39:notes"/>
          <p:cNvSpPr txBox="1">
            <a:spLocks noGrp="1"/>
          </p:cNvSpPr>
          <p:nvPr>
            <p:ph type="body" idx="1"/>
          </p:nvPr>
        </p:nvSpPr>
        <p:spPr>
          <a:xfrm>
            <a:off x="695325" y="4422775"/>
            <a:ext cx="5564100" cy="41877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40" name="Google Shape;240;g44571aafb3_1_39:notes"/>
          <p:cNvSpPr txBox="1">
            <a:spLocks noGrp="1"/>
          </p:cNvSpPr>
          <p:nvPr>
            <p:ph type="sldNum" idx="12"/>
          </p:nvPr>
        </p:nvSpPr>
        <p:spPr>
          <a:xfrm>
            <a:off x="3938587" y="8842375"/>
            <a:ext cx="30147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4"/>
        <p:cNvGrpSpPr/>
        <p:nvPr/>
      </p:nvGrpSpPr>
      <p:grpSpPr>
        <a:xfrm>
          <a:off x="0" y="0"/>
          <a:ext cx="0" cy="0"/>
          <a:chOff x="0" y="0"/>
          <a:chExt cx="0" cy="0"/>
        </a:xfrm>
      </p:grpSpPr>
      <p:sp>
        <p:nvSpPr>
          <p:cNvPr id="55" name="Google Shape;55;p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56" name="Google Shape;56;p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57" name="Google Shape;57;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8" name="Google Shape;58;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9" name="Google Shape;59;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sz="1400">
              <a:latin typeface="Arial"/>
              <a:ea typeface="Arial"/>
              <a:cs typeface="Arial"/>
              <a:sym typeface="Aria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sz="1400">
              <a:latin typeface="Arial"/>
              <a:ea typeface="Arial"/>
              <a:cs typeface="Arial"/>
              <a:sym typeface="Arial"/>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sz="1400">
              <a:latin typeface="Arial"/>
              <a:ea typeface="Arial"/>
              <a:cs typeface="Arial"/>
              <a:sym typeface="Arial"/>
            </a:endParaRPr>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sz="1400">
              <a:latin typeface="Arial"/>
              <a:ea typeface="Arial"/>
              <a:cs typeface="Arial"/>
              <a:sym typeface="Aria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sz="1400">
              <a:latin typeface="Arial"/>
              <a:ea typeface="Arial"/>
              <a:cs typeface="Arial"/>
              <a:sym typeface="Arial"/>
            </a:endParaRPr>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sz="1400">
              <a:latin typeface="Arial"/>
              <a:ea typeface="Arial"/>
              <a:cs typeface="Arial"/>
              <a:sym typeface="Arial"/>
            </a:endParaRPr>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sz="1400">
              <a:latin typeface="Arial"/>
              <a:ea typeface="Arial"/>
              <a:cs typeface="Arial"/>
              <a:sym typeface="Arial"/>
            </a:endParaRPr>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87" name="Google Shape;87;p1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8" name="Google Shape;88;p1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89" name="Google Shape;89;p1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0" name="Google Shape;90;p1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91" name="Google Shape;9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2" name="Google Shape;9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3" name="Google Shape;9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7"/>
        <p:cNvGrpSpPr/>
        <p:nvPr/>
      </p:nvGrpSpPr>
      <p:grpSpPr>
        <a:xfrm>
          <a:off x="0" y="0"/>
          <a:ext cx="0" cy="0"/>
          <a:chOff x="0" y="0"/>
          <a:chExt cx="0" cy="0"/>
        </a:xfrm>
      </p:grpSpPr>
      <p:sp>
        <p:nvSpPr>
          <p:cNvPr id="118" name="Google Shape;118;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9" name="Google Shape;119;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0" name="Google Shape;120;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6"/>
        <p:cNvGrpSpPr/>
        <p:nvPr/>
      </p:nvGrpSpPr>
      <p:grpSpPr>
        <a:xfrm>
          <a:off x="0" y="0"/>
          <a:ext cx="0" cy="0"/>
          <a:chOff x="0" y="0"/>
          <a:chExt cx="0" cy="0"/>
        </a:xfrm>
      </p:grpSpPr>
      <p:sp>
        <p:nvSpPr>
          <p:cNvPr id="147" name="Google Shape;147;p1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48" name="Google Shape;148;p19"/>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9" name="Google Shape;149;p1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50" name="Google Shape;150;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1" name="Google Shape;151;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2" name="Google Shape;152;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7"/>
        <p:cNvGrpSpPr/>
        <p:nvPr/>
      </p:nvGrpSpPr>
      <p:grpSpPr>
        <a:xfrm>
          <a:off x="0" y="0"/>
          <a:ext cx="0" cy="0"/>
          <a:chOff x="0" y="0"/>
          <a:chExt cx="0" cy="0"/>
        </a:xfrm>
      </p:grpSpPr>
      <p:sp>
        <p:nvSpPr>
          <p:cNvPr id="178" name="Google Shape;178;p23"/>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79" name="Google Shape;179;p2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0" name="Google Shape;18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81" name="Google Shape;18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82" name="Google Shape;18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sz="1400">
              <a:latin typeface="Arial"/>
              <a:ea typeface="Arial"/>
              <a:cs typeface="Arial"/>
              <a:sym typeface="Aria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sz="1400">
              <a:latin typeface="Arial"/>
              <a:ea typeface="Arial"/>
              <a:cs typeface="Arial"/>
              <a:sym typeface="Arial"/>
            </a:endParaRP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5.xml"/><Relationship Id="rId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16.xml"/><Relationship Id="rId12" Type="http://schemas.openxmlformats.org/officeDocument/2006/relationships/theme" Target="../theme/theme6.xml"/><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 Id="rId9" Type="http://schemas.openxmlformats.org/officeDocument/2006/relationships/slideLayout" Target="../slideLayouts/slideLayout14.xml"/><Relationship Id="rId10"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
        <p:cNvGrpSpPr/>
        <p:nvPr/>
      </p:nvGrpSpPr>
      <p:grpSpPr>
        <a:xfrm>
          <a:off x="0" y="0"/>
          <a:ext cx="0" cy="0"/>
          <a:chOff x="0" y="0"/>
          <a:chExt cx="0" cy="0"/>
        </a:xfrm>
      </p:grpSpPr>
      <p:grpSp>
        <p:nvGrpSpPr>
          <p:cNvPr id="46" name="Google Shape;46;p6"/>
          <p:cNvGrpSpPr/>
          <p:nvPr/>
        </p:nvGrpSpPr>
        <p:grpSpPr>
          <a:xfrm>
            <a:off x="0" y="0"/>
            <a:ext cx="9144000" cy="6875462"/>
            <a:chOff x="0" y="0"/>
            <a:chExt cx="2147483647" cy="2147483647"/>
          </a:xfrm>
        </p:grpSpPr>
        <p:pic>
          <p:nvPicPr>
            <p:cNvPr id="47" name="Google Shape;47;p6"/>
            <p:cNvPicPr preferRelativeResize="0"/>
            <p:nvPr/>
          </p:nvPicPr>
          <p:blipFill rotWithShape="1">
            <a:blip r:embed="rId3">
              <a:alphaModFix/>
            </a:blip>
            <a:srcRect/>
            <a:stretch/>
          </p:blipFill>
          <p:spPr>
            <a:xfrm>
              <a:off x="0" y="2040877867"/>
              <a:ext cx="1779876113" cy="106605779"/>
            </a:xfrm>
            <a:prstGeom prst="rect">
              <a:avLst/>
            </a:prstGeom>
            <a:noFill/>
            <a:ln>
              <a:noFill/>
            </a:ln>
          </p:spPr>
        </p:pic>
        <p:pic>
          <p:nvPicPr>
            <p:cNvPr id="48" name="Google Shape;48;p6" descr="Marriott School home page"/>
            <p:cNvPicPr preferRelativeResize="0"/>
            <p:nvPr/>
          </p:nvPicPr>
          <p:blipFill rotWithShape="1">
            <a:blip r:embed="rId4">
              <a:alphaModFix/>
            </a:blip>
            <a:srcRect/>
            <a:stretch/>
          </p:blipFill>
          <p:spPr>
            <a:xfrm>
              <a:off x="1655351955" y="2040877867"/>
              <a:ext cx="492131669" cy="104126421"/>
            </a:xfrm>
            <a:prstGeom prst="rect">
              <a:avLst/>
            </a:prstGeom>
            <a:noFill/>
            <a:ln>
              <a:noFill/>
            </a:ln>
          </p:spPr>
        </p:pic>
        <p:pic>
          <p:nvPicPr>
            <p:cNvPr id="49" name="Google Shape;49;p6"/>
            <p:cNvPicPr preferRelativeResize="0"/>
            <p:nvPr/>
          </p:nvPicPr>
          <p:blipFill rotWithShape="1">
            <a:blip r:embed="rId5">
              <a:alphaModFix/>
            </a:blip>
            <a:srcRect/>
            <a:stretch/>
          </p:blipFill>
          <p:spPr>
            <a:xfrm>
              <a:off x="0" y="0"/>
              <a:ext cx="2147483647" cy="142801948"/>
            </a:xfrm>
            <a:prstGeom prst="rect">
              <a:avLst/>
            </a:prstGeom>
            <a:noFill/>
            <a:ln>
              <a:noFill/>
            </a:ln>
          </p:spPr>
        </p:pic>
        <p:sp>
          <p:nvSpPr>
            <p:cNvPr id="50" name="Google Shape;50;p6"/>
            <p:cNvSpPr txBox="1"/>
            <p:nvPr/>
          </p:nvSpPr>
          <p:spPr>
            <a:xfrm>
              <a:off x="178956970" y="2061703119"/>
              <a:ext cx="912680554" cy="7140097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808080"/>
                </a:buClr>
                <a:buSzPts val="900"/>
                <a:buFont typeface="Calibri"/>
                <a:buNone/>
              </a:pPr>
              <a:r>
                <a:rPr lang="en-US" sz="900" b="0" i="0" u="none" strike="noStrike" cap="none">
                  <a:solidFill>
                    <a:srgbClr val="808080"/>
                  </a:solidFill>
                  <a:latin typeface="Calibri"/>
                  <a:ea typeface="Calibri"/>
                  <a:cs typeface="Calibri"/>
                  <a:sym typeface="Calibri"/>
                </a:rPr>
                <a:t>Seawright and Adolphson (c) 2011</a:t>
              </a:r>
              <a:endParaRPr/>
            </a:p>
          </p:txBody>
        </p:sp>
      </p:grpSp>
      <p:sp>
        <p:nvSpPr>
          <p:cNvPr id="51" name="Google Shape;5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2" name="Google Shape;5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3" name="Google Shape;5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
        <p:cNvGrpSpPr/>
        <p:nvPr/>
      </p:nvGrpSpPr>
      <p:grpSpPr>
        <a:xfrm>
          <a:off x="0" y="0"/>
          <a:ext cx="0" cy="0"/>
          <a:chOff x="0" y="0"/>
          <a:chExt cx="0" cy="0"/>
        </a:xfrm>
      </p:grpSpPr>
      <p:grpSp>
        <p:nvGrpSpPr>
          <p:cNvPr id="77" name="Google Shape;77;p10"/>
          <p:cNvGrpSpPr/>
          <p:nvPr/>
        </p:nvGrpSpPr>
        <p:grpSpPr>
          <a:xfrm>
            <a:off x="0" y="0"/>
            <a:ext cx="9144000" cy="6875462"/>
            <a:chOff x="0" y="0"/>
            <a:chExt cx="2147483647" cy="2147483647"/>
          </a:xfrm>
        </p:grpSpPr>
        <p:pic>
          <p:nvPicPr>
            <p:cNvPr id="78" name="Google Shape;78;p10"/>
            <p:cNvPicPr preferRelativeResize="0"/>
            <p:nvPr/>
          </p:nvPicPr>
          <p:blipFill rotWithShape="1">
            <a:blip r:embed="rId3">
              <a:alphaModFix/>
            </a:blip>
            <a:srcRect/>
            <a:stretch/>
          </p:blipFill>
          <p:spPr>
            <a:xfrm>
              <a:off x="0" y="2040877867"/>
              <a:ext cx="1779876113" cy="106605779"/>
            </a:xfrm>
            <a:prstGeom prst="rect">
              <a:avLst/>
            </a:prstGeom>
            <a:noFill/>
            <a:ln>
              <a:noFill/>
            </a:ln>
          </p:spPr>
        </p:pic>
        <p:pic>
          <p:nvPicPr>
            <p:cNvPr id="79" name="Google Shape;79;p10" descr="Marriott School home page"/>
            <p:cNvPicPr preferRelativeResize="0"/>
            <p:nvPr/>
          </p:nvPicPr>
          <p:blipFill rotWithShape="1">
            <a:blip r:embed="rId4">
              <a:alphaModFix/>
            </a:blip>
            <a:srcRect/>
            <a:stretch/>
          </p:blipFill>
          <p:spPr>
            <a:xfrm>
              <a:off x="1655351955" y="2040877867"/>
              <a:ext cx="492131669" cy="104126421"/>
            </a:xfrm>
            <a:prstGeom prst="rect">
              <a:avLst/>
            </a:prstGeom>
            <a:noFill/>
            <a:ln>
              <a:noFill/>
            </a:ln>
          </p:spPr>
        </p:pic>
        <p:pic>
          <p:nvPicPr>
            <p:cNvPr id="80" name="Google Shape;80;p10"/>
            <p:cNvPicPr preferRelativeResize="0"/>
            <p:nvPr/>
          </p:nvPicPr>
          <p:blipFill rotWithShape="1">
            <a:blip r:embed="rId5">
              <a:alphaModFix/>
            </a:blip>
            <a:srcRect/>
            <a:stretch/>
          </p:blipFill>
          <p:spPr>
            <a:xfrm>
              <a:off x="0" y="0"/>
              <a:ext cx="2147483647" cy="142801948"/>
            </a:xfrm>
            <a:prstGeom prst="rect">
              <a:avLst/>
            </a:prstGeom>
            <a:noFill/>
            <a:ln>
              <a:noFill/>
            </a:ln>
          </p:spPr>
        </p:pic>
        <p:sp>
          <p:nvSpPr>
            <p:cNvPr id="81" name="Google Shape;81;p10"/>
            <p:cNvSpPr txBox="1"/>
            <p:nvPr/>
          </p:nvSpPr>
          <p:spPr>
            <a:xfrm>
              <a:off x="178956970" y="2061703119"/>
              <a:ext cx="912680554" cy="7140097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808080"/>
                </a:buClr>
                <a:buSzPts val="900"/>
                <a:buFont typeface="Calibri"/>
                <a:buNone/>
              </a:pPr>
              <a:r>
                <a:rPr lang="en-US" sz="900" b="0" i="0" u="none" strike="noStrike" cap="none">
                  <a:solidFill>
                    <a:srgbClr val="808080"/>
                  </a:solidFill>
                  <a:latin typeface="Calibri"/>
                  <a:ea typeface="Calibri"/>
                  <a:cs typeface="Calibri"/>
                  <a:sym typeface="Calibri"/>
                </a:rPr>
                <a:t>Seawright and Adolphson (c) 2011</a:t>
              </a:r>
              <a:endParaRPr/>
            </a:p>
          </p:txBody>
        </p:sp>
      </p:grpSp>
      <p:sp>
        <p:nvSpPr>
          <p:cNvPr id="82" name="Google Shape;82;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3" name="Google Shape;83;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4" name="Google Shape;84;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grpSp>
        <p:nvGrpSpPr>
          <p:cNvPr id="109" name="Google Shape;109;p14"/>
          <p:cNvGrpSpPr/>
          <p:nvPr/>
        </p:nvGrpSpPr>
        <p:grpSpPr>
          <a:xfrm>
            <a:off x="0" y="0"/>
            <a:ext cx="9144000" cy="6875462"/>
            <a:chOff x="0" y="0"/>
            <a:chExt cx="2147483647" cy="2147483647"/>
          </a:xfrm>
        </p:grpSpPr>
        <p:pic>
          <p:nvPicPr>
            <p:cNvPr id="110" name="Google Shape;110;p14"/>
            <p:cNvPicPr preferRelativeResize="0"/>
            <p:nvPr/>
          </p:nvPicPr>
          <p:blipFill rotWithShape="1">
            <a:blip r:embed="rId3">
              <a:alphaModFix/>
            </a:blip>
            <a:srcRect/>
            <a:stretch/>
          </p:blipFill>
          <p:spPr>
            <a:xfrm>
              <a:off x="0" y="2040877867"/>
              <a:ext cx="1779876113" cy="106605779"/>
            </a:xfrm>
            <a:prstGeom prst="rect">
              <a:avLst/>
            </a:prstGeom>
            <a:noFill/>
            <a:ln>
              <a:noFill/>
            </a:ln>
          </p:spPr>
        </p:pic>
        <p:pic>
          <p:nvPicPr>
            <p:cNvPr id="111" name="Google Shape;111;p14" descr="Marriott School home page"/>
            <p:cNvPicPr preferRelativeResize="0"/>
            <p:nvPr/>
          </p:nvPicPr>
          <p:blipFill rotWithShape="1">
            <a:blip r:embed="rId4">
              <a:alphaModFix/>
            </a:blip>
            <a:srcRect/>
            <a:stretch/>
          </p:blipFill>
          <p:spPr>
            <a:xfrm>
              <a:off x="1655351955" y="2040877867"/>
              <a:ext cx="492131669" cy="104126421"/>
            </a:xfrm>
            <a:prstGeom prst="rect">
              <a:avLst/>
            </a:prstGeom>
            <a:noFill/>
            <a:ln>
              <a:noFill/>
            </a:ln>
          </p:spPr>
        </p:pic>
        <p:pic>
          <p:nvPicPr>
            <p:cNvPr id="112" name="Google Shape;112;p14"/>
            <p:cNvPicPr preferRelativeResize="0"/>
            <p:nvPr/>
          </p:nvPicPr>
          <p:blipFill rotWithShape="1">
            <a:blip r:embed="rId5">
              <a:alphaModFix/>
            </a:blip>
            <a:srcRect/>
            <a:stretch/>
          </p:blipFill>
          <p:spPr>
            <a:xfrm>
              <a:off x="0" y="0"/>
              <a:ext cx="2147483647" cy="142801948"/>
            </a:xfrm>
            <a:prstGeom prst="rect">
              <a:avLst/>
            </a:prstGeom>
            <a:noFill/>
            <a:ln>
              <a:noFill/>
            </a:ln>
          </p:spPr>
        </p:pic>
        <p:sp>
          <p:nvSpPr>
            <p:cNvPr id="113" name="Google Shape;113;p14"/>
            <p:cNvSpPr txBox="1"/>
            <p:nvPr/>
          </p:nvSpPr>
          <p:spPr>
            <a:xfrm>
              <a:off x="178956970" y="2061703119"/>
              <a:ext cx="912680554" cy="7140097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808080"/>
                </a:buClr>
                <a:buSzPts val="900"/>
                <a:buFont typeface="Calibri"/>
                <a:buNone/>
              </a:pPr>
              <a:r>
                <a:rPr lang="en-US" sz="900" b="0" i="0" u="none" strike="noStrike" cap="none">
                  <a:solidFill>
                    <a:srgbClr val="808080"/>
                  </a:solidFill>
                  <a:latin typeface="Calibri"/>
                  <a:ea typeface="Calibri"/>
                  <a:cs typeface="Calibri"/>
                  <a:sym typeface="Calibri"/>
                </a:rPr>
                <a:t>Seawright and Adolphson (c) 2011</a:t>
              </a:r>
              <a:endParaRPr/>
            </a:p>
          </p:txBody>
        </p:sp>
      </p:grpSp>
      <p:sp>
        <p:nvSpPr>
          <p:cNvPr id="114" name="Google Shape;114;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5" name="Google Shape;115;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6" name="Google Shape;116;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7"/>
        <p:cNvGrpSpPr/>
        <p:nvPr/>
      </p:nvGrpSpPr>
      <p:grpSpPr>
        <a:xfrm>
          <a:off x="0" y="0"/>
          <a:ext cx="0" cy="0"/>
          <a:chOff x="0" y="0"/>
          <a:chExt cx="0" cy="0"/>
        </a:xfrm>
      </p:grpSpPr>
      <p:grpSp>
        <p:nvGrpSpPr>
          <p:cNvPr id="138" name="Google Shape;138;p18"/>
          <p:cNvGrpSpPr/>
          <p:nvPr/>
        </p:nvGrpSpPr>
        <p:grpSpPr>
          <a:xfrm>
            <a:off x="0" y="0"/>
            <a:ext cx="9144000" cy="6875462"/>
            <a:chOff x="0" y="0"/>
            <a:chExt cx="2147483647" cy="2147483647"/>
          </a:xfrm>
        </p:grpSpPr>
        <p:pic>
          <p:nvPicPr>
            <p:cNvPr id="139" name="Google Shape;139;p18"/>
            <p:cNvPicPr preferRelativeResize="0"/>
            <p:nvPr/>
          </p:nvPicPr>
          <p:blipFill rotWithShape="1">
            <a:blip r:embed="rId3">
              <a:alphaModFix/>
            </a:blip>
            <a:srcRect/>
            <a:stretch/>
          </p:blipFill>
          <p:spPr>
            <a:xfrm>
              <a:off x="0" y="2040877867"/>
              <a:ext cx="1779876113" cy="106605779"/>
            </a:xfrm>
            <a:prstGeom prst="rect">
              <a:avLst/>
            </a:prstGeom>
            <a:noFill/>
            <a:ln>
              <a:noFill/>
            </a:ln>
          </p:spPr>
        </p:pic>
        <p:pic>
          <p:nvPicPr>
            <p:cNvPr id="140" name="Google Shape;140;p18" descr="Marriott School home page"/>
            <p:cNvPicPr preferRelativeResize="0"/>
            <p:nvPr/>
          </p:nvPicPr>
          <p:blipFill rotWithShape="1">
            <a:blip r:embed="rId4">
              <a:alphaModFix/>
            </a:blip>
            <a:srcRect/>
            <a:stretch/>
          </p:blipFill>
          <p:spPr>
            <a:xfrm>
              <a:off x="1655351955" y="2040877867"/>
              <a:ext cx="492131669" cy="104126421"/>
            </a:xfrm>
            <a:prstGeom prst="rect">
              <a:avLst/>
            </a:prstGeom>
            <a:noFill/>
            <a:ln>
              <a:noFill/>
            </a:ln>
          </p:spPr>
        </p:pic>
        <p:pic>
          <p:nvPicPr>
            <p:cNvPr id="141" name="Google Shape;141;p18"/>
            <p:cNvPicPr preferRelativeResize="0"/>
            <p:nvPr/>
          </p:nvPicPr>
          <p:blipFill rotWithShape="1">
            <a:blip r:embed="rId5">
              <a:alphaModFix/>
            </a:blip>
            <a:srcRect/>
            <a:stretch/>
          </p:blipFill>
          <p:spPr>
            <a:xfrm>
              <a:off x="0" y="0"/>
              <a:ext cx="2147483647" cy="142801948"/>
            </a:xfrm>
            <a:prstGeom prst="rect">
              <a:avLst/>
            </a:prstGeom>
            <a:noFill/>
            <a:ln>
              <a:noFill/>
            </a:ln>
          </p:spPr>
        </p:pic>
        <p:sp>
          <p:nvSpPr>
            <p:cNvPr id="142" name="Google Shape;142;p18"/>
            <p:cNvSpPr txBox="1"/>
            <p:nvPr/>
          </p:nvSpPr>
          <p:spPr>
            <a:xfrm>
              <a:off x="178956970" y="2061703119"/>
              <a:ext cx="912680554" cy="7140097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808080"/>
                </a:buClr>
                <a:buSzPts val="900"/>
                <a:buFont typeface="Calibri"/>
                <a:buNone/>
              </a:pPr>
              <a:r>
                <a:rPr lang="en-US" sz="900" b="0" i="0" u="none" strike="noStrike" cap="none">
                  <a:solidFill>
                    <a:srgbClr val="808080"/>
                  </a:solidFill>
                  <a:latin typeface="Calibri"/>
                  <a:ea typeface="Calibri"/>
                  <a:cs typeface="Calibri"/>
                  <a:sym typeface="Calibri"/>
                </a:rPr>
                <a:t>Seawright and Adolphson (c) 2011</a:t>
              </a:r>
              <a:endParaRPr/>
            </a:p>
          </p:txBody>
        </p:sp>
      </p:grpSp>
      <p:sp>
        <p:nvSpPr>
          <p:cNvPr id="143" name="Google Shape;143;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4" name="Google Shape;144;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5" name="Google Shape;145;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grpSp>
        <p:nvGrpSpPr>
          <p:cNvPr id="169" name="Google Shape;169;p22"/>
          <p:cNvGrpSpPr/>
          <p:nvPr/>
        </p:nvGrpSpPr>
        <p:grpSpPr>
          <a:xfrm>
            <a:off x="0" y="0"/>
            <a:ext cx="9144000" cy="6875462"/>
            <a:chOff x="0" y="0"/>
            <a:chExt cx="2147483647" cy="2147483647"/>
          </a:xfrm>
        </p:grpSpPr>
        <p:pic>
          <p:nvPicPr>
            <p:cNvPr id="170" name="Google Shape;170;p22"/>
            <p:cNvPicPr preferRelativeResize="0"/>
            <p:nvPr/>
          </p:nvPicPr>
          <p:blipFill rotWithShape="1">
            <a:blip r:embed="rId3">
              <a:alphaModFix/>
            </a:blip>
            <a:srcRect/>
            <a:stretch/>
          </p:blipFill>
          <p:spPr>
            <a:xfrm>
              <a:off x="0" y="2040877867"/>
              <a:ext cx="1779876113" cy="106605779"/>
            </a:xfrm>
            <a:prstGeom prst="rect">
              <a:avLst/>
            </a:prstGeom>
            <a:noFill/>
            <a:ln>
              <a:noFill/>
            </a:ln>
          </p:spPr>
        </p:pic>
        <p:pic>
          <p:nvPicPr>
            <p:cNvPr id="171" name="Google Shape;171;p22" descr="Marriott School home page"/>
            <p:cNvPicPr preferRelativeResize="0"/>
            <p:nvPr/>
          </p:nvPicPr>
          <p:blipFill rotWithShape="1">
            <a:blip r:embed="rId4">
              <a:alphaModFix/>
            </a:blip>
            <a:srcRect/>
            <a:stretch/>
          </p:blipFill>
          <p:spPr>
            <a:xfrm>
              <a:off x="1655351955" y="2040877867"/>
              <a:ext cx="492131669" cy="104126421"/>
            </a:xfrm>
            <a:prstGeom prst="rect">
              <a:avLst/>
            </a:prstGeom>
            <a:noFill/>
            <a:ln>
              <a:noFill/>
            </a:ln>
          </p:spPr>
        </p:pic>
        <p:pic>
          <p:nvPicPr>
            <p:cNvPr id="172" name="Google Shape;172;p22"/>
            <p:cNvPicPr preferRelativeResize="0"/>
            <p:nvPr/>
          </p:nvPicPr>
          <p:blipFill rotWithShape="1">
            <a:blip r:embed="rId5">
              <a:alphaModFix/>
            </a:blip>
            <a:srcRect/>
            <a:stretch/>
          </p:blipFill>
          <p:spPr>
            <a:xfrm>
              <a:off x="0" y="0"/>
              <a:ext cx="2147483647" cy="142801948"/>
            </a:xfrm>
            <a:prstGeom prst="rect">
              <a:avLst/>
            </a:prstGeom>
            <a:noFill/>
            <a:ln>
              <a:noFill/>
            </a:ln>
          </p:spPr>
        </p:pic>
        <p:sp>
          <p:nvSpPr>
            <p:cNvPr id="173" name="Google Shape;173;p22"/>
            <p:cNvSpPr txBox="1"/>
            <p:nvPr/>
          </p:nvSpPr>
          <p:spPr>
            <a:xfrm>
              <a:off x="178956970" y="2061703119"/>
              <a:ext cx="912680554" cy="7140097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808080"/>
                </a:buClr>
                <a:buSzPts val="900"/>
                <a:buFont typeface="Calibri"/>
                <a:buNone/>
              </a:pPr>
              <a:r>
                <a:rPr lang="en-US" sz="900" b="0" i="0" u="none" strike="noStrike" cap="none">
                  <a:solidFill>
                    <a:srgbClr val="808080"/>
                  </a:solidFill>
                  <a:latin typeface="Calibri"/>
                  <a:ea typeface="Calibri"/>
                  <a:cs typeface="Calibri"/>
                  <a:sym typeface="Calibri"/>
                </a:rPr>
                <a:t>Seawright and Adolphson (c) 2011</a:t>
              </a:r>
              <a:endParaRPr/>
            </a:p>
          </p:txBody>
        </p:sp>
      </p:grpSp>
      <p:sp>
        <p:nvSpPr>
          <p:cNvPr id="174" name="Google Shape;17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5" name="Google Shape;17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6" name="Google Shape;17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marL="0" lvl="0" indent="0" algn="l" rtl="0">
              <a:spcBef>
                <a:spcPts val="0"/>
              </a:spcBef>
              <a:spcAft>
                <a:spcPts val="0"/>
              </a:spcAft>
              <a:buNone/>
            </a:pPr>
            <a:fld id="{00000000-1234-1234-1234-123412341234}" type="slidenum">
              <a:rPr lang="en-US" smtClean="0"/>
              <a:t>‹#›</a:t>
            </a:fld>
            <a:endParaRPr lang="en-US" sz="1400">
              <a:latin typeface="Arial"/>
              <a:ea typeface="Arial"/>
              <a:cs typeface="Arial"/>
              <a:sym typeface="Arial"/>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4"/>
          <p:cNvSpPr txBox="1">
            <a:spLocks noGrp="1"/>
          </p:cNvSpPr>
          <p:nvPr>
            <p:ph type="ctrTitle"/>
          </p:nvPr>
        </p:nvSpPr>
        <p:spPr>
          <a:xfrm>
            <a:off x="538450" y="512700"/>
            <a:ext cx="7845300" cy="1925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1A1E5E"/>
              </a:buClr>
              <a:buSzPts val="3200"/>
              <a:buFont typeface="Arial Black"/>
              <a:buNone/>
            </a:pPr>
            <a:r>
              <a:rPr lang="en-US" sz="3200" i="0" u="none" strike="noStrike" cap="none" dirty="0">
                <a:solidFill>
                  <a:srgbClr val="1A1E5E"/>
                </a:solidFill>
                <a:latin typeface="Times New Roman"/>
                <a:ea typeface="Times New Roman"/>
                <a:cs typeface="Times New Roman"/>
                <a:sym typeface="Times New Roman"/>
              </a:rPr>
              <a:t>Brexit: </a:t>
            </a:r>
            <a:r>
              <a:rPr lang="en-US" sz="3200" dirty="0">
                <a:solidFill>
                  <a:srgbClr val="1A1E5E"/>
                </a:solidFill>
                <a:latin typeface="Times New Roman"/>
                <a:ea typeface="Times New Roman"/>
                <a:cs typeface="Times New Roman"/>
                <a:sym typeface="Times New Roman"/>
              </a:rPr>
              <a:t>The European Perspective</a:t>
            </a:r>
            <a:endParaRPr dirty="0">
              <a:latin typeface="Times New Roman"/>
              <a:ea typeface="Times New Roman"/>
              <a:cs typeface="Times New Roman"/>
              <a:sym typeface="Times New Roman"/>
            </a:endParaRPr>
          </a:p>
        </p:txBody>
      </p:sp>
      <p:sp>
        <p:nvSpPr>
          <p:cNvPr id="191" name="Google Shape;191;p24"/>
          <p:cNvSpPr txBox="1">
            <a:spLocks noGrp="1"/>
          </p:cNvSpPr>
          <p:nvPr>
            <p:ph type="subTitle" idx="1"/>
          </p:nvPr>
        </p:nvSpPr>
        <p:spPr>
          <a:xfrm>
            <a:off x="409575" y="2438400"/>
            <a:ext cx="8325000" cy="3543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888888"/>
              </a:buClr>
              <a:buSzPts val="2800"/>
              <a:buFont typeface="Arial"/>
              <a:buNone/>
            </a:pPr>
            <a:endParaRPr sz="2800" b="0" i="0" u="none" strike="noStrike" cap="none" dirty="0">
              <a:solidFill>
                <a:schemeClr val="dk2"/>
              </a:solidFill>
              <a:latin typeface="Calibri"/>
              <a:ea typeface="Calibri"/>
              <a:cs typeface="Calibri"/>
              <a:sym typeface="Calibri"/>
            </a:endParaRPr>
          </a:p>
          <a:p>
            <a:pPr marL="0" marR="0" lvl="0" indent="0" algn="ctr" rtl="0">
              <a:lnSpc>
                <a:spcPct val="100000"/>
              </a:lnSpc>
              <a:spcBef>
                <a:spcPts val="560"/>
              </a:spcBef>
              <a:spcAft>
                <a:spcPts val="0"/>
              </a:spcAft>
              <a:buClr>
                <a:srgbClr val="888888"/>
              </a:buClr>
              <a:buSzPts val="2800"/>
              <a:buFont typeface="Arial"/>
              <a:buNone/>
            </a:pPr>
            <a:endParaRPr sz="2800" b="0" i="0" u="none" strike="noStrike" cap="none" dirty="0">
              <a:solidFill>
                <a:schemeClr val="dk2"/>
              </a:solidFill>
              <a:latin typeface="Calibri"/>
              <a:ea typeface="Calibri"/>
              <a:cs typeface="Calibri"/>
              <a:sym typeface="Calibri"/>
            </a:endParaRPr>
          </a:p>
          <a:p>
            <a:pPr marL="2286000" marR="0" lvl="0" indent="457200" algn="l" rtl="0">
              <a:lnSpc>
                <a:spcPct val="100000"/>
              </a:lnSpc>
              <a:spcBef>
                <a:spcPts val="560"/>
              </a:spcBef>
              <a:spcAft>
                <a:spcPts val="0"/>
              </a:spcAft>
              <a:buClr>
                <a:schemeClr val="dk2"/>
              </a:buClr>
              <a:buSzPts val="2800"/>
              <a:buFont typeface="Arial"/>
              <a:buNone/>
            </a:pPr>
            <a:r>
              <a:rPr lang="en-US" sz="2800" dirty="0">
                <a:solidFill>
                  <a:schemeClr val="dk2"/>
                </a:solidFill>
                <a:latin typeface="Times New Roman"/>
                <a:ea typeface="Times New Roman"/>
                <a:cs typeface="Times New Roman"/>
                <a:sym typeface="Times New Roman"/>
              </a:rPr>
              <a:t>Franz Kolb, Director </a:t>
            </a:r>
            <a:endParaRPr sz="2800" dirty="0">
              <a:solidFill>
                <a:schemeClr val="dk2"/>
              </a:solidFill>
              <a:latin typeface="Times New Roman"/>
              <a:ea typeface="Times New Roman"/>
              <a:cs typeface="Times New Roman"/>
              <a:sym typeface="Times New Roman"/>
            </a:endParaRPr>
          </a:p>
          <a:p>
            <a:pPr marL="0" marR="0" lvl="0" indent="0" algn="ctr" rtl="0">
              <a:lnSpc>
                <a:spcPct val="100000"/>
              </a:lnSpc>
              <a:spcBef>
                <a:spcPts val="560"/>
              </a:spcBef>
              <a:spcAft>
                <a:spcPts val="0"/>
              </a:spcAft>
              <a:buClr>
                <a:schemeClr val="dk2"/>
              </a:buClr>
              <a:buSzPts val="2800"/>
              <a:buFont typeface="Arial"/>
              <a:buNone/>
            </a:pPr>
            <a:r>
              <a:rPr lang="en-US" sz="2800" dirty="0">
                <a:solidFill>
                  <a:schemeClr val="dk2"/>
                </a:solidFill>
                <a:latin typeface="Times New Roman"/>
                <a:ea typeface="Times New Roman"/>
                <a:cs typeface="Times New Roman"/>
                <a:sym typeface="Times New Roman"/>
              </a:rPr>
              <a:t>International Trade and Diplomacy</a:t>
            </a:r>
            <a:endParaRPr sz="2800" dirty="0">
              <a:solidFill>
                <a:schemeClr val="dk2"/>
              </a:solidFill>
              <a:latin typeface="Times New Roman"/>
              <a:ea typeface="Times New Roman"/>
              <a:cs typeface="Times New Roman"/>
              <a:sym typeface="Times New Roman"/>
            </a:endParaRPr>
          </a:p>
          <a:p>
            <a:pPr marL="0" marR="0" lvl="0" indent="0" algn="ctr" rtl="0">
              <a:lnSpc>
                <a:spcPct val="100000"/>
              </a:lnSpc>
              <a:spcBef>
                <a:spcPts val="560"/>
              </a:spcBef>
              <a:spcAft>
                <a:spcPts val="0"/>
              </a:spcAft>
              <a:buClr>
                <a:schemeClr val="dk2"/>
              </a:buClr>
              <a:buSzPts val="2800"/>
              <a:buFont typeface="Arial"/>
              <a:buNone/>
            </a:pPr>
            <a:r>
              <a:rPr lang="en-US" sz="2800" dirty="0">
                <a:solidFill>
                  <a:schemeClr val="dk2"/>
                </a:solidFill>
                <a:latin typeface="Times New Roman"/>
                <a:ea typeface="Times New Roman"/>
                <a:cs typeface="Times New Roman"/>
                <a:sym typeface="Times New Roman"/>
              </a:rPr>
              <a:t>Governor’s Office of Economic Development</a:t>
            </a:r>
            <a:endParaRPr sz="2800" dirty="0">
              <a:solidFill>
                <a:schemeClr val="dk2"/>
              </a:solidFill>
              <a:latin typeface="Times New Roman"/>
              <a:ea typeface="Times New Roman"/>
              <a:cs typeface="Times New Roman"/>
              <a:sym typeface="Times New Roman"/>
            </a:endParaRPr>
          </a:p>
          <a:p>
            <a:pPr marL="0" marR="0" lvl="0" indent="0" algn="ctr" rtl="0">
              <a:lnSpc>
                <a:spcPct val="100000"/>
              </a:lnSpc>
              <a:spcBef>
                <a:spcPts val="560"/>
              </a:spcBef>
              <a:spcAft>
                <a:spcPts val="0"/>
              </a:spcAft>
              <a:buClr>
                <a:schemeClr val="dk2"/>
              </a:buClr>
              <a:buSzPts val="2800"/>
              <a:buFont typeface="Arial"/>
              <a:buNone/>
            </a:pPr>
            <a:r>
              <a:rPr lang="en-US" sz="2800" dirty="0">
                <a:solidFill>
                  <a:schemeClr val="dk2"/>
                </a:solidFill>
                <a:latin typeface="Times New Roman"/>
                <a:ea typeface="Times New Roman"/>
                <a:cs typeface="Times New Roman"/>
                <a:sym typeface="Times New Roman"/>
              </a:rPr>
              <a:t>State of Utah</a:t>
            </a:r>
            <a:endParaRPr sz="2800" dirty="0">
              <a:solidFill>
                <a:schemeClr val="dk2"/>
              </a:solidFill>
              <a:latin typeface="Times New Roman"/>
              <a:ea typeface="Times New Roman"/>
              <a:cs typeface="Times New Roman"/>
              <a:sym typeface="Times New Roman"/>
            </a:endParaRPr>
          </a:p>
          <a:p>
            <a:pPr marL="0" marR="0" lvl="0" indent="0" algn="ctr" rtl="0">
              <a:lnSpc>
                <a:spcPct val="100000"/>
              </a:lnSpc>
              <a:spcBef>
                <a:spcPts val="560"/>
              </a:spcBef>
              <a:spcAft>
                <a:spcPts val="0"/>
              </a:spcAft>
              <a:buClr>
                <a:schemeClr val="dk2"/>
              </a:buClr>
              <a:buSzPts val="2800"/>
              <a:buFont typeface="Arial"/>
              <a:buNone/>
            </a:pPr>
            <a:r>
              <a:rPr lang="en-US" sz="2800" dirty="0">
                <a:solidFill>
                  <a:schemeClr val="dk2"/>
                </a:solidFill>
                <a:latin typeface="Times New Roman"/>
                <a:ea typeface="Times New Roman"/>
                <a:cs typeface="Times New Roman"/>
                <a:sym typeface="Times New Roman"/>
              </a:rPr>
              <a:t>Honorary Consul for the Republic of Austria</a:t>
            </a:r>
            <a:endParaRPr sz="2800" dirty="0">
              <a:solidFill>
                <a:schemeClr val="dk2"/>
              </a:solidFill>
              <a:latin typeface="Times New Roman"/>
              <a:ea typeface="Times New Roman"/>
              <a:cs typeface="Times New Roman"/>
              <a:sym typeface="Times New Roman"/>
            </a:endParaRPr>
          </a:p>
          <a:p>
            <a:pPr marL="0" marR="0" lvl="0" indent="0" algn="ctr" rtl="0">
              <a:lnSpc>
                <a:spcPct val="100000"/>
              </a:lnSpc>
              <a:spcBef>
                <a:spcPts val="560"/>
              </a:spcBef>
              <a:spcAft>
                <a:spcPts val="0"/>
              </a:spcAft>
              <a:buClr>
                <a:schemeClr val="dk2"/>
              </a:buClr>
              <a:buSzPts val="2800"/>
              <a:buFont typeface="Arial"/>
              <a:buNone/>
            </a:pPr>
            <a:endParaRPr sz="2800" dirty="0">
              <a:solidFill>
                <a:schemeClr val="dk2"/>
              </a:solidFill>
            </a:endParaRPr>
          </a:p>
          <a:p>
            <a:pPr marL="0" marR="0" lvl="0" indent="0" algn="ctr" rtl="0">
              <a:spcBef>
                <a:spcPts val="560"/>
              </a:spcBef>
              <a:spcAft>
                <a:spcPts val="0"/>
              </a:spcAft>
              <a:buClr>
                <a:srgbClr val="888888"/>
              </a:buClr>
              <a:buSzPts val="2800"/>
              <a:buFont typeface="Arial"/>
              <a:buNone/>
            </a:pPr>
            <a:endParaRPr sz="2800" b="0" i="0" u="none" strike="noStrike" cap="none" dirty="0">
              <a:solidFill>
                <a:schemeClr val="dk2"/>
              </a:solidFill>
              <a:latin typeface="Calibri"/>
              <a:ea typeface="Calibri"/>
              <a:cs typeface="Calibri"/>
              <a:sym typeface="Calibri"/>
            </a:endParaRPr>
          </a:p>
        </p:txBody>
      </p:sp>
      <p:grpSp>
        <p:nvGrpSpPr>
          <p:cNvPr id="188" name="Google Shape;188;p24"/>
          <p:cNvGrpSpPr/>
          <p:nvPr/>
        </p:nvGrpSpPr>
        <p:grpSpPr>
          <a:xfrm>
            <a:off x="0" y="0"/>
            <a:ext cx="9144000" cy="6875462"/>
            <a:chOff x="0" y="0"/>
            <a:chExt cx="2147483647" cy="2147483647"/>
          </a:xfrm>
        </p:grpSpPr>
        <p:pic>
          <p:nvPicPr>
            <p:cNvPr id="189" name="Google Shape;189;p24"/>
            <p:cNvPicPr preferRelativeResize="0"/>
            <p:nvPr/>
          </p:nvPicPr>
          <p:blipFill rotWithShape="1">
            <a:blip r:embed="rId3">
              <a:alphaModFix/>
            </a:blip>
            <a:srcRect/>
            <a:stretch/>
          </p:blipFill>
          <p:spPr>
            <a:xfrm>
              <a:off x="0" y="2040877867"/>
              <a:ext cx="1779876113" cy="106605779"/>
            </a:xfrm>
            <a:prstGeom prst="rect">
              <a:avLst/>
            </a:prstGeom>
            <a:noFill/>
            <a:ln>
              <a:noFill/>
            </a:ln>
          </p:spPr>
        </p:pic>
        <p:pic>
          <p:nvPicPr>
            <p:cNvPr id="190" name="Google Shape;190;p24"/>
            <p:cNvPicPr preferRelativeResize="0"/>
            <p:nvPr/>
          </p:nvPicPr>
          <p:blipFill rotWithShape="1">
            <a:blip r:embed="rId4">
              <a:alphaModFix/>
            </a:blip>
            <a:srcRect/>
            <a:stretch/>
          </p:blipFill>
          <p:spPr>
            <a:xfrm>
              <a:off x="0" y="0"/>
              <a:ext cx="2147483647" cy="142801948"/>
            </a:xfrm>
            <a:prstGeom prst="rect">
              <a:avLst/>
            </a:prstGeom>
            <a:noFill/>
            <a:ln>
              <a:noFill/>
            </a:ln>
          </p:spPr>
        </p:pic>
      </p:grpSp>
      <p:pic>
        <p:nvPicPr>
          <p:cNvPr id="192" name="Google Shape;192;p24"/>
          <p:cNvPicPr preferRelativeResize="0"/>
          <p:nvPr/>
        </p:nvPicPr>
        <p:blipFill rotWithShape="1">
          <a:blip r:embed="rId5">
            <a:alphaModFix/>
          </a:blip>
          <a:srcRect/>
          <a:stretch/>
        </p:blipFill>
        <p:spPr>
          <a:xfrm>
            <a:off x="3214125" y="1064449"/>
            <a:ext cx="2493962" cy="249396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1"/>
          <p:cNvSpPr txBox="1">
            <a:spLocks noGrp="1"/>
          </p:cNvSpPr>
          <p:nvPr>
            <p:ph type="title"/>
          </p:nvPr>
        </p:nvSpPr>
        <p:spPr>
          <a:xfrm>
            <a:off x="457200" y="464073"/>
            <a:ext cx="8229600" cy="9537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a:latin typeface="Times New Roman"/>
                <a:ea typeface="Times New Roman"/>
                <a:cs typeface="Times New Roman"/>
                <a:sym typeface="Times New Roman"/>
              </a:rPr>
              <a:t>What is Soft Brexit?</a:t>
            </a:r>
            <a:endParaRPr>
              <a:latin typeface="Times New Roman"/>
              <a:ea typeface="Times New Roman"/>
              <a:cs typeface="Times New Roman"/>
              <a:sym typeface="Times New Roman"/>
            </a:endParaRPr>
          </a:p>
        </p:txBody>
      </p:sp>
      <p:sp>
        <p:nvSpPr>
          <p:cNvPr id="243" name="Google Shape;243;p31"/>
          <p:cNvSpPr txBox="1">
            <a:spLocks noGrp="1"/>
          </p:cNvSpPr>
          <p:nvPr>
            <p:ph idx="1"/>
          </p:nvPr>
        </p:nvSpPr>
        <p:spPr>
          <a:xfrm>
            <a:off x="457200" y="1192700"/>
            <a:ext cx="8229600" cy="4190700"/>
          </a:xfrm>
          <a:prstGeom prst="rect">
            <a:avLst/>
          </a:prstGeom>
        </p:spPr>
        <p:txBody>
          <a:bodyPr spcFirstLastPara="1" wrap="square" lIns="91425" tIns="45700" rIns="91425" bIns="45700" anchor="t" anchorCtr="0">
            <a:noAutofit/>
          </a:bodyPr>
          <a:lstStyle/>
          <a:p>
            <a:pPr marL="457200" lvl="0" indent="-342900" algn="l" rtl="0">
              <a:lnSpc>
                <a:spcPct val="100000"/>
              </a:lnSpc>
              <a:spcBef>
                <a:spcPts val="1200"/>
              </a:spcBef>
              <a:spcAft>
                <a:spcPts val="0"/>
              </a:spcAft>
              <a:buClr>
                <a:srgbClr val="281E1E"/>
              </a:buClr>
              <a:buSzPts val="1800"/>
              <a:buFont typeface="Times New Roman"/>
              <a:buChar char="●"/>
            </a:pPr>
            <a:r>
              <a:rPr lang="en-US" sz="1800">
                <a:solidFill>
                  <a:srgbClr val="281E1E"/>
                </a:solidFill>
                <a:latin typeface="Times New Roman"/>
                <a:ea typeface="Times New Roman"/>
                <a:cs typeface="Times New Roman"/>
                <a:sym typeface="Times New Roman"/>
              </a:rPr>
              <a:t>This approach would leave the UK's relationship with the EU as close as possible to the existing arrangements, and is preferred by many </a:t>
            </a:r>
            <a:r>
              <a:rPr lang="en-US" sz="1800" b="1">
                <a:solidFill>
                  <a:srgbClr val="281E1E"/>
                </a:solidFill>
                <a:latin typeface="Times New Roman"/>
                <a:ea typeface="Times New Roman"/>
                <a:cs typeface="Times New Roman"/>
                <a:sym typeface="Times New Roman"/>
              </a:rPr>
              <a:t>Remainers</a:t>
            </a:r>
            <a:r>
              <a:rPr lang="en-US" sz="1800">
                <a:solidFill>
                  <a:srgbClr val="281E1E"/>
                </a:solidFill>
                <a:latin typeface="Times New Roman"/>
                <a:ea typeface="Times New Roman"/>
                <a:cs typeface="Times New Roman"/>
                <a:sym typeface="Times New Roman"/>
              </a:rPr>
              <a:t>.</a:t>
            </a:r>
            <a:endParaRPr sz="1800">
              <a:solidFill>
                <a:srgbClr val="281E1E"/>
              </a:solidFill>
              <a:latin typeface="Times New Roman"/>
              <a:ea typeface="Times New Roman"/>
              <a:cs typeface="Times New Roman"/>
              <a:sym typeface="Times New Roman"/>
            </a:endParaRPr>
          </a:p>
          <a:p>
            <a:pPr marL="457200" lvl="0" indent="-342900" algn="l" rtl="0">
              <a:lnSpc>
                <a:spcPct val="100000"/>
              </a:lnSpc>
              <a:spcBef>
                <a:spcPts val="0"/>
              </a:spcBef>
              <a:spcAft>
                <a:spcPts val="0"/>
              </a:spcAft>
              <a:buClr>
                <a:srgbClr val="281E1E"/>
              </a:buClr>
              <a:buSzPts val="1800"/>
              <a:buFont typeface="Times New Roman"/>
              <a:buChar char="●"/>
            </a:pPr>
            <a:r>
              <a:rPr lang="en-US" sz="1800" b="1">
                <a:solidFill>
                  <a:srgbClr val="281E1E"/>
                </a:solidFill>
                <a:latin typeface="Times New Roman"/>
                <a:ea typeface="Times New Roman"/>
                <a:cs typeface="Times New Roman"/>
                <a:sym typeface="Times New Roman"/>
              </a:rPr>
              <a:t>The UK would no longer be a member of the EU and would not have a seat on the European Council.</a:t>
            </a:r>
            <a:r>
              <a:rPr lang="en-US" sz="1800">
                <a:solidFill>
                  <a:srgbClr val="281E1E"/>
                </a:solidFill>
                <a:latin typeface="Times New Roman"/>
                <a:ea typeface="Times New Roman"/>
                <a:cs typeface="Times New Roman"/>
                <a:sym typeface="Times New Roman"/>
              </a:rPr>
              <a:t> It would lose its MEPs and its European Commissioner. But, it would keep unfettered access to the European single market.</a:t>
            </a:r>
            <a:endParaRPr sz="1800">
              <a:solidFill>
                <a:srgbClr val="281E1E"/>
              </a:solidFill>
              <a:latin typeface="Times New Roman"/>
              <a:ea typeface="Times New Roman"/>
              <a:cs typeface="Times New Roman"/>
              <a:sym typeface="Times New Roman"/>
            </a:endParaRPr>
          </a:p>
          <a:p>
            <a:pPr marL="457200" lvl="0" indent="-342900" algn="l" rtl="0">
              <a:lnSpc>
                <a:spcPct val="100000"/>
              </a:lnSpc>
              <a:spcBef>
                <a:spcPts val="0"/>
              </a:spcBef>
              <a:spcAft>
                <a:spcPts val="0"/>
              </a:spcAft>
              <a:buClr>
                <a:srgbClr val="281E1E"/>
              </a:buClr>
              <a:buSzPts val="1800"/>
              <a:buFont typeface="Times New Roman"/>
              <a:buChar char="●"/>
            </a:pPr>
            <a:r>
              <a:rPr lang="en-US" sz="1800">
                <a:solidFill>
                  <a:srgbClr val="281E1E"/>
                </a:solidFill>
                <a:latin typeface="Times New Roman"/>
                <a:ea typeface="Times New Roman"/>
                <a:cs typeface="Times New Roman"/>
                <a:sym typeface="Times New Roman"/>
              </a:rPr>
              <a:t>Goods and services would be traded with the remaining EU states on a tariff-free basis and financial firms would keep their "passporting" rights to sell services and operate branches in the EU. </a:t>
            </a:r>
            <a:r>
              <a:rPr lang="en-US" sz="1800" b="1">
                <a:solidFill>
                  <a:srgbClr val="281E1E"/>
                </a:solidFill>
                <a:latin typeface="Times New Roman"/>
                <a:ea typeface="Times New Roman"/>
                <a:cs typeface="Times New Roman"/>
                <a:sym typeface="Times New Roman"/>
              </a:rPr>
              <a:t>Britain would remain within the EU's customs union, meaning that exports would not be subject to border checks. </a:t>
            </a:r>
            <a:endParaRPr sz="1800" b="1">
              <a:solidFill>
                <a:srgbClr val="281E1E"/>
              </a:solidFill>
              <a:latin typeface="Times New Roman"/>
              <a:ea typeface="Times New Roman"/>
              <a:cs typeface="Times New Roman"/>
              <a:sym typeface="Times New Roman"/>
            </a:endParaRPr>
          </a:p>
          <a:p>
            <a:pPr marL="457200" lvl="0" indent="-342900" algn="l" rtl="0">
              <a:lnSpc>
                <a:spcPct val="100000"/>
              </a:lnSpc>
              <a:spcBef>
                <a:spcPts val="0"/>
              </a:spcBef>
              <a:spcAft>
                <a:spcPts val="0"/>
              </a:spcAft>
              <a:buClr>
                <a:srgbClr val="281E1E"/>
              </a:buClr>
              <a:buSzPts val="1800"/>
              <a:buFont typeface="Times New Roman"/>
              <a:buChar char="●"/>
            </a:pPr>
            <a:r>
              <a:rPr lang="en-US" sz="1800">
                <a:solidFill>
                  <a:srgbClr val="281E1E"/>
                </a:solidFill>
                <a:latin typeface="Times New Roman"/>
                <a:ea typeface="Times New Roman"/>
                <a:cs typeface="Times New Roman"/>
                <a:sym typeface="Times New Roman"/>
              </a:rPr>
              <a:t>It is likely that a "soft Brexit" deal would insist on Britain observing the</a:t>
            </a:r>
            <a:r>
              <a:rPr lang="en-US" sz="1800" b="1">
                <a:solidFill>
                  <a:srgbClr val="281E1E"/>
                </a:solidFill>
                <a:latin typeface="Times New Roman"/>
                <a:ea typeface="Times New Roman"/>
                <a:cs typeface="Times New Roman"/>
                <a:sym typeface="Times New Roman"/>
              </a:rPr>
              <a:t> "four freedoms"</a:t>
            </a:r>
            <a:r>
              <a:rPr lang="en-US" sz="1800">
                <a:solidFill>
                  <a:srgbClr val="281E1E"/>
                </a:solidFill>
                <a:latin typeface="Times New Roman"/>
                <a:ea typeface="Times New Roman"/>
                <a:cs typeface="Times New Roman"/>
                <a:sym typeface="Times New Roman"/>
              </a:rPr>
              <a:t>, meaning continued free access for European nationals to work and settle in the UK.</a:t>
            </a:r>
            <a:endParaRPr sz="1800">
              <a:solidFill>
                <a:srgbClr val="281E1E"/>
              </a:solidFill>
              <a:latin typeface="Times New Roman"/>
              <a:ea typeface="Times New Roman"/>
              <a:cs typeface="Times New Roman"/>
              <a:sym typeface="Times New Roman"/>
            </a:endParaRPr>
          </a:p>
          <a:p>
            <a:pPr marL="0" lvl="0" indent="0" algn="l" rtl="0">
              <a:spcBef>
                <a:spcPts val="1200"/>
              </a:spcBef>
              <a:spcAft>
                <a:spcPts val="0"/>
              </a:spcAft>
              <a:buNone/>
            </a:pP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2"/>
          <p:cNvSpPr txBox="1">
            <a:spLocks noGrp="1"/>
          </p:cNvSpPr>
          <p:nvPr>
            <p:ph type="title"/>
          </p:nvPr>
        </p:nvSpPr>
        <p:spPr>
          <a:xfrm>
            <a:off x="457200" y="274652"/>
            <a:ext cx="8229600" cy="13254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a:latin typeface="Times New Roman"/>
                <a:ea typeface="Times New Roman"/>
                <a:cs typeface="Times New Roman"/>
                <a:sym typeface="Times New Roman"/>
              </a:rPr>
              <a:t>What will happen to Britain if it leaves…?</a:t>
            </a:r>
            <a:endParaRPr>
              <a:latin typeface="Times New Roman"/>
              <a:ea typeface="Times New Roman"/>
              <a:cs typeface="Times New Roman"/>
              <a:sym typeface="Times New Roman"/>
            </a:endParaRPr>
          </a:p>
        </p:txBody>
      </p:sp>
      <p:sp>
        <p:nvSpPr>
          <p:cNvPr id="250" name="Google Shape;250;p32"/>
          <p:cNvSpPr txBox="1">
            <a:spLocks noGrp="1"/>
          </p:cNvSpPr>
          <p:nvPr>
            <p:ph idx="1"/>
          </p:nvPr>
        </p:nvSpPr>
        <p:spPr>
          <a:prstGeom prst="rect">
            <a:avLst/>
          </a:prstGeom>
        </p:spPr>
        <p:txBody>
          <a:bodyPr spcFirstLastPara="1" wrap="square" lIns="91425" tIns="45700" rIns="91425" bIns="45700" anchor="t" anchorCtr="0">
            <a:noAutofit/>
          </a:bodyPr>
          <a:lstStyle/>
          <a:p>
            <a:pPr marL="457200" lvl="0" indent="-342900" algn="l" rtl="0">
              <a:spcBef>
                <a:spcPts val="640"/>
              </a:spcBef>
              <a:spcAft>
                <a:spcPts val="0"/>
              </a:spcAft>
              <a:buClr>
                <a:srgbClr val="333333"/>
              </a:buClr>
              <a:buSzPts val="1800"/>
              <a:buFont typeface="Times New Roman"/>
              <a:buChar char="●"/>
            </a:pPr>
            <a:r>
              <a:rPr lang="en-US" sz="1800" dirty="0">
                <a:solidFill>
                  <a:srgbClr val="333333"/>
                </a:solidFill>
                <a:highlight>
                  <a:srgbClr val="FFFFFF"/>
                </a:highlight>
                <a:latin typeface="Times New Roman"/>
                <a:ea typeface="Times New Roman"/>
                <a:cs typeface="Times New Roman"/>
                <a:sym typeface="Times New Roman"/>
              </a:rPr>
              <a:t>Without access to the union’s open markets, </a:t>
            </a:r>
            <a:r>
              <a:rPr lang="en-US" sz="1800" b="1" dirty="0">
                <a:solidFill>
                  <a:srgbClr val="333333"/>
                </a:solidFill>
                <a:highlight>
                  <a:srgbClr val="FFFFFF"/>
                </a:highlight>
                <a:latin typeface="Times New Roman"/>
                <a:ea typeface="Times New Roman"/>
                <a:cs typeface="Times New Roman"/>
                <a:sym typeface="Times New Roman"/>
              </a:rPr>
              <a:t>Britain would probably lose trade and investment. </a:t>
            </a:r>
            <a:r>
              <a:rPr lang="en-US" sz="1800" dirty="0">
                <a:solidFill>
                  <a:srgbClr val="333333"/>
                </a:solidFill>
                <a:highlight>
                  <a:srgbClr val="FFFFFF"/>
                </a:highlight>
                <a:latin typeface="Times New Roman"/>
                <a:ea typeface="Times New Roman"/>
                <a:cs typeface="Times New Roman"/>
                <a:sym typeface="Times New Roman"/>
              </a:rPr>
              <a:t>And while the influx of migrant workers has created anxiety over British culture and identity, losing that labor force could lead to lower productivity, slower economic growth and decreased job opportunities.</a:t>
            </a:r>
            <a:endParaRPr sz="1800" dirty="0">
              <a:solidFill>
                <a:srgbClr val="333333"/>
              </a:solidFill>
              <a:highlight>
                <a:srgbClr val="FFFFFF"/>
              </a:highlight>
              <a:latin typeface="Times New Roman"/>
              <a:ea typeface="Times New Roman"/>
              <a:cs typeface="Times New Roman"/>
              <a:sym typeface="Times New Roman"/>
            </a:endParaRPr>
          </a:p>
          <a:p>
            <a:pPr marL="457200" lvl="0" indent="-342900" algn="l" rtl="0">
              <a:spcBef>
                <a:spcPts val="0"/>
              </a:spcBef>
              <a:spcAft>
                <a:spcPts val="0"/>
              </a:spcAft>
              <a:buClr>
                <a:srgbClr val="333333"/>
              </a:buClr>
              <a:buSzPts val="1800"/>
              <a:buFont typeface="Times New Roman"/>
              <a:buChar char="●"/>
            </a:pPr>
            <a:r>
              <a:rPr lang="en-US" sz="1800" dirty="0">
                <a:solidFill>
                  <a:srgbClr val="333333"/>
                </a:solidFill>
                <a:highlight>
                  <a:srgbClr val="FFFFFF"/>
                </a:highlight>
                <a:latin typeface="Times New Roman"/>
                <a:ea typeface="Times New Roman"/>
                <a:cs typeface="Times New Roman"/>
                <a:sym typeface="Times New Roman"/>
              </a:rPr>
              <a:t>A Brexit could also quickly spawn,  a “</a:t>
            </a:r>
            <a:r>
              <a:rPr lang="en-US" sz="1800" b="1" dirty="0" err="1">
                <a:solidFill>
                  <a:srgbClr val="333333"/>
                </a:solidFill>
                <a:highlight>
                  <a:srgbClr val="FFFFFF"/>
                </a:highlight>
                <a:latin typeface="Times New Roman"/>
                <a:ea typeface="Times New Roman"/>
                <a:cs typeface="Times New Roman"/>
                <a:sym typeface="Times New Roman"/>
              </a:rPr>
              <a:t>Scexit</a:t>
            </a:r>
            <a:r>
              <a:rPr lang="en-US" sz="1800" dirty="0">
                <a:solidFill>
                  <a:srgbClr val="333333"/>
                </a:solidFill>
                <a:highlight>
                  <a:srgbClr val="FFFFFF"/>
                </a:highlight>
                <a:latin typeface="Times New Roman"/>
                <a:ea typeface="Times New Roman"/>
                <a:cs typeface="Times New Roman"/>
                <a:sym typeface="Times New Roman"/>
              </a:rPr>
              <a:t>.” Nicola Sturgeon, the first minister of Scotland, has said that if Britain votes to leave the European Union, she will hold a new referendum in which Scots could vote to exit Britain — and then rejoin the union as an independent </a:t>
            </a:r>
            <a:r>
              <a:rPr lang="en-US" sz="1800" dirty="0" smtClean="0">
                <a:solidFill>
                  <a:srgbClr val="333333"/>
                </a:solidFill>
                <a:highlight>
                  <a:srgbClr val="FFFFFF"/>
                </a:highlight>
                <a:latin typeface="Times New Roman"/>
                <a:ea typeface="Times New Roman"/>
                <a:cs typeface="Times New Roman"/>
                <a:sym typeface="Times New Roman"/>
              </a:rPr>
              <a:t>nation.</a:t>
            </a:r>
            <a:endParaRPr sz="1800" dirty="0">
              <a:solidFill>
                <a:srgbClr val="333333"/>
              </a:solidFill>
              <a:highlight>
                <a:srgbClr val="FFFFFF"/>
              </a:highlight>
              <a:latin typeface="Times New Roman"/>
              <a:ea typeface="Times New Roman"/>
              <a:cs typeface="Times New Roman"/>
              <a:sym typeface="Times New Roman"/>
            </a:endParaRPr>
          </a:p>
          <a:p>
            <a:pPr marL="457200" lvl="0" indent="-342900" algn="l" rtl="0">
              <a:spcBef>
                <a:spcPts val="0"/>
              </a:spcBef>
              <a:spcAft>
                <a:spcPts val="0"/>
              </a:spcAft>
              <a:buClr>
                <a:srgbClr val="333333"/>
              </a:buClr>
              <a:buSzPts val="1800"/>
              <a:buFont typeface="Times New Roman"/>
              <a:buChar char="●"/>
            </a:pPr>
            <a:r>
              <a:rPr lang="en-US" sz="1800" dirty="0">
                <a:solidFill>
                  <a:srgbClr val="333333"/>
                </a:solidFill>
                <a:highlight>
                  <a:srgbClr val="FFFFFF"/>
                </a:highlight>
                <a:latin typeface="Times New Roman"/>
                <a:ea typeface="Times New Roman"/>
                <a:cs typeface="Times New Roman"/>
                <a:sym typeface="Times New Roman"/>
              </a:rPr>
              <a:t>Britain makes up about </a:t>
            </a:r>
            <a:r>
              <a:rPr lang="en-US" sz="1800" b="1" dirty="0">
                <a:solidFill>
                  <a:srgbClr val="333333"/>
                </a:solidFill>
                <a:highlight>
                  <a:srgbClr val="FFFFFF"/>
                </a:highlight>
                <a:latin typeface="Times New Roman"/>
                <a:ea typeface="Times New Roman"/>
                <a:cs typeface="Times New Roman"/>
                <a:sym typeface="Times New Roman"/>
              </a:rPr>
              <a:t>a sixth of the European Union’s economy</a:t>
            </a:r>
            <a:r>
              <a:rPr lang="en-US" sz="1800" dirty="0">
                <a:solidFill>
                  <a:srgbClr val="333333"/>
                </a:solidFill>
                <a:highlight>
                  <a:srgbClr val="FFFFFF"/>
                </a:highlight>
                <a:latin typeface="Times New Roman"/>
                <a:ea typeface="Times New Roman"/>
                <a:cs typeface="Times New Roman"/>
                <a:sym typeface="Times New Roman"/>
              </a:rPr>
              <a:t>. A Brexit, Mr. </a:t>
            </a:r>
            <a:r>
              <a:rPr lang="en-US" sz="1800" dirty="0" err="1">
                <a:solidFill>
                  <a:srgbClr val="333333"/>
                </a:solidFill>
                <a:highlight>
                  <a:srgbClr val="FFFFFF"/>
                </a:highlight>
                <a:latin typeface="Times New Roman"/>
                <a:ea typeface="Times New Roman"/>
                <a:cs typeface="Times New Roman"/>
                <a:sym typeface="Times New Roman"/>
              </a:rPr>
              <a:t>Klaas</a:t>
            </a:r>
            <a:r>
              <a:rPr lang="en-US" sz="1800" dirty="0">
                <a:solidFill>
                  <a:srgbClr val="333333"/>
                </a:solidFill>
                <a:highlight>
                  <a:srgbClr val="FFFFFF"/>
                </a:highlight>
                <a:latin typeface="Times New Roman"/>
                <a:ea typeface="Times New Roman"/>
                <a:cs typeface="Times New Roman"/>
                <a:sym typeface="Times New Roman"/>
              </a:rPr>
              <a:t> said, “would be akin to California and Florida being lopped off the U.S. economy.”</a:t>
            </a:r>
            <a:endParaRPr sz="1800" dirty="0">
              <a:solidFill>
                <a:srgbClr val="333333"/>
              </a:solidFill>
              <a:highlight>
                <a:srgbClr val="FFFFFF"/>
              </a:highlight>
              <a:latin typeface="Times New Roman"/>
              <a:ea typeface="Times New Roman"/>
              <a:cs typeface="Times New Roman"/>
              <a:sym typeface="Times New Roman"/>
            </a:endParaRPr>
          </a:p>
          <a:p>
            <a:pPr marL="457200" lvl="0" indent="-342900" algn="l" rtl="0">
              <a:spcBef>
                <a:spcPts val="0"/>
              </a:spcBef>
              <a:spcAft>
                <a:spcPts val="0"/>
              </a:spcAft>
              <a:buClr>
                <a:srgbClr val="333333"/>
              </a:buClr>
              <a:buSzPts val="1800"/>
              <a:buFont typeface="Times New Roman"/>
              <a:buChar char="●"/>
            </a:pPr>
            <a:r>
              <a:rPr lang="en-US" sz="1800" dirty="0">
                <a:solidFill>
                  <a:srgbClr val="333333"/>
                </a:solidFill>
                <a:highlight>
                  <a:srgbClr val="FFFFFF"/>
                </a:highlight>
                <a:latin typeface="Times New Roman"/>
                <a:ea typeface="Times New Roman"/>
                <a:cs typeface="Times New Roman"/>
                <a:sym typeface="Times New Roman"/>
              </a:rPr>
              <a:t>The implications for the European project itself are unclear, but that </a:t>
            </a:r>
            <a:r>
              <a:rPr lang="en-US" sz="1800" b="1" dirty="0">
                <a:solidFill>
                  <a:srgbClr val="333333"/>
                </a:solidFill>
                <a:highlight>
                  <a:srgbClr val="FFFFFF"/>
                </a:highlight>
                <a:latin typeface="Times New Roman"/>
                <a:ea typeface="Times New Roman"/>
                <a:cs typeface="Times New Roman"/>
                <a:sym typeface="Times New Roman"/>
              </a:rPr>
              <a:t>uncertainty </a:t>
            </a:r>
            <a:r>
              <a:rPr lang="en-US" sz="1800" dirty="0">
                <a:solidFill>
                  <a:srgbClr val="333333"/>
                </a:solidFill>
                <a:highlight>
                  <a:srgbClr val="FFFFFF"/>
                </a:highlight>
                <a:latin typeface="Times New Roman"/>
                <a:ea typeface="Times New Roman"/>
                <a:cs typeface="Times New Roman"/>
                <a:sym typeface="Times New Roman"/>
              </a:rPr>
              <a:t>may be the greatest threat to the union, which has helped bring Europe </a:t>
            </a:r>
            <a:r>
              <a:rPr lang="en-US" sz="1800" b="1" dirty="0">
                <a:solidFill>
                  <a:srgbClr val="333333"/>
                </a:solidFill>
                <a:highlight>
                  <a:srgbClr val="FFFFFF"/>
                </a:highlight>
                <a:latin typeface="Times New Roman"/>
                <a:ea typeface="Times New Roman"/>
                <a:cs typeface="Times New Roman"/>
                <a:sym typeface="Times New Roman"/>
              </a:rPr>
              <a:t>70 years of peace </a:t>
            </a:r>
            <a:r>
              <a:rPr lang="en-US" sz="1800" dirty="0">
                <a:solidFill>
                  <a:srgbClr val="333333"/>
                </a:solidFill>
                <a:highlight>
                  <a:srgbClr val="FFFFFF"/>
                </a:highlight>
                <a:latin typeface="Times New Roman"/>
                <a:ea typeface="Times New Roman"/>
                <a:cs typeface="Times New Roman"/>
                <a:sym typeface="Times New Roman"/>
              </a:rPr>
              <a:t>and is already under growing strain.</a:t>
            </a:r>
            <a:endParaRPr sz="1800" dirty="0">
              <a:solidFill>
                <a:srgbClr val="333333"/>
              </a:solidFill>
              <a:highlight>
                <a:srgbClr val="FFFFFF"/>
              </a:highlight>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3"/>
          <p:cNvSpPr txBox="1">
            <a:spLocks noGrp="1"/>
          </p:cNvSpPr>
          <p:nvPr>
            <p:ph type="title"/>
          </p:nvPr>
        </p:nvSpPr>
        <p:spPr>
          <a:xfrm>
            <a:off x="457200" y="412499"/>
            <a:ext cx="8229600" cy="10050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a:latin typeface="Times New Roman"/>
                <a:ea typeface="Times New Roman"/>
                <a:cs typeface="Times New Roman"/>
                <a:sym typeface="Times New Roman"/>
              </a:rPr>
              <a:t>Why is Brexit taking so long?</a:t>
            </a:r>
            <a:endParaRPr>
              <a:latin typeface="Times New Roman"/>
              <a:ea typeface="Times New Roman"/>
              <a:cs typeface="Times New Roman"/>
              <a:sym typeface="Times New Roman"/>
            </a:endParaRPr>
          </a:p>
        </p:txBody>
      </p:sp>
      <p:sp>
        <p:nvSpPr>
          <p:cNvPr id="257" name="Google Shape;257;p33"/>
          <p:cNvSpPr txBox="1">
            <a:spLocks noGrp="1"/>
          </p:cNvSpPr>
          <p:nvPr>
            <p:ph idx="1"/>
          </p:nvPr>
        </p:nvSpPr>
        <p:spPr>
          <a:xfrm>
            <a:off x="244225" y="1128800"/>
            <a:ext cx="5548800" cy="4933800"/>
          </a:xfrm>
          <a:prstGeom prst="rect">
            <a:avLst/>
          </a:prstGeom>
        </p:spPr>
        <p:txBody>
          <a:bodyPr spcFirstLastPara="1" wrap="square" lIns="91425" tIns="45700" rIns="91425" bIns="45700" anchor="t" anchorCtr="0">
            <a:noAutofit/>
          </a:bodyPr>
          <a:lstStyle/>
          <a:p>
            <a:pPr marL="457200" lvl="0" indent="-342900" algn="l" rtl="0">
              <a:spcBef>
                <a:spcPts val="640"/>
              </a:spcBef>
              <a:spcAft>
                <a:spcPts val="0"/>
              </a:spcAft>
              <a:buSzPts val="1800"/>
              <a:buFont typeface="Times New Roman"/>
              <a:buChar char="●"/>
            </a:pPr>
            <a:r>
              <a:rPr lang="en-US" sz="1800">
                <a:latin typeface="Times New Roman"/>
                <a:ea typeface="Times New Roman"/>
                <a:cs typeface="Times New Roman"/>
                <a:sym typeface="Times New Roman"/>
              </a:rPr>
              <a:t>Voted in 2016...why the wait?</a:t>
            </a:r>
            <a:endParaRPr sz="180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US" sz="1800">
                <a:latin typeface="Times New Roman"/>
                <a:ea typeface="Times New Roman"/>
                <a:cs typeface="Times New Roman"/>
                <a:sym typeface="Times New Roman"/>
              </a:rPr>
              <a:t>None of the major players has ever left the European Nation before.</a:t>
            </a:r>
            <a:endParaRPr sz="180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US" sz="1800">
                <a:latin typeface="Times New Roman"/>
                <a:ea typeface="Times New Roman"/>
                <a:cs typeface="Times New Roman"/>
                <a:sym typeface="Times New Roman"/>
              </a:rPr>
              <a:t>Single market</a:t>
            </a:r>
            <a:endParaRPr sz="180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US" sz="1800">
                <a:latin typeface="Times New Roman"/>
                <a:ea typeface="Times New Roman"/>
                <a:cs typeface="Times New Roman"/>
                <a:sym typeface="Times New Roman"/>
              </a:rPr>
              <a:t>The UK might have to pay more to sell to or buy from other EU countries.</a:t>
            </a:r>
            <a:endParaRPr sz="180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US" sz="1800">
                <a:latin typeface="Times New Roman"/>
                <a:ea typeface="Times New Roman"/>
                <a:cs typeface="Times New Roman"/>
                <a:sym typeface="Times New Roman"/>
              </a:rPr>
              <a:t>The deal has to be agreed by 27 national parliaments across Europe.</a:t>
            </a:r>
            <a:endParaRPr sz="180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US" sz="1800">
                <a:latin typeface="Times New Roman"/>
                <a:ea typeface="Times New Roman"/>
                <a:cs typeface="Times New Roman"/>
                <a:sym typeface="Times New Roman"/>
              </a:rPr>
              <a:t>The date Uk is meant to leave is March 29th 2019.</a:t>
            </a:r>
            <a:endParaRPr sz="180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US" sz="1800">
                <a:latin typeface="Times New Roman"/>
                <a:ea typeface="Times New Roman"/>
                <a:cs typeface="Times New Roman"/>
                <a:sym typeface="Times New Roman"/>
              </a:rPr>
              <a:t>However, there are plans for a 21-month transition period after that.</a:t>
            </a:r>
            <a:endParaRPr sz="180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US" sz="1800">
                <a:latin typeface="Times New Roman"/>
                <a:ea typeface="Times New Roman"/>
                <a:cs typeface="Times New Roman"/>
                <a:sym typeface="Times New Roman"/>
              </a:rPr>
              <a:t>During which time the UK will still be governed by EU laws.</a:t>
            </a:r>
            <a:endParaRPr sz="180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US" sz="1800">
                <a:latin typeface="Times New Roman"/>
                <a:ea typeface="Times New Roman"/>
                <a:cs typeface="Times New Roman"/>
                <a:sym typeface="Times New Roman"/>
              </a:rPr>
              <a:t>A trade deal between Canada and the EU took 7 years to agree.</a:t>
            </a:r>
            <a:endParaRPr sz="1800">
              <a:latin typeface="Times New Roman"/>
              <a:ea typeface="Times New Roman"/>
              <a:cs typeface="Times New Roman"/>
              <a:sym typeface="Times New Roman"/>
            </a:endParaRPr>
          </a:p>
        </p:txBody>
      </p:sp>
      <p:pic>
        <p:nvPicPr>
          <p:cNvPr id="258" name="Google Shape;258;p33"/>
          <p:cNvPicPr preferRelativeResize="0"/>
          <p:nvPr/>
        </p:nvPicPr>
        <p:blipFill>
          <a:blip r:embed="rId3">
            <a:alphaModFix/>
          </a:blip>
          <a:stretch>
            <a:fillRect/>
          </a:stretch>
        </p:blipFill>
        <p:spPr>
          <a:xfrm>
            <a:off x="5945425" y="1299175"/>
            <a:ext cx="3046176" cy="3791076"/>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0"/>
          <p:cNvSpPr txBox="1">
            <a:spLocks noGrp="1"/>
          </p:cNvSpPr>
          <p:nvPr>
            <p:ph type="title"/>
          </p:nvPr>
        </p:nvSpPr>
        <p:spPr>
          <a:xfrm>
            <a:off x="533400" y="-1143000"/>
            <a:ext cx="8229600" cy="1143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
            </a:r>
            <a:br>
              <a:rPr lang="en-US" sz="4400" b="0" i="0" u="none" strike="noStrike" cap="none">
                <a:solidFill>
                  <a:schemeClr val="dk1"/>
                </a:solidFill>
                <a:latin typeface="Calibri"/>
                <a:ea typeface="Calibri"/>
                <a:cs typeface="Calibri"/>
                <a:sym typeface="Calibri"/>
              </a:rPr>
            </a:br>
            <a:r>
              <a:rPr lang="en-US" sz="4400" b="0" i="0" u="none" strike="noStrike" cap="none">
                <a:solidFill>
                  <a:schemeClr val="dk1"/>
                </a:solidFill>
                <a:latin typeface="Calibri"/>
                <a:ea typeface="Calibri"/>
                <a:cs typeface="Calibri"/>
                <a:sym typeface="Calibri"/>
              </a:rPr>
              <a:t/>
            </a:r>
            <a:br>
              <a:rPr lang="en-US" sz="4400" b="0" i="0" u="none" strike="noStrike" cap="none">
                <a:solidFill>
                  <a:schemeClr val="dk1"/>
                </a:solidFill>
                <a:latin typeface="Calibri"/>
                <a:ea typeface="Calibri"/>
                <a:cs typeface="Calibri"/>
                <a:sym typeface="Calibri"/>
              </a:rPr>
            </a:br>
            <a:r>
              <a:rPr lang="en-US" sz="4400" b="0" i="0" u="none" strike="noStrike" cap="none">
                <a:solidFill>
                  <a:schemeClr val="dk1"/>
                </a:solidFill>
                <a:latin typeface="Calibri"/>
                <a:ea typeface="Calibri"/>
                <a:cs typeface="Calibri"/>
                <a:sym typeface="Calibri"/>
              </a:rPr>
              <a:t/>
            </a:r>
            <a:br>
              <a:rPr lang="en-US" sz="4400" b="0" i="0" u="none" strike="noStrike" cap="none">
                <a:solidFill>
                  <a:schemeClr val="dk1"/>
                </a:solidFill>
                <a:latin typeface="Calibri"/>
                <a:ea typeface="Calibri"/>
                <a:cs typeface="Calibri"/>
                <a:sym typeface="Calibri"/>
              </a:rPr>
            </a:br>
            <a:r>
              <a:rPr lang="en-US" sz="9600" b="1" i="0" u="none" strike="noStrike" cap="none">
                <a:solidFill>
                  <a:srgbClr val="002060"/>
                </a:solidFill>
                <a:latin typeface="Times New Roman"/>
                <a:ea typeface="Times New Roman"/>
                <a:cs typeface="Times New Roman"/>
                <a:sym typeface="Times New Roman"/>
              </a:rPr>
              <a:t>Question: Brexit, for or against?</a:t>
            </a:r>
            <a:r>
              <a:rPr lang="en-US" sz="9600" b="1" i="0" u="none" strike="noStrike" cap="none">
                <a:solidFill>
                  <a:srgbClr val="002060"/>
                </a:solidFill>
                <a:latin typeface="Calibri"/>
                <a:ea typeface="Calibri"/>
                <a:cs typeface="Calibri"/>
                <a:sym typeface="Calibri"/>
              </a:rPr>
              <a:t/>
            </a:r>
            <a:br>
              <a:rPr lang="en-US" sz="9600" b="1" i="0" u="none" strike="noStrike" cap="none">
                <a:solidFill>
                  <a:srgbClr val="002060"/>
                </a:solidFill>
                <a:latin typeface="Calibri"/>
                <a:ea typeface="Calibri"/>
                <a:cs typeface="Calibri"/>
                <a:sym typeface="Calibri"/>
              </a:rPr>
            </a:br>
            <a:r>
              <a:rPr lang="en-US" sz="4400" b="0" i="0" u="none" strike="noStrike" cap="none">
                <a:solidFill>
                  <a:schemeClr val="dk1"/>
                </a:solidFill>
                <a:latin typeface="Calibri"/>
                <a:ea typeface="Calibri"/>
                <a:cs typeface="Calibri"/>
                <a:sym typeface="Calibri"/>
              </a:rPr>
              <a:t/>
            </a:r>
            <a:br>
              <a:rPr lang="en-US" sz="4400" b="0" i="0" u="none" strike="noStrike" cap="none">
                <a:solidFill>
                  <a:schemeClr val="dk1"/>
                </a:solidFill>
                <a:latin typeface="Calibri"/>
                <a:ea typeface="Calibri"/>
                <a:cs typeface="Calibri"/>
                <a:sym typeface="Calibri"/>
              </a:rPr>
            </a:b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3"/>
          <p:cNvSpPr txBox="1">
            <a:spLocks noGrp="1"/>
          </p:cNvSpPr>
          <p:nvPr>
            <p:ph type="title"/>
          </p:nvPr>
        </p:nvSpPr>
        <p:spPr>
          <a:xfrm>
            <a:off x="457200" y="952500"/>
            <a:ext cx="8229600" cy="1143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2060"/>
              </a:buClr>
              <a:buSzPts val="4000"/>
              <a:buFont typeface="Calibri"/>
              <a:buNone/>
            </a:pPr>
            <a:r>
              <a:rPr lang="en-US" sz="4000" b="1" i="0" u="none" strike="noStrike" cap="none">
                <a:solidFill>
                  <a:srgbClr val="002060"/>
                </a:solidFill>
                <a:latin typeface="Calibri"/>
                <a:ea typeface="Calibri"/>
                <a:cs typeface="Calibri"/>
                <a:sym typeface="Calibri"/>
              </a:rPr>
              <a:t>When people ask…</a:t>
            </a:r>
            <a:endParaRPr/>
          </a:p>
        </p:txBody>
      </p:sp>
      <p:sp>
        <p:nvSpPr>
          <p:cNvPr id="336" name="Google Shape;336;p43"/>
          <p:cNvSpPr txBox="1">
            <a:spLocks noGrp="1"/>
          </p:cNvSpPr>
          <p:nvPr>
            <p:ph idx="1"/>
          </p:nvPr>
        </p:nvSpPr>
        <p:spPr>
          <a:xfrm>
            <a:off x="457200" y="1066800"/>
            <a:ext cx="7896300" cy="2501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endParaRPr sz="320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640"/>
              </a:spcBef>
              <a:spcAft>
                <a:spcPts val="0"/>
              </a:spcAft>
              <a:buClr>
                <a:schemeClr val="dk1"/>
              </a:buClr>
              <a:buSzPts val="3200"/>
              <a:buFont typeface="Arial"/>
              <a:buNone/>
            </a:pPr>
            <a:endParaRPr sz="320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800"/>
              </a:spcBef>
              <a:spcAft>
                <a:spcPts val="0"/>
              </a:spcAft>
              <a:buClr>
                <a:srgbClr val="002060"/>
              </a:buClr>
              <a:buSzPts val="4000"/>
              <a:buFont typeface="Arial"/>
              <a:buNone/>
            </a:pPr>
            <a:r>
              <a:rPr lang="en-US" sz="4000" b="1" i="0" u="none" strike="noStrike" cap="none">
                <a:solidFill>
                  <a:srgbClr val="002060"/>
                </a:solidFill>
                <a:latin typeface="Times New Roman"/>
                <a:ea typeface="Times New Roman"/>
                <a:cs typeface="Times New Roman"/>
                <a:sym typeface="Times New Roman"/>
              </a:rPr>
              <a:t>“I am pro-Brexit…and pro-EU.”</a:t>
            </a:r>
            <a:endParaRPr>
              <a:latin typeface="Times New Roman"/>
              <a:ea typeface="Times New Roman"/>
              <a:cs typeface="Times New Roman"/>
              <a:sym typeface="Times New Roman"/>
            </a:endParaRPr>
          </a:p>
        </p:txBody>
      </p:sp>
      <p:pic>
        <p:nvPicPr>
          <p:cNvPr id="337" name="Google Shape;337;p43" descr="Image result for britain europe"/>
          <p:cNvPicPr preferRelativeResize="0"/>
          <p:nvPr/>
        </p:nvPicPr>
        <p:blipFill rotWithShape="1">
          <a:blip r:embed="rId3">
            <a:alphaModFix/>
          </a:blip>
          <a:srcRect/>
          <a:stretch/>
        </p:blipFill>
        <p:spPr>
          <a:xfrm>
            <a:off x="2590800" y="3733800"/>
            <a:ext cx="3438525" cy="2286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5"/>
                                        </p:tgtEl>
                                        <p:attrNameLst>
                                          <p:attrName>style.visibility</p:attrName>
                                        </p:attrNameLst>
                                      </p:cBhvr>
                                      <p:to>
                                        <p:strVal val="visible"/>
                                      </p:to>
                                    </p:set>
                                    <p:anim calcmode="lin" valueType="num">
                                      <p:cBhvr additive="base">
                                        <p:cTn id="7" dur="500"/>
                                        <p:tgtEl>
                                          <p:spTgt spid="3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4"/>
          <p:cNvSpPr txBox="1">
            <a:spLocks noGrp="1"/>
          </p:cNvSpPr>
          <p:nvPr>
            <p:ph type="title"/>
          </p:nvPr>
        </p:nvSpPr>
        <p:spPr>
          <a:xfrm>
            <a:off x="434975" y="533400"/>
            <a:ext cx="8229600" cy="765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2060"/>
              </a:buClr>
              <a:buSzPts val="4000"/>
              <a:buFont typeface="Calibri"/>
              <a:buNone/>
            </a:pPr>
            <a:r>
              <a:rPr lang="en-US" sz="4000" b="1" i="0" u="none" strike="noStrike" cap="none">
                <a:solidFill>
                  <a:srgbClr val="002060"/>
                </a:solidFill>
                <a:latin typeface="Calibri"/>
                <a:ea typeface="Calibri"/>
                <a:cs typeface="Calibri"/>
                <a:sym typeface="Calibri"/>
              </a:rPr>
              <a:t>Flexibility </a:t>
            </a:r>
            <a:endParaRPr/>
          </a:p>
        </p:txBody>
      </p:sp>
      <p:sp>
        <p:nvSpPr>
          <p:cNvPr id="343" name="Google Shape;343;p44"/>
          <p:cNvSpPr txBox="1">
            <a:spLocks noGrp="1"/>
          </p:cNvSpPr>
          <p:nvPr>
            <p:ph idx="1"/>
          </p:nvPr>
        </p:nvSpPr>
        <p:spPr>
          <a:xfrm>
            <a:off x="457200" y="1216900"/>
            <a:ext cx="8229600" cy="4909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2060"/>
              </a:buClr>
              <a:buSzPts val="1800"/>
              <a:buFont typeface="Times New Roman"/>
              <a:buChar char="•"/>
            </a:pPr>
            <a:r>
              <a:rPr lang="en-US" sz="1800" b="1" i="0" u="none" strike="noStrike" cap="none">
                <a:solidFill>
                  <a:srgbClr val="002060"/>
                </a:solidFill>
                <a:latin typeface="Times New Roman"/>
                <a:ea typeface="Times New Roman"/>
                <a:cs typeface="Times New Roman"/>
                <a:sym typeface="Times New Roman"/>
              </a:rPr>
              <a:t>States rights versus federal oversight – or in European terms, Multi-Tier;</a:t>
            </a:r>
            <a:endParaRPr>
              <a:latin typeface="Times New Roman"/>
              <a:ea typeface="Times New Roman"/>
              <a:cs typeface="Times New Roman"/>
              <a:sym typeface="Times New Roman"/>
            </a:endParaRPr>
          </a:p>
          <a:p>
            <a:pPr marL="742950" marR="0" lvl="2" indent="-342900" algn="l" rtl="0">
              <a:lnSpc>
                <a:spcPct val="100000"/>
              </a:lnSpc>
              <a:spcBef>
                <a:spcPts val="360"/>
              </a:spcBef>
              <a:spcAft>
                <a:spcPts val="0"/>
              </a:spcAft>
              <a:buClr>
                <a:srgbClr val="002060"/>
              </a:buClr>
              <a:buSzPts val="1800"/>
              <a:buFont typeface="Times New Roman"/>
              <a:buChar char="•"/>
            </a:pPr>
            <a:r>
              <a:rPr lang="en-US" sz="1800" b="1" i="0" u="none" strike="noStrike" cap="none">
                <a:solidFill>
                  <a:srgbClr val="002060"/>
                </a:solidFill>
                <a:latin typeface="Times New Roman"/>
                <a:ea typeface="Times New Roman"/>
                <a:cs typeface="Times New Roman"/>
                <a:sym typeface="Times New Roman"/>
              </a:rPr>
              <a:t>Core members (defense, fiscal or welfare policy)</a:t>
            </a:r>
            <a:endParaRPr>
              <a:latin typeface="Times New Roman"/>
              <a:ea typeface="Times New Roman"/>
              <a:cs typeface="Times New Roman"/>
              <a:sym typeface="Times New Roman"/>
            </a:endParaRPr>
          </a:p>
          <a:p>
            <a:pPr marL="742950" marR="0" lvl="2" indent="-342900" algn="l" rtl="0">
              <a:lnSpc>
                <a:spcPct val="100000"/>
              </a:lnSpc>
              <a:spcBef>
                <a:spcPts val="360"/>
              </a:spcBef>
              <a:spcAft>
                <a:spcPts val="0"/>
              </a:spcAft>
              <a:buClr>
                <a:srgbClr val="002060"/>
              </a:buClr>
              <a:buSzPts val="1800"/>
              <a:buFont typeface="Times New Roman"/>
              <a:buChar char="•"/>
            </a:pPr>
            <a:r>
              <a:rPr lang="en-US" sz="1800" b="1" i="0" u="none" strike="noStrike" cap="none">
                <a:solidFill>
                  <a:srgbClr val="002060"/>
                </a:solidFill>
                <a:latin typeface="Times New Roman"/>
                <a:ea typeface="Times New Roman"/>
                <a:cs typeface="Times New Roman"/>
                <a:sym typeface="Times New Roman"/>
              </a:rPr>
              <a:t> “Multi-tier” Europe would find a place for non-members as well. The continent consists of 48 countries and 750m people, not just the 28 countries and 510m people in the union, still less the 19 and 340m in the euro.</a:t>
            </a:r>
            <a:endParaRPr>
              <a:latin typeface="Times New Roman"/>
              <a:ea typeface="Times New Roman"/>
              <a:cs typeface="Times New Roman"/>
              <a:sym typeface="Times New Roman"/>
            </a:endParaRPr>
          </a:p>
          <a:p>
            <a:pPr marL="742950" marR="0" lvl="2" indent="-342900" algn="l" rtl="0">
              <a:lnSpc>
                <a:spcPct val="100000"/>
              </a:lnSpc>
              <a:spcBef>
                <a:spcPts val="360"/>
              </a:spcBef>
              <a:spcAft>
                <a:spcPts val="0"/>
              </a:spcAft>
              <a:buClr>
                <a:srgbClr val="002060"/>
              </a:buClr>
              <a:buSzPts val="1800"/>
              <a:buFont typeface="Times New Roman"/>
              <a:buChar char="•"/>
            </a:pPr>
            <a:r>
              <a:rPr lang="en-US" sz="1800" b="1" i="0" u="none" strike="noStrike" cap="none">
                <a:solidFill>
                  <a:srgbClr val="002060"/>
                </a:solidFill>
                <a:latin typeface="Times New Roman"/>
                <a:ea typeface="Times New Roman"/>
                <a:cs typeface="Times New Roman"/>
                <a:sym typeface="Times New Roman"/>
              </a:rPr>
              <a:t>Beyond that a multi-tier Europe should accommodate widely differing countries. That means a changed mindset more than changed treaties: in the language of Eurocrats, accepting a menu that is à la carte, not prix fixe. </a:t>
            </a:r>
            <a:endParaRPr sz="1800" b="1" i="0" u="none" strike="noStrike" cap="none">
              <a:solidFill>
                <a:srgbClr val="002060"/>
              </a:solidFill>
              <a:latin typeface="Times New Roman"/>
              <a:ea typeface="Times New Roman"/>
              <a:cs typeface="Times New Roman"/>
              <a:sym typeface="Times New Roman"/>
            </a:endParaRPr>
          </a:p>
          <a:p>
            <a:pPr marL="742950" marR="0" lvl="2" indent="-342900" algn="l" rtl="0">
              <a:lnSpc>
                <a:spcPct val="100000"/>
              </a:lnSpc>
              <a:spcBef>
                <a:spcPts val="360"/>
              </a:spcBef>
              <a:spcAft>
                <a:spcPts val="0"/>
              </a:spcAft>
              <a:buClr>
                <a:srgbClr val="002060"/>
              </a:buClr>
              <a:buSzPts val="1800"/>
              <a:buFont typeface="Times New Roman"/>
              <a:buChar char="•"/>
            </a:pPr>
            <a:r>
              <a:rPr lang="en-US" sz="1800" b="1" i="0" u="none" strike="noStrike" cap="none">
                <a:solidFill>
                  <a:srgbClr val="002060"/>
                </a:solidFill>
                <a:latin typeface="Times New Roman"/>
                <a:ea typeface="Times New Roman"/>
                <a:cs typeface="Times New Roman"/>
                <a:sym typeface="Times New Roman"/>
              </a:rPr>
              <a:t>Countries like Norway or Switzerland may wish to be closely bound to the European single market. Others such as Britain may not be ready to accept the single market’s rules, but still wish to trade as freely as possible with the EU. They might seek a bigger role in other areas such as defence and security. And places like Turkey, the western Balkans, Ukraine and Georgia might prefer a similar associated status instead of today’s unsatisfactory situation, where they are told they are eligible to be full members but know they will never be allowed to join.</a:t>
            </a:r>
            <a:endParaRPr>
              <a:latin typeface="Times New Roman"/>
              <a:ea typeface="Times New Roman"/>
              <a:cs typeface="Times New Roman"/>
              <a:sym typeface="Times New Roman"/>
            </a:endParaRPr>
          </a:p>
          <a:p>
            <a:pPr marL="342900" marR="0" lvl="0" indent="-228600" algn="l" rtl="0">
              <a:spcBef>
                <a:spcPts val="360"/>
              </a:spcBef>
              <a:spcAft>
                <a:spcPts val="0"/>
              </a:spcAft>
              <a:buClr>
                <a:schemeClr val="dk1"/>
              </a:buClr>
              <a:buSzPts val="1800"/>
              <a:buFont typeface="Arial"/>
              <a:buNone/>
            </a:pPr>
            <a:endParaRPr sz="1800" b="1" i="0" u="none" strike="noStrike" cap="none">
              <a:solidFill>
                <a:srgbClr val="00206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Map of Some European Countries</a:t>
            </a:r>
            <a:br>
              <a:rPr lang="en-US" dirty="0" smtClean="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9649" y="1150690"/>
            <a:ext cx="5500492" cy="5326310"/>
          </a:xfrm>
        </p:spPr>
      </p:pic>
    </p:spTree>
    <p:extLst>
      <p:ext uri="{BB962C8B-B14F-4D97-AF65-F5344CB8AC3E}">
        <p14:creationId xmlns:p14="http://schemas.microsoft.com/office/powerpoint/2010/main" val="1173641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Austria-German Border</a:t>
            </a:r>
            <a:br>
              <a:rPr lang="en-US" dirty="0" smtClean="0"/>
            </a:br>
            <a:r>
              <a:rPr lang="en-US" dirty="0" smtClean="0"/>
              <a:t>Ach an der </a:t>
            </a:r>
            <a:r>
              <a:rPr lang="en-US" dirty="0" err="1" smtClean="0"/>
              <a:t>Salzach</a:t>
            </a:r>
            <a:r>
              <a:rPr lang="en-US" dirty="0" smtClean="0"/>
              <a:t> - </a:t>
            </a:r>
            <a:r>
              <a:rPr lang="en-US" dirty="0" err="1" smtClean="0"/>
              <a:t>Burghausen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39005" y="1712741"/>
            <a:ext cx="7347344" cy="4876800"/>
          </a:xfrm>
        </p:spPr>
      </p:pic>
    </p:spTree>
    <p:extLst>
      <p:ext uri="{BB962C8B-B14F-4D97-AF65-F5344CB8AC3E}">
        <p14:creationId xmlns:p14="http://schemas.microsoft.com/office/powerpoint/2010/main" val="775087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5"/>
          <p:cNvSpPr txBox="1">
            <a:spLocks noGrp="1"/>
          </p:cNvSpPr>
          <p:nvPr>
            <p:ph idx="1"/>
          </p:nvPr>
        </p:nvSpPr>
        <p:spPr>
          <a:xfrm>
            <a:off x="457200" y="3876275"/>
            <a:ext cx="8229600" cy="22500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400" dirty="0">
                <a:solidFill>
                  <a:srgbClr val="333333"/>
                </a:solidFill>
                <a:highlight>
                  <a:srgbClr val="FFFFFF"/>
                </a:highlight>
                <a:latin typeface="Times New Roman"/>
                <a:ea typeface="Times New Roman"/>
                <a:cs typeface="Times New Roman"/>
                <a:sym typeface="Times New Roman"/>
              </a:rPr>
              <a:t>A portmanteau of the words “Britain” and “exit,” it is the nickname for a British exit of the European Union.</a:t>
            </a:r>
            <a:endParaRPr sz="2400" dirty="0">
              <a:solidFill>
                <a:srgbClr val="333333"/>
              </a:solidFill>
              <a:highlight>
                <a:srgbClr val="FFFFFF"/>
              </a:highlight>
              <a:latin typeface="Times New Roman"/>
              <a:ea typeface="Times New Roman"/>
              <a:cs typeface="Times New Roman"/>
              <a:sym typeface="Times New Roman"/>
            </a:endParaRPr>
          </a:p>
          <a:p>
            <a:pPr marL="0" lvl="0" indent="0" algn="l" rtl="0">
              <a:spcBef>
                <a:spcPts val="640"/>
              </a:spcBef>
              <a:spcAft>
                <a:spcPts val="0"/>
              </a:spcAft>
              <a:buNone/>
            </a:pPr>
            <a:endParaRPr sz="2400" dirty="0">
              <a:solidFill>
                <a:srgbClr val="333333"/>
              </a:solidFill>
              <a:highlight>
                <a:srgbClr val="FFFFFF"/>
              </a:highlight>
              <a:latin typeface="Times New Roman"/>
              <a:ea typeface="Times New Roman"/>
              <a:cs typeface="Times New Roman"/>
              <a:sym typeface="Times New Roman"/>
            </a:endParaRPr>
          </a:p>
          <a:p>
            <a:pPr marL="0" lvl="0" indent="0" algn="l" rtl="0">
              <a:spcBef>
                <a:spcPts val="640"/>
              </a:spcBef>
              <a:spcAft>
                <a:spcPts val="0"/>
              </a:spcAft>
              <a:buNone/>
            </a:pPr>
            <a:r>
              <a:rPr lang="en-US" sz="2400" dirty="0">
                <a:solidFill>
                  <a:srgbClr val="333333"/>
                </a:solidFill>
                <a:highlight>
                  <a:srgbClr val="FFFFFF"/>
                </a:highlight>
                <a:latin typeface="Times New Roman"/>
                <a:ea typeface="Times New Roman"/>
                <a:cs typeface="Times New Roman"/>
                <a:sym typeface="Times New Roman"/>
              </a:rPr>
              <a:t>“Should the United Kingdom remain a member of the European Union or leave the European Union?”</a:t>
            </a:r>
            <a:endParaRPr sz="2400" dirty="0">
              <a:solidFill>
                <a:srgbClr val="333333"/>
              </a:solidFill>
              <a:highlight>
                <a:srgbClr val="FFFFFF"/>
              </a:highlight>
              <a:latin typeface="Times New Roman"/>
              <a:ea typeface="Times New Roman"/>
              <a:cs typeface="Times New Roman"/>
              <a:sym typeface="Times New Roman"/>
            </a:endParaRPr>
          </a:p>
        </p:txBody>
      </p:sp>
      <p:pic>
        <p:nvPicPr>
          <p:cNvPr id="199" name="Google Shape;199;p25"/>
          <p:cNvPicPr preferRelativeResize="0"/>
          <p:nvPr/>
        </p:nvPicPr>
        <p:blipFill>
          <a:blip r:embed="rId3">
            <a:alphaModFix/>
          </a:blip>
          <a:stretch>
            <a:fillRect/>
          </a:stretch>
        </p:blipFill>
        <p:spPr>
          <a:xfrm>
            <a:off x="2029175" y="511150"/>
            <a:ext cx="4739123" cy="3237324"/>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6"/>
          <p:cNvSpPr txBox="1">
            <a:spLocks noGrp="1"/>
          </p:cNvSpPr>
          <p:nvPr>
            <p:ph idx="1"/>
          </p:nvPr>
        </p:nvSpPr>
        <p:spPr>
          <a:xfrm>
            <a:off x="457200" y="511150"/>
            <a:ext cx="8274900" cy="16824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1800" u="sng">
                <a:solidFill>
                  <a:srgbClr val="333333"/>
                </a:solidFill>
                <a:highlight>
                  <a:srgbClr val="FFFFFF"/>
                </a:highlight>
                <a:latin typeface="Times New Roman"/>
                <a:ea typeface="Times New Roman"/>
                <a:cs typeface="Times New Roman"/>
                <a:sym typeface="Times New Roman"/>
              </a:rPr>
              <a:t>Pro-Brexit</a:t>
            </a:r>
            <a:r>
              <a:rPr lang="en-US" sz="1800">
                <a:solidFill>
                  <a:srgbClr val="333333"/>
                </a:solidFill>
                <a:highlight>
                  <a:srgbClr val="FFFFFF"/>
                </a:highlight>
                <a:latin typeface="Times New Roman"/>
                <a:ea typeface="Times New Roman"/>
                <a:cs typeface="Times New Roman"/>
                <a:sym typeface="Times New Roman"/>
              </a:rPr>
              <a:t> advocates have framed leaving the European Union as necessary to </a:t>
            </a:r>
            <a:r>
              <a:rPr lang="en-US" sz="1800" u="sng">
                <a:solidFill>
                  <a:srgbClr val="333333"/>
                </a:solidFill>
                <a:highlight>
                  <a:srgbClr val="FFFFFF"/>
                </a:highlight>
                <a:latin typeface="Times New Roman"/>
                <a:ea typeface="Times New Roman"/>
                <a:cs typeface="Times New Roman"/>
                <a:sym typeface="Times New Roman"/>
              </a:rPr>
              <a:t>protect</a:t>
            </a:r>
            <a:r>
              <a:rPr lang="en-US" sz="1800">
                <a:solidFill>
                  <a:srgbClr val="333333"/>
                </a:solidFill>
                <a:highlight>
                  <a:srgbClr val="FFFFFF"/>
                </a:highlight>
                <a:latin typeface="Times New Roman"/>
                <a:ea typeface="Times New Roman"/>
                <a:cs typeface="Times New Roman"/>
                <a:sym typeface="Times New Roman"/>
              </a:rPr>
              <a:t>, or perhaps</a:t>
            </a:r>
            <a:r>
              <a:rPr lang="en-US" sz="1800" u="sng">
                <a:solidFill>
                  <a:srgbClr val="333333"/>
                </a:solidFill>
                <a:highlight>
                  <a:srgbClr val="FFFFFF"/>
                </a:highlight>
                <a:latin typeface="Times New Roman"/>
                <a:ea typeface="Times New Roman"/>
                <a:cs typeface="Times New Roman"/>
                <a:sym typeface="Times New Roman"/>
              </a:rPr>
              <a:t> restore,</a:t>
            </a:r>
            <a:r>
              <a:rPr lang="en-US" sz="1800">
                <a:solidFill>
                  <a:srgbClr val="333333"/>
                </a:solidFill>
                <a:highlight>
                  <a:srgbClr val="FFFFFF"/>
                </a:highlight>
                <a:latin typeface="Times New Roman"/>
                <a:ea typeface="Times New Roman"/>
                <a:cs typeface="Times New Roman"/>
                <a:sym typeface="Times New Roman"/>
              </a:rPr>
              <a:t> the </a:t>
            </a:r>
            <a:r>
              <a:rPr lang="en-US" sz="1800" u="sng">
                <a:solidFill>
                  <a:srgbClr val="333333"/>
                </a:solidFill>
                <a:highlight>
                  <a:srgbClr val="FFFFFF"/>
                </a:highlight>
                <a:latin typeface="Times New Roman"/>
                <a:ea typeface="Times New Roman"/>
                <a:cs typeface="Times New Roman"/>
                <a:sym typeface="Times New Roman"/>
              </a:rPr>
              <a:t>country’s identity</a:t>
            </a:r>
            <a:r>
              <a:rPr lang="en-US" sz="1800">
                <a:solidFill>
                  <a:srgbClr val="333333"/>
                </a:solidFill>
                <a:highlight>
                  <a:srgbClr val="FFFFFF"/>
                </a:highlight>
                <a:latin typeface="Times New Roman"/>
                <a:ea typeface="Times New Roman"/>
                <a:cs typeface="Times New Roman"/>
                <a:sym typeface="Times New Roman"/>
              </a:rPr>
              <a:t>: its </a:t>
            </a:r>
            <a:r>
              <a:rPr lang="en-US" sz="1800" u="sng">
                <a:solidFill>
                  <a:srgbClr val="333333"/>
                </a:solidFill>
                <a:highlight>
                  <a:srgbClr val="FFFFFF"/>
                </a:highlight>
                <a:latin typeface="Times New Roman"/>
                <a:ea typeface="Times New Roman"/>
                <a:cs typeface="Times New Roman"/>
                <a:sym typeface="Times New Roman"/>
              </a:rPr>
              <a:t>culture</a:t>
            </a:r>
            <a:r>
              <a:rPr lang="en-US" sz="1800">
                <a:solidFill>
                  <a:srgbClr val="333333"/>
                </a:solidFill>
                <a:highlight>
                  <a:srgbClr val="FFFFFF"/>
                </a:highlight>
                <a:latin typeface="Times New Roman"/>
                <a:ea typeface="Times New Roman"/>
                <a:cs typeface="Times New Roman"/>
                <a:sym typeface="Times New Roman"/>
              </a:rPr>
              <a:t>, </a:t>
            </a:r>
            <a:r>
              <a:rPr lang="en-US" sz="1800" u="sng">
                <a:solidFill>
                  <a:srgbClr val="333333"/>
                </a:solidFill>
                <a:highlight>
                  <a:srgbClr val="FFFFFF"/>
                </a:highlight>
                <a:latin typeface="Times New Roman"/>
                <a:ea typeface="Times New Roman"/>
                <a:cs typeface="Times New Roman"/>
                <a:sym typeface="Times New Roman"/>
              </a:rPr>
              <a:t>independence</a:t>
            </a:r>
            <a:r>
              <a:rPr lang="en-US" sz="1800">
                <a:solidFill>
                  <a:srgbClr val="333333"/>
                </a:solidFill>
                <a:highlight>
                  <a:srgbClr val="FFFFFF"/>
                </a:highlight>
                <a:latin typeface="Times New Roman"/>
                <a:ea typeface="Times New Roman"/>
                <a:cs typeface="Times New Roman"/>
                <a:sym typeface="Times New Roman"/>
              </a:rPr>
              <a:t> and place in the world.</a:t>
            </a:r>
            <a:endParaRPr sz="1800">
              <a:latin typeface="Times New Roman"/>
              <a:ea typeface="Times New Roman"/>
              <a:cs typeface="Times New Roman"/>
              <a:sym typeface="Times New Roman"/>
            </a:endParaRPr>
          </a:p>
        </p:txBody>
      </p:sp>
      <p:pic>
        <p:nvPicPr>
          <p:cNvPr id="206" name="Google Shape;206;p26"/>
          <p:cNvPicPr preferRelativeResize="0"/>
          <p:nvPr/>
        </p:nvPicPr>
        <p:blipFill>
          <a:blip r:embed="rId3">
            <a:alphaModFix/>
          </a:blip>
          <a:stretch>
            <a:fillRect/>
          </a:stretch>
        </p:blipFill>
        <p:spPr>
          <a:xfrm>
            <a:off x="3364975" y="1494713"/>
            <a:ext cx="5367127" cy="3868576"/>
          </a:xfrm>
          <a:prstGeom prst="rect">
            <a:avLst/>
          </a:prstGeom>
          <a:noFill/>
          <a:ln>
            <a:noFill/>
          </a:ln>
        </p:spPr>
      </p:pic>
      <p:sp>
        <p:nvSpPr>
          <p:cNvPr id="207" name="Google Shape;207;p26"/>
          <p:cNvSpPr txBox="1"/>
          <p:nvPr/>
        </p:nvSpPr>
        <p:spPr>
          <a:xfrm>
            <a:off x="553750" y="2193700"/>
            <a:ext cx="2790000" cy="386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solidFill>
                  <a:srgbClr val="333333"/>
                </a:solidFill>
                <a:highlight>
                  <a:srgbClr val="FFFFFF"/>
                </a:highlight>
                <a:latin typeface="Georgia"/>
                <a:ea typeface="Georgia"/>
                <a:cs typeface="Georgia"/>
                <a:sym typeface="Georgia"/>
              </a:rPr>
              <a:t>‘</a:t>
            </a:r>
            <a:r>
              <a:rPr lang="en-US" sz="1800" u="sng">
                <a:solidFill>
                  <a:srgbClr val="333333"/>
                </a:solidFill>
                <a:highlight>
                  <a:srgbClr val="FFFFFF"/>
                </a:highlight>
                <a:latin typeface="Times New Roman"/>
                <a:ea typeface="Times New Roman"/>
                <a:cs typeface="Times New Roman"/>
                <a:sym typeface="Times New Roman"/>
              </a:rPr>
              <a:t>Remain”</a:t>
            </a:r>
            <a:r>
              <a:rPr lang="en-US" sz="1800">
                <a:solidFill>
                  <a:srgbClr val="333333"/>
                </a:solidFill>
                <a:highlight>
                  <a:srgbClr val="FFFFFF"/>
                </a:highlight>
                <a:latin typeface="Times New Roman"/>
                <a:ea typeface="Times New Roman"/>
                <a:cs typeface="Times New Roman"/>
                <a:sym typeface="Times New Roman"/>
              </a:rPr>
              <a:t> supporters typically argue that staying in the union is </a:t>
            </a:r>
            <a:r>
              <a:rPr lang="en-US" sz="1800" u="sng">
                <a:solidFill>
                  <a:srgbClr val="333333"/>
                </a:solidFill>
                <a:highlight>
                  <a:srgbClr val="FFFFFF"/>
                </a:highlight>
                <a:latin typeface="Times New Roman"/>
                <a:ea typeface="Times New Roman"/>
                <a:cs typeface="Times New Roman"/>
                <a:sym typeface="Times New Roman"/>
              </a:rPr>
              <a:t>better for the British economy</a:t>
            </a:r>
            <a:r>
              <a:rPr lang="en-US" sz="1800">
                <a:solidFill>
                  <a:srgbClr val="333333"/>
                </a:solidFill>
                <a:highlight>
                  <a:srgbClr val="FFFFFF"/>
                </a:highlight>
                <a:latin typeface="Times New Roman"/>
                <a:ea typeface="Times New Roman"/>
                <a:cs typeface="Times New Roman"/>
                <a:sym typeface="Times New Roman"/>
              </a:rPr>
              <a:t> and that concerns about migration and other issues are not important enough to outweigh the economic consequences of leaving.</a:t>
            </a:r>
            <a:endParaRPr sz="1800">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7"/>
          <p:cNvSpPr txBox="1">
            <a:spLocks noGrp="1"/>
          </p:cNvSpPr>
          <p:nvPr>
            <p:ph type="title"/>
          </p:nvPr>
        </p:nvSpPr>
        <p:spPr>
          <a:xfrm>
            <a:off x="457200" y="350625"/>
            <a:ext cx="8229600" cy="8460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a:latin typeface="Times New Roman"/>
                <a:ea typeface="Times New Roman"/>
                <a:cs typeface="Times New Roman"/>
                <a:sym typeface="Times New Roman"/>
              </a:rPr>
              <a:t>Some History….</a:t>
            </a:r>
            <a:endParaRPr>
              <a:latin typeface="Times New Roman"/>
              <a:ea typeface="Times New Roman"/>
              <a:cs typeface="Times New Roman"/>
              <a:sym typeface="Times New Roman"/>
            </a:endParaRPr>
          </a:p>
        </p:txBody>
      </p:sp>
      <p:sp>
        <p:nvSpPr>
          <p:cNvPr id="214" name="Google Shape;214;p27"/>
          <p:cNvSpPr txBox="1">
            <a:spLocks noGrp="1"/>
          </p:cNvSpPr>
          <p:nvPr>
            <p:ph idx="1"/>
          </p:nvPr>
        </p:nvSpPr>
        <p:spPr>
          <a:xfrm>
            <a:off x="457200" y="979725"/>
            <a:ext cx="8229600" cy="4928700"/>
          </a:xfrm>
          <a:prstGeom prst="rect">
            <a:avLst/>
          </a:prstGeom>
        </p:spPr>
        <p:txBody>
          <a:bodyPr spcFirstLastPara="1" wrap="square" lIns="91425" tIns="45700" rIns="91425" bIns="45700" anchor="t" anchorCtr="0">
            <a:noAutofit/>
          </a:bodyPr>
          <a:lstStyle/>
          <a:p>
            <a:pPr marL="457200" lvl="0" indent="-342900" algn="l" rtl="0">
              <a:spcBef>
                <a:spcPts val="640"/>
              </a:spcBef>
              <a:spcAft>
                <a:spcPts val="0"/>
              </a:spcAft>
              <a:buClr>
                <a:srgbClr val="181818"/>
              </a:buClr>
              <a:buSzPts val="1800"/>
              <a:buFont typeface="Times New Roman"/>
              <a:buChar char="●"/>
            </a:pPr>
            <a:r>
              <a:rPr lang="en-US" sz="1800">
                <a:solidFill>
                  <a:srgbClr val="181818"/>
                </a:solidFill>
                <a:highlight>
                  <a:srgbClr val="FFFFFF"/>
                </a:highlight>
                <a:latin typeface="Times New Roman"/>
                <a:ea typeface="Times New Roman"/>
                <a:cs typeface="Times New Roman"/>
                <a:sym typeface="Times New Roman"/>
              </a:rPr>
              <a:t>In 1957, France, West Germany, Belgium, Italy, Luxembourg and the Netherlands signed the Treaty of Paris, which established the </a:t>
            </a:r>
            <a:r>
              <a:rPr lang="en-US" sz="1800" u="sng">
                <a:solidFill>
                  <a:srgbClr val="181818"/>
                </a:solidFill>
                <a:highlight>
                  <a:srgbClr val="FFFFFF"/>
                </a:highlight>
                <a:latin typeface="Times New Roman"/>
                <a:ea typeface="Times New Roman"/>
                <a:cs typeface="Times New Roman"/>
                <a:sym typeface="Times New Roman"/>
              </a:rPr>
              <a:t>European Economic Community</a:t>
            </a:r>
            <a:r>
              <a:rPr lang="en-US" sz="1800">
                <a:solidFill>
                  <a:srgbClr val="181818"/>
                </a:solidFill>
                <a:highlight>
                  <a:srgbClr val="FFFFFF"/>
                </a:highlight>
                <a:latin typeface="Times New Roman"/>
                <a:ea typeface="Times New Roman"/>
                <a:cs typeface="Times New Roman"/>
                <a:sym typeface="Times New Roman"/>
              </a:rPr>
              <a:t> (EEC)</a:t>
            </a:r>
            <a:endParaRPr sz="1800">
              <a:solidFill>
                <a:srgbClr val="181818"/>
              </a:solidFill>
              <a:highlight>
                <a:srgbClr val="FFFFFF"/>
              </a:highlight>
              <a:latin typeface="Times New Roman"/>
              <a:ea typeface="Times New Roman"/>
              <a:cs typeface="Times New Roman"/>
              <a:sym typeface="Times New Roman"/>
            </a:endParaRPr>
          </a:p>
          <a:p>
            <a:pPr marL="457200" lvl="0" indent="-342900" algn="l" rtl="0">
              <a:spcBef>
                <a:spcPts val="0"/>
              </a:spcBef>
              <a:spcAft>
                <a:spcPts val="0"/>
              </a:spcAft>
              <a:buClr>
                <a:srgbClr val="181818"/>
              </a:buClr>
              <a:buSzPts val="1800"/>
              <a:buFont typeface="Times New Roman"/>
              <a:buChar char="●"/>
            </a:pPr>
            <a:r>
              <a:rPr lang="en-US" sz="1800">
                <a:solidFill>
                  <a:srgbClr val="181818"/>
                </a:solidFill>
                <a:highlight>
                  <a:srgbClr val="FFFFFF"/>
                </a:highlight>
                <a:latin typeface="Times New Roman"/>
                <a:ea typeface="Times New Roman"/>
                <a:cs typeface="Times New Roman"/>
                <a:sym typeface="Times New Roman"/>
              </a:rPr>
              <a:t>The UK finally made it into the club in </a:t>
            </a:r>
            <a:r>
              <a:rPr lang="en-US" sz="1800" u="sng">
                <a:solidFill>
                  <a:srgbClr val="181818"/>
                </a:solidFill>
                <a:highlight>
                  <a:srgbClr val="FFFFFF"/>
                </a:highlight>
                <a:latin typeface="Times New Roman"/>
                <a:ea typeface="Times New Roman"/>
                <a:cs typeface="Times New Roman"/>
                <a:sym typeface="Times New Roman"/>
              </a:rPr>
              <a:t>1973</a:t>
            </a:r>
            <a:r>
              <a:rPr lang="en-US" sz="1800">
                <a:solidFill>
                  <a:srgbClr val="181818"/>
                </a:solidFill>
                <a:highlight>
                  <a:srgbClr val="FFFFFF"/>
                </a:highlight>
                <a:latin typeface="Times New Roman"/>
                <a:ea typeface="Times New Roman"/>
                <a:cs typeface="Times New Roman"/>
                <a:sym typeface="Times New Roman"/>
              </a:rPr>
              <a:t>, but just two years later was on the verge of backing out again.</a:t>
            </a:r>
            <a:endParaRPr sz="1800">
              <a:solidFill>
                <a:srgbClr val="181818"/>
              </a:solidFill>
              <a:highlight>
                <a:srgbClr val="FFFFFF"/>
              </a:highlight>
              <a:latin typeface="Times New Roman"/>
              <a:ea typeface="Times New Roman"/>
              <a:cs typeface="Times New Roman"/>
              <a:sym typeface="Times New Roman"/>
            </a:endParaRPr>
          </a:p>
          <a:p>
            <a:pPr marL="457200" lvl="0" indent="-342900" algn="l" rtl="0">
              <a:spcBef>
                <a:spcPts val="0"/>
              </a:spcBef>
              <a:spcAft>
                <a:spcPts val="0"/>
              </a:spcAft>
              <a:buClr>
                <a:srgbClr val="181818"/>
              </a:buClr>
              <a:buSzPts val="1800"/>
              <a:buFont typeface="Times New Roman"/>
              <a:buChar char="●"/>
            </a:pPr>
            <a:r>
              <a:rPr lang="en-US" sz="1800">
                <a:solidFill>
                  <a:srgbClr val="181818"/>
                </a:solidFill>
                <a:highlight>
                  <a:srgbClr val="FFFFFF"/>
                </a:highlight>
                <a:latin typeface="Times New Roman"/>
                <a:ea typeface="Times New Roman"/>
                <a:cs typeface="Times New Roman"/>
                <a:sym typeface="Times New Roman"/>
              </a:rPr>
              <a:t>Tensions between the EEC and the UK exploded in </a:t>
            </a:r>
            <a:r>
              <a:rPr lang="en-US" sz="1800" u="sng">
                <a:solidFill>
                  <a:srgbClr val="181818"/>
                </a:solidFill>
                <a:highlight>
                  <a:srgbClr val="FFFFFF"/>
                </a:highlight>
                <a:latin typeface="Times New Roman"/>
                <a:ea typeface="Times New Roman"/>
                <a:cs typeface="Times New Roman"/>
                <a:sym typeface="Times New Roman"/>
              </a:rPr>
              <a:t>1984</a:t>
            </a:r>
            <a:r>
              <a:rPr lang="en-US" sz="1800">
                <a:solidFill>
                  <a:srgbClr val="181818"/>
                </a:solidFill>
                <a:highlight>
                  <a:srgbClr val="FFFFFF"/>
                </a:highlight>
                <a:latin typeface="Times New Roman"/>
                <a:ea typeface="Times New Roman"/>
                <a:cs typeface="Times New Roman"/>
                <a:sym typeface="Times New Roman"/>
              </a:rPr>
              <a:t>, when the Conservative Prime Minister </a:t>
            </a:r>
            <a:r>
              <a:rPr lang="en-US" sz="1800" b="1">
                <a:solidFill>
                  <a:srgbClr val="181818"/>
                </a:solidFill>
                <a:highlight>
                  <a:srgbClr val="FFFFFF"/>
                </a:highlight>
                <a:latin typeface="Times New Roman"/>
                <a:ea typeface="Times New Roman"/>
                <a:cs typeface="Times New Roman"/>
                <a:sym typeface="Times New Roman"/>
              </a:rPr>
              <a:t>Margaret Thatcher</a:t>
            </a:r>
            <a:r>
              <a:rPr lang="en-US" sz="1800">
                <a:solidFill>
                  <a:srgbClr val="181818"/>
                </a:solidFill>
                <a:highlight>
                  <a:srgbClr val="FFFFFF"/>
                </a:highlight>
                <a:latin typeface="Times New Roman"/>
                <a:ea typeface="Times New Roman"/>
                <a:cs typeface="Times New Roman"/>
                <a:sym typeface="Times New Roman"/>
              </a:rPr>
              <a:t> talked tough in order to</a:t>
            </a:r>
            <a:r>
              <a:rPr lang="en-US" sz="1800" u="sng">
                <a:solidFill>
                  <a:srgbClr val="181818"/>
                </a:solidFill>
                <a:highlight>
                  <a:srgbClr val="FFFFFF"/>
                </a:highlight>
                <a:latin typeface="Times New Roman"/>
                <a:ea typeface="Times New Roman"/>
                <a:cs typeface="Times New Roman"/>
                <a:sym typeface="Times New Roman"/>
              </a:rPr>
              <a:t> reduce British payments</a:t>
            </a:r>
            <a:r>
              <a:rPr lang="en-US" sz="1800">
                <a:solidFill>
                  <a:srgbClr val="181818"/>
                </a:solidFill>
                <a:highlight>
                  <a:srgbClr val="FFFFFF"/>
                </a:highlight>
                <a:latin typeface="Times New Roman"/>
                <a:ea typeface="Times New Roman"/>
                <a:cs typeface="Times New Roman"/>
                <a:sym typeface="Times New Roman"/>
              </a:rPr>
              <a:t> to the EEC budget. Though at the time the UK was the third-poorest nation in the Community, it was paying a lot more into the budget than other nations due to its relative lack of farms.</a:t>
            </a:r>
            <a:endParaRPr sz="1800">
              <a:solidFill>
                <a:srgbClr val="181818"/>
              </a:solidFill>
              <a:highlight>
                <a:srgbClr val="FFFFFF"/>
              </a:highlight>
              <a:latin typeface="Times New Roman"/>
              <a:ea typeface="Times New Roman"/>
              <a:cs typeface="Times New Roman"/>
              <a:sym typeface="Times New Roman"/>
            </a:endParaRPr>
          </a:p>
          <a:p>
            <a:pPr marL="457200" lvl="0" indent="-342900" algn="l" rtl="0">
              <a:spcBef>
                <a:spcPts val="0"/>
              </a:spcBef>
              <a:spcAft>
                <a:spcPts val="0"/>
              </a:spcAft>
              <a:buClr>
                <a:srgbClr val="181818"/>
              </a:buClr>
              <a:buSzPts val="1800"/>
              <a:buFont typeface="Times New Roman"/>
              <a:buChar char="●"/>
            </a:pPr>
            <a:r>
              <a:rPr lang="en-US" sz="1800">
                <a:solidFill>
                  <a:srgbClr val="181818"/>
                </a:solidFill>
                <a:highlight>
                  <a:srgbClr val="FFFFFF"/>
                </a:highlight>
                <a:latin typeface="Times New Roman"/>
                <a:ea typeface="Times New Roman"/>
                <a:cs typeface="Times New Roman"/>
                <a:sym typeface="Times New Roman"/>
              </a:rPr>
              <a:t>The </a:t>
            </a:r>
            <a:r>
              <a:rPr lang="en-US" sz="1800" b="1">
                <a:solidFill>
                  <a:srgbClr val="181818"/>
                </a:solidFill>
                <a:highlight>
                  <a:srgbClr val="FFFFFF"/>
                </a:highlight>
                <a:latin typeface="Times New Roman"/>
                <a:ea typeface="Times New Roman"/>
                <a:cs typeface="Times New Roman"/>
                <a:sym typeface="Times New Roman"/>
              </a:rPr>
              <a:t>Maastricht Treaty</a:t>
            </a:r>
            <a:r>
              <a:rPr lang="en-US" sz="1800">
                <a:solidFill>
                  <a:srgbClr val="181818"/>
                </a:solidFill>
                <a:highlight>
                  <a:srgbClr val="FFFFFF"/>
                </a:highlight>
                <a:latin typeface="Times New Roman"/>
                <a:ea typeface="Times New Roman"/>
                <a:cs typeface="Times New Roman"/>
                <a:sym typeface="Times New Roman"/>
              </a:rPr>
              <a:t>, which took effect in 1993, created the Brussels-based European Union </a:t>
            </a:r>
            <a:r>
              <a:rPr lang="en-US" sz="1800" b="1">
                <a:solidFill>
                  <a:srgbClr val="181818"/>
                </a:solidFill>
                <a:highlight>
                  <a:srgbClr val="FFFFFF"/>
                </a:highlight>
                <a:latin typeface="Times New Roman"/>
                <a:ea typeface="Times New Roman"/>
                <a:cs typeface="Times New Roman"/>
                <a:sym typeface="Times New Roman"/>
              </a:rPr>
              <a:t>(EU)</a:t>
            </a:r>
            <a:r>
              <a:rPr lang="en-US" sz="1800">
                <a:solidFill>
                  <a:srgbClr val="181818"/>
                </a:solidFill>
                <a:highlight>
                  <a:srgbClr val="FFFFFF"/>
                </a:highlight>
                <a:latin typeface="Times New Roman"/>
                <a:ea typeface="Times New Roman"/>
                <a:cs typeface="Times New Roman"/>
                <a:sym typeface="Times New Roman"/>
              </a:rPr>
              <a:t>, of which the EEC, renamed simply the European Community (EC) was the main component.</a:t>
            </a:r>
            <a:endParaRPr sz="1800">
              <a:solidFill>
                <a:srgbClr val="181818"/>
              </a:solidFill>
              <a:highlight>
                <a:srgbClr val="FFFFFF"/>
              </a:highlight>
              <a:latin typeface="Times New Roman"/>
              <a:ea typeface="Times New Roman"/>
              <a:cs typeface="Times New Roman"/>
              <a:sym typeface="Times New Roman"/>
            </a:endParaRPr>
          </a:p>
          <a:p>
            <a:pPr marL="457200" lvl="0" indent="-314325" algn="l" rtl="0">
              <a:spcBef>
                <a:spcPts val="0"/>
              </a:spcBef>
              <a:spcAft>
                <a:spcPts val="0"/>
              </a:spcAft>
              <a:buClr>
                <a:srgbClr val="181818"/>
              </a:buClr>
              <a:buSzPts val="1350"/>
              <a:buFont typeface="Times New Roman"/>
              <a:buChar char="●"/>
            </a:pPr>
            <a:r>
              <a:rPr lang="en-US" sz="1800">
                <a:solidFill>
                  <a:srgbClr val="181818"/>
                </a:solidFill>
                <a:highlight>
                  <a:srgbClr val="FFFFFF"/>
                </a:highlight>
                <a:latin typeface="Times New Roman"/>
                <a:ea typeface="Times New Roman"/>
                <a:cs typeface="Times New Roman"/>
                <a:sym typeface="Times New Roman"/>
              </a:rPr>
              <a:t>Labour Prime Minister </a:t>
            </a:r>
            <a:r>
              <a:rPr lang="en-US" sz="1800" b="1">
                <a:solidFill>
                  <a:srgbClr val="181818"/>
                </a:solidFill>
                <a:highlight>
                  <a:srgbClr val="FFFFFF"/>
                </a:highlight>
                <a:latin typeface="Times New Roman"/>
                <a:ea typeface="Times New Roman"/>
                <a:cs typeface="Times New Roman"/>
                <a:sym typeface="Times New Roman"/>
              </a:rPr>
              <a:t>Tony Blair</a:t>
            </a:r>
            <a:r>
              <a:rPr lang="en-US" sz="1800">
                <a:solidFill>
                  <a:srgbClr val="181818"/>
                </a:solidFill>
                <a:highlight>
                  <a:srgbClr val="FFFFFF"/>
                </a:highlight>
                <a:latin typeface="Times New Roman"/>
                <a:ea typeface="Times New Roman"/>
                <a:cs typeface="Times New Roman"/>
                <a:sym typeface="Times New Roman"/>
              </a:rPr>
              <a:t>, who won a landslide victory in 1997, was strongly pro-European Union, and worked to rebuild ties with the rest of Europe while in office</a:t>
            </a:r>
            <a:r>
              <a:rPr lang="en-US" sz="1350">
                <a:solidFill>
                  <a:srgbClr val="181818"/>
                </a:solidFill>
                <a:highlight>
                  <a:srgbClr val="FFFFFF"/>
                </a:highlight>
                <a:latin typeface="Times New Roman"/>
                <a:ea typeface="Times New Roman"/>
                <a:cs typeface="Times New Roman"/>
                <a:sym typeface="Times New Roman"/>
              </a:rPr>
              <a:t>.</a:t>
            </a:r>
            <a:endParaRPr sz="1350">
              <a:solidFill>
                <a:srgbClr val="181818"/>
              </a:solidFill>
              <a:highlight>
                <a:srgbClr val="FFFFFF"/>
              </a:highlight>
              <a:latin typeface="Times New Roman"/>
              <a:ea typeface="Times New Roman"/>
              <a:cs typeface="Times New Roman"/>
              <a:sym typeface="Times New Roman"/>
            </a:endParaRPr>
          </a:p>
          <a:p>
            <a:pPr marL="0" lvl="0" indent="0" algn="l" rtl="0">
              <a:spcBef>
                <a:spcPts val="640"/>
              </a:spcBef>
              <a:spcAft>
                <a:spcPts val="0"/>
              </a:spcAft>
              <a:buNone/>
            </a:pPr>
            <a:endParaRPr sz="1350">
              <a:solidFill>
                <a:srgbClr val="181818"/>
              </a:solidFill>
              <a:highlight>
                <a:srgbClr val="FFFFFF"/>
              </a:highlight>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8"/>
          <p:cNvSpPr txBox="1">
            <a:spLocks noGrp="1"/>
          </p:cNvSpPr>
          <p:nvPr>
            <p:ph idx="1"/>
          </p:nvPr>
        </p:nvSpPr>
        <p:spPr>
          <a:xfrm>
            <a:off x="457200" y="724125"/>
            <a:ext cx="7955700" cy="3833700"/>
          </a:xfrm>
          <a:prstGeom prst="rect">
            <a:avLst/>
          </a:prstGeom>
        </p:spPr>
        <p:txBody>
          <a:bodyPr spcFirstLastPara="1" wrap="square" lIns="91425" tIns="45700" rIns="91425" bIns="45700" anchor="t" anchorCtr="0">
            <a:noAutofit/>
          </a:bodyPr>
          <a:lstStyle/>
          <a:p>
            <a:pPr marL="457200" lvl="0" indent="-342900" algn="l" rtl="0">
              <a:spcBef>
                <a:spcPts val="0"/>
              </a:spcBef>
              <a:spcAft>
                <a:spcPts val="0"/>
              </a:spcAft>
              <a:buClr>
                <a:srgbClr val="181818"/>
              </a:buClr>
              <a:buSzPts val="1800"/>
              <a:buFont typeface="Times New Roman"/>
              <a:buChar char="●"/>
            </a:pPr>
            <a:r>
              <a:rPr lang="en-US" sz="1800" dirty="0" smtClean="0">
                <a:solidFill>
                  <a:srgbClr val="181818"/>
                </a:solidFill>
                <a:highlight>
                  <a:srgbClr val="FFFFFF"/>
                </a:highlight>
                <a:latin typeface="Times New Roman"/>
                <a:ea typeface="Times New Roman"/>
                <a:cs typeface="Times New Roman"/>
                <a:sym typeface="Times New Roman"/>
              </a:rPr>
              <a:t>In</a:t>
            </a:r>
            <a:r>
              <a:rPr lang="en-US" sz="1800" b="1" dirty="0" smtClean="0">
                <a:solidFill>
                  <a:srgbClr val="181818"/>
                </a:solidFill>
                <a:highlight>
                  <a:srgbClr val="FFFFFF"/>
                </a:highlight>
                <a:latin typeface="Times New Roman"/>
                <a:ea typeface="Times New Roman"/>
                <a:cs typeface="Times New Roman"/>
                <a:sym typeface="Times New Roman"/>
              </a:rPr>
              <a:t> </a:t>
            </a:r>
            <a:r>
              <a:rPr lang="en-US" sz="1800" b="1" dirty="0">
                <a:solidFill>
                  <a:srgbClr val="181818"/>
                </a:solidFill>
                <a:highlight>
                  <a:srgbClr val="FFFFFF"/>
                </a:highlight>
                <a:latin typeface="Times New Roman"/>
                <a:ea typeface="Times New Roman"/>
                <a:cs typeface="Times New Roman"/>
                <a:sym typeface="Times New Roman"/>
              </a:rPr>
              <a:t>2007</a:t>
            </a:r>
            <a:r>
              <a:rPr lang="en-US" sz="1800" dirty="0">
                <a:solidFill>
                  <a:srgbClr val="181818"/>
                </a:solidFill>
                <a:highlight>
                  <a:srgbClr val="FFFFFF"/>
                </a:highlight>
                <a:latin typeface="Times New Roman"/>
                <a:ea typeface="Times New Roman"/>
                <a:cs typeface="Times New Roman"/>
                <a:sym typeface="Times New Roman"/>
              </a:rPr>
              <a:t>, after plans for an official EU constitution collapsed, the member nations finished negotiating the </a:t>
            </a:r>
            <a:r>
              <a:rPr lang="en-US" sz="1800" b="1" dirty="0">
                <a:solidFill>
                  <a:srgbClr val="181818"/>
                </a:solidFill>
                <a:highlight>
                  <a:srgbClr val="FFFFFF"/>
                </a:highlight>
                <a:latin typeface="Times New Roman"/>
                <a:ea typeface="Times New Roman"/>
                <a:cs typeface="Times New Roman"/>
                <a:sym typeface="Times New Roman"/>
              </a:rPr>
              <a:t>controversial Lisbon Treaty</a:t>
            </a:r>
            <a:r>
              <a:rPr lang="en-US" sz="1800" dirty="0">
                <a:solidFill>
                  <a:srgbClr val="181818"/>
                </a:solidFill>
                <a:highlight>
                  <a:srgbClr val="FFFFFF"/>
                </a:highlight>
                <a:latin typeface="Times New Roman"/>
                <a:ea typeface="Times New Roman"/>
                <a:cs typeface="Times New Roman"/>
                <a:sym typeface="Times New Roman"/>
              </a:rPr>
              <a:t>, which gave Brussels broader powers.</a:t>
            </a:r>
            <a:endParaRPr sz="1800" dirty="0">
              <a:solidFill>
                <a:srgbClr val="181818"/>
              </a:solidFill>
              <a:highlight>
                <a:srgbClr val="FFFFFF"/>
              </a:highlight>
              <a:latin typeface="Times New Roman"/>
              <a:ea typeface="Times New Roman"/>
              <a:cs typeface="Times New Roman"/>
              <a:sym typeface="Times New Roman"/>
            </a:endParaRPr>
          </a:p>
          <a:p>
            <a:pPr marL="457200" lvl="0" indent="-342900" algn="l" rtl="0">
              <a:spcBef>
                <a:spcPts val="0"/>
              </a:spcBef>
              <a:spcAft>
                <a:spcPts val="0"/>
              </a:spcAft>
              <a:buClr>
                <a:srgbClr val="181818"/>
              </a:buClr>
              <a:buSzPts val="1800"/>
              <a:buFont typeface="Times New Roman"/>
              <a:buChar char="●"/>
            </a:pPr>
            <a:r>
              <a:rPr lang="en-US" sz="1800" dirty="0">
                <a:solidFill>
                  <a:srgbClr val="181818"/>
                </a:solidFill>
                <a:highlight>
                  <a:srgbClr val="FFFFFF"/>
                </a:highlight>
                <a:latin typeface="Times New Roman"/>
                <a:ea typeface="Times New Roman"/>
                <a:cs typeface="Times New Roman"/>
                <a:sym typeface="Times New Roman"/>
              </a:rPr>
              <a:t>In the interests of protecting Britain’s financial sector, </a:t>
            </a:r>
            <a:r>
              <a:rPr lang="en-US" sz="1800" b="1" dirty="0">
                <a:solidFill>
                  <a:srgbClr val="181818"/>
                </a:solidFill>
                <a:highlight>
                  <a:srgbClr val="FFFFFF"/>
                </a:highlight>
                <a:latin typeface="Times New Roman"/>
                <a:ea typeface="Times New Roman"/>
                <a:cs typeface="Times New Roman"/>
                <a:sym typeface="Times New Roman"/>
              </a:rPr>
              <a:t>David Cameron</a:t>
            </a:r>
            <a:r>
              <a:rPr lang="en-US" sz="1800" dirty="0">
                <a:solidFill>
                  <a:srgbClr val="181818"/>
                </a:solidFill>
                <a:highlight>
                  <a:srgbClr val="FFFFFF"/>
                </a:highlight>
                <a:latin typeface="Times New Roman"/>
                <a:ea typeface="Times New Roman"/>
                <a:cs typeface="Times New Roman"/>
                <a:sym typeface="Times New Roman"/>
              </a:rPr>
              <a:t> became the first UK prime minister to veto a EU treaty in 2011. In early </a:t>
            </a:r>
            <a:r>
              <a:rPr lang="en-US" sz="1800" b="1" dirty="0">
                <a:solidFill>
                  <a:srgbClr val="181818"/>
                </a:solidFill>
                <a:highlight>
                  <a:srgbClr val="FFFFFF"/>
                </a:highlight>
                <a:latin typeface="Times New Roman"/>
                <a:ea typeface="Times New Roman"/>
                <a:cs typeface="Times New Roman"/>
                <a:sym typeface="Times New Roman"/>
              </a:rPr>
              <a:t>2013</a:t>
            </a:r>
            <a:r>
              <a:rPr lang="en-US" sz="1800" dirty="0">
                <a:solidFill>
                  <a:srgbClr val="181818"/>
                </a:solidFill>
                <a:highlight>
                  <a:srgbClr val="FFFFFF"/>
                </a:highlight>
                <a:latin typeface="Times New Roman"/>
                <a:ea typeface="Times New Roman"/>
                <a:cs typeface="Times New Roman"/>
                <a:sym typeface="Times New Roman"/>
              </a:rPr>
              <a:t>, he gave a much-anticipated speech in which he outlined the challenges facing Europe and promised to </a:t>
            </a:r>
            <a:r>
              <a:rPr lang="en-US" sz="1800" b="1" dirty="0">
                <a:solidFill>
                  <a:srgbClr val="181818"/>
                </a:solidFill>
                <a:highlight>
                  <a:srgbClr val="FFFFFF"/>
                </a:highlight>
                <a:latin typeface="Times New Roman"/>
                <a:ea typeface="Times New Roman"/>
                <a:cs typeface="Times New Roman"/>
                <a:sym typeface="Times New Roman"/>
              </a:rPr>
              <a:t>renegotiate membership in the EU</a:t>
            </a:r>
            <a:r>
              <a:rPr lang="en-US" sz="1800" dirty="0">
                <a:solidFill>
                  <a:srgbClr val="181818"/>
                </a:solidFill>
                <a:highlight>
                  <a:srgbClr val="FFFFFF"/>
                </a:highlight>
                <a:latin typeface="Times New Roman"/>
                <a:ea typeface="Times New Roman"/>
                <a:cs typeface="Times New Roman"/>
                <a:sym typeface="Times New Roman"/>
              </a:rPr>
              <a:t>. </a:t>
            </a:r>
            <a:endParaRPr sz="1350" dirty="0">
              <a:solidFill>
                <a:srgbClr val="181818"/>
              </a:solidFill>
              <a:highlight>
                <a:srgbClr val="FFFFFF"/>
              </a:highlight>
              <a:latin typeface="Times New Roman"/>
              <a:ea typeface="Times New Roman"/>
              <a:cs typeface="Times New Roman"/>
              <a:sym typeface="Times New Roman"/>
            </a:endParaRPr>
          </a:p>
        </p:txBody>
      </p:sp>
      <p:pic>
        <p:nvPicPr>
          <p:cNvPr id="221" name="Google Shape;221;p28"/>
          <p:cNvPicPr preferRelativeResize="0"/>
          <p:nvPr/>
        </p:nvPicPr>
        <p:blipFill>
          <a:blip r:embed="rId3">
            <a:alphaModFix/>
          </a:blip>
          <a:stretch>
            <a:fillRect/>
          </a:stretch>
        </p:blipFill>
        <p:spPr>
          <a:xfrm>
            <a:off x="2139193" y="2852257"/>
            <a:ext cx="4672668" cy="3260293"/>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9"/>
          <p:cNvSpPr txBox="1">
            <a:spLocks noGrp="1"/>
          </p:cNvSpPr>
          <p:nvPr>
            <p:ph idx="1"/>
          </p:nvPr>
        </p:nvSpPr>
        <p:spPr>
          <a:xfrm>
            <a:off x="457200" y="766725"/>
            <a:ext cx="3930300" cy="5359500"/>
          </a:xfrm>
          <a:prstGeom prst="rect">
            <a:avLst/>
          </a:prstGeom>
        </p:spPr>
        <p:txBody>
          <a:bodyPr spcFirstLastPara="1" wrap="square" lIns="91425" tIns="45700" rIns="91425" bIns="45700" anchor="t" anchorCtr="0">
            <a:noAutofit/>
          </a:bodyPr>
          <a:lstStyle/>
          <a:p>
            <a:pPr marL="457200" lvl="0" indent="-342900" algn="l" rtl="0">
              <a:spcBef>
                <a:spcPts val="640"/>
              </a:spcBef>
              <a:spcAft>
                <a:spcPts val="0"/>
              </a:spcAft>
              <a:buSzPts val="1800"/>
              <a:buFont typeface="Times New Roman"/>
              <a:buChar char="●"/>
            </a:pPr>
            <a:r>
              <a:rPr lang="en-US" sz="1800">
                <a:solidFill>
                  <a:srgbClr val="181818"/>
                </a:solidFill>
                <a:highlight>
                  <a:srgbClr val="FFFFFF"/>
                </a:highlight>
                <a:latin typeface="Times New Roman"/>
                <a:ea typeface="Times New Roman"/>
                <a:cs typeface="Times New Roman"/>
                <a:sym typeface="Times New Roman"/>
              </a:rPr>
              <a:t>In October 2016, </a:t>
            </a:r>
            <a:r>
              <a:rPr lang="en-US" sz="1800" b="1">
                <a:solidFill>
                  <a:srgbClr val="181818"/>
                </a:solidFill>
                <a:highlight>
                  <a:srgbClr val="FFFFFF"/>
                </a:highlight>
                <a:latin typeface="Times New Roman"/>
                <a:ea typeface="Times New Roman"/>
                <a:cs typeface="Times New Roman"/>
                <a:sym typeface="Times New Roman"/>
              </a:rPr>
              <a:t>Prime Minister Theresa May</a:t>
            </a:r>
            <a:r>
              <a:rPr lang="en-US" sz="1800">
                <a:solidFill>
                  <a:srgbClr val="181818"/>
                </a:solidFill>
                <a:highlight>
                  <a:srgbClr val="FFFFFF"/>
                </a:highlight>
                <a:latin typeface="Times New Roman"/>
                <a:ea typeface="Times New Roman"/>
                <a:cs typeface="Times New Roman"/>
                <a:sym typeface="Times New Roman"/>
              </a:rPr>
              <a:t>, who had assumed office following David Cameron’s resignation, announced her intention to </a:t>
            </a:r>
            <a:r>
              <a:rPr lang="en-US" sz="1800" b="1">
                <a:solidFill>
                  <a:srgbClr val="181818"/>
                </a:solidFill>
                <a:highlight>
                  <a:srgbClr val="FFFFFF"/>
                </a:highlight>
                <a:latin typeface="Times New Roman"/>
                <a:ea typeface="Times New Roman"/>
                <a:cs typeface="Times New Roman"/>
                <a:sym typeface="Times New Roman"/>
              </a:rPr>
              <a:t>invoke Article 50 of the Treaty on European Union, formally giving notice of Britain’s intent to leave the EU</a:t>
            </a:r>
            <a:r>
              <a:rPr lang="en-US" sz="1800">
                <a:solidFill>
                  <a:srgbClr val="181818"/>
                </a:solidFill>
                <a:highlight>
                  <a:srgbClr val="FFFFFF"/>
                </a:highlight>
                <a:latin typeface="Times New Roman"/>
                <a:ea typeface="Times New Roman"/>
                <a:cs typeface="Times New Roman"/>
                <a:sym typeface="Times New Roman"/>
              </a:rPr>
              <a:t>. On</a:t>
            </a:r>
            <a:r>
              <a:rPr lang="en-US" sz="1800" b="1" u="sng">
                <a:solidFill>
                  <a:srgbClr val="181818"/>
                </a:solidFill>
                <a:highlight>
                  <a:srgbClr val="FFFFFF"/>
                </a:highlight>
                <a:latin typeface="Times New Roman"/>
                <a:ea typeface="Times New Roman"/>
                <a:cs typeface="Times New Roman"/>
                <a:sym typeface="Times New Roman"/>
              </a:rPr>
              <a:t> March 29, 2017,</a:t>
            </a:r>
            <a:r>
              <a:rPr lang="en-US" sz="1800">
                <a:solidFill>
                  <a:srgbClr val="181818"/>
                </a:solidFill>
                <a:highlight>
                  <a:srgbClr val="FFFFFF"/>
                </a:highlight>
                <a:latin typeface="Times New Roman"/>
                <a:ea typeface="Times New Roman"/>
                <a:cs typeface="Times New Roman"/>
                <a:sym typeface="Times New Roman"/>
              </a:rPr>
              <a:t> the order, signed by May a day earlier, was delivered to the Council of the European Union, officially starting </a:t>
            </a:r>
            <a:r>
              <a:rPr lang="en-US" sz="1800" b="1">
                <a:solidFill>
                  <a:srgbClr val="181818"/>
                </a:solidFill>
                <a:highlight>
                  <a:srgbClr val="FFFFFF"/>
                </a:highlight>
                <a:latin typeface="Times New Roman"/>
                <a:ea typeface="Times New Roman"/>
                <a:cs typeface="Times New Roman"/>
                <a:sym typeface="Times New Roman"/>
              </a:rPr>
              <a:t>the two-year countdown to Britain’s EU departure, now tentatively set for March 2019</a:t>
            </a:r>
            <a:r>
              <a:rPr lang="en-US" sz="1800">
                <a:solidFill>
                  <a:srgbClr val="181818"/>
                </a:solidFill>
                <a:highlight>
                  <a:srgbClr val="FFFFFF"/>
                </a:highlight>
                <a:latin typeface="Times New Roman"/>
                <a:ea typeface="Times New Roman"/>
                <a:cs typeface="Times New Roman"/>
                <a:sym typeface="Times New Roman"/>
              </a:rPr>
              <a:t>.</a:t>
            </a:r>
            <a:endParaRPr sz="1800">
              <a:latin typeface="Times New Roman"/>
              <a:ea typeface="Times New Roman"/>
              <a:cs typeface="Times New Roman"/>
              <a:sym typeface="Times New Roman"/>
            </a:endParaRPr>
          </a:p>
        </p:txBody>
      </p:sp>
      <p:pic>
        <p:nvPicPr>
          <p:cNvPr id="228" name="Google Shape;228;p29"/>
          <p:cNvPicPr preferRelativeResize="0"/>
          <p:nvPr/>
        </p:nvPicPr>
        <p:blipFill>
          <a:blip r:embed="rId3">
            <a:alphaModFix/>
          </a:blip>
          <a:stretch>
            <a:fillRect/>
          </a:stretch>
        </p:blipFill>
        <p:spPr>
          <a:xfrm>
            <a:off x="4463797" y="1114191"/>
            <a:ext cx="4395261" cy="3390697"/>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0"/>
          <p:cNvSpPr txBox="1">
            <a:spLocks noGrp="1"/>
          </p:cNvSpPr>
          <p:nvPr>
            <p:ph type="title"/>
          </p:nvPr>
        </p:nvSpPr>
        <p:spPr>
          <a:xfrm>
            <a:off x="457200" y="474398"/>
            <a:ext cx="8229600" cy="943200"/>
          </a:xfrm>
          <a:prstGeom prst="rect">
            <a:avLst/>
          </a:prstGeom>
        </p:spPr>
        <p:txBody>
          <a:bodyPr spcFirstLastPara="1" wrap="square" lIns="91425" tIns="45700" rIns="91425" bIns="45700" anchor="t" anchorCtr="0">
            <a:noAutofit/>
          </a:bodyPr>
          <a:lstStyle/>
          <a:p>
            <a:pPr marL="914400" lvl="0" indent="457200" algn="l" rtl="0">
              <a:spcBef>
                <a:spcPts val="0"/>
              </a:spcBef>
              <a:spcAft>
                <a:spcPts val="0"/>
              </a:spcAft>
              <a:buNone/>
            </a:pPr>
            <a:r>
              <a:rPr lang="en-US" dirty="0">
                <a:latin typeface="Times New Roman"/>
                <a:ea typeface="Times New Roman"/>
                <a:cs typeface="Times New Roman"/>
                <a:sym typeface="Times New Roman"/>
              </a:rPr>
              <a:t>What is Hard Brexit?</a:t>
            </a:r>
            <a:endParaRPr dirty="0">
              <a:latin typeface="Times New Roman"/>
              <a:ea typeface="Times New Roman"/>
              <a:cs typeface="Times New Roman"/>
              <a:sym typeface="Times New Roman"/>
            </a:endParaRPr>
          </a:p>
        </p:txBody>
      </p:sp>
      <p:sp>
        <p:nvSpPr>
          <p:cNvPr id="235" name="Google Shape;235;p30"/>
          <p:cNvSpPr txBox="1">
            <a:spLocks noGrp="1"/>
          </p:cNvSpPr>
          <p:nvPr>
            <p:ph idx="1"/>
          </p:nvPr>
        </p:nvSpPr>
        <p:spPr>
          <a:xfrm>
            <a:off x="457200" y="1214000"/>
            <a:ext cx="4228500" cy="4912200"/>
          </a:xfrm>
          <a:prstGeom prst="rect">
            <a:avLst/>
          </a:prstGeom>
        </p:spPr>
        <p:txBody>
          <a:bodyPr spcFirstLastPara="1" wrap="square" lIns="91425" tIns="45700" rIns="91425" bIns="45700" anchor="t" anchorCtr="0">
            <a:noAutofit/>
          </a:bodyPr>
          <a:lstStyle/>
          <a:p>
            <a:pPr marL="457200" lvl="0" indent="-342900" algn="l" rtl="0">
              <a:spcBef>
                <a:spcPts val="640"/>
              </a:spcBef>
              <a:spcAft>
                <a:spcPts val="0"/>
              </a:spcAft>
              <a:buClr>
                <a:srgbClr val="281E1E"/>
              </a:buClr>
              <a:buSzPts val="1800"/>
              <a:buFont typeface="Times New Roman"/>
              <a:buChar char="●"/>
            </a:pPr>
            <a:r>
              <a:rPr lang="en-US" sz="1800" dirty="0" err="1">
                <a:solidFill>
                  <a:srgbClr val="281E1E"/>
                </a:solidFill>
                <a:latin typeface="Times New Roman"/>
                <a:ea typeface="Times New Roman"/>
                <a:cs typeface="Times New Roman"/>
                <a:sym typeface="Times New Roman"/>
              </a:rPr>
              <a:t>Favoured</a:t>
            </a:r>
            <a:r>
              <a:rPr lang="en-US" sz="1800" dirty="0">
                <a:solidFill>
                  <a:srgbClr val="281E1E"/>
                </a:solidFill>
                <a:latin typeface="Times New Roman"/>
                <a:ea typeface="Times New Roman"/>
                <a:cs typeface="Times New Roman"/>
                <a:sym typeface="Times New Roman"/>
              </a:rPr>
              <a:t> by ardent </a:t>
            </a:r>
            <a:r>
              <a:rPr lang="en-US" sz="1800" b="1" dirty="0" err="1">
                <a:solidFill>
                  <a:srgbClr val="281E1E"/>
                </a:solidFill>
                <a:latin typeface="Times New Roman"/>
                <a:ea typeface="Times New Roman"/>
                <a:cs typeface="Times New Roman"/>
                <a:sym typeface="Times New Roman"/>
              </a:rPr>
              <a:t>Brexiteers</a:t>
            </a:r>
            <a:r>
              <a:rPr lang="en-US" sz="1800" dirty="0">
                <a:solidFill>
                  <a:srgbClr val="281E1E"/>
                </a:solidFill>
                <a:latin typeface="Times New Roman"/>
                <a:ea typeface="Times New Roman"/>
                <a:cs typeface="Times New Roman"/>
                <a:sym typeface="Times New Roman"/>
              </a:rPr>
              <a:t>, a hard Brexit arrangement would likely see the</a:t>
            </a:r>
            <a:r>
              <a:rPr lang="en-US" sz="1800" b="1" dirty="0">
                <a:solidFill>
                  <a:srgbClr val="281E1E"/>
                </a:solidFill>
                <a:latin typeface="Times New Roman"/>
                <a:ea typeface="Times New Roman"/>
                <a:cs typeface="Times New Roman"/>
                <a:sym typeface="Times New Roman"/>
              </a:rPr>
              <a:t> UK give up full access to the single market</a:t>
            </a:r>
            <a:r>
              <a:rPr lang="en-US" sz="1800" dirty="0">
                <a:solidFill>
                  <a:srgbClr val="281E1E"/>
                </a:solidFill>
                <a:latin typeface="Times New Roman"/>
                <a:ea typeface="Times New Roman"/>
                <a:cs typeface="Times New Roman"/>
                <a:sym typeface="Times New Roman"/>
              </a:rPr>
              <a:t> and </a:t>
            </a:r>
            <a:r>
              <a:rPr lang="en-US" sz="1800" b="1" dirty="0">
                <a:solidFill>
                  <a:srgbClr val="281E1E"/>
                </a:solidFill>
                <a:latin typeface="Times New Roman"/>
                <a:ea typeface="Times New Roman"/>
                <a:cs typeface="Times New Roman"/>
                <a:sym typeface="Times New Roman"/>
              </a:rPr>
              <a:t>full access of the customs union along with the EU</a:t>
            </a:r>
            <a:r>
              <a:rPr lang="en-US" sz="1800" dirty="0">
                <a:solidFill>
                  <a:srgbClr val="281E1E"/>
                </a:solidFill>
                <a:latin typeface="Times New Roman"/>
                <a:ea typeface="Times New Roman"/>
                <a:cs typeface="Times New Roman"/>
                <a:sym typeface="Times New Roman"/>
              </a:rPr>
              <a:t>.</a:t>
            </a:r>
            <a:endParaRPr sz="1800" dirty="0">
              <a:solidFill>
                <a:srgbClr val="281E1E"/>
              </a:solidFill>
              <a:latin typeface="Times New Roman"/>
              <a:ea typeface="Times New Roman"/>
              <a:cs typeface="Times New Roman"/>
              <a:sym typeface="Times New Roman"/>
            </a:endParaRPr>
          </a:p>
          <a:p>
            <a:pPr marL="457200" lvl="0" indent="-342900" algn="l" rtl="0">
              <a:lnSpc>
                <a:spcPct val="100000"/>
              </a:lnSpc>
              <a:spcBef>
                <a:spcPts val="0"/>
              </a:spcBef>
              <a:spcAft>
                <a:spcPts val="0"/>
              </a:spcAft>
              <a:buClr>
                <a:srgbClr val="281E1E"/>
              </a:buClr>
              <a:buSzPts val="1800"/>
              <a:buFont typeface="Times New Roman"/>
              <a:buChar char="●"/>
            </a:pPr>
            <a:r>
              <a:rPr lang="en-US" sz="1800" dirty="0">
                <a:solidFill>
                  <a:srgbClr val="281E1E"/>
                </a:solidFill>
                <a:latin typeface="Times New Roman"/>
                <a:ea typeface="Times New Roman"/>
                <a:cs typeface="Times New Roman"/>
                <a:sym typeface="Times New Roman"/>
              </a:rPr>
              <a:t>The arrangement would prioritize giving Britain</a:t>
            </a:r>
            <a:r>
              <a:rPr lang="en-US" sz="1800" b="1" dirty="0">
                <a:solidFill>
                  <a:srgbClr val="281E1E"/>
                </a:solidFill>
                <a:latin typeface="Times New Roman"/>
                <a:ea typeface="Times New Roman"/>
                <a:cs typeface="Times New Roman"/>
                <a:sym typeface="Times New Roman"/>
              </a:rPr>
              <a:t> full control over its borders, </a:t>
            </a:r>
            <a:r>
              <a:rPr lang="en-US" sz="1800" dirty="0">
                <a:solidFill>
                  <a:srgbClr val="281E1E"/>
                </a:solidFill>
                <a:latin typeface="Times New Roman"/>
                <a:ea typeface="Times New Roman"/>
                <a:cs typeface="Times New Roman"/>
                <a:sym typeface="Times New Roman"/>
              </a:rPr>
              <a:t>making new trade deals and applying laws within its own territory.</a:t>
            </a:r>
            <a:endParaRPr sz="1800" dirty="0">
              <a:solidFill>
                <a:srgbClr val="281E1E"/>
              </a:solidFill>
              <a:latin typeface="Times New Roman"/>
              <a:ea typeface="Times New Roman"/>
              <a:cs typeface="Times New Roman"/>
              <a:sym typeface="Times New Roman"/>
            </a:endParaRPr>
          </a:p>
          <a:p>
            <a:pPr marL="457200" lvl="0" indent="-342900" algn="l" rtl="0">
              <a:lnSpc>
                <a:spcPct val="100000"/>
              </a:lnSpc>
              <a:spcBef>
                <a:spcPts val="0"/>
              </a:spcBef>
              <a:spcAft>
                <a:spcPts val="0"/>
              </a:spcAft>
              <a:buClr>
                <a:srgbClr val="281E1E"/>
              </a:buClr>
              <a:buSzPts val="1800"/>
              <a:buFont typeface="Times New Roman"/>
              <a:buChar char="●"/>
            </a:pPr>
            <a:r>
              <a:rPr lang="en-US" sz="1800" dirty="0">
                <a:solidFill>
                  <a:srgbClr val="281E1E"/>
                </a:solidFill>
                <a:latin typeface="Times New Roman"/>
                <a:ea typeface="Times New Roman"/>
                <a:cs typeface="Times New Roman"/>
                <a:sym typeface="Times New Roman"/>
              </a:rPr>
              <a:t>Initially, this would mean the UK would likely fall back on World Trade </a:t>
            </a:r>
            <a:r>
              <a:rPr lang="en-US" sz="1800" dirty="0" err="1">
                <a:solidFill>
                  <a:srgbClr val="281E1E"/>
                </a:solidFill>
                <a:latin typeface="Times New Roman"/>
                <a:ea typeface="Times New Roman"/>
                <a:cs typeface="Times New Roman"/>
                <a:sym typeface="Times New Roman"/>
              </a:rPr>
              <a:t>Organisation</a:t>
            </a:r>
            <a:r>
              <a:rPr lang="en-US" sz="1800">
                <a:solidFill>
                  <a:srgbClr val="281E1E"/>
                </a:solidFill>
                <a:latin typeface="Times New Roman"/>
                <a:ea typeface="Times New Roman"/>
                <a:cs typeface="Times New Roman"/>
                <a:sym typeface="Times New Roman"/>
              </a:rPr>
              <a:t> (WTO) rules for trade with its former EU partners. </a:t>
            </a:r>
            <a:endParaRPr sz="1800">
              <a:solidFill>
                <a:srgbClr val="281E1E"/>
              </a:solidFill>
              <a:latin typeface="Times New Roman"/>
              <a:ea typeface="Times New Roman"/>
              <a:cs typeface="Times New Roman"/>
              <a:sym typeface="Times New Roman"/>
            </a:endParaRPr>
          </a:p>
          <a:p>
            <a:pPr marL="457200" lvl="0" indent="0" algn="l" rtl="0">
              <a:spcBef>
                <a:spcPts val="1200"/>
              </a:spcBef>
              <a:spcAft>
                <a:spcPts val="0"/>
              </a:spcAft>
              <a:buNone/>
            </a:pPr>
            <a:endParaRPr sz="1450">
              <a:solidFill>
                <a:srgbClr val="281E1E"/>
              </a:solidFill>
              <a:latin typeface="Times New Roman"/>
              <a:ea typeface="Times New Roman"/>
              <a:cs typeface="Times New Roman"/>
              <a:sym typeface="Times New Roman"/>
            </a:endParaRPr>
          </a:p>
        </p:txBody>
      </p:sp>
      <p:pic>
        <p:nvPicPr>
          <p:cNvPr id="236" name="Google Shape;236;p30"/>
          <p:cNvPicPr preferRelativeResize="0"/>
          <p:nvPr/>
        </p:nvPicPr>
        <p:blipFill>
          <a:blip r:embed="rId3">
            <a:alphaModFix/>
          </a:blip>
          <a:stretch>
            <a:fillRect/>
          </a:stretch>
        </p:blipFill>
        <p:spPr>
          <a:xfrm>
            <a:off x="4685700" y="1417651"/>
            <a:ext cx="4153501" cy="3648000"/>
          </a:xfrm>
          <a:prstGeom prst="rect">
            <a:avLst/>
          </a:prstGeom>
          <a:noFill/>
          <a:ln>
            <a:noFill/>
          </a:ln>
        </p:spPr>
      </p:pic>
    </p:spTree>
  </p:cSld>
  <p:clrMapOvr>
    <a:masterClrMapping/>
  </p:clrMapOvr>
  <p:timing>
    <p:tnLst>
      <p:par>
        <p:cTn id="1" dur="indefinite" restart="never" nodeType="tmRoot"/>
      </p:par>
    </p:tnLst>
  </p:timing>
</p:sld>
</file>

<file path=ppt/theme/_rels/theme6.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1106</Words>
  <Application>Microsoft Macintosh PowerPoint</Application>
  <PresentationFormat>On-screen Show (4:3)</PresentationFormat>
  <Paragraphs>69</Paragraphs>
  <Slides>15</Slides>
  <Notes>14</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15</vt:i4>
      </vt:variant>
    </vt:vector>
  </HeadingPairs>
  <TitlesOfParts>
    <vt:vector size="26" baseType="lpstr">
      <vt:lpstr>Arial Black</vt:lpstr>
      <vt:lpstr>Calibri</vt:lpstr>
      <vt:lpstr>Georgia</vt:lpstr>
      <vt:lpstr>Times New Roman</vt:lpstr>
      <vt:lpstr>Arial</vt:lpstr>
      <vt:lpstr>4_Office Theme</vt:lpstr>
      <vt:lpstr>6_Office Theme</vt:lpstr>
      <vt:lpstr>8_Office Theme</vt:lpstr>
      <vt:lpstr>10_Office Theme</vt:lpstr>
      <vt:lpstr>12_Office Theme</vt:lpstr>
      <vt:lpstr>Clarity</vt:lpstr>
      <vt:lpstr>Brexit: The European Perspective</vt:lpstr>
      <vt:lpstr>Map of Some European Countries </vt:lpstr>
      <vt:lpstr>Austria-German Border Ach an der Salzach - Burghausen</vt:lpstr>
      <vt:lpstr>PowerPoint Presentation</vt:lpstr>
      <vt:lpstr>PowerPoint Presentation</vt:lpstr>
      <vt:lpstr>Some History….</vt:lpstr>
      <vt:lpstr>PowerPoint Presentation</vt:lpstr>
      <vt:lpstr>PowerPoint Presentation</vt:lpstr>
      <vt:lpstr>What is Hard Brexit?</vt:lpstr>
      <vt:lpstr>What is Soft Brexit?</vt:lpstr>
      <vt:lpstr>What will happen to Britain if it leaves…?</vt:lpstr>
      <vt:lpstr>Why is Brexit taking so long?</vt:lpstr>
      <vt:lpstr>   Question: Brexit, for or against?  </vt:lpstr>
      <vt:lpstr>When people ask…</vt:lpstr>
      <vt:lpstr>Flexibility </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Brexit: The European Perspective</dc:title>
  <dc:creator>Franz Kolb</dc:creator>
  <cp:lastModifiedBy>Franz Kolb</cp:lastModifiedBy>
  <cp:revision>4</cp:revision>
  <dcterms:modified xsi:type="dcterms:W3CDTF">2018-10-16T15:21:00Z</dcterms:modified>
</cp:coreProperties>
</file>