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3"/>
    <a:srgbClr val="CEC3DB"/>
    <a:srgbClr val="FFFFCC"/>
    <a:srgbClr val="C9CDE1"/>
    <a:srgbClr val="626EA7"/>
    <a:srgbClr val="D4E4E8"/>
    <a:srgbClr val="5F9DAC"/>
    <a:srgbClr val="CCE6DB"/>
    <a:srgbClr val="5DB18E"/>
    <a:srgbClr val="C1E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54" autoAdjust="0"/>
  </p:normalViewPr>
  <p:slideViewPr>
    <p:cSldViewPr showGuides="1">
      <p:cViewPr varScale="1">
        <p:scale>
          <a:sx n="105" d="100"/>
          <a:sy n="105" d="100"/>
        </p:scale>
        <p:origin x="576" y="108"/>
      </p:cViewPr>
      <p:guideLst>
        <p:guide orient="horz" pos="96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70DCF-6463-4B9D-A9B4-AD3805B7E044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FB2C1936-661E-43E1-AE03-0193F9244F48}">
      <dgm:prSet phldrT="[Text]"/>
      <dgm:spPr/>
      <dgm:t>
        <a:bodyPr/>
        <a:lstStyle/>
        <a:p>
          <a:r>
            <a:rPr lang="en-US" b="1" dirty="0"/>
            <a:t>Step 1. </a:t>
          </a:r>
          <a:r>
            <a:rPr lang="en-US" dirty="0"/>
            <a:t>Identify Project </a:t>
          </a:r>
        </a:p>
      </dgm:t>
    </dgm:pt>
    <dgm:pt modelId="{981D90C8-6572-4EAB-870B-0618362C3D8E}" type="parTrans" cxnId="{945C4D20-0D08-4A29-BD65-6028CD7E29E1}">
      <dgm:prSet/>
      <dgm:spPr/>
      <dgm:t>
        <a:bodyPr/>
        <a:lstStyle/>
        <a:p>
          <a:endParaRPr lang="en-US"/>
        </a:p>
      </dgm:t>
    </dgm:pt>
    <dgm:pt modelId="{BEB69A24-8155-4827-8A87-F68A71BE501E}" type="sibTrans" cxnId="{945C4D20-0D08-4A29-BD65-6028CD7E29E1}">
      <dgm:prSet/>
      <dgm:spPr/>
      <dgm:t>
        <a:bodyPr/>
        <a:lstStyle/>
        <a:p>
          <a:endParaRPr lang="en-US"/>
        </a:p>
      </dgm:t>
    </dgm:pt>
    <dgm:pt modelId="{535A8285-DC98-4331-A465-3BED021839DF}">
      <dgm:prSet phldrT="[Text]"/>
      <dgm:spPr>
        <a:solidFill>
          <a:srgbClr val="5FB65B"/>
        </a:solidFill>
      </dgm:spPr>
      <dgm:t>
        <a:bodyPr/>
        <a:lstStyle/>
        <a:p>
          <a:r>
            <a:rPr lang="en-US" b="1" dirty="0"/>
            <a:t>Step 2</a:t>
          </a:r>
          <a:r>
            <a:rPr lang="en-US" dirty="0"/>
            <a:t>. Find Funding</a:t>
          </a:r>
        </a:p>
      </dgm:t>
    </dgm:pt>
    <dgm:pt modelId="{BA569414-8F7F-4FD7-927E-33554AAFA4D1}" type="parTrans" cxnId="{A379A032-4339-49DE-A462-59E2E4FFF6AC}">
      <dgm:prSet/>
      <dgm:spPr/>
      <dgm:t>
        <a:bodyPr/>
        <a:lstStyle/>
        <a:p>
          <a:endParaRPr lang="en-US"/>
        </a:p>
      </dgm:t>
    </dgm:pt>
    <dgm:pt modelId="{1B666F69-CB0E-455C-877B-E2D3CC410862}" type="sibTrans" cxnId="{A379A032-4339-49DE-A462-59E2E4FFF6AC}">
      <dgm:prSet/>
      <dgm:spPr/>
      <dgm:t>
        <a:bodyPr/>
        <a:lstStyle/>
        <a:p>
          <a:endParaRPr lang="en-US"/>
        </a:p>
      </dgm:t>
    </dgm:pt>
    <dgm:pt modelId="{E2A55E77-1E57-4D40-A016-15C5B8B85C66}">
      <dgm:prSet phldrT="[Text]"/>
      <dgm:spPr>
        <a:solidFill>
          <a:srgbClr val="5DB18E"/>
        </a:solidFill>
      </dgm:spPr>
      <dgm:t>
        <a:bodyPr/>
        <a:lstStyle/>
        <a:p>
          <a:r>
            <a:rPr lang="en-US" b="1" dirty="0"/>
            <a:t>Step 3. </a:t>
          </a:r>
          <a:r>
            <a:rPr lang="en-US" b="0" dirty="0"/>
            <a:t>Initiate</a:t>
          </a:r>
          <a:r>
            <a:rPr lang="en-US" dirty="0"/>
            <a:t> Proposal</a:t>
          </a:r>
        </a:p>
      </dgm:t>
    </dgm:pt>
    <dgm:pt modelId="{D60F9AAF-4DE3-47CF-BB83-705E4B740E72}" type="parTrans" cxnId="{F016CFEC-CAD8-4E3A-920C-C963CC4A2208}">
      <dgm:prSet/>
      <dgm:spPr/>
      <dgm:t>
        <a:bodyPr/>
        <a:lstStyle/>
        <a:p>
          <a:endParaRPr lang="en-US"/>
        </a:p>
      </dgm:t>
    </dgm:pt>
    <dgm:pt modelId="{3D81351E-D4B7-413E-88FC-93BEC2841F58}" type="sibTrans" cxnId="{F016CFEC-CAD8-4E3A-920C-C963CC4A2208}">
      <dgm:prSet/>
      <dgm:spPr/>
      <dgm:t>
        <a:bodyPr/>
        <a:lstStyle/>
        <a:p>
          <a:endParaRPr lang="en-US"/>
        </a:p>
      </dgm:t>
    </dgm:pt>
    <dgm:pt modelId="{FD10DE73-6761-4208-A8DD-485D54627941}">
      <dgm:prSet phldrT="[Text]"/>
      <dgm:spPr>
        <a:solidFill>
          <a:srgbClr val="5F9DAC"/>
        </a:solidFill>
      </dgm:spPr>
      <dgm:t>
        <a:bodyPr/>
        <a:lstStyle/>
        <a:p>
          <a:r>
            <a:rPr lang="en-US" b="1"/>
            <a:t>Step 4</a:t>
          </a:r>
          <a:r>
            <a:rPr lang="en-US"/>
            <a:t>. Prepare Proposal</a:t>
          </a:r>
        </a:p>
      </dgm:t>
    </dgm:pt>
    <dgm:pt modelId="{3687F272-7383-41C9-B9BC-E09A9B854162}" type="parTrans" cxnId="{A47A7AAB-92F3-473E-ABA2-8576C6ABA8BA}">
      <dgm:prSet/>
      <dgm:spPr/>
      <dgm:t>
        <a:bodyPr/>
        <a:lstStyle/>
        <a:p>
          <a:endParaRPr lang="en-US"/>
        </a:p>
      </dgm:t>
    </dgm:pt>
    <dgm:pt modelId="{6832D430-1E42-4966-ADDC-B66128AF1799}" type="sibTrans" cxnId="{A47A7AAB-92F3-473E-ABA2-8576C6ABA8BA}">
      <dgm:prSet/>
      <dgm:spPr/>
      <dgm:t>
        <a:bodyPr/>
        <a:lstStyle/>
        <a:p>
          <a:endParaRPr lang="en-US"/>
        </a:p>
      </dgm:t>
    </dgm:pt>
    <dgm:pt modelId="{6FAAC736-A73F-40FB-9120-849BC7E2CF26}">
      <dgm:prSet phldrT="[Text]"/>
      <dgm:spPr>
        <a:solidFill>
          <a:srgbClr val="626EA7"/>
        </a:solidFill>
      </dgm:spPr>
      <dgm:t>
        <a:bodyPr/>
        <a:lstStyle/>
        <a:p>
          <a:r>
            <a:rPr lang="en-US" b="1" dirty="0"/>
            <a:t>Step 5. </a:t>
          </a:r>
          <a:r>
            <a:rPr lang="en-US" b="0" dirty="0"/>
            <a:t>Submit</a:t>
          </a:r>
          <a:r>
            <a:rPr lang="en-US" dirty="0"/>
            <a:t> Proposal</a:t>
          </a:r>
        </a:p>
      </dgm:t>
    </dgm:pt>
    <dgm:pt modelId="{2D10B2F2-88FF-46A6-8D0B-48BE85538E0A}" type="parTrans" cxnId="{8739EDBD-A03C-4DBA-A034-2C20BA0D5727}">
      <dgm:prSet/>
      <dgm:spPr/>
      <dgm:t>
        <a:bodyPr/>
        <a:lstStyle/>
        <a:p>
          <a:endParaRPr lang="en-US"/>
        </a:p>
      </dgm:t>
    </dgm:pt>
    <dgm:pt modelId="{8656B240-202B-42B8-B3FB-C45D9B097880}" type="sibTrans" cxnId="{8739EDBD-A03C-4DBA-A034-2C20BA0D5727}">
      <dgm:prSet/>
      <dgm:spPr/>
      <dgm:t>
        <a:bodyPr/>
        <a:lstStyle/>
        <a:p>
          <a:endParaRPr lang="en-US"/>
        </a:p>
      </dgm:t>
    </dgm:pt>
    <dgm:pt modelId="{7D8D67B2-028F-4A77-9E96-56CADA553E8C}">
      <dgm:prSet/>
      <dgm:spPr>
        <a:ln>
          <a:solidFill>
            <a:srgbClr val="FFFFFF"/>
          </a:solidFill>
        </a:ln>
      </dgm:spPr>
      <dgm:t>
        <a:bodyPr/>
        <a:lstStyle/>
        <a:p>
          <a:r>
            <a:rPr lang="en-US" b="1" dirty="0"/>
            <a:t>Step 6. </a:t>
          </a:r>
          <a:r>
            <a:rPr lang="en-US" b="0" dirty="0"/>
            <a:t>Manage</a:t>
          </a:r>
          <a:r>
            <a:rPr lang="en-US" dirty="0"/>
            <a:t>  Award</a:t>
          </a:r>
        </a:p>
      </dgm:t>
    </dgm:pt>
    <dgm:pt modelId="{BDA07C8E-B2C7-4F3A-8C2F-52194794108A}" type="parTrans" cxnId="{5EA90AA9-D4BF-4687-9EAE-C5209D84BF3E}">
      <dgm:prSet/>
      <dgm:spPr/>
      <dgm:t>
        <a:bodyPr/>
        <a:lstStyle/>
        <a:p>
          <a:endParaRPr lang="en-US"/>
        </a:p>
      </dgm:t>
    </dgm:pt>
    <dgm:pt modelId="{6C7E8C62-0AB1-4BD3-9C18-1754EB6D33C1}" type="sibTrans" cxnId="{5EA90AA9-D4BF-4687-9EAE-C5209D84BF3E}">
      <dgm:prSet/>
      <dgm:spPr/>
      <dgm:t>
        <a:bodyPr/>
        <a:lstStyle/>
        <a:p>
          <a:endParaRPr lang="en-US"/>
        </a:p>
      </dgm:t>
    </dgm:pt>
    <dgm:pt modelId="{A49B033A-AA06-450F-BCF8-990F026AB7D3}" type="pres">
      <dgm:prSet presAssocID="{99D70DCF-6463-4B9D-A9B4-AD3805B7E044}" presName="CompostProcess" presStyleCnt="0">
        <dgm:presLayoutVars>
          <dgm:dir/>
          <dgm:resizeHandles val="exact"/>
        </dgm:presLayoutVars>
      </dgm:prSet>
      <dgm:spPr/>
    </dgm:pt>
    <dgm:pt modelId="{96801A13-4DF4-4D09-8E70-861D754DF393}" type="pres">
      <dgm:prSet presAssocID="{99D70DCF-6463-4B9D-A9B4-AD3805B7E044}" presName="arrow" presStyleLbl="bgShp" presStyleIdx="0" presStyleCnt="1" custLinFactNeighborX="1087" custLinFactNeighborY="-21635"/>
      <dgm:spPr>
        <a:solidFill>
          <a:schemeClr val="bg1">
            <a:lumMod val="50000"/>
          </a:schemeClr>
        </a:solidFill>
      </dgm:spPr>
    </dgm:pt>
    <dgm:pt modelId="{F99A2E29-6F32-404F-9801-49B53C69E5FD}" type="pres">
      <dgm:prSet presAssocID="{99D70DCF-6463-4B9D-A9B4-AD3805B7E044}" presName="linearProcess" presStyleCnt="0"/>
      <dgm:spPr/>
    </dgm:pt>
    <dgm:pt modelId="{318EE81B-55F6-434B-A8CE-204DD9194699}" type="pres">
      <dgm:prSet presAssocID="{FB2C1936-661E-43E1-AE03-0193F9244F48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AC6B7-1A75-4EFF-9595-C172BFB40499}" type="pres">
      <dgm:prSet presAssocID="{BEB69A24-8155-4827-8A87-F68A71BE501E}" presName="sibTrans" presStyleCnt="0"/>
      <dgm:spPr/>
    </dgm:pt>
    <dgm:pt modelId="{B367E1C4-408F-4A2A-99C2-2FAAE7170009}" type="pres">
      <dgm:prSet presAssocID="{535A8285-DC98-4331-A465-3BED021839DF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F5995-0C82-43B8-82D8-892554C08D09}" type="pres">
      <dgm:prSet presAssocID="{1B666F69-CB0E-455C-877B-E2D3CC410862}" presName="sibTrans" presStyleCnt="0"/>
      <dgm:spPr/>
    </dgm:pt>
    <dgm:pt modelId="{CC0CAC35-39A2-4140-B780-8981B03B1341}" type="pres">
      <dgm:prSet presAssocID="{E2A55E77-1E57-4D40-A016-15C5B8B85C66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9B44B-22F7-44B0-94C9-9572049DFCC7}" type="pres">
      <dgm:prSet presAssocID="{3D81351E-D4B7-413E-88FC-93BEC2841F58}" presName="sibTrans" presStyleCnt="0"/>
      <dgm:spPr/>
    </dgm:pt>
    <dgm:pt modelId="{DF21F1A2-8E7D-41BD-A8C2-1D349274AC3A}" type="pres">
      <dgm:prSet presAssocID="{FD10DE73-6761-4208-A8DD-485D54627941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D6ABDD-C24F-45C1-88CC-4B75EC93BE19}" type="pres">
      <dgm:prSet presAssocID="{6832D430-1E42-4966-ADDC-B66128AF1799}" presName="sibTrans" presStyleCnt="0"/>
      <dgm:spPr/>
    </dgm:pt>
    <dgm:pt modelId="{855CD219-9496-42D8-A54E-327B30988EF8}" type="pres">
      <dgm:prSet presAssocID="{6FAAC736-A73F-40FB-9120-849BC7E2CF26}" presName="textNode" presStyleLbl="node1" presStyleIdx="4" presStyleCnt="6" custLinFactNeighborX="17489" custLinFactNeighborY="2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F71CA1-A1D8-4ED3-9FD5-8897B0E32341}" type="pres">
      <dgm:prSet presAssocID="{8656B240-202B-42B8-B3FB-C45D9B097880}" presName="sibTrans" presStyleCnt="0"/>
      <dgm:spPr/>
    </dgm:pt>
    <dgm:pt modelId="{9F9D105E-6E27-47E8-9E06-1E2634FF2FC0}" type="pres">
      <dgm:prSet presAssocID="{7D8D67B2-028F-4A77-9E96-56CADA553E8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045380-462B-49A9-84AE-BD05A7F4FC1B}" type="presOf" srcId="{7D8D67B2-028F-4A77-9E96-56CADA553E8C}" destId="{9F9D105E-6E27-47E8-9E06-1E2634FF2FC0}" srcOrd="0" destOrd="0" presId="urn:microsoft.com/office/officeart/2005/8/layout/hProcess9"/>
    <dgm:cxn modelId="{7C9C3B3C-2D3E-4727-A1A7-94BF2232D3B7}" type="presOf" srcId="{FB2C1936-661E-43E1-AE03-0193F9244F48}" destId="{318EE81B-55F6-434B-A8CE-204DD9194699}" srcOrd="0" destOrd="0" presId="urn:microsoft.com/office/officeart/2005/8/layout/hProcess9"/>
    <dgm:cxn modelId="{3EAA1F37-91AE-4BE4-BF51-3F3391E4AF8A}" type="presOf" srcId="{E2A55E77-1E57-4D40-A016-15C5B8B85C66}" destId="{CC0CAC35-39A2-4140-B780-8981B03B1341}" srcOrd="0" destOrd="0" presId="urn:microsoft.com/office/officeart/2005/8/layout/hProcess9"/>
    <dgm:cxn modelId="{A47A7AAB-92F3-473E-ABA2-8576C6ABA8BA}" srcId="{99D70DCF-6463-4B9D-A9B4-AD3805B7E044}" destId="{FD10DE73-6761-4208-A8DD-485D54627941}" srcOrd="3" destOrd="0" parTransId="{3687F272-7383-41C9-B9BC-E09A9B854162}" sibTransId="{6832D430-1E42-4966-ADDC-B66128AF1799}"/>
    <dgm:cxn modelId="{945C4D20-0D08-4A29-BD65-6028CD7E29E1}" srcId="{99D70DCF-6463-4B9D-A9B4-AD3805B7E044}" destId="{FB2C1936-661E-43E1-AE03-0193F9244F48}" srcOrd="0" destOrd="0" parTransId="{981D90C8-6572-4EAB-870B-0618362C3D8E}" sibTransId="{BEB69A24-8155-4827-8A87-F68A71BE501E}"/>
    <dgm:cxn modelId="{F016CFEC-CAD8-4E3A-920C-C963CC4A2208}" srcId="{99D70DCF-6463-4B9D-A9B4-AD3805B7E044}" destId="{E2A55E77-1E57-4D40-A016-15C5B8B85C66}" srcOrd="2" destOrd="0" parTransId="{D60F9AAF-4DE3-47CF-BB83-705E4B740E72}" sibTransId="{3D81351E-D4B7-413E-88FC-93BEC2841F58}"/>
    <dgm:cxn modelId="{CEF122CF-F82E-4592-A43C-255127533281}" type="presOf" srcId="{535A8285-DC98-4331-A465-3BED021839DF}" destId="{B367E1C4-408F-4A2A-99C2-2FAAE7170009}" srcOrd="0" destOrd="0" presId="urn:microsoft.com/office/officeart/2005/8/layout/hProcess9"/>
    <dgm:cxn modelId="{EA2D0805-AAC9-4CCB-AF14-E43D9A0E49C7}" type="presOf" srcId="{99D70DCF-6463-4B9D-A9B4-AD3805B7E044}" destId="{A49B033A-AA06-450F-BCF8-990F026AB7D3}" srcOrd="0" destOrd="0" presId="urn:microsoft.com/office/officeart/2005/8/layout/hProcess9"/>
    <dgm:cxn modelId="{42D13729-E5EF-4B33-AB40-82647723B722}" type="presOf" srcId="{FD10DE73-6761-4208-A8DD-485D54627941}" destId="{DF21F1A2-8E7D-41BD-A8C2-1D349274AC3A}" srcOrd="0" destOrd="0" presId="urn:microsoft.com/office/officeart/2005/8/layout/hProcess9"/>
    <dgm:cxn modelId="{8739EDBD-A03C-4DBA-A034-2C20BA0D5727}" srcId="{99D70DCF-6463-4B9D-A9B4-AD3805B7E044}" destId="{6FAAC736-A73F-40FB-9120-849BC7E2CF26}" srcOrd="4" destOrd="0" parTransId="{2D10B2F2-88FF-46A6-8D0B-48BE85538E0A}" sibTransId="{8656B240-202B-42B8-B3FB-C45D9B097880}"/>
    <dgm:cxn modelId="{A379A032-4339-49DE-A462-59E2E4FFF6AC}" srcId="{99D70DCF-6463-4B9D-A9B4-AD3805B7E044}" destId="{535A8285-DC98-4331-A465-3BED021839DF}" srcOrd="1" destOrd="0" parTransId="{BA569414-8F7F-4FD7-927E-33554AAFA4D1}" sibTransId="{1B666F69-CB0E-455C-877B-E2D3CC410862}"/>
    <dgm:cxn modelId="{5EA90AA9-D4BF-4687-9EAE-C5209D84BF3E}" srcId="{99D70DCF-6463-4B9D-A9B4-AD3805B7E044}" destId="{7D8D67B2-028F-4A77-9E96-56CADA553E8C}" srcOrd="5" destOrd="0" parTransId="{BDA07C8E-B2C7-4F3A-8C2F-52194794108A}" sibTransId="{6C7E8C62-0AB1-4BD3-9C18-1754EB6D33C1}"/>
    <dgm:cxn modelId="{14BFC483-BDC1-46AE-B46D-AADDAA5E6A9E}" type="presOf" srcId="{6FAAC736-A73F-40FB-9120-849BC7E2CF26}" destId="{855CD219-9496-42D8-A54E-327B30988EF8}" srcOrd="0" destOrd="0" presId="urn:microsoft.com/office/officeart/2005/8/layout/hProcess9"/>
    <dgm:cxn modelId="{41950700-6EDF-4CF0-B2F5-602968329EE2}" type="presParOf" srcId="{A49B033A-AA06-450F-BCF8-990F026AB7D3}" destId="{96801A13-4DF4-4D09-8E70-861D754DF393}" srcOrd="0" destOrd="0" presId="urn:microsoft.com/office/officeart/2005/8/layout/hProcess9"/>
    <dgm:cxn modelId="{5689E087-B38F-4909-89FD-62B31FBAFF84}" type="presParOf" srcId="{A49B033A-AA06-450F-BCF8-990F026AB7D3}" destId="{F99A2E29-6F32-404F-9801-49B53C69E5FD}" srcOrd="1" destOrd="0" presId="urn:microsoft.com/office/officeart/2005/8/layout/hProcess9"/>
    <dgm:cxn modelId="{4F6F1AA4-FFFF-42DB-A074-0F12F734B736}" type="presParOf" srcId="{F99A2E29-6F32-404F-9801-49B53C69E5FD}" destId="{318EE81B-55F6-434B-A8CE-204DD9194699}" srcOrd="0" destOrd="0" presId="urn:microsoft.com/office/officeart/2005/8/layout/hProcess9"/>
    <dgm:cxn modelId="{9FE5C527-98BC-4030-9CD8-2ADFE7F943DC}" type="presParOf" srcId="{F99A2E29-6F32-404F-9801-49B53C69E5FD}" destId="{315AC6B7-1A75-4EFF-9595-C172BFB40499}" srcOrd="1" destOrd="0" presId="urn:microsoft.com/office/officeart/2005/8/layout/hProcess9"/>
    <dgm:cxn modelId="{CBE4B838-2338-48BF-B972-FA73CBD21C54}" type="presParOf" srcId="{F99A2E29-6F32-404F-9801-49B53C69E5FD}" destId="{B367E1C4-408F-4A2A-99C2-2FAAE7170009}" srcOrd="2" destOrd="0" presId="urn:microsoft.com/office/officeart/2005/8/layout/hProcess9"/>
    <dgm:cxn modelId="{97E52245-49BC-4F51-B190-C07C87F1379D}" type="presParOf" srcId="{F99A2E29-6F32-404F-9801-49B53C69E5FD}" destId="{BEEF5995-0C82-43B8-82D8-892554C08D09}" srcOrd="3" destOrd="0" presId="urn:microsoft.com/office/officeart/2005/8/layout/hProcess9"/>
    <dgm:cxn modelId="{77F7C350-2C82-45FC-A0A8-A93BC10DB87E}" type="presParOf" srcId="{F99A2E29-6F32-404F-9801-49B53C69E5FD}" destId="{CC0CAC35-39A2-4140-B780-8981B03B1341}" srcOrd="4" destOrd="0" presId="urn:microsoft.com/office/officeart/2005/8/layout/hProcess9"/>
    <dgm:cxn modelId="{40C45B8C-D522-430B-BD84-A53B442BAD53}" type="presParOf" srcId="{F99A2E29-6F32-404F-9801-49B53C69E5FD}" destId="{6CD9B44B-22F7-44B0-94C9-9572049DFCC7}" srcOrd="5" destOrd="0" presId="urn:microsoft.com/office/officeart/2005/8/layout/hProcess9"/>
    <dgm:cxn modelId="{3D0F5D89-5EAD-4556-8C3D-7E793721D190}" type="presParOf" srcId="{F99A2E29-6F32-404F-9801-49B53C69E5FD}" destId="{DF21F1A2-8E7D-41BD-A8C2-1D349274AC3A}" srcOrd="6" destOrd="0" presId="urn:microsoft.com/office/officeart/2005/8/layout/hProcess9"/>
    <dgm:cxn modelId="{D4EAFA9E-45F1-4D0B-9D3E-A9D929DC2A29}" type="presParOf" srcId="{F99A2E29-6F32-404F-9801-49B53C69E5FD}" destId="{75D6ABDD-C24F-45C1-88CC-4B75EC93BE19}" srcOrd="7" destOrd="0" presId="urn:microsoft.com/office/officeart/2005/8/layout/hProcess9"/>
    <dgm:cxn modelId="{B631C8EA-F62C-44CD-99ED-9991CDDA52C7}" type="presParOf" srcId="{F99A2E29-6F32-404F-9801-49B53C69E5FD}" destId="{855CD219-9496-42D8-A54E-327B30988EF8}" srcOrd="8" destOrd="0" presId="urn:microsoft.com/office/officeart/2005/8/layout/hProcess9"/>
    <dgm:cxn modelId="{EECFA3D8-3AC0-40DB-A0A3-1CB96D5937AA}" type="presParOf" srcId="{F99A2E29-6F32-404F-9801-49B53C69E5FD}" destId="{F4F71CA1-A1D8-4ED3-9FD5-8897B0E32341}" srcOrd="9" destOrd="0" presId="urn:microsoft.com/office/officeart/2005/8/layout/hProcess9"/>
    <dgm:cxn modelId="{1BB0B207-56BC-4A98-B176-B1A1291992CF}" type="presParOf" srcId="{F99A2E29-6F32-404F-9801-49B53C69E5FD}" destId="{9F9D105E-6E27-47E8-9E06-1E2634FF2FC0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01A13-4DF4-4D09-8E70-861D754DF393}">
      <dsp:nvSpPr>
        <dsp:cNvPr id="0" name=""/>
        <dsp:cNvSpPr/>
      </dsp:nvSpPr>
      <dsp:spPr>
        <a:xfrm>
          <a:off x="753910" y="0"/>
          <a:ext cx="7607170" cy="1524000"/>
        </a:xfrm>
        <a:prstGeom prst="rightArrow">
          <a:avLst/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EE81B-55F6-434B-A8CE-204DD9194699}">
      <dsp:nvSpPr>
        <dsp:cNvPr id="0" name=""/>
        <dsp:cNvSpPr/>
      </dsp:nvSpPr>
      <dsp:spPr>
        <a:xfrm>
          <a:off x="2710" y="457200"/>
          <a:ext cx="1427061" cy="609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Step 1. </a:t>
          </a:r>
          <a:r>
            <a:rPr lang="en-US" sz="1500" kern="1200" dirty="0"/>
            <a:t>Identify Project </a:t>
          </a:r>
        </a:p>
      </dsp:txBody>
      <dsp:txXfrm>
        <a:off x="32468" y="486958"/>
        <a:ext cx="1367545" cy="550084"/>
      </dsp:txXfrm>
    </dsp:sp>
    <dsp:sp modelId="{B367E1C4-408F-4A2A-99C2-2FAAE7170009}">
      <dsp:nvSpPr>
        <dsp:cNvPr id="0" name=""/>
        <dsp:cNvSpPr/>
      </dsp:nvSpPr>
      <dsp:spPr>
        <a:xfrm>
          <a:off x="1506136" y="457200"/>
          <a:ext cx="1427061" cy="609600"/>
        </a:xfrm>
        <a:prstGeom prst="roundRect">
          <a:avLst/>
        </a:prstGeom>
        <a:solidFill>
          <a:srgbClr val="5FB65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Step 2</a:t>
          </a:r>
          <a:r>
            <a:rPr lang="en-US" sz="1500" kern="1200" dirty="0"/>
            <a:t>. Find Funding</a:t>
          </a:r>
        </a:p>
      </dsp:txBody>
      <dsp:txXfrm>
        <a:off x="1535894" y="486958"/>
        <a:ext cx="1367545" cy="550084"/>
      </dsp:txXfrm>
    </dsp:sp>
    <dsp:sp modelId="{CC0CAC35-39A2-4140-B780-8981B03B1341}">
      <dsp:nvSpPr>
        <dsp:cNvPr id="0" name=""/>
        <dsp:cNvSpPr/>
      </dsp:nvSpPr>
      <dsp:spPr>
        <a:xfrm>
          <a:off x="3009562" y="457200"/>
          <a:ext cx="1427061" cy="609600"/>
        </a:xfrm>
        <a:prstGeom prst="roundRect">
          <a:avLst/>
        </a:prstGeom>
        <a:solidFill>
          <a:srgbClr val="5DB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Step 3. </a:t>
          </a:r>
          <a:r>
            <a:rPr lang="en-US" sz="1500" b="0" kern="1200" dirty="0"/>
            <a:t>Initiate</a:t>
          </a:r>
          <a:r>
            <a:rPr lang="en-US" sz="1500" kern="1200" dirty="0"/>
            <a:t> Proposal</a:t>
          </a:r>
        </a:p>
      </dsp:txBody>
      <dsp:txXfrm>
        <a:off x="3039320" y="486958"/>
        <a:ext cx="1367545" cy="550084"/>
      </dsp:txXfrm>
    </dsp:sp>
    <dsp:sp modelId="{DF21F1A2-8E7D-41BD-A8C2-1D349274AC3A}">
      <dsp:nvSpPr>
        <dsp:cNvPr id="0" name=""/>
        <dsp:cNvSpPr/>
      </dsp:nvSpPr>
      <dsp:spPr>
        <a:xfrm>
          <a:off x="4512988" y="457200"/>
          <a:ext cx="1427061" cy="609600"/>
        </a:xfrm>
        <a:prstGeom prst="roundRect">
          <a:avLst/>
        </a:prstGeom>
        <a:solidFill>
          <a:srgbClr val="5F9D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/>
            <a:t>Step 4</a:t>
          </a:r>
          <a:r>
            <a:rPr lang="en-US" sz="1500" kern="1200"/>
            <a:t>. Prepare Proposal</a:t>
          </a:r>
        </a:p>
      </dsp:txBody>
      <dsp:txXfrm>
        <a:off x="4542746" y="486958"/>
        <a:ext cx="1367545" cy="550084"/>
      </dsp:txXfrm>
    </dsp:sp>
    <dsp:sp modelId="{855CD219-9496-42D8-A54E-327B30988EF8}">
      <dsp:nvSpPr>
        <dsp:cNvPr id="0" name=""/>
        <dsp:cNvSpPr/>
      </dsp:nvSpPr>
      <dsp:spPr>
        <a:xfrm>
          <a:off x="6029769" y="474896"/>
          <a:ext cx="1427061" cy="609600"/>
        </a:xfrm>
        <a:prstGeom prst="roundRect">
          <a:avLst/>
        </a:prstGeom>
        <a:solidFill>
          <a:srgbClr val="626EA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Step 5. </a:t>
          </a:r>
          <a:r>
            <a:rPr lang="en-US" sz="1500" b="0" kern="1200" dirty="0"/>
            <a:t>Submit</a:t>
          </a:r>
          <a:r>
            <a:rPr lang="en-US" sz="1500" kern="1200" dirty="0"/>
            <a:t> Proposal</a:t>
          </a:r>
        </a:p>
      </dsp:txBody>
      <dsp:txXfrm>
        <a:off x="6059527" y="504654"/>
        <a:ext cx="1367545" cy="550084"/>
      </dsp:txXfrm>
    </dsp:sp>
    <dsp:sp modelId="{9F9D105E-6E27-47E8-9E06-1E2634FF2FC0}">
      <dsp:nvSpPr>
        <dsp:cNvPr id="0" name=""/>
        <dsp:cNvSpPr/>
      </dsp:nvSpPr>
      <dsp:spPr>
        <a:xfrm>
          <a:off x="7519839" y="457200"/>
          <a:ext cx="1427061" cy="6096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/>
            <a:t>Step 6. </a:t>
          </a:r>
          <a:r>
            <a:rPr lang="en-US" sz="1500" b="0" kern="1200" dirty="0"/>
            <a:t>Manage</a:t>
          </a:r>
          <a:r>
            <a:rPr lang="en-US" sz="1500" kern="1200" dirty="0"/>
            <a:t>  Award</a:t>
          </a:r>
        </a:p>
      </dsp:txBody>
      <dsp:txXfrm>
        <a:off x="7549597" y="486958"/>
        <a:ext cx="1367545" cy="550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390C8-BCE5-4FC0-87CD-5DDD35AB1674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D7394-51AE-4DF4-8E74-F969CC81B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2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6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3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7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8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8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3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6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3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4FB7-5186-496E-9A11-280307D59C48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71DB0-9E85-4FED-8AFB-FC07B296A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1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33800" y="337837"/>
            <a:ext cx="3276600" cy="369332"/>
          </a:xfrm>
          <a:prstGeom prst="rect">
            <a:avLst/>
          </a:prstGeom>
          <a:solidFill>
            <a:srgbClr val="FFFFA3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  Proposal Development Process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230116"/>
            <a:ext cx="327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Office of Sponsored Programs (OSP)</a:t>
            </a:r>
            <a:r>
              <a:rPr lang="en-US" sz="1600" b="1" dirty="0"/>
              <a:t> Utah Valley University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4838" y="1743531"/>
            <a:ext cx="1371600" cy="3170099"/>
          </a:xfrm>
          <a:prstGeom prst="rect">
            <a:avLst/>
          </a:prstGeom>
          <a:solidFill>
            <a:srgbClr val="DEE9C9"/>
          </a:solidFill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/>
              <a:t>Develop project ideas</a:t>
            </a:r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Research question, problem, need, or </a:t>
            </a:r>
            <a:br>
              <a:rPr lang="en-US" sz="1000" dirty="0" smtClean="0"/>
            </a:br>
            <a:r>
              <a:rPr lang="en-US" sz="1000" dirty="0" smtClean="0"/>
              <a:t>gap </a:t>
            </a:r>
            <a:r>
              <a:rPr lang="en-US" sz="1000" dirty="0"/>
              <a:t>in </a:t>
            </a:r>
            <a:r>
              <a:rPr lang="en-US" sz="1000" dirty="0" smtClean="0"/>
              <a:t>service</a:t>
            </a:r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Approach or strategy</a:t>
            </a:r>
            <a:endParaRPr lang="en-US" sz="1000" dirty="0"/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Goals &amp; objectives</a:t>
            </a:r>
          </a:p>
          <a:p>
            <a:pPr>
              <a:spcAft>
                <a:spcPts val="300"/>
              </a:spcAft>
            </a:pPr>
            <a:r>
              <a:rPr lang="en-US" sz="1000" dirty="0" smtClean="0"/>
              <a:t>• Outputs &amp; outcomes</a:t>
            </a:r>
          </a:p>
          <a:p>
            <a:pPr marL="114300" indent="-114300">
              <a:spcAft>
                <a:spcPts val="300"/>
              </a:spcAft>
            </a:pPr>
            <a:r>
              <a:rPr lang="en-US" sz="1000" dirty="0" smtClean="0"/>
              <a:t>• Resources available &amp; needed; time frame </a:t>
            </a:r>
          </a:p>
          <a:p>
            <a:pPr marL="114300" indent="-114300">
              <a:spcAft>
                <a:spcPts val="300"/>
              </a:spcAft>
            </a:pPr>
            <a:r>
              <a:rPr lang="en-US" sz="1000" dirty="0" smtClean="0"/>
              <a:t>Contact </a:t>
            </a:r>
            <a:r>
              <a:rPr lang="en-US" sz="1000" i="1" u="sng" dirty="0" smtClean="0"/>
              <a:t>OSP Program </a:t>
            </a:r>
            <a:r>
              <a:rPr lang="en-US" sz="1000" i="1" u="sng" dirty="0"/>
              <a:t>Director of Proposal </a:t>
            </a:r>
            <a:r>
              <a:rPr lang="en-US" sz="1000" i="1" u="sng" dirty="0" smtClean="0"/>
              <a:t>Development </a:t>
            </a:r>
            <a:r>
              <a:rPr lang="en-US" sz="1000" dirty="0" smtClean="0"/>
              <a:t>for assistance</a:t>
            </a:r>
          </a:p>
          <a:p>
            <a:pPr>
              <a:spcAft>
                <a:spcPts val="300"/>
              </a:spcAft>
            </a:pPr>
            <a:r>
              <a:rPr lang="en-US" sz="1000" b="1" dirty="0" smtClean="0"/>
              <a:t>Draft a summary of the project </a:t>
            </a:r>
            <a:r>
              <a:rPr lang="en-US" sz="1000" dirty="0" smtClean="0"/>
              <a:t>to share with others</a:t>
            </a:r>
          </a:p>
          <a:p>
            <a:r>
              <a:rPr lang="en-US" sz="1000" dirty="0" smtClean="0"/>
              <a:t>• Input and feedback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81274" y="1743531"/>
            <a:ext cx="1384041" cy="4785926"/>
          </a:xfrm>
          <a:prstGeom prst="rect">
            <a:avLst/>
          </a:prstGeom>
          <a:solidFill>
            <a:srgbClr val="C1E3BF"/>
          </a:solidFill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/>
              <a:t>Develop funding strategies</a:t>
            </a:r>
          </a:p>
          <a:p>
            <a:pPr marL="114300" lvl="0" indent="-11430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Find Funding Sources</a:t>
            </a:r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Internal &amp; external</a:t>
            </a:r>
            <a:endParaRPr lang="en-US" sz="1000" dirty="0"/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Research tools – GRC, SPIN, Grants.gov, Foundation Search</a:t>
            </a:r>
            <a:endParaRPr lang="en-US" sz="1000" dirty="0"/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Ensure that project qualifies</a:t>
            </a:r>
          </a:p>
          <a:p>
            <a:pPr marL="114300" indent="-114300">
              <a:spcAft>
                <a:spcPts val="300"/>
              </a:spcAft>
            </a:pPr>
            <a:r>
              <a:rPr lang="en-US" sz="1000" dirty="0" smtClean="0"/>
              <a:t>• </a:t>
            </a:r>
            <a:r>
              <a:rPr lang="en-US" sz="1000" dirty="0"/>
              <a:t>P</a:t>
            </a:r>
            <a:r>
              <a:rPr lang="en-US" sz="1000" dirty="0" smtClean="0"/>
              <a:t>rogram solicitation</a:t>
            </a:r>
          </a:p>
          <a:p>
            <a:pPr marL="114300" indent="-114300">
              <a:spcAft>
                <a:spcPts val="300"/>
              </a:spcAft>
            </a:pPr>
            <a:r>
              <a:rPr lang="en-US" sz="1000" dirty="0" smtClean="0"/>
              <a:t>• Requirements, limitations, timing, and feasibility</a:t>
            </a:r>
          </a:p>
          <a:p>
            <a:pPr marL="114300" indent="-114300">
              <a:spcBef>
                <a:spcPts val="1200"/>
              </a:spcBef>
              <a:spcAft>
                <a:spcPts val="300"/>
              </a:spcAft>
            </a:pPr>
            <a:r>
              <a:rPr lang="en-US" sz="1000" dirty="0" smtClean="0"/>
              <a:t>    If the funding source is a </a:t>
            </a:r>
            <a:r>
              <a:rPr lang="en-US" sz="1000" b="1" dirty="0" smtClean="0"/>
              <a:t>foundation</a:t>
            </a:r>
            <a:r>
              <a:rPr lang="en-US" sz="1000" dirty="0" smtClean="0"/>
              <a:t>, you </a:t>
            </a:r>
            <a:r>
              <a:rPr lang="en-US" sz="1000" b="1" dirty="0" smtClean="0"/>
              <a:t>MUST</a:t>
            </a:r>
            <a:r>
              <a:rPr lang="en-US" sz="1000" dirty="0" smtClean="0"/>
              <a:t> contact </a:t>
            </a:r>
            <a:r>
              <a:rPr lang="en-US" sz="1000" i="1" u="sng" dirty="0" smtClean="0"/>
              <a:t>OSP</a:t>
            </a:r>
            <a:r>
              <a:rPr lang="en-US" sz="1000" u="sng" dirty="0" smtClean="0"/>
              <a:t> </a:t>
            </a:r>
            <a:r>
              <a:rPr lang="en-US" sz="1000" i="1" u="sng" dirty="0" smtClean="0"/>
              <a:t>Program Director of Foundation Grants </a:t>
            </a:r>
            <a:r>
              <a:rPr lang="en-US" sz="1000" dirty="0" smtClean="0"/>
              <a:t>for approval.</a:t>
            </a:r>
          </a:p>
          <a:p>
            <a:pPr marL="114300" indent="-114300">
              <a:spcBef>
                <a:spcPts val="600"/>
              </a:spcBef>
              <a:spcAft>
                <a:spcPts val="300"/>
              </a:spcAft>
            </a:pPr>
            <a:r>
              <a:rPr lang="en-US" sz="1000" dirty="0" smtClean="0"/>
              <a:t>If the funding source </a:t>
            </a:r>
            <a:br>
              <a:rPr lang="en-US" sz="1000" dirty="0" smtClean="0"/>
            </a:br>
            <a:r>
              <a:rPr lang="en-US" sz="1000" dirty="0" smtClean="0"/>
              <a:t>is a state or federal agency, you may contact the program officer with questions.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1743531"/>
            <a:ext cx="1524000" cy="4798750"/>
          </a:xfrm>
          <a:prstGeom prst="rect">
            <a:avLst/>
          </a:prstGeom>
          <a:solidFill>
            <a:srgbClr val="CCE6DB"/>
          </a:solidFill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/>
              <a:t>Understand your responsibilities as PI/PD</a:t>
            </a:r>
          </a:p>
          <a:p>
            <a:pPr lvl="0">
              <a:spcBef>
                <a:spcPts val="500"/>
              </a:spcBef>
              <a:spcAft>
                <a:spcPts val="300"/>
              </a:spcAft>
            </a:pPr>
            <a:r>
              <a:rPr lang="en-US" sz="1000" b="1" dirty="0" smtClean="0"/>
              <a:t>Submit </a:t>
            </a:r>
            <a:r>
              <a:rPr lang="en-US" sz="1000" b="1" i="1" dirty="0" smtClean="0"/>
              <a:t>Notification of Intent </a:t>
            </a:r>
            <a:r>
              <a:rPr lang="en-US" sz="1000" b="1" dirty="0" smtClean="0"/>
              <a:t>(NOI) to OSP</a:t>
            </a:r>
          </a:p>
          <a:p>
            <a:pPr lvl="0">
              <a:spcBef>
                <a:spcPts val="500"/>
              </a:spcBef>
              <a:spcAft>
                <a:spcPts val="300"/>
              </a:spcAft>
            </a:pPr>
            <a:r>
              <a:rPr lang="en-US" sz="1000" b="1" dirty="0" smtClean="0"/>
              <a:t>Know funder’s objectives &amp; requirements</a:t>
            </a:r>
          </a:p>
          <a:p>
            <a:pPr lvl="0">
              <a:spcAft>
                <a:spcPts val="300"/>
              </a:spcAft>
            </a:pPr>
            <a:r>
              <a:rPr lang="en-US" sz="1000" dirty="0" smtClean="0"/>
              <a:t>• Know the funder</a:t>
            </a:r>
            <a:endParaRPr lang="en-US" sz="1000" dirty="0"/>
          </a:p>
          <a:p>
            <a:pPr marL="114300" lvl="0" indent="-114300">
              <a:spcAft>
                <a:spcPts val="300"/>
              </a:spcAft>
            </a:pPr>
            <a:r>
              <a:rPr lang="en-US" sz="1000" dirty="0" smtClean="0"/>
              <a:t>• Resources needed – equipment, space, </a:t>
            </a:r>
            <a:br>
              <a:rPr lang="en-US" sz="1000" dirty="0" smtClean="0"/>
            </a:br>
            <a:r>
              <a:rPr lang="en-US" sz="1000" dirty="0" smtClean="0"/>
              <a:t>cost sharing</a:t>
            </a:r>
          </a:p>
          <a:p>
            <a:pPr marL="114300" indent="-114300">
              <a:spcAft>
                <a:spcPts val="300"/>
              </a:spcAft>
            </a:pPr>
            <a:r>
              <a:rPr lang="en-US" sz="1000" dirty="0" smtClean="0"/>
              <a:t>• Submission process</a:t>
            </a:r>
          </a:p>
          <a:p>
            <a:pPr>
              <a:spcBef>
                <a:spcPts val="500"/>
              </a:spcBef>
              <a:spcAft>
                <a:spcPts val="300"/>
              </a:spcAft>
            </a:pPr>
            <a:r>
              <a:rPr lang="en-US" sz="1000" b="1" dirty="0" smtClean="0"/>
              <a:t>Draft the project budget </a:t>
            </a:r>
            <a:r>
              <a:rPr lang="en-US" sz="1000" dirty="0" smtClean="0"/>
              <a:t>(OSP Budget Template)</a:t>
            </a:r>
          </a:p>
          <a:p>
            <a:pPr>
              <a:spcBef>
                <a:spcPts val="500"/>
              </a:spcBef>
              <a:spcAft>
                <a:spcPts val="300"/>
              </a:spcAft>
            </a:pPr>
            <a:r>
              <a:rPr lang="en-US" sz="1000" b="1" dirty="0" smtClean="0"/>
              <a:t>Meet with </a:t>
            </a:r>
            <a:r>
              <a:rPr lang="en-US" sz="1000" i="1" u="sng" dirty="0" smtClean="0"/>
              <a:t>OSP Director of Sponsored Research </a:t>
            </a:r>
            <a:r>
              <a:rPr lang="en-US" sz="1000" dirty="0" smtClean="0"/>
              <a:t>on budget, project timeframe, and OSP involvement</a:t>
            </a:r>
          </a:p>
          <a:p>
            <a:pPr lvl="0">
              <a:spcBef>
                <a:spcPts val="500"/>
              </a:spcBef>
              <a:spcAft>
                <a:spcPts val="200"/>
              </a:spcAft>
            </a:pPr>
            <a:r>
              <a:rPr lang="en-US" sz="1000" b="1" dirty="0" smtClean="0"/>
              <a:t>Coordinate with partners and UVU offices</a:t>
            </a:r>
            <a:endParaRPr lang="en-US" sz="1000" b="1" dirty="0"/>
          </a:p>
          <a:p>
            <a:pPr marL="117475" indent="-117475">
              <a:spcAft>
                <a:spcPts val="200"/>
              </a:spcAft>
            </a:pPr>
            <a:r>
              <a:rPr lang="en-US" sz="1000" dirty="0"/>
              <a:t>• </a:t>
            </a:r>
            <a:r>
              <a:rPr lang="en-US" sz="1000" dirty="0" smtClean="0"/>
              <a:t>Internal &amp; external partners</a:t>
            </a:r>
          </a:p>
          <a:p>
            <a:pPr marL="117475" indent="-117475">
              <a:spcAft>
                <a:spcPts val="200"/>
              </a:spcAft>
            </a:pPr>
            <a:r>
              <a:rPr lang="en-US" sz="1000" dirty="0" smtClean="0"/>
              <a:t>• Institutional </a:t>
            </a:r>
            <a:r>
              <a:rPr lang="en-US" sz="1000" dirty="0"/>
              <a:t>Review Board (IRB)</a:t>
            </a:r>
          </a:p>
          <a:p>
            <a:pPr marL="117475" indent="-117475">
              <a:spcAft>
                <a:spcPts val="300"/>
              </a:spcAft>
            </a:pPr>
            <a:r>
              <a:rPr lang="en-US" sz="1000" dirty="0"/>
              <a:t>• Institutional Research &amp; Information (IRI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4654685" y="1743531"/>
            <a:ext cx="1439694" cy="4785926"/>
          </a:xfrm>
          <a:prstGeom prst="rect">
            <a:avLst/>
          </a:prstGeom>
          <a:solidFill>
            <a:srgbClr val="D4E4E8"/>
          </a:solidFill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/>
              <a:t>Understand proposal requirements </a:t>
            </a:r>
          </a:p>
          <a:p>
            <a:pPr>
              <a:spcAft>
                <a:spcPts val="300"/>
              </a:spcAft>
            </a:pPr>
            <a:r>
              <a:rPr lang="en-US" sz="1000" dirty="0" smtClean="0"/>
              <a:t>• General expectations</a:t>
            </a:r>
          </a:p>
          <a:p>
            <a:r>
              <a:rPr lang="en-US" sz="1000" dirty="0" smtClean="0"/>
              <a:t>• Specific to funder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Write the proposal narrative or body</a:t>
            </a:r>
          </a:p>
          <a:p>
            <a:pPr marL="117475" indent="-117475">
              <a:spcAft>
                <a:spcPts val="300"/>
              </a:spcAft>
            </a:pPr>
            <a:r>
              <a:rPr lang="en-US" sz="1000" dirty="0" smtClean="0"/>
              <a:t>•  Assign tasks to project team</a:t>
            </a:r>
            <a:endParaRPr lang="en-US" sz="1000" dirty="0"/>
          </a:p>
          <a:p>
            <a:pPr marL="117475" indent="-117475"/>
            <a:r>
              <a:rPr lang="en-US" sz="1000" dirty="0"/>
              <a:t>• Clearly address all criteria 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Prepare other proposal sections</a:t>
            </a:r>
          </a:p>
          <a:p>
            <a:pPr marL="117475" indent="-117475">
              <a:spcAft>
                <a:spcPts val="300"/>
              </a:spcAft>
            </a:pPr>
            <a:r>
              <a:rPr lang="en-US" sz="1000" dirty="0"/>
              <a:t>• </a:t>
            </a:r>
            <a:r>
              <a:rPr lang="en-US" sz="1000" dirty="0" smtClean="0"/>
              <a:t>Resumes, abstract, </a:t>
            </a:r>
            <a:r>
              <a:rPr lang="en-US" sz="800" dirty="0" smtClean="0"/>
              <a:t>etc.</a:t>
            </a:r>
            <a:endParaRPr lang="en-US" sz="800" dirty="0"/>
          </a:p>
          <a:p>
            <a:pPr marL="117475" indent="-117475"/>
            <a:r>
              <a:rPr lang="en-US" sz="1000" dirty="0"/>
              <a:t>• </a:t>
            </a:r>
            <a:r>
              <a:rPr lang="en-US" sz="1000" dirty="0" smtClean="0"/>
              <a:t>Gather letters of commitment</a:t>
            </a:r>
            <a:endParaRPr lang="en-US" sz="1000" dirty="0"/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Prepare final Budget and Budget Narrative</a:t>
            </a:r>
          </a:p>
          <a:p>
            <a:pPr marL="117475" indent="-117475">
              <a:spcAft>
                <a:spcPts val="300"/>
              </a:spcAft>
            </a:pPr>
            <a:r>
              <a:rPr lang="en-US" sz="1000" dirty="0"/>
              <a:t>• </a:t>
            </a:r>
            <a:r>
              <a:rPr lang="en-US" sz="1000" dirty="0" smtClean="0"/>
              <a:t>Work with OSP</a:t>
            </a:r>
            <a:endParaRPr lang="en-US" sz="1000" dirty="0"/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Peer Review</a:t>
            </a:r>
          </a:p>
          <a:p>
            <a:pPr marL="117475" indent="-117475">
              <a:spcAft>
                <a:spcPts val="300"/>
              </a:spcAft>
            </a:pPr>
            <a:r>
              <a:rPr lang="en-US" sz="1000" dirty="0"/>
              <a:t>• </a:t>
            </a:r>
            <a:r>
              <a:rPr lang="en-US" sz="1000" dirty="0" smtClean="0"/>
              <a:t>Project team &amp; administrators</a:t>
            </a:r>
            <a:endParaRPr lang="en-US" sz="800" dirty="0"/>
          </a:p>
          <a:p>
            <a:pPr marL="117475" indent="-117475"/>
            <a:r>
              <a:rPr lang="en-US" sz="1000" dirty="0"/>
              <a:t>• </a:t>
            </a:r>
            <a:r>
              <a:rPr lang="en-US" sz="1000" dirty="0" smtClean="0"/>
              <a:t>Technical experts</a:t>
            </a:r>
            <a:endParaRPr lang="en-US" sz="1000" b="1" dirty="0" smtClean="0"/>
          </a:p>
          <a:p>
            <a:pPr marL="174625">
              <a:spcBef>
                <a:spcPts val="1200"/>
              </a:spcBef>
              <a:spcAft>
                <a:spcPts val="600"/>
              </a:spcAft>
            </a:pPr>
            <a:r>
              <a:rPr lang="en-US" sz="1000" b="1" dirty="0" smtClean="0"/>
              <a:t>Request OSP assistance early </a:t>
            </a:r>
            <a:br>
              <a:rPr lang="en-US" sz="1000" b="1" dirty="0" smtClean="0"/>
            </a:br>
            <a:r>
              <a:rPr lang="en-US" sz="1000" dirty="0" smtClean="0"/>
              <a:t>if necessary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85309" y="1732083"/>
            <a:ext cx="1447800" cy="4788490"/>
          </a:xfrm>
          <a:prstGeom prst="rect">
            <a:avLst/>
          </a:prstGeom>
          <a:solidFill>
            <a:srgbClr val="C9CDE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Submit proposal for OSP to review </a:t>
            </a:r>
          </a:p>
          <a:p>
            <a:pPr>
              <a:spcAft>
                <a:spcPts val="300"/>
              </a:spcAft>
            </a:pPr>
            <a:r>
              <a:rPr lang="en-US" sz="1000" b="1" dirty="0" smtClean="0"/>
              <a:t>• </a:t>
            </a:r>
            <a:r>
              <a:rPr lang="en-US" sz="1000" dirty="0"/>
              <a:t>C</a:t>
            </a:r>
            <a:r>
              <a:rPr lang="en-US" sz="1000" dirty="0" smtClean="0"/>
              <a:t>ompliance review</a:t>
            </a:r>
          </a:p>
          <a:p>
            <a:pPr>
              <a:spcAft>
                <a:spcPts val="300"/>
              </a:spcAft>
            </a:pPr>
            <a:r>
              <a:rPr lang="en-US" sz="1000" b="1" dirty="0" smtClean="0"/>
              <a:t>• </a:t>
            </a:r>
            <a:r>
              <a:rPr lang="en-US" sz="1000" dirty="0" smtClean="0"/>
              <a:t>Budget/CFO review</a:t>
            </a:r>
          </a:p>
          <a:p>
            <a:r>
              <a:rPr lang="en-US" sz="1000" b="1" dirty="0"/>
              <a:t>• </a:t>
            </a:r>
            <a:r>
              <a:rPr lang="en-US" sz="1000" dirty="0" smtClean="0"/>
              <a:t>Proposal review</a:t>
            </a:r>
          </a:p>
          <a:p>
            <a:pPr marL="114300" lvl="0" indent="-11430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Route </a:t>
            </a:r>
            <a:r>
              <a:rPr lang="en-US" sz="1000" b="1" dirty="0"/>
              <a:t>for final </a:t>
            </a:r>
            <a:r>
              <a:rPr lang="en-US" sz="1000" b="1" dirty="0" smtClean="0"/>
              <a:t>approval </a:t>
            </a:r>
            <a:br>
              <a:rPr lang="en-US" sz="1000" b="1" dirty="0" smtClean="0"/>
            </a:br>
            <a:r>
              <a:rPr lang="en-US" sz="1000" b="1" dirty="0" smtClean="0"/>
              <a:t>(GPSR form)</a:t>
            </a:r>
            <a:endParaRPr lang="en-US" sz="1000" b="1" dirty="0"/>
          </a:p>
          <a:p>
            <a:pPr marL="53975" indent="-53975">
              <a:spcAft>
                <a:spcPts val="300"/>
              </a:spcAft>
            </a:pPr>
            <a:r>
              <a:rPr lang="en-US" sz="1000" dirty="0"/>
              <a:t>• Chair/Dean/senior administrator </a:t>
            </a:r>
            <a:r>
              <a:rPr lang="en-US" sz="1000" dirty="0" smtClean="0"/>
              <a:t>approval</a:t>
            </a:r>
          </a:p>
          <a:p>
            <a:pPr marL="53975" indent="-53975"/>
            <a:r>
              <a:rPr lang="en-US" sz="1000" b="1" dirty="0"/>
              <a:t>• </a:t>
            </a:r>
            <a:r>
              <a:rPr lang="en-US" sz="1000" dirty="0"/>
              <a:t>Signing authority </a:t>
            </a:r>
            <a:r>
              <a:rPr lang="en-US" sz="1000" dirty="0" smtClean="0"/>
              <a:t>approval</a:t>
            </a:r>
          </a:p>
          <a:p>
            <a:pPr marL="114300" indent="-114300">
              <a:spcBef>
                <a:spcPts val="600"/>
              </a:spcBef>
              <a:spcAft>
                <a:spcPts val="300"/>
              </a:spcAft>
            </a:pPr>
            <a:r>
              <a:rPr lang="en-US" sz="1000" b="1" dirty="0" smtClean="0"/>
              <a:t>Proposal submission</a:t>
            </a:r>
          </a:p>
          <a:p>
            <a:pPr marL="53975" indent="-53975"/>
            <a:r>
              <a:rPr lang="en-US" sz="1000" dirty="0" smtClean="0"/>
              <a:t>• OSP (the authorized institutional office) will submit proposals</a:t>
            </a:r>
            <a:endParaRPr lang="en-US" sz="1000" dirty="0"/>
          </a:p>
          <a:p>
            <a:pPr algn="ctr">
              <a:spcBef>
                <a:spcPts val="1200"/>
              </a:spcBef>
            </a:pPr>
            <a:r>
              <a:rPr lang="en-US" sz="1100" b="1" dirty="0" smtClean="0"/>
              <a:t>REMEMBER</a:t>
            </a:r>
          </a:p>
          <a:p>
            <a:pPr>
              <a:spcBef>
                <a:spcPts val="200"/>
              </a:spcBef>
            </a:pPr>
            <a:r>
              <a:rPr lang="en-US" sz="1000" dirty="0" smtClean="0"/>
              <a:t>OSP requires 5 business days PRIOR TO THE SUBMISSION DEADLINE for processing signatures &amp; approvals.  </a:t>
            </a:r>
          </a:p>
          <a:p>
            <a:pPr>
              <a:spcBef>
                <a:spcPts val="400"/>
              </a:spcBef>
            </a:pPr>
            <a:r>
              <a:rPr lang="en-US" sz="1000" dirty="0" smtClean="0"/>
              <a:t>Additional time is needed for editing and revision upon request.</a:t>
            </a:r>
          </a:p>
          <a:p>
            <a:pPr>
              <a:spcBef>
                <a:spcPts val="500"/>
              </a:spcBef>
            </a:pPr>
            <a:r>
              <a:rPr lang="en-US" sz="1000" dirty="0" smtClean="0"/>
              <a:t>Presidential signatures require 10 days</a:t>
            </a:r>
            <a:endParaRPr lang="en-US" sz="1000" dirty="0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671710325"/>
              </p:ext>
            </p:extLst>
          </p:nvPr>
        </p:nvGraphicFramePr>
        <p:xfrm>
          <a:off x="97194" y="485170"/>
          <a:ext cx="8949612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5-Point Star 24"/>
          <p:cNvSpPr/>
          <p:nvPr/>
        </p:nvSpPr>
        <p:spPr>
          <a:xfrm>
            <a:off x="6324600" y="4592607"/>
            <a:ext cx="76200" cy="76200"/>
          </a:xfrm>
          <a:prstGeom prst="star5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707688" y="2130685"/>
            <a:ext cx="1306749" cy="4170372"/>
          </a:xfrm>
          <a:prstGeom prst="rect">
            <a:avLst/>
          </a:prstGeom>
          <a:solidFill>
            <a:srgbClr val="CEC3DB"/>
          </a:solidFill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000" b="1" dirty="0" smtClean="0"/>
              <a:t>Award notices are processed though OSP Post-Award and the Business Office</a:t>
            </a:r>
          </a:p>
          <a:p>
            <a:pPr marL="53975" indent="-53975">
              <a:spcAft>
                <a:spcPts val="400"/>
              </a:spcAft>
            </a:pPr>
            <a:r>
              <a:rPr lang="en-US" sz="1000" dirty="0">
                <a:solidFill>
                  <a:prstClr val="black"/>
                </a:solidFill>
              </a:rPr>
              <a:t>•  An award contract must be </a:t>
            </a:r>
            <a:r>
              <a:rPr lang="en-US" sz="1000" dirty="0" smtClean="0">
                <a:solidFill>
                  <a:prstClr val="black"/>
                </a:solidFill>
              </a:rPr>
              <a:t>approved and initiated by OSP</a:t>
            </a:r>
          </a:p>
          <a:p>
            <a:pPr marL="53975" indent="-53975">
              <a:spcAft>
                <a:spcPts val="400"/>
              </a:spcAft>
            </a:pPr>
            <a:r>
              <a:rPr lang="en-US" sz="1000" dirty="0" smtClean="0"/>
              <a:t>• Awarded PIs/PDs are required to meet with the </a:t>
            </a:r>
            <a:br>
              <a:rPr lang="en-US" sz="1000" dirty="0" smtClean="0"/>
            </a:br>
            <a:r>
              <a:rPr lang="en-US" sz="1000" i="1" u="sng" dirty="0" smtClean="0"/>
              <a:t>OSP Director of </a:t>
            </a:r>
            <a:br>
              <a:rPr lang="en-US" sz="1000" i="1" u="sng" dirty="0" smtClean="0"/>
            </a:br>
            <a:r>
              <a:rPr lang="en-US" sz="1000" i="1" u="sng" dirty="0" smtClean="0"/>
              <a:t>Post-Award Services</a:t>
            </a:r>
            <a:r>
              <a:rPr lang="en-US" sz="1000" b="1" i="1" u="sng" dirty="0" smtClean="0"/>
              <a:t> </a:t>
            </a:r>
          </a:p>
          <a:p>
            <a:pPr marL="53975" lvl="0" indent="-53975">
              <a:spcAft>
                <a:spcPts val="600"/>
              </a:spcAft>
            </a:pPr>
            <a:r>
              <a:rPr lang="en-US" sz="1000" dirty="0" smtClean="0"/>
              <a:t>•  The Business Office will establish a financial account</a:t>
            </a:r>
          </a:p>
          <a:p>
            <a:pPr>
              <a:spcAft>
                <a:spcPts val="400"/>
              </a:spcAft>
            </a:pPr>
            <a:r>
              <a:rPr lang="en-US" sz="1000" b="1" dirty="0"/>
              <a:t>If the proposal is not funded, prepare </a:t>
            </a:r>
            <a:r>
              <a:rPr lang="en-US" sz="1000" b="1" dirty="0" smtClean="0"/>
              <a:t>to resubmit</a:t>
            </a:r>
          </a:p>
          <a:p>
            <a:pPr marL="53975" indent="-53975">
              <a:spcAft>
                <a:spcPts val="400"/>
              </a:spcAft>
            </a:pPr>
            <a:r>
              <a:rPr lang="en-US" sz="1000" dirty="0"/>
              <a:t>• Obtain </a:t>
            </a:r>
            <a:r>
              <a:rPr lang="en-US" sz="1000" dirty="0" smtClean="0"/>
              <a:t>review comments</a:t>
            </a:r>
          </a:p>
          <a:p>
            <a:pPr marL="53975" indent="-53975"/>
            <a:r>
              <a:rPr lang="en-US" sz="1000" dirty="0"/>
              <a:t>• Remember that many proposals are not funded on the first submission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4838" y="4933776"/>
            <a:ext cx="137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/>
              <a:t>OSP</a:t>
            </a:r>
            <a:r>
              <a:rPr lang="en-US" sz="1000" dirty="0" smtClean="0"/>
              <a:t> supports faculty, administration, and staff engaged in research and program development through grants.  OSP provides access to funding search engines and assistance in locating funding sources.</a:t>
            </a:r>
          </a:p>
        </p:txBody>
      </p:sp>
      <p:sp>
        <p:nvSpPr>
          <p:cNvPr id="28" name="5-Point Star 27"/>
          <p:cNvSpPr/>
          <p:nvPr/>
        </p:nvSpPr>
        <p:spPr>
          <a:xfrm>
            <a:off x="1651270" y="4516407"/>
            <a:ext cx="76200" cy="76200"/>
          </a:xfrm>
          <a:prstGeom prst="star5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4724400" y="6019800"/>
            <a:ext cx="76200" cy="76200"/>
          </a:xfrm>
          <a:prstGeom prst="star5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966370" y="6443733"/>
            <a:ext cx="1107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July 9,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3406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302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Utah Valley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Janis</dc:creator>
  <cp:lastModifiedBy>Janis</cp:lastModifiedBy>
  <cp:revision>70</cp:revision>
  <cp:lastPrinted>2019-06-06T18:07:51Z</cp:lastPrinted>
  <dcterms:created xsi:type="dcterms:W3CDTF">2014-03-28T20:45:49Z</dcterms:created>
  <dcterms:modified xsi:type="dcterms:W3CDTF">2019-09-04T19:52:36Z</dcterms:modified>
</cp:coreProperties>
</file>