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Montserrat Bold" pitchFamily="2" charset="77"/>
      <p:regular r:id="rId14"/>
      <p:bold r:id="rId15"/>
    </p:embeddedFont>
    <p:embeddedFont>
      <p:font typeface="Montserrat Medium" pitchFamily="2" charset="77"/>
      <p:regular r:id="rId16"/>
      <p:italic r:id="rId17"/>
    </p:embeddedFont>
    <p:embeddedFont>
      <p:font typeface="Montserrat Semi-Bold" pitchFamily="2" charset="77"/>
      <p:regular r:id="rId18"/>
      <p:bold r:id="rId19"/>
      <p:italic r:id="rId20"/>
      <p:boldItalic r:id="rId21"/>
    </p:embeddedFont>
    <p:embeddedFont>
      <p:font typeface="Montserrat Ultra-Bold" pitchFamily="2" charset="77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756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</a:blip>
            <a:stretch>
              <a:fillRect l="-35370" t="-37978" r="-22547" b="-2025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843D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81659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7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4959722" y="3282038"/>
            <a:ext cx="8368557" cy="0"/>
          </a:xfrm>
          <a:prstGeom prst="line">
            <a:avLst/>
          </a:prstGeom>
          <a:ln w="76200" cap="flat">
            <a:solidFill>
              <a:srgbClr val="FFB5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4959722" y="7003299"/>
            <a:ext cx="8368557" cy="0"/>
          </a:xfrm>
          <a:prstGeom prst="line">
            <a:avLst/>
          </a:prstGeom>
          <a:ln w="76200" cap="flat">
            <a:solidFill>
              <a:srgbClr val="FFB5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65602" y="8692002"/>
            <a:ext cx="1980064" cy="1132597"/>
          </a:xfrm>
          <a:custGeom>
            <a:avLst/>
            <a:gdLst/>
            <a:ahLst/>
            <a:cxnLst/>
            <a:rect l="l" t="t" r="r" b="b"/>
            <a:pathLst>
              <a:path w="1980064" h="1132597">
                <a:moveTo>
                  <a:pt x="0" y="0"/>
                </a:moveTo>
                <a:lnTo>
                  <a:pt x="1980064" y="0"/>
                </a:lnTo>
                <a:lnTo>
                  <a:pt x="1980064" y="1132596"/>
                </a:lnTo>
                <a:lnTo>
                  <a:pt x="0" y="11325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5459" y="3634463"/>
            <a:ext cx="17897082" cy="2356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0"/>
              </a:lnSpc>
            </a:pPr>
            <a:r>
              <a:rPr lang="en-US" sz="6862" b="1" spc="672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[COURSE NUMBER]</a:t>
            </a:r>
          </a:p>
          <a:p>
            <a:pPr algn="ctr">
              <a:lnSpc>
                <a:spcPts val="9470"/>
              </a:lnSpc>
            </a:pPr>
            <a:endParaRPr lang="en-US" sz="6862" b="1" spc="672">
              <a:solidFill>
                <a:srgbClr val="FFFFFF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049818" y="2239506"/>
            <a:ext cx="8188364" cy="425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5"/>
              </a:lnSpc>
              <a:spcBef>
                <a:spcPct val="0"/>
              </a:spcBef>
            </a:pPr>
            <a:r>
              <a:rPr lang="en-US" sz="2583" b="1" spc="25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2023-2024 FLEXIBLE TEACHING AWARDS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64582" y="4954014"/>
            <a:ext cx="11958837" cy="1645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81"/>
              </a:lnSpc>
              <a:spcBef>
                <a:spcPct val="0"/>
              </a:spcBef>
            </a:pPr>
            <a:r>
              <a:rPr lang="en-US" sz="9769" b="1" spc="95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[COURSE TITLE]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84635" y="7584324"/>
            <a:ext cx="3118730" cy="425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5"/>
              </a:lnSpc>
              <a:spcBef>
                <a:spcPct val="0"/>
              </a:spcBef>
            </a:pPr>
            <a:r>
              <a:rPr lang="en-US" sz="2583" b="1" spc="25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BEST DELIVERY</a:t>
            </a:r>
          </a:p>
        </p:txBody>
      </p:sp>
      <p:grpSp>
        <p:nvGrpSpPr>
          <p:cNvPr id="13" name="Group 13"/>
          <p:cNvGrpSpPr/>
          <p:nvPr/>
        </p:nvGrpSpPr>
        <p:grpSpPr>
          <a:xfrm rot="5400000">
            <a:off x="8999106" y="-9026667"/>
            <a:ext cx="289788" cy="18288000"/>
            <a:chOff x="0" y="0"/>
            <a:chExt cx="76323" cy="481659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6323" cy="4816592"/>
            </a:xfrm>
            <a:custGeom>
              <a:avLst/>
              <a:gdLst/>
              <a:ahLst/>
              <a:cxnLst/>
              <a:rect l="l" t="t" r="r" b="b"/>
              <a:pathLst>
                <a:path w="76323" h="4816592">
                  <a:moveTo>
                    <a:pt x="0" y="0"/>
                  </a:moveTo>
                  <a:lnTo>
                    <a:pt x="76323" y="0"/>
                  </a:lnTo>
                  <a:lnTo>
                    <a:pt x="7632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275D38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76323" cy="483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5400000">
            <a:off x="8999106" y="970545"/>
            <a:ext cx="289788" cy="18288000"/>
            <a:chOff x="0" y="0"/>
            <a:chExt cx="76323" cy="48165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6323" cy="4816592"/>
            </a:xfrm>
            <a:custGeom>
              <a:avLst/>
              <a:gdLst/>
              <a:ahLst/>
              <a:cxnLst/>
              <a:rect l="l" t="t" r="r" b="b"/>
              <a:pathLst>
                <a:path w="76323" h="4816592">
                  <a:moveTo>
                    <a:pt x="0" y="0"/>
                  </a:moveTo>
                  <a:lnTo>
                    <a:pt x="76323" y="0"/>
                  </a:lnTo>
                  <a:lnTo>
                    <a:pt x="7632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275D38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76323" cy="483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-5400000">
            <a:off x="2702455" y="-2440228"/>
            <a:ext cx="544844" cy="5949754"/>
          </a:xfrm>
          <a:custGeom>
            <a:avLst/>
            <a:gdLst/>
            <a:ahLst/>
            <a:cxnLst/>
            <a:rect l="l" t="t" r="r" b="b"/>
            <a:pathLst>
              <a:path w="544844" h="5949754">
                <a:moveTo>
                  <a:pt x="0" y="0"/>
                </a:moveTo>
                <a:lnTo>
                  <a:pt x="544844" y="0"/>
                </a:lnTo>
                <a:lnTo>
                  <a:pt x="544844" y="5949754"/>
                </a:lnTo>
                <a:lnTo>
                  <a:pt x="0" y="59497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7000"/>
            </a:blip>
            <a:stretch>
              <a:fillRect l="-2009080" t="-25327" r="-449684" b="-10898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5400000">
            <a:off x="15040701" y="6722353"/>
            <a:ext cx="544844" cy="5949754"/>
          </a:xfrm>
          <a:custGeom>
            <a:avLst/>
            <a:gdLst/>
            <a:ahLst/>
            <a:cxnLst/>
            <a:rect l="l" t="t" r="r" b="b"/>
            <a:pathLst>
              <a:path w="544844" h="5949754">
                <a:moveTo>
                  <a:pt x="0" y="0"/>
                </a:moveTo>
                <a:lnTo>
                  <a:pt x="544844" y="0"/>
                </a:lnTo>
                <a:lnTo>
                  <a:pt x="544844" y="5949753"/>
                </a:lnTo>
                <a:lnTo>
                  <a:pt x="0" y="59497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7000"/>
            </a:blip>
            <a:stretch>
              <a:fillRect l="-2009080" t="-25327" r="-449684" b="-10898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713886" y="-375389"/>
            <a:ext cx="3564962" cy="3163094"/>
          </a:xfrm>
          <a:custGeom>
            <a:avLst/>
            <a:gdLst/>
            <a:ahLst/>
            <a:cxnLst/>
            <a:rect l="l" t="t" r="r" b="b"/>
            <a:pathLst>
              <a:path w="3564962" h="3163094">
                <a:moveTo>
                  <a:pt x="3564962" y="3163094"/>
                </a:moveTo>
                <a:lnTo>
                  <a:pt x="0" y="3163094"/>
                </a:lnTo>
                <a:lnTo>
                  <a:pt x="0" y="0"/>
                </a:lnTo>
                <a:lnTo>
                  <a:pt x="3564962" y="0"/>
                </a:lnTo>
                <a:lnTo>
                  <a:pt x="3564962" y="316309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-246856" y="-375389"/>
            <a:ext cx="3564962" cy="3163094"/>
          </a:xfrm>
          <a:custGeom>
            <a:avLst/>
            <a:gdLst/>
            <a:ahLst/>
            <a:cxnLst/>
            <a:rect l="l" t="t" r="r" b="b"/>
            <a:pathLst>
              <a:path w="3564962" h="3163094">
                <a:moveTo>
                  <a:pt x="3564962" y="3163094"/>
                </a:moveTo>
                <a:lnTo>
                  <a:pt x="0" y="3163094"/>
                </a:lnTo>
                <a:lnTo>
                  <a:pt x="0" y="0"/>
                </a:lnTo>
                <a:lnTo>
                  <a:pt x="3564962" y="0"/>
                </a:lnTo>
                <a:lnTo>
                  <a:pt x="3564962" y="316309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4959722" y="3017100"/>
            <a:ext cx="8368557" cy="0"/>
          </a:xfrm>
          <a:prstGeom prst="line">
            <a:avLst/>
          </a:prstGeom>
          <a:ln w="76200" cap="flat">
            <a:solidFill>
              <a:srgbClr val="FFB5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851076" y="4121315"/>
            <a:ext cx="12578423" cy="1431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3"/>
              </a:lnSpc>
            </a:pPr>
            <a:r>
              <a:rPr lang="en-US" sz="2799" b="1" spc="274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[Do not use this slide if you are describing a teaching challenge/solution. Describe the results of the student survey and your response to the results.]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43961" y="1512932"/>
            <a:ext cx="15200078" cy="1466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8"/>
              </a:lnSpc>
            </a:pPr>
            <a:r>
              <a:rPr lang="en-US" sz="5684" b="1" spc="198">
                <a:solidFill>
                  <a:srgbClr val="0084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RESPONSE TO </a:t>
            </a:r>
          </a:p>
          <a:p>
            <a:pPr algn="ctr">
              <a:lnSpc>
                <a:spcPts val="5628"/>
              </a:lnSpc>
            </a:pPr>
            <a:r>
              <a:rPr lang="en-US" sz="5684" b="1" spc="198">
                <a:solidFill>
                  <a:srgbClr val="0084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STUDENT SURVEY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6613360"/>
            <a:ext cx="1028700" cy="3673640"/>
          </a:xfrm>
          <a:custGeom>
            <a:avLst/>
            <a:gdLst/>
            <a:ahLst/>
            <a:cxnLst/>
            <a:rect l="l" t="t" r="r" b="b"/>
            <a:pathLst>
              <a:path w="1028700" h="3673640">
                <a:moveTo>
                  <a:pt x="0" y="0"/>
                </a:moveTo>
                <a:lnTo>
                  <a:pt x="1028700" y="0"/>
                </a:lnTo>
                <a:lnTo>
                  <a:pt x="1028700" y="3673640"/>
                </a:lnTo>
                <a:lnTo>
                  <a:pt x="0" y="36736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017060" t="-17652" r="-238172" b="-26184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 rot="-5400000">
            <a:off x="14261311" y="6260311"/>
            <a:ext cx="239468" cy="7813910"/>
            <a:chOff x="0" y="0"/>
            <a:chExt cx="63070" cy="20579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070" cy="2057985"/>
            </a:xfrm>
            <a:custGeom>
              <a:avLst/>
              <a:gdLst/>
              <a:ahLst/>
              <a:cxnLst/>
              <a:rect l="l" t="t" r="r" b="b"/>
              <a:pathLst>
                <a:path w="63070" h="2057985">
                  <a:moveTo>
                    <a:pt x="0" y="0"/>
                  </a:moveTo>
                  <a:lnTo>
                    <a:pt x="63070" y="0"/>
                  </a:lnTo>
                  <a:lnTo>
                    <a:pt x="63070" y="2057985"/>
                  </a:lnTo>
                  <a:lnTo>
                    <a:pt x="0" y="2057985"/>
                  </a:lnTo>
                  <a:close/>
                </a:path>
              </a:pathLst>
            </a:custGeom>
            <a:solidFill>
              <a:srgbClr val="275D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63070" cy="2077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12134901" y="-5913631"/>
            <a:ext cx="239468" cy="12066730"/>
            <a:chOff x="0" y="0"/>
            <a:chExt cx="63070" cy="317806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070" cy="3178069"/>
            </a:xfrm>
            <a:custGeom>
              <a:avLst/>
              <a:gdLst/>
              <a:ahLst/>
              <a:cxnLst/>
              <a:rect l="l" t="t" r="r" b="b"/>
              <a:pathLst>
                <a:path w="63070" h="3178069">
                  <a:moveTo>
                    <a:pt x="0" y="0"/>
                  </a:moveTo>
                  <a:lnTo>
                    <a:pt x="63070" y="0"/>
                  </a:lnTo>
                  <a:lnTo>
                    <a:pt x="63070" y="3178069"/>
                  </a:lnTo>
                  <a:lnTo>
                    <a:pt x="0" y="3178069"/>
                  </a:lnTo>
                  <a:close/>
                </a:path>
              </a:pathLst>
            </a:custGeom>
            <a:solidFill>
              <a:srgbClr val="275D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63070" cy="31971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19025" y="3017100"/>
            <a:ext cx="8368557" cy="0"/>
          </a:xfrm>
          <a:prstGeom prst="line">
            <a:avLst/>
          </a:prstGeom>
          <a:ln w="76200" cap="flat">
            <a:solidFill>
              <a:srgbClr val="FFB5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135611" y="4714079"/>
            <a:ext cx="1076195" cy="5572921"/>
            <a:chOff x="0" y="0"/>
            <a:chExt cx="283442" cy="14677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3442" cy="1467765"/>
            </a:xfrm>
            <a:custGeom>
              <a:avLst/>
              <a:gdLst/>
              <a:ahLst/>
              <a:cxnLst/>
              <a:rect l="l" t="t" r="r" b="b"/>
              <a:pathLst>
                <a:path w="283442" h="1467765">
                  <a:moveTo>
                    <a:pt x="0" y="0"/>
                  </a:moveTo>
                  <a:lnTo>
                    <a:pt x="283442" y="0"/>
                  </a:lnTo>
                  <a:lnTo>
                    <a:pt x="283442" y="1467765"/>
                  </a:lnTo>
                  <a:lnTo>
                    <a:pt x="0" y="1467765"/>
                  </a:lnTo>
                  <a:close/>
                </a:path>
              </a:pathLst>
            </a:custGeom>
            <a:solidFill>
              <a:srgbClr val="275D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83442" cy="148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19025" y="1512932"/>
            <a:ext cx="10432837" cy="751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28"/>
              </a:lnSpc>
            </a:pPr>
            <a:r>
              <a:rPr lang="en-US" sz="5684" b="1" spc="198">
                <a:solidFill>
                  <a:srgbClr val="0084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SUMMARY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19025" y="4121315"/>
            <a:ext cx="10808284" cy="1431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3"/>
              </a:lnSpc>
            </a:pPr>
            <a:r>
              <a:rPr lang="en-US" sz="2799" b="1" spc="274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[Brief summary of teaching strategies]</a:t>
            </a:r>
          </a:p>
          <a:p>
            <a:pPr algn="l">
              <a:lnSpc>
                <a:spcPts val="3863"/>
              </a:lnSpc>
            </a:pPr>
            <a:endParaRPr lang="en-US" sz="2799" b="1" spc="274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l">
              <a:lnSpc>
                <a:spcPts val="3863"/>
              </a:lnSpc>
            </a:pPr>
            <a:endParaRPr lang="en-US" sz="2799" b="1" spc="274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" name="Freeform 8"/>
          <p:cNvSpPr/>
          <p:nvPr/>
        </p:nvSpPr>
        <p:spPr>
          <a:xfrm rot="-5400000">
            <a:off x="4162993" y="6245784"/>
            <a:ext cx="451104" cy="7631329"/>
          </a:xfrm>
          <a:custGeom>
            <a:avLst/>
            <a:gdLst/>
            <a:ahLst/>
            <a:cxnLst/>
            <a:rect l="l" t="t" r="r" b="b"/>
            <a:pathLst>
              <a:path w="451104" h="7631329">
                <a:moveTo>
                  <a:pt x="0" y="0"/>
                </a:moveTo>
                <a:lnTo>
                  <a:pt x="451103" y="0"/>
                </a:lnTo>
                <a:lnTo>
                  <a:pt x="451103" y="7631328"/>
                </a:lnTo>
                <a:lnTo>
                  <a:pt x="0" y="76313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47351" t="-8497" r="-543129" b="-7418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7211805" y="3529277"/>
            <a:ext cx="1076195" cy="6757723"/>
            <a:chOff x="0" y="0"/>
            <a:chExt cx="283442" cy="17798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3442" cy="1779812"/>
            </a:xfrm>
            <a:custGeom>
              <a:avLst/>
              <a:gdLst/>
              <a:ahLst/>
              <a:cxnLst/>
              <a:rect l="l" t="t" r="r" b="b"/>
              <a:pathLst>
                <a:path w="283442" h="1779812">
                  <a:moveTo>
                    <a:pt x="0" y="0"/>
                  </a:moveTo>
                  <a:lnTo>
                    <a:pt x="283442" y="0"/>
                  </a:lnTo>
                  <a:lnTo>
                    <a:pt x="283442" y="1779812"/>
                  </a:lnTo>
                  <a:lnTo>
                    <a:pt x="0" y="1779812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283442" cy="17988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0"/>
            <a:ext cx="284621" cy="1485552"/>
            <a:chOff x="0" y="0"/>
            <a:chExt cx="74962" cy="39125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962" cy="391256"/>
            </a:xfrm>
            <a:custGeom>
              <a:avLst/>
              <a:gdLst/>
              <a:ahLst/>
              <a:cxnLst/>
              <a:rect l="l" t="t" r="r" b="b"/>
              <a:pathLst>
                <a:path w="74962" h="391256">
                  <a:moveTo>
                    <a:pt x="0" y="0"/>
                  </a:moveTo>
                  <a:lnTo>
                    <a:pt x="74962" y="0"/>
                  </a:lnTo>
                  <a:lnTo>
                    <a:pt x="74962" y="391256"/>
                  </a:lnTo>
                  <a:lnTo>
                    <a:pt x="0" y="391256"/>
                  </a:lnTo>
                  <a:close/>
                </a:path>
              </a:pathLst>
            </a:custGeom>
            <a:solidFill>
              <a:srgbClr val="275D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74962" cy="410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5400000">
            <a:off x="5982541" y="-5982541"/>
            <a:ext cx="262227" cy="12227309"/>
            <a:chOff x="0" y="0"/>
            <a:chExt cx="69064" cy="32203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064" cy="3220361"/>
            </a:xfrm>
            <a:custGeom>
              <a:avLst/>
              <a:gdLst/>
              <a:ahLst/>
              <a:cxnLst/>
              <a:rect l="l" t="t" r="r" b="b"/>
              <a:pathLst>
                <a:path w="69064" h="3220361">
                  <a:moveTo>
                    <a:pt x="0" y="0"/>
                  </a:moveTo>
                  <a:lnTo>
                    <a:pt x="69064" y="0"/>
                  </a:lnTo>
                  <a:lnTo>
                    <a:pt x="69064" y="3220361"/>
                  </a:lnTo>
                  <a:lnTo>
                    <a:pt x="0" y="3220361"/>
                  </a:lnTo>
                  <a:close/>
                </a:path>
              </a:pathLst>
            </a:custGeom>
            <a:solidFill>
              <a:srgbClr val="275D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69064" cy="3239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19025" y="3017100"/>
            <a:ext cx="8368557" cy="0"/>
          </a:xfrm>
          <a:prstGeom prst="line">
            <a:avLst/>
          </a:prstGeom>
          <a:ln w="76200" cap="flat">
            <a:solidFill>
              <a:srgbClr val="FFB5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135611" y="4714079"/>
            <a:ext cx="1076195" cy="5572921"/>
            <a:chOff x="0" y="0"/>
            <a:chExt cx="283442" cy="14677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3442" cy="1467765"/>
            </a:xfrm>
            <a:custGeom>
              <a:avLst/>
              <a:gdLst/>
              <a:ahLst/>
              <a:cxnLst/>
              <a:rect l="l" t="t" r="r" b="b"/>
              <a:pathLst>
                <a:path w="283442" h="1467765">
                  <a:moveTo>
                    <a:pt x="0" y="0"/>
                  </a:moveTo>
                  <a:lnTo>
                    <a:pt x="283442" y="0"/>
                  </a:lnTo>
                  <a:lnTo>
                    <a:pt x="283442" y="1467765"/>
                  </a:lnTo>
                  <a:lnTo>
                    <a:pt x="0" y="1467765"/>
                  </a:lnTo>
                  <a:close/>
                </a:path>
              </a:pathLst>
            </a:custGeom>
            <a:solidFill>
              <a:srgbClr val="275D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83442" cy="148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19025" y="1512932"/>
            <a:ext cx="10432837" cy="2180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28"/>
              </a:lnSpc>
            </a:pPr>
            <a:r>
              <a:rPr lang="en-US" sz="5684" b="1" spc="198">
                <a:solidFill>
                  <a:srgbClr val="0084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BACKGROUND OF COURSE</a:t>
            </a:r>
          </a:p>
          <a:p>
            <a:pPr algn="l">
              <a:lnSpc>
                <a:spcPts val="5628"/>
              </a:lnSpc>
            </a:pPr>
            <a:endParaRPr lang="en-US" sz="5684" b="1" spc="198">
              <a:solidFill>
                <a:srgbClr val="00843D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19025" y="4121315"/>
            <a:ext cx="10808284" cy="2402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3"/>
              </a:lnSpc>
            </a:pPr>
            <a:r>
              <a:rPr lang="en-US" sz="2799" b="1" spc="274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•[Number of sections offered]</a:t>
            </a:r>
          </a:p>
          <a:p>
            <a:pPr algn="l">
              <a:lnSpc>
                <a:spcPts val="3863"/>
              </a:lnSpc>
            </a:pPr>
            <a:r>
              <a:rPr lang="en-US" sz="2799" b="1" spc="274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•[Number of students]</a:t>
            </a:r>
          </a:p>
          <a:p>
            <a:pPr algn="l">
              <a:lnSpc>
                <a:spcPts val="3863"/>
              </a:lnSpc>
            </a:pPr>
            <a:r>
              <a:rPr lang="en-US" sz="2799" b="1" spc="274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•[Role of course in programs (major, elective, GE, etc.)]</a:t>
            </a:r>
          </a:p>
          <a:p>
            <a:pPr algn="l">
              <a:lnSpc>
                <a:spcPts val="3863"/>
              </a:lnSpc>
            </a:pPr>
            <a:endParaRPr lang="en-US" sz="2799" b="1" spc="274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0" y="0"/>
            <a:ext cx="284621" cy="1485552"/>
            <a:chOff x="0" y="0"/>
            <a:chExt cx="74962" cy="3912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4962" cy="391256"/>
            </a:xfrm>
            <a:custGeom>
              <a:avLst/>
              <a:gdLst/>
              <a:ahLst/>
              <a:cxnLst/>
              <a:rect l="l" t="t" r="r" b="b"/>
              <a:pathLst>
                <a:path w="74962" h="391256">
                  <a:moveTo>
                    <a:pt x="0" y="0"/>
                  </a:moveTo>
                  <a:lnTo>
                    <a:pt x="74962" y="0"/>
                  </a:lnTo>
                  <a:lnTo>
                    <a:pt x="74962" y="391256"/>
                  </a:lnTo>
                  <a:lnTo>
                    <a:pt x="0" y="391256"/>
                  </a:lnTo>
                  <a:close/>
                </a:path>
              </a:pathLst>
            </a:custGeom>
            <a:solidFill>
              <a:srgbClr val="275D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74962" cy="410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5982541" y="-5982541"/>
            <a:ext cx="262227" cy="12227309"/>
            <a:chOff x="0" y="0"/>
            <a:chExt cx="69064" cy="32203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064" cy="3220361"/>
            </a:xfrm>
            <a:custGeom>
              <a:avLst/>
              <a:gdLst/>
              <a:ahLst/>
              <a:cxnLst/>
              <a:rect l="l" t="t" r="r" b="b"/>
              <a:pathLst>
                <a:path w="69064" h="3220361">
                  <a:moveTo>
                    <a:pt x="0" y="0"/>
                  </a:moveTo>
                  <a:lnTo>
                    <a:pt x="69064" y="0"/>
                  </a:lnTo>
                  <a:lnTo>
                    <a:pt x="69064" y="3220361"/>
                  </a:lnTo>
                  <a:lnTo>
                    <a:pt x="0" y="3220361"/>
                  </a:lnTo>
                  <a:close/>
                </a:path>
              </a:pathLst>
            </a:custGeom>
            <a:solidFill>
              <a:srgbClr val="275D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69064" cy="3239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5400000">
            <a:off x="4162993" y="6245784"/>
            <a:ext cx="451104" cy="7631329"/>
          </a:xfrm>
          <a:custGeom>
            <a:avLst/>
            <a:gdLst/>
            <a:ahLst/>
            <a:cxnLst/>
            <a:rect l="l" t="t" r="r" b="b"/>
            <a:pathLst>
              <a:path w="451104" h="7631329">
                <a:moveTo>
                  <a:pt x="0" y="0"/>
                </a:moveTo>
                <a:lnTo>
                  <a:pt x="451103" y="0"/>
                </a:lnTo>
                <a:lnTo>
                  <a:pt x="451103" y="7631328"/>
                </a:lnTo>
                <a:lnTo>
                  <a:pt x="0" y="76313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47351" t="-8497" r="-543129" b="-7418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7211805" y="3529277"/>
            <a:ext cx="1076195" cy="6757723"/>
            <a:chOff x="0" y="0"/>
            <a:chExt cx="283442" cy="177981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83442" cy="1779812"/>
            </a:xfrm>
            <a:custGeom>
              <a:avLst/>
              <a:gdLst/>
              <a:ahLst/>
              <a:cxnLst/>
              <a:rect l="l" t="t" r="r" b="b"/>
              <a:pathLst>
                <a:path w="283442" h="1779812">
                  <a:moveTo>
                    <a:pt x="0" y="0"/>
                  </a:moveTo>
                  <a:lnTo>
                    <a:pt x="283442" y="0"/>
                  </a:lnTo>
                  <a:lnTo>
                    <a:pt x="283442" y="1779812"/>
                  </a:lnTo>
                  <a:lnTo>
                    <a:pt x="0" y="1779812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283442" cy="17988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613360"/>
            <a:ext cx="1028700" cy="3673640"/>
          </a:xfrm>
          <a:custGeom>
            <a:avLst/>
            <a:gdLst/>
            <a:ahLst/>
            <a:cxnLst/>
            <a:rect l="l" t="t" r="r" b="b"/>
            <a:pathLst>
              <a:path w="1028700" h="3673640">
                <a:moveTo>
                  <a:pt x="0" y="0"/>
                </a:moveTo>
                <a:lnTo>
                  <a:pt x="1028700" y="0"/>
                </a:lnTo>
                <a:lnTo>
                  <a:pt x="1028700" y="3673640"/>
                </a:lnTo>
                <a:lnTo>
                  <a:pt x="0" y="3673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17060" t="-17652" r="-238172" b="-26184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14261311" y="6260311"/>
            <a:ext cx="239468" cy="7813910"/>
            <a:chOff x="0" y="0"/>
            <a:chExt cx="63070" cy="20579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070" cy="2057985"/>
            </a:xfrm>
            <a:custGeom>
              <a:avLst/>
              <a:gdLst/>
              <a:ahLst/>
              <a:cxnLst/>
              <a:rect l="l" t="t" r="r" b="b"/>
              <a:pathLst>
                <a:path w="63070" h="2057985">
                  <a:moveTo>
                    <a:pt x="0" y="0"/>
                  </a:moveTo>
                  <a:lnTo>
                    <a:pt x="63070" y="0"/>
                  </a:lnTo>
                  <a:lnTo>
                    <a:pt x="63070" y="2057985"/>
                  </a:lnTo>
                  <a:lnTo>
                    <a:pt x="0" y="2057985"/>
                  </a:lnTo>
                  <a:close/>
                </a:path>
              </a:pathLst>
            </a:custGeom>
            <a:solidFill>
              <a:srgbClr val="275D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63070" cy="2077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-713886" y="-375389"/>
            <a:ext cx="3564962" cy="3163094"/>
          </a:xfrm>
          <a:custGeom>
            <a:avLst/>
            <a:gdLst/>
            <a:ahLst/>
            <a:cxnLst/>
            <a:rect l="l" t="t" r="r" b="b"/>
            <a:pathLst>
              <a:path w="3564962" h="3163094">
                <a:moveTo>
                  <a:pt x="3564962" y="3163094"/>
                </a:moveTo>
                <a:lnTo>
                  <a:pt x="0" y="3163094"/>
                </a:lnTo>
                <a:lnTo>
                  <a:pt x="0" y="0"/>
                </a:lnTo>
                <a:lnTo>
                  <a:pt x="3564962" y="0"/>
                </a:lnTo>
                <a:lnTo>
                  <a:pt x="3564962" y="316309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 flipV="1">
            <a:off x="-246856" y="-375389"/>
            <a:ext cx="3564962" cy="3163094"/>
          </a:xfrm>
          <a:custGeom>
            <a:avLst/>
            <a:gdLst/>
            <a:ahLst/>
            <a:cxnLst/>
            <a:rect l="l" t="t" r="r" b="b"/>
            <a:pathLst>
              <a:path w="3564962" h="3163094">
                <a:moveTo>
                  <a:pt x="3564962" y="3163094"/>
                </a:moveTo>
                <a:lnTo>
                  <a:pt x="0" y="3163094"/>
                </a:lnTo>
                <a:lnTo>
                  <a:pt x="0" y="0"/>
                </a:lnTo>
                <a:lnTo>
                  <a:pt x="3564962" y="0"/>
                </a:lnTo>
                <a:lnTo>
                  <a:pt x="3564962" y="316309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 rot="-5400000">
            <a:off x="12134901" y="-5913631"/>
            <a:ext cx="239468" cy="12066730"/>
            <a:chOff x="0" y="0"/>
            <a:chExt cx="63070" cy="31780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070" cy="3178069"/>
            </a:xfrm>
            <a:custGeom>
              <a:avLst/>
              <a:gdLst/>
              <a:ahLst/>
              <a:cxnLst/>
              <a:rect l="l" t="t" r="r" b="b"/>
              <a:pathLst>
                <a:path w="63070" h="3178069">
                  <a:moveTo>
                    <a:pt x="0" y="0"/>
                  </a:moveTo>
                  <a:lnTo>
                    <a:pt x="63070" y="0"/>
                  </a:lnTo>
                  <a:lnTo>
                    <a:pt x="63070" y="3178069"/>
                  </a:lnTo>
                  <a:lnTo>
                    <a:pt x="0" y="3178069"/>
                  </a:lnTo>
                  <a:close/>
                </a:path>
              </a:pathLst>
            </a:custGeom>
            <a:solidFill>
              <a:srgbClr val="275D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63070" cy="31971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4959722" y="3017100"/>
            <a:ext cx="8368557" cy="0"/>
          </a:xfrm>
          <a:prstGeom prst="line">
            <a:avLst/>
          </a:prstGeom>
          <a:ln w="76200" cap="flat">
            <a:solidFill>
              <a:srgbClr val="FFB5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851076" y="4121315"/>
            <a:ext cx="12578423" cy="191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3"/>
              </a:lnSpc>
            </a:pPr>
            <a:r>
              <a:rPr lang="en-US" sz="2799" b="1" spc="274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[Communication practices include how quickly the instructor commits to responding to student questions, availability of office hours, etc.]</a:t>
            </a:r>
          </a:p>
          <a:p>
            <a:pPr algn="l">
              <a:lnSpc>
                <a:spcPts val="3863"/>
              </a:lnSpc>
            </a:pPr>
            <a:endParaRPr lang="en-US" sz="2799" b="1" spc="274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43961" y="1512932"/>
            <a:ext cx="15200078" cy="2180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8"/>
              </a:lnSpc>
            </a:pPr>
            <a:r>
              <a:rPr lang="en-US" sz="5684" b="1" spc="198">
                <a:solidFill>
                  <a:srgbClr val="0084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DESCRIPTION OF </a:t>
            </a:r>
          </a:p>
          <a:p>
            <a:pPr algn="ctr">
              <a:lnSpc>
                <a:spcPts val="5628"/>
              </a:lnSpc>
            </a:pPr>
            <a:r>
              <a:rPr lang="en-US" sz="5684" b="1" spc="198">
                <a:solidFill>
                  <a:srgbClr val="0084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COMMUNICATION POLICY</a:t>
            </a:r>
          </a:p>
          <a:p>
            <a:pPr algn="ctr">
              <a:lnSpc>
                <a:spcPts val="5628"/>
              </a:lnSpc>
            </a:pPr>
            <a:endParaRPr lang="en-US" sz="5684" b="1" spc="198">
              <a:solidFill>
                <a:srgbClr val="00843D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821275" y="0"/>
            <a:ext cx="466725" cy="10287000"/>
            <a:chOff x="0" y="0"/>
            <a:chExt cx="12292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2923" cy="2709333"/>
            </a:xfrm>
            <a:custGeom>
              <a:avLst/>
              <a:gdLst/>
              <a:ahLst/>
              <a:cxnLst/>
              <a:rect l="l" t="t" r="r" b="b"/>
              <a:pathLst>
                <a:path w="122923" h="2709333">
                  <a:moveTo>
                    <a:pt x="0" y="0"/>
                  </a:moveTo>
                  <a:lnTo>
                    <a:pt x="122923" y="0"/>
                  </a:lnTo>
                  <a:lnTo>
                    <a:pt x="12292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75D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22923" cy="272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3139196" y="-3139196"/>
            <a:ext cx="262227" cy="6540619"/>
            <a:chOff x="0" y="0"/>
            <a:chExt cx="69064" cy="17226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064" cy="1722632"/>
            </a:xfrm>
            <a:custGeom>
              <a:avLst/>
              <a:gdLst/>
              <a:ahLst/>
              <a:cxnLst/>
              <a:rect l="l" t="t" r="r" b="b"/>
              <a:pathLst>
                <a:path w="69064" h="1722632">
                  <a:moveTo>
                    <a:pt x="0" y="0"/>
                  </a:moveTo>
                  <a:lnTo>
                    <a:pt x="69064" y="0"/>
                  </a:lnTo>
                  <a:lnTo>
                    <a:pt x="69064" y="1722632"/>
                  </a:lnTo>
                  <a:lnTo>
                    <a:pt x="0" y="1722632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69064" cy="1741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6525" y="0"/>
            <a:ext cx="820400" cy="10287000"/>
          </a:xfrm>
          <a:custGeom>
            <a:avLst/>
            <a:gdLst/>
            <a:ahLst/>
            <a:cxnLst/>
            <a:rect l="l" t="t" r="r" b="b"/>
            <a:pathLst>
              <a:path w="820400" h="10287000">
                <a:moveTo>
                  <a:pt x="0" y="0"/>
                </a:moveTo>
                <a:lnTo>
                  <a:pt x="820400" y="0"/>
                </a:lnTo>
                <a:lnTo>
                  <a:pt x="8204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00683" t="-5978" r="-298644" b="-2954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0"/>
            <a:ext cx="466725" cy="10287000"/>
            <a:chOff x="0" y="0"/>
            <a:chExt cx="122923" cy="2709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2923" cy="2709333"/>
            </a:xfrm>
            <a:custGeom>
              <a:avLst/>
              <a:gdLst/>
              <a:ahLst/>
              <a:cxnLst/>
              <a:rect l="l" t="t" r="r" b="b"/>
              <a:pathLst>
                <a:path w="122923" h="2709333">
                  <a:moveTo>
                    <a:pt x="0" y="0"/>
                  </a:moveTo>
                  <a:lnTo>
                    <a:pt x="122923" y="0"/>
                  </a:lnTo>
                  <a:lnTo>
                    <a:pt x="12292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75D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122923" cy="272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4959722" y="3017100"/>
            <a:ext cx="8368557" cy="0"/>
          </a:xfrm>
          <a:prstGeom prst="line">
            <a:avLst/>
          </a:prstGeom>
          <a:ln w="76200" cap="flat">
            <a:solidFill>
              <a:srgbClr val="FFB5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543961" y="1512932"/>
            <a:ext cx="15200078" cy="2180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8"/>
              </a:lnSpc>
            </a:pPr>
            <a:r>
              <a:rPr lang="en-US" sz="5684" b="1" spc="198">
                <a:solidFill>
                  <a:srgbClr val="0084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DESCRIPTION OF </a:t>
            </a:r>
          </a:p>
          <a:p>
            <a:pPr algn="ctr">
              <a:lnSpc>
                <a:spcPts val="5628"/>
              </a:lnSpc>
            </a:pPr>
            <a:r>
              <a:rPr lang="en-US" sz="5684" b="1" spc="198">
                <a:solidFill>
                  <a:srgbClr val="0084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DIRECT INSTRUCTION</a:t>
            </a:r>
          </a:p>
          <a:p>
            <a:pPr algn="ctr">
              <a:lnSpc>
                <a:spcPts val="5628"/>
              </a:lnSpc>
            </a:pPr>
            <a:endParaRPr lang="en-US" sz="5684" b="1" spc="198">
              <a:solidFill>
                <a:srgbClr val="00843D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256971" y="4121315"/>
            <a:ext cx="13830583" cy="191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3"/>
              </a:lnSpc>
            </a:pPr>
            <a:r>
              <a:rPr lang="en-US" sz="2799" b="1" spc="274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[Examples of direct instruction may include e-mail correspondence, discussion board threads, recorded lectures, or module overviews.]</a:t>
            </a:r>
          </a:p>
          <a:p>
            <a:pPr algn="l">
              <a:lnSpc>
                <a:spcPts val="3863"/>
              </a:lnSpc>
            </a:pPr>
            <a:endParaRPr lang="en-US" sz="2799" b="1" spc="274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33448" y="0"/>
            <a:ext cx="17021103" cy="3337263"/>
          </a:xfrm>
          <a:custGeom>
            <a:avLst/>
            <a:gdLst/>
            <a:ahLst/>
            <a:cxnLst/>
            <a:rect l="l" t="t" r="r" b="b"/>
            <a:pathLst>
              <a:path w="17021103" h="3337263">
                <a:moveTo>
                  <a:pt x="0" y="0"/>
                </a:moveTo>
                <a:lnTo>
                  <a:pt x="17021104" y="0"/>
                </a:lnTo>
                <a:lnTo>
                  <a:pt x="17021104" y="3337263"/>
                </a:lnTo>
                <a:lnTo>
                  <a:pt x="0" y="33372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27" t="-160654" r="-164" b="-17197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543961" y="4121315"/>
            <a:ext cx="15200078" cy="945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3"/>
              </a:lnSpc>
            </a:pPr>
            <a:r>
              <a:rPr lang="en-US" sz="2799" b="1" spc="274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[Provide an example of direct instruction in the course]</a:t>
            </a:r>
          </a:p>
          <a:p>
            <a:pPr algn="l">
              <a:lnSpc>
                <a:spcPts val="3863"/>
              </a:lnSpc>
            </a:pPr>
            <a:endParaRPr lang="en-US" sz="2799" b="1" spc="274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33448" y="0"/>
            <a:ext cx="17021103" cy="3337263"/>
            <a:chOff x="0" y="0"/>
            <a:chExt cx="4482924" cy="8789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82924" cy="878950"/>
            </a:xfrm>
            <a:custGeom>
              <a:avLst/>
              <a:gdLst/>
              <a:ahLst/>
              <a:cxnLst/>
              <a:rect l="l" t="t" r="r" b="b"/>
              <a:pathLst>
                <a:path w="4482924" h="878950">
                  <a:moveTo>
                    <a:pt x="0" y="0"/>
                  </a:moveTo>
                  <a:lnTo>
                    <a:pt x="4482924" y="0"/>
                  </a:lnTo>
                  <a:lnTo>
                    <a:pt x="4482924" y="878950"/>
                  </a:lnTo>
                  <a:lnTo>
                    <a:pt x="0" y="878950"/>
                  </a:lnTo>
                  <a:close/>
                </a:path>
              </a:pathLst>
            </a:custGeom>
            <a:solidFill>
              <a:srgbClr val="00843D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4482924" cy="898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400000">
            <a:off x="14369562" y="6368562"/>
            <a:ext cx="1028700" cy="6808176"/>
          </a:xfrm>
          <a:custGeom>
            <a:avLst/>
            <a:gdLst/>
            <a:ahLst/>
            <a:cxnLst/>
            <a:rect l="l" t="t" r="r" b="b"/>
            <a:pathLst>
              <a:path w="1028700" h="6808176">
                <a:moveTo>
                  <a:pt x="0" y="0"/>
                </a:moveTo>
                <a:lnTo>
                  <a:pt x="1028700" y="0"/>
                </a:lnTo>
                <a:lnTo>
                  <a:pt x="1028700" y="6808176"/>
                </a:lnTo>
                <a:lnTo>
                  <a:pt x="0" y="68081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17060" t="-9525" r="-238172" b="-9524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5371187"/>
            <a:ext cx="237594" cy="4915813"/>
            <a:chOff x="0" y="0"/>
            <a:chExt cx="62576" cy="12947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2576" cy="1294700"/>
            </a:xfrm>
            <a:custGeom>
              <a:avLst/>
              <a:gdLst/>
              <a:ahLst/>
              <a:cxnLst/>
              <a:rect l="l" t="t" r="r" b="b"/>
              <a:pathLst>
                <a:path w="62576" h="1294700">
                  <a:moveTo>
                    <a:pt x="0" y="0"/>
                  </a:moveTo>
                  <a:lnTo>
                    <a:pt x="62576" y="0"/>
                  </a:lnTo>
                  <a:lnTo>
                    <a:pt x="62576" y="1294700"/>
                  </a:lnTo>
                  <a:lnTo>
                    <a:pt x="0" y="1294700"/>
                  </a:lnTo>
                  <a:close/>
                </a:path>
              </a:pathLst>
            </a:custGeom>
            <a:solidFill>
              <a:srgbClr val="275D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62576" cy="131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838818" y="9210587"/>
            <a:ext cx="237594" cy="1915231"/>
            <a:chOff x="0" y="0"/>
            <a:chExt cx="62576" cy="50442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576" cy="504423"/>
            </a:xfrm>
            <a:custGeom>
              <a:avLst/>
              <a:gdLst/>
              <a:ahLst/>
              <a:cxnLst/>
              <a:rect l="l" t="t" r="r" b="b"/>
              <a:pathLst>
                <a:path w="62576" h="504423">
                  <a:moveTo>
                    <a:pt x="0" y="0"/>
                  </a:moveTo>
                  <a:lnTo>
                    <a:pt x="62576" y="0"/>
                  </a:lnTo>
                  <a:lnTo>
                    <a:pt x="62576" y="504423"/>
                  </a:lnTo>
                  <a:lnTo>
                    <a:pt x="0" y="504423"/>
                  </a:lnTo>
                  <a:close/>
                </a:path>
              </a:pathLst>
            </a:custGeom>
            <a:solidFill>
              <a:srgbClr val="275D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62576" cy="523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4959722" y="3017100"/>
            <a:ext cx="8368557" cy="0"/>
          </a:xfrm>
          <a:prstGeom prst="line">
            <a:avLst/>
          </a:prstGeom>
          <a:ln w="76200" cap="flat">
            <a:solidFill>
              <a:srgbClr val="FFB5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543961" y="1512932"/>
            <a:ext cx="15200078" cy="1466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8"/>
              </a:lnSpc>
            </a:pPr>
            <a:r>
              <a:rPr lang="en-US" sz="5684" b="1" spc="198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EVIDENCE OF DIRECT </a:t>
            </a:r>
          </a:p>
          <a:p>
            <a:pPr algn="ctr">
              <a:lnSpc>
                <a:spcPts val="5628"/>
              </a:lnSpc>
            </a:pPr>
            <a:r>
              <a:rPr lang="en-US" sz="5684" b="1" spc="198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INSTRUCTION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28778" y="7431209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0" y="0"/>
                </a:moveTo>
                <a:lnTo>
                  <a:pt x="4118444" y="0"/>
                </a:lnTo>
                <a:lnTo>
                  <a:pt x="4118444" y="3654182"/>
                </a:lnTo>
                <a:lnTo>
                  <a:pt x="0" y="36541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-2059222" y="-428459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4118444" y="3654183"/>
                </a:moveTo>
                <a:lnTo>
                  <a:pt x="0" y="3654183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543961" y="1512932"/>
            <a:ext cx="15200078" cy="1466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8"/>
              </a:lnSpc>
            </a:pPr>
            <a:r>
              <a:rPr lang="en-US" sz="5684" b="1" spc="198">
                <a:solidFill>
                  <a:srgbClr val="0084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DESCRIPTION OF </a:t>
            </a:r>
          </a:p>
          <a:p>
            <a:pPr algn="ctr">
              <a:lnSpc>
                <a:spcPts val="5628"/>
              </a:lnSpc>
            </a:pPr>
            <a:r>
              <a:rPr lang="en-US" sz="5684" b="1" spc="198">
                <a:solidFill>
                  <a:srgbClr val="0084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GRADING/FEEDBACK PRACTICES</a:t>
            </a:r>
          </a:p>
        </p:txBody>
      </p:sp>
      <p:sp>
        <p:nvSpPr>
          <p:cNvPr id="5" name="AutoShape 5"/>
          <p:cNvSpPr/>
          <p:nvPr/>
        </p:nvSpPr>
        <p:spPr>
          <a:xfrm>
            <a:off x="4959722" y="3017100"/>
            <a:ext cx="8368557" cy="0"/>
          </a:xfrm>
          <a:prstGeom prst="line">
            <a:avLst/>
          </a:prstGeom>
          <a:ln w="76200" cap="flat">
            <a:solidFill>
              <a:srgbClr val="FFB5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543961" y="4121315"/>
            <a:ext cx="15200078" cy="191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3"/>
              </a:lnSpc>
            </a:pPr>
            <a:r>
              <a:rPr lang="en-US" sz="2799" b="1" spc="274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[Describe grading and feedback practices within the course. How quickly do you give students feedback? What strategies or techniques do you use when giving feedback on assessments?]</a:t>
            </a:r>
          </a:p>
          <a:p>
            <a:pPr algn="l">
              <a:lnSpc>
                <a:spcPts val="3863"/>
              </a:lnSpc>
            </a:pPr>
            <a:endParaRPr lang="en-US" sz="2799" b="1" spc="274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" name="Freeform 7"/>
          <p:cNvSpPr/>
          <p:nvPr/>
        </p:nvSpPr>
        <p:spPr>
          <a:xfrm rot="-5400000">
            <a:off x="4162993" y="6245784"/>
            <a:ext cx="451104" cy="7631329"/>
          </a:xfrm>
          <a:custGeom>
            <a:avLst/>
            <a:gdLst/>
            <a:ahLst/>
            <a:cxnLst/>
            <a:rect l="l" t="t" r="r" b="b"/>
            <a:pathLst>
              <a:path w="451104" h="7631329">
                <a:moveTo>
                  <a:pt x="0" y="0"/>
                </a:moveTo>
                <a:lnTo>
                  <a:pt x="451103" y="0"/>
                </a:lnTo>
                <a:lnTo>
                  <a:pt x="451103" y="7631328"/>
                </a:lnTo>
                <a:lnTo>
                  <a:pt x="0" y="76313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447351" t="-8497" r="-543129" b="-7418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 rot="-5400000">
            <a:off x="11497445" y="-5538045"/>
            <a:ext cx="223810" cy="11299900"/>
            <a:chOff x="0" y="0"/>
            <a:chExt cx="58946" cy="29761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8946" cy="2976105"/>
            </a:xfrm>
            <a:custGeom>
              <a:avLst/>
              <a:gdLst/>
              <a:ahLst/>
              <a:cxnLst/>
              <a:rect l="l" t="t" r="r" b="b"/>
              <a:pathLst>
                <a:path w="58946" h="2976105">
                  <a:moveTo>
                    <a:pt x="0" y="0"/>
                  </a:moveTo>
                  <a:lnTo>
                    <a:pt x="58946" y="0"/>
                  </a:lnTo>
                  <a:lnTo>
                    <a:pt x="58946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275D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58946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33448" y="0"/>
            <a:ext cx="17021103" cy="3337263"/>
          </a:xfrm>
          <a:custGeom>
            <a:avLst/>
            <a:gdLst/>
            <a:ahLst/>
            <a:cxnLst/>
            <a:rect l="l" t="t" r="r" b="b"/>
            <a:pathLst>
              <a:path w="17021103" h="3337263">
                <a:moveTo>
                  <a:pt x="0" y="0"/>
                </a:moveTo>
                <a:lnTo>
                  <a:pt x="17021104" y="0"/>
                </a:lnTo>
                <a:lnTo>
                  <a:pt x="17021104" y="3337263"/>
                </a:lnTo>
                <a:lnTo>
                  <a:pt x="0" y="33372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27" t="-160654" r="-164" b="-17197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33448" y="0"/>
            <a:ext cx="17021103" cy="3337263"/>
            <a:chOff x="0" y="0"/>
            <a:chExt cx="4482924" cy="8789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82924" cy="878950"/>
            </a:xfrm>
            <a:custGeom>
              <a:avLst/>
              <a:gdLst/>
              <a:ahLst/>
              <a:cxnLst/>
              <a:rect l="l" t="t" r="r" b="b"/>
              <a:pathLst>
                <a:path w="4482924" h="878950">
                  <a:moveTo>
                    <a:pt x="0" y="0"/>
                  </a:moveTo>
                  <a:lnTo>
                    <a:pt x="4482924" y="0"/>
                  </a:lnTo>
                  <a:lnTo>
                    <a:pt x="4482924" y="878950"/>
                  </a:lnTo>
                  <a:lnTo>
                    <a:pt x="0" y="878950"/>
                  </a:lnTo>
                  <a:close/>
                </a:path>
              </a:pathLst>
            </a:custGeom>
            <a:solidFill>
              <a:srgbClr val="00843D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482924" cy="898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5400000">
            <a:off x="14369562" y="6368562"/>
            <a:ext cx="1028700" cy="6808176"/>
          </a:xfrm>
          <a:custGeom>
            <a:avLst/>
            <a:gdLst/>
            <a:ahLst/>
            <a:cxnLst/>
            <a:rect l="l" t="t" r="r" b="b"/>
            <a:pathLst>
              <a:path w="1028700" h="6808176">
                <a:moveTo>
                  <a:pt x="0" y="0"/>
                </a:moveTo>
                <a:lnTo>
                  <a:pt x="1028700" y="0"/>
                </a:lnTo>
                <a:lnTo>
                  <a:pt x="1028700" y="6808176"/>
                </a:lnTo>
                <a:lnTo>
                  <a:pt x="0" y="68081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17060" t="-9525" r="-238172" b="-952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4959722" y="3017100"/>
            <a:ext cx="8368557" cy="0"/>
          </a:xfrm>
          <a:prstGeom prst="line">
            <a:avLst/>
          </a:prstGeom>
          <a:ln w="76200" cap="flat">
            <a:solidFill>
              <a:srgbClr val="FFB5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5371187"/>
            <a:ext cx="237594" cy="4915813"/>
            <a:chOff x="0" y="0"/>
            <a:chExt cx="62576" cy="12947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2576" cy="1294700"/>
            </a:xfrm>
            <a:custGeom>
              <a:avLst/>
              <a:gdLst/>
              <a:ahLst/>
              <a:cxnLst/>
              <a:rect l="l" t="t" r="r" b="b"/>
              <a:pathLst>
                <a:path w="62576" h="1294700">
                  <a:moveTo>
                    <a:pt x="0" y="0"/>
                  </a:moveTo>
                  <a:lnTo>
                    <a:pt x="62576" y="0"/>
                  </a:lnTo>
                  <a:lnTo>
                    <a:pt x="62576" y="1294700"/>
                  </a:lnTo>
                  <a:lnTo>
                    <a:pt x="0" y="1294700"/>
                  </a:lnTo>
                  <a:close/>
                </a:path>
              </a:pathLst>
            </a:custGeom>
            <a:solidFill>
              <a:srgbClr val="275D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62576" cy="131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543961" y="1512932"/>
            <a:ext cx="15200078" cy="2180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8"/>
              </a:lnSpc>
            </a:pPr>
            <a:r>
              <a:rPr lang="en-US" sz="5684" b="1" spc="198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EVIDENCE OF </a:t>
            </a:r>
          </a:p>
          <a:p>
            <a:pPr algn="ctr">
              <a:lnSpc>
                <a:spcPts val="5628"/>
              </a:lnSpc>
            </a:pPr>
            <a:r>
              <a:rPr lang="en-US" sz="5684" b="1" spc="198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GRADING/FEEDBACK PRACTICES</a:t>
            </a:r>
          </a:p>
          <a:p>
            <a:pPr algn="ctr">
              <a:lnSpc>
                <a:spcPts val="5628"/>
              </a:lnSpc>
            </a:pPr>
            <a:endParaRPr lang="en-US" sz="5684" b="1" spc="198">
              <a:solidFill>
                <a:srgbClr val="FFFFFF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43961" y="4121315"/>
            <a:ext cx="15200078" cy="945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3"/>
              </a:lnSpc>
            </a:pPr>
            <a:r>
              <a:rPr lang="en-US" sz="2799" b="1" spc="274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[Provide an example of grading/feedback practices.]</a:t>
            </a:r>
          </a:p>
          <a:p>
            <a:pPr algn="l">
              <a:lnSpc>
                <a:spcPts val="3863"/>
              </a:lnSpc>
            </a:pPr>
            <a:endParaRPr lang="en-US" sz="2799" b="1" spc="274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14" name="Group 14"/>
          <p:cNvGrpSpPr/>
          <p:nvPr/>
        </p:nvGrpSpPr>
        <p:grpSpPr>
          <a:xfrm rot="5400000">
            <a:off x="838818" y="9210587"/>
            <a:ext cx="237594" cy="1915231"/>
            <a:chOff x="0" y="0"/>
            <a:chExt cx="62576" cy="50442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576" cy="504423"/>
            </a:xfrm>
            <a:custGeom>
              <a:avLst/>
              <a:gdLst/>
              <a:ahLst/>
              <a:cxnLst/>
              <a:rect l="l" t="t" r="r" b="b"/>
              <a:pathLst>
                <a:path w="62576" h="504423">
                  <a:moveTo>
                    <a:pt x="0" y="0"/>
                  </a:moveTo>
                  <a:lnTo>
                    <a:pt x="62576" y="0"/>
                  </a:lnTo>
                  <a:lnTo>
                    <a:pt x="62576" y="504423"/>
                  </a:lnTo>
                  <a:lnTo>
                    <a:pt x="0" y="504423"/>
                  </a:lnTo>
                  <a:close/>
                </a:path>
              </a:pathLst>
            </a:custGeom>
            <a:solidFill>
              <a:srgbClr val="275D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62576" cy="523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59722" y="3017100"/>
            <a:ext cx="8368557" cy="0"/>
          </a:xfrm>
          <a:prstGeom prst="line">
            <a:avLst/>
          </a:prstGeom>
          <a:ln w="76200" cap="flat">
            <a:solidFill>
              <a:srgbClr val="FFB5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543961" y="1512932"/>
            <a:ext cx="15200078" cy="2180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8"/>
              </a:lnSpc>
            </a:pPr>
            <a:r>
              <a:rPr lang="en-US" sz="5684" b="1" spc="198">
                <a:solidFill>
                  <a:srgbClr val="0084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DESCRIPTION OF </a:t>
            </a:r>
          </a:p>
          <a:p>
            <a:pPr algn="ctr">
              <a:lnSpc>
                <a:spcPts val="5628"/>
              </a:lnSpc>
            </a:pPr>
            <a:r>
              <a:rPr lang="en-US" sz="5684" b="1" spc="198">
                <a:solidFill>
                  <a:srgbClr val="0084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STUDENT INTERVENTION</a:t>
            </a:r>
          </a:p>
          <a:p>
            <a:pPr algn="ctr">
              <a:lnSpc>
                <a:spcPts val="5628"/>
              </a:lnSpc>
            </a:pPr>
            <a:endParaRPr lang="en-US" sz="5684" b="1" spc="198">
              <a:solidFill>
                <a:srgbClr val="00843D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256971" y="4121315"/>
            <a:ext cx="13830583" cy="1431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3"/>
              </a:lnSpc>
            </a:pPr>
            <a:r>
              <a:rPr lang="en-US" sz="2799" b="1" spc="274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[Explain how you intervene to support student success within courses (e.g. Early Alert)]</a:t>
            </a:r>
          </a:p>
          <a:p>
            <a:pPr algn="l">
              <a:lnSpc>
                <a:spcPts val="3863"/>
              </a:lnSpc>
            </a:pPr>
            <a:endParaRPr lang="en-US" sz="2799" b="1" spc="274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7821275" y="0"/>
            <a:ext cx="466725" cy="10287000"/>
            <a:chOff x="0" y="0"/>
            <a:chExt cx="122923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2923" cy="2709333"/>
            </a:xfrm>
            <a:custGeom>
              <a:avLst/>
              <a:gdLst/>
              <a:ahLst/>
              <a:cxnLst/>
              <a:rect l="l" t="t" r="r" b="b"/>
              <a:pathLst>
                <a:path w="122923" h="2709333">
                  <a:moveTo>
                    <a:pt x="0" y="0"/>
                  </a:moveTo>
                  <a:lnTo>
                    <a:pt x="122923" y="0"/>
                  </a:lnTo>
                  <a:lnTo>
                    <a:pt x="12292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75D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22923" cy="272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3139196" y="-3139196"/>
            <a:ext cx="262227" cy="6540619"/>
            <a:chOff x="0" y="0"/>
            <a:chExt cx="69064" cy="17226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064" cy="1722632"/>
            </a:xfrm>
            <a:custGeom>
              <a:avLst/>
              <a:gdLst/>
              <a:ahLst/>
              <a:cxnLst/>
              <a:rect l="l" t="t" r="r" b="b"/>
              <a:pathLst>
                <a:path w="69064" h="1722632">
                  <a:moveTo>
                    <a:pt x="0" y="0"/>
                  </a:moveTo>
                  <a:lnTo>
                    <a:pt x="69064" y="0"/>
                  </a:lnTo>
                  <a:lnTo>
                    <a:pt x="69064" y="1722632"/>
                  </a:lnTo>
                  <a:lnTo>
                    <a:pt x="0" y="1722632"/>
                  </a:lnTo>
                  <a:close/>
                </a:path>
              </a:pathLst>
            </a:custGeom>
            <a:solidFill>
              <a:srgbClr val="0084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69064" cy="1741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56525" y="0"/>
            <a:ext cx="820400" cy="10287000"/>
          </a:xfrm>
          <a:custGeom>
            <a:avLst/>
            <a:gdLst/>
            <a:ahLst/>
            <a:cxnLst/>
            <a:rect l="l" t="t" r="r" b="b"/>
            <a:pathLst>
              <a:path w="820400" h="10287000">
                <a:moveTo>
                  <a:pt x="0" y="0"/>
                </a:moveTo>
                <a:lnTo>
                  <a:pt x="820400" y="0"/>
                </a:lnTo>
                <a:lnTo>
                  <a:pt x="8204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00683" t="-5978" r="-298644" b="-2954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0" y="0"/>
            <a:ext cx="466725" cy="10287000"/>
            <a:chOff x="0" y="0"/>
            <a:chExt cx="122923" cy="27093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2923" cy="2709333"/>
            </a:xfrm>
            <a:custGeom>
              <a:avLst/>
              <a:gdLst/>
              <a:ahLst/>
              <a:cxnLst/>
              <a:rect l="l" t="t" r="r" b="b"/>
              <a:pathLst>
                <a:path w="122923" h="2709333">
                  <a:moveTo>
                    <a:pt x="0" y="0"/>
                  </a:moveTo>
                  <a:lnTo>
                    <a:pt x="122923" y="0"/>
                  </a:lnTo>
                  <a:lnTo>
                    <a:pt x="12292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75D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122923" cy="272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713886" y="-375389"/>
            <a:ext cx="3564962" cy="3163094"/>
          </a:xfrm>
          <a:custGeom>
            <a:avLst/>
            <a:gdLst/>
            <a:ahLst/>
            <a:cxnLst/>
            <a:rect l="l" t="t" r="r" b="b"/>
            <a:pathLst>
              <a:path w="3564962" h="3163094">
                <a:moveTo>
                  <a:pt x="3564962" y="3163094"/>
                </a:moveTo>
                <a:lnTo>
                  <a:pt x="0" y="3163094"/>
                </a:lnTo>
                <a:lnTo>
                  <a:pt x="0" y="0"/>
                </a:lnTo>
                <a:lnTo>
                  <a:pt x="3564962" y="0"/>
                </a:lnTo>
                <a:lnTo>
                  <a:pt x="3564962" y="316309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-246856" y="-375389"/>
            <a:ext cx="3564962" cy="3163094"/>
          </a:xfrm>
          <a:custGeom>
            <a:avLst/>
            <a:gdLst/>
            <a:ahLst/>
            <a:cxnLst/>
            <a:rect l="l" t="t" r="r" b="b"/>
            <a:pathLst>
              <a:path w="3564962" h="3163094">
                <a:moveTo>
                  <a:pt x="3564962" y="3163094"/>
                </a:moveTo>
                <a:lnTo>
                  <a:pt x="0" y="3163094"/>
                </a:lnTo>
                <a:lnTo>
                  <a:pt x="0" y="0"/>
                </a:lnTo>
                <a:lnTo>
                  <a:pt x="3564962" y="0"/>
                </a:lnTo>
                <a:lnTo>
                  <a:pt x="3564962" y="316309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4959722" y="3017100"/>
            <a:ext cx="8368557" cy="0"/>
          </a:xfrm>
          <a:prstGeom prst="line">
            <a:avLst/>
          </a:prstGeom>
          <a:ln w="76200" cap="flat">
            <a:solidFill>
              <a:srgbClr val="FFB5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851076" y="4121315"/>
            <a:ext cx="12578423" cy="191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3"/>
              </a:lnSpc>
            </a:pPr>
            <a:r>
              <a:rPr lang="en-US" sz="2799" b="1" spc="274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[Do not use this slide if you are going to describe the results of your student survey on the following slide. Describe a challenge you faced while teaching this course and how you solved it.]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43961" y="1512932"/>
            <a:ext cx="15200078" cy="1466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8"/>
              </a:lnSpc>
            </a:pPr>
            <a:r>
              <a:rPr lang="en-US" sz="5684" b="1" spc="198">
                <a:solidFill>
                  <a:srgbClr val="0084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TEACHING CHALLENGE </a:t>
            </a:r>
          </a:p>
          <a:p>
            <a:pPr algn="ctr">
              <a:lnSpc>
                <a:spcPts val="5628"/>
              </a:lnSpc>
            </a:pPr>
            <a:r>
              <a:rPr lang="en-US" sz="5684" b="1" spc="198">
                <a:solidFill>
                  <a:srgbClr val="0084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&amp; SOLUTION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6613360"/>
            <a:ext cx="1028700" cy="3673640"/>
          </a:xfrm>
          <a:custGeom>
            <a:avLst/>
            <a:gdLst/>
            <a:ahLst/>
            <a:cxnLst/>
            <a:rect l="l" t="t" r="r" b="b"/>
            <a:pathLst>
              <a:path w="1028700" h="3673640">
                <a:moveTo>
                  <a:pt x="0" y="0"/>
                </a:moveTo>
                <a:lnTo>
                  <a:pt x="1028700" y="0"/>
                </a:lnTo>
                <a:lnTo>
                  <a:pt x="1028700" y="3673640"/>
                </a:lnTo>
                <a:lnTo>
                  <a:pt x="0" y="36736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017060" t="-17652" r="-238172" b="-26184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 rot="-5400000">
            <a:off x="14261311" y="6260311"/>
            <a:ext cx="239468" cy="7813910"/>
            <a:chOff x="0" y="0"/>
            <a:chExt cx="63070" cy="20579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070" cy="2057985"/>
            </a:xfrm>
            <a:custGeom>
              <a:avLst/>
              <a:gdLst/>
              <a:ahLst/>
              <a:cxnLst/>
              <a:rect l="l" t="t" r="r" b="b"/>
              <a:pathLst>
                <a:path w="63070" h="2057985">
                  <a:moveTo>
                    <a:pt x="0" y="0"/>
                  </a:moveTo>
                  <a:lnTo>
                    <a:pt x="63070" y="0"/>
                  </a:lnTo>
                  <a:lnTo>
                    <a:pt x="63070" y="2057985"/>
                  </a:lnTo>
                  <a:lnTo>
                    <a:pt x="0" y="2057985"/>
                  </a:lnTo>
                  <a:close/>
                </a:path>
              </a:pathLst>
            </a:custGeom>
            <a:solidFill>
              <a:srgbClr val="275D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63070" cy="2077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12134901" y="-5913631"/>
            <a:ext cx="239468" cy="12066730"/>
            <a:chOff x="0" y="0"/>
            <a:chExt cx="63070" cy="317806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070" cy="3178069"/>
            </a:xfrm>
            <a:custGeom>
              <a:avLst/>
              <a:gdLst/>
              <a:ahLst/>
              <a:cxnLst/>
              <a:rect l="l" t="t" r="r" b="b"/>
              <a:pathLst>
                <a:path w="63070" h="3178069">
                  <a:moveTo>
                    <a:pt x="0" y="0"/>
                  </a:moveTo>
                  <a:lnTo>
                    <a:pt x="63070" y="0"/>
                  </a:lnTo>
                  <a:lnTo>
                    <a:pt x="63070" y="3178069"/>
                  </a:lnTo>
                  <a:lnTo>
                    <a:pt x="0" y="3178069"/>
                  </a:lnTo>
                  <a:close/>
                </a:path>
              </a:pathLst>
            </a:custGeom>
            <a:solidFill>
              <a:srgbClr val="275D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63070" cy="31971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900A44C30803479148C288915004C4" ma:contentTypeVersion="21" ma:contentTypeDescription="Create a new document." ma:contentTypeScope="" ma:versionID="6eeb01c300b235b7cdde0c4250546ae9">
  <xsd:schema xmlns:xsd="http://www.w3.org/2001/XMLSchema" xmlns:xs="http://www.w3.org/2001/XMLSchema" xmlns:p="http://schemas.microsoft.com/office/2006/metadata/properties" xmlns:ns2="8ad66611-18f0-4a1c-a4e4-75a91f7d27ef" xmlns:ns3="e302496e-f715-4ccd-a8ba-9aaa521c976a" targetNamespace="http://schemas.microsoft.com/office/2006/metadata/properties" ma:root="true" ma:fieldsID="9eb42534e43ad9e90a744bc1e244952a" ns2:_="" ns3:_="">
    <xsd:import namespace="8ad66611-18f0-4a1c-a4e4-75a91f7d27ef"/>
    <xsd:import namespace="e302496e-f715-4ccd-a8ba-9aaa521c97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Presenters" minOccurs="0"/>
                <xsd:element ref="ns2:DateofPresent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66611-18f0-4a1c-a4e4-75a91f7d27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Presenters" ma:index="21" nillable="true" ma:displayName="Presenters" ma:format="Dropdown" ma:list="UserInfo" ma:SharePointGroup="0" ma:internalName="Present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ateofPresentation" ma:index="22" nillable="true" ma:displayName="Date of Presentation" ma:format="DateOnly" ma:internalName="DateofPresentation">
      <xsd:simpleType>
        <xsd:restriction base="dms:DateTim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ac159821-6d6e-49ec-801b-07117c1987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2496e-f715-4ccd-a8ba-9aaa521c976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d381007-a87d-4dde-bc7b-6e727b554d0d}" ma:internalName="TaxCatchAll" ma:showField="CatchAllData" ma:web="e302496e-f715-4ccd-a8ba-9aaa521c97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ofPresentation xmlns="8ad66611-18f0-4a1c-a4e4-75a91f7d27ef" xsi:nil="true"/>
    <TaxCatchAll xmlns="e302496e-f715-4ccd-a8ba-9aaa521c976a" xsi:nil="true"/>
    <lcf76f155ced4ddcb4097134ff3c332f xmlns="8ad66611-18f0-4a1c-a4e4-75a91f7d27ef">
      <Terms xmlns="http://schemas.microsoft.com/office/infopath/2007/PartnerControls"/>
    </lcf76f155ced4ddcb4097134ff3c332f>
    <Presenters xmlns="8ad66611-18f0-4a1c-a4e4-75a91f7d27ef">
      <UserInfo>
        <DisplayName/>
        <AccountId xsi:nil="true"/>
        <AccountType/>
      </UserInfo>
    </Presenters>
  </documentManagement>
</p:properties>
</file>

<file path=customXml/itemProps1.xml><?xml version="1.0" encoding="utf-8"?>
<ds:datastoreItem xmlns:ds="http://schemas.openxmlformats.org/officeDocument/2006/customXml" ds:itemID="{CD7910ED-B19D-483A-B7CB-181EC74D2EC6}"/>
</file>

<file path=customXml/itemProps2.xml><?xml version="1.0" encoding="utf-8"?>
<ds:datastoreItem xmlns:ds="http://schemas.openxmlformats.org/officeDocument/2006/customXml" ds:itemID="{7E7E21C7-1498-4127-B64F-0A4870874A3D}"/>
</file>

<file path=customXml/itemProps3.xml><?xml version="1.0" encoding="utf-8"?>
<ds:datastoreItem xmlns:ds="http://schemas.openxmlformats.org/officeDocument/2006/customXml" ds:itemID="{4032476A-8277-4386-8610-D502A19F16C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Macintosh PowerPoint</Application>
  <PresentationFormat>Custom</PresentationFormat>
  <Paragraphs>48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Montserrat Bold</vt:lpstr>
      <vt:lpstr>Montserrat Medium</vt:lpstr>
      <vt:lpstr>Montserrat Ultra-Bold</vt:lpstr>
      <vt:lpstr>Montserrat Semi-Bold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2023-2024 FLEXIBLE TEACHING AWARDS v2</dc:title>
  <cp:lastModifiedBy>Lillian Campbell</cp:lastModifiedBy>
  <cp:revision>2</cp:revision>
  <dcterms:created xsi:type="dcterms:W3CDTF">2006-08-16T00:00:00Z</dcterms:created>
  <dcterms:modified xsi:type="dcterms:W3CDTF">2024-09-04T15:52:37Z</dcterms:modified>
  <dc:identifier>DAGPEJ6BD3Q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0x01010098900A44C30803479148C288915004C4</vt:lpwstr>
  </property>
</Properties>
</file>