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4123" r:id="rId5"/>
    <p:sldMasterId id="2147483668" r:id="rId6"/>
    <p:sldMasterId id="2147484116" r:id="rId7"/>
  </p:sldMasterIdLst>
  <p:notesMasterIdLst>
    <p:notesMasterId r:id="rId30"/>
  </p:notesMasterIdLst>
  <p:handoutMasterIdLst>
    <p:handoutMasterId r:id="rId31"/>
  </p:handoutMasterIdLst>
  <p:sldIdLst>
    <p:sldId id="2448" r:id="rId8"/>
    <p:sldId id="2465" r:id="rId9"/>
    <p:sldId id="2466" r:id="rId10"/>
    <p:sldId id="2469" r:id="rId11"/>
    <p:sldId id="2463" r:id="rId12"/>
    <p:sldId id="2479" r:id="rId13"/>
    <p:sldId id="256" r:id="rId14"/>
    <p:sldId id="2470" r:id="rId15"/>
    <p:sldId id="2476" r:id="rId16"/>
    <p:sldId id="2453" r:id="rId17"/>
    <p:sldId id="2475" r:id="rId18"/>
    <p:sldId id="2467" r:id="rId19"/>
    <p:sldId id="308" r:id="rId20"/>
    <p:sldId id="2473" r:id="rId21"/>
    <p:sldId id="2478" r:id="rId22"/>
    <p:sldId id="2477" r:id="rId23"/>
    <p:sldId id="2474" r:id="rId24"/>
    <p:sldId id="2480" r:id="rId25"/>
    <p:sldId id="2483" r:id="rId26"/>
    <p:sldId id="2482" r:id="rId27"/>
    <p:sldId id="2481" r:id="rId28"/>
    <p:sldId id="2447"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Christopher Schneid" initials="LCS" lastIdx="4" clrIdx="0">
    <p:extLst>
      <p:ext uri="{19B8F6BF-5375-455C-9EA6-DF929625EA0E}">
        <p15:presenceInfo xmlns:p15="http://schemas.microsoft.com/office/powerpoint/2012/main" userId="Loren-Christopher Schneid" providerId="None"/>
      </p:ext>
    </p:extLst>
  </p:cmAuthor>
  <p:cmAuthor id="2" name="Whitney Wilkinson" initials="WW" lastIdx="14" clrIdx="1">
    <p:extLst>
      <p:ext uri="{19B8F6BF-5375-455C-9EA6-DF929625EA0E}">
        <p15:presenceInfo xmlns:p15="http://schemas.microsoft.com/office/powerpoint/2012/main" userId="S::wwilkinson@nuskin.com::689d7d60-621c-4e12-bed7-0c8967e47b31" providerId="AD"/>
      </p:ext>
    </p:extLst>
  </p:cmAuthor>
  <p:cmAuthor id="3" name="Kara Schneck" initials="KS" lastIdx="9" clrIdx="2">
    <p:extLst>
      <p:ext uri="{19B8F6BF-5375-455C-9EA6-DF929625EA0E}">
        <p15:presenceInfo xmlns:p15="http://schemas.microsoft.com/office/powerpoint/2012/main" userId="S::10212593@uvu.edu::5ac650c7-0a58-408c-bb8f-0ed48a0da1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450"/>
    <a:srgbClr val="275D38"/>
    <a:srgbClr val="92D050"/>
    <a:srgbClr val="90D0A4"/>
    <a:srgbClr val="888888"/>
    <a:srgbClr val="5EBA7A"/>
    <a:srgbClr val="3A576C"/>
    <a:srgbClr val="6B93B4"/>
    <a:srgbClr val="E1E9F0"/>
    <a:srgbClr val="D4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0BAB6-1CD6-4645-A9F5-03A798FF6BAE}" v="11" dt="2023-12-07T23:06:10.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97" autoAdjust="0"/>
  </p:normalViewPr>
  <p:slideViewPr>
    <p:cSldViewPr snapToGrid="0">
      <p:cViewPr varScale="1">
        <p:scale>
          <a:sx n="91" d="100"/>
          <a:sy n="91" d="100"/>
        </p:scale>
        <p:origin x="131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Collings" userId="1ada3bef-62c4-47c8-b3a8-9a37925fa549" providerId="ADAL" clId="{D9F0BAB6-1CD6-4645-A9F5-03A798FF6BAE}"/>
    <pc:docChg chg="undo custSel addSld delSld modSld">
      <pc:chgData name="Clark Collings" userId="1ada3bef-62c4-47c8-b3a8-9a37925fa549" providerId="ADAL" clId="{D9F0BAB6-1CD6-4645-A9F5-03A798FF6BAE}" dt="2023-12-07T23:07:34.807" v="291" actId="1076"/>
      <pc:docMkLst>
        <pc:docMk/>
      </pc:docMkLst>
      <pc:sldChg chg="modNotesTx">
        <pc:chgData name="Clark Collings" userId="1ada3bef-62c4-47c8-b3a8-9a37925fa549" providerId="ADAL" clId="{D9F0BAB6-1CD6-4645-A9F5-03A798FF6BAE}" dt="2023-12-07T22:48:32.911" v="268" actId="20577"/>
        <pc:sldMkLst>
          <pc:docMk/>
          <pc:sldMk cId="493319490" sldId="256"/>
        </pc:sldMkLst>
      </pc:sldChg>
      <pc:sldChg chg="modNotesTx">
        <pc:chgData name="Clark Collings" userId="1ada3bef-62c4-47c8-b3a8-9a37925fa549" providerId="ADAL" clId="{D9F0BAB6-1CD6-4645-A9F5-03A798FF6BAE}" dt="2023-12-07T22:48:24.072" v="267" actId="20577"/>
        <pc:sldMkLst>
          <pc:docMk/>
          <pc:sldMk cId="1443041519" sldId="308"/>
        </pc:sldMkLst>
      </pc:sldChg>
      <pc:sldChg chg="modNotesTx">
        <pc:chgData name="Clark Collings" userId="1ada3bef-62c4-47c8-b3a8-9a37925fa549" providerId="ADAL" clId="{D9F0BAB6-1CD6-4645-A9F5-03A798FF6BAE}" dt="2023-12-07T22:48:51.230" v="273" actId="20577"/>
        <pc:sldMkLst>
          <pc:docMk/>
          <pc:sldMk cId="677550541" sldId="2448"/>
        </pc:sldMkLst>
      </pc:sldChg>
      <pc:sldChg chg="modNotesTx">
        <pc:chgData name="Clark Collings" userId="1ada3bef-62c4-47c8-b3a8-9a37925fa549" providerId="ADAL" clId="{D9F0BAB6-1CD6-4645-A9F5-03A798FF6BAE}" dt="2023-12-07T22:48:40.338" v="270" actId="20577"/>
        <pc:sldMkLst>
          <pc:docMk/>
          <pc:sldMk cId="3045237697" sldId="2463"/>
        </pc:sldMkLst>
      </pc:sldChg>
      <pc:sldChg chg="modNotesTx">
        <pc:chgData name="Clark Collings" userId="1ada3bef-62c4-47c8-b3a8-9a37925fa549" providerId="ADAL" clId="{D9F0BAB6-1CD6-4645-A9F5-03A798FF6BAE}" dt="2023-12-07T22:48:48.505" v="272" actId="20577"/>
        <pc:sldMkLst>
          <pc:docMk/>
          <pc:sldMk cId="2688401901" sldId="2465"/>
        </pc:sldMkLst>
      </pc:sldChg>
      <pc:sldChg chg="modNotesTx">
        <pc:chgData name="Clark Collings" userId="1ada3bef-62c4-47c8-b3a8-9a37925fa549" providerId="ADAL" clId="{D9F0BAB6-1CD6-4645-A9F5-03A798FF6BAE}" dt="2023-12-07T22:48:43.940" v="271" actId="20577"/>
        <pc:sldMkLst>
          <pc:docMk/>
          <pc:sldMk cId="2231401779" sldId="2466"/>
        </pc:sldMkLst>
      </pc:sldChg>
      <pc:sldChg chg="modNotesTx">
        <pc:chgData name="Clark Collings" userId="1ada3bef-62c4-47c8-b3a8-9a37925fa549" providerId="ADAL" clId="{D9F0BAB6-1CD6-4645-A9F5-03A798FF6BAE}" dt="2023-12-07T22:48:08.076" v="265" actId="20577"/>
        <pc:sldMkLst>
          <pc:docMk/>
          <pc:sldMk cId="772438825" sldId="2474"/>
        </pc:sldMkLst>
      </pc:sldChg>
      <pc:sldChg chg="modNotesTx">
        <pc:chgData name="Clark Collings" userId="1ada3bef-62c4-47c8-b3a8-9a37925fa549" providerId="ADAL" clId="{D9F0BAB6-1CD6-4645-A9F5-03A798FF6BAE}" dt="2023-12-07T22:48:15.258" v="266" actId="20577"/>
        <pc:sldMkLst>
          <pc:docMk/>
          <pc:sldMk cId="2119608273" sldId="2477"/>
        </pc:sldMkLst>
      </pc:sldChg>
      <pc:sldChg chg="modNotesTx">
        <pc:chgData name="Clark Collings" userId="1ada3bef-62c4-47c8-b3a8-9a37925fa549" providerId="ADAL" clId="{D9F0BAB6-1CD6-4645-A9F5-03A798FF6BAE}" dt="2023-12-07T22:48:35.487" v="269" actId="20577"/>
        <pc:sldMkLst>
          <pc:docMk/>
          <pc:sldMk cId="1555015961" sldId="2479"/>
        </pc:sldMkLst>
      </pc:sldChg>
      <pc:sldChg chg="modNotesTx">
        <pc:chgData name="Clark Collings" userId="1ada3bef-62c4-47c8-b3a8-9a37925fa549" providerId="ADAL" clId="{D9F0BAB6-1CD6-4645-A9F5-03A798FF6BAE}" dt="2023-12-07T22:48:01.279" v="264" actId="20577"/>
        <pc:sldMkLst>
          <pc:docMk/>
          <pc:sldMk cId="2675731301" sldId="2480"/>
        </pc:sldMkLst>
      </pc:sldChg>
      <pc:sldChg chg="modNotesTx">
        <pc:chgData name="Clark Collings" userId="1ada3bef-62c4-47c8-b3a8-9a37925fa549" providerId="ADAL" clId="{D9F0BAB6-1CD6-4645-A9F5-03A798FF6BAE}" dt="2023-12-07T22:47:53.889" v="263" actId="20577"/>
        <pc:sldMkLst>
          <pc:docMk/>
          <pc:sldMk cId="1068873163" sldId="2481"/>
        </pc:sldMkLst>
      </pc:sldChg>
      <pc:sldChg chg="del">
        <pc:chgData name="Clark Collings" userId="1ada3bef-62c4-47c8-b3a8-9a37925fa549" providerId="ADAL" clId="{D9F0BAB6-1CD6-4645-A9F5-03A798FF6BAE}" dt="2023-12-07T22:26:16.496" v="0" actId="47"/>
        <pc:sldMkLst>
          <pc:docMk/>
          <pc:sldMk cId="377043645" sldId="2483"/>
        </pc:sldMkLst>
      </pc:sldChg>
      <pc:sldChg chg="new del">
        <pc:chgData name="Clark Collings" userId="1ada3bef-62c4-47c8-b3a8-9a37925fa549" providerId="ADAL" clId="{D9F0BAB6-1CD6-4645-A9F5-03A798FF6BAE}" dt="2023-12-07T22:26:35.461" v="3" actId="47"/>
        <pc:sldMkLst>
          <pc:docMk/>
          <pc:sldMk cId="1506442609" sldId="2483"/>
        </pc:sldMkLst>
      </pc:sldChg>
      <pc:sldChg chg="addSp delSp modSp add mod modAnim modNotesTx">
        <pc:chgData name="Clark Collings" userId="1ada3bef-62c4-47c8-b3a8-9a37925fa549" providerId="ADAL" clId="{D9F0BAB6-1CD6-4645-A9F5-03A798FF6BAE}" dt="2023-12-07T23:07:34.807" v="291" actId="1076"/>
        <pc:sldMkLst>
          <pc:docMk/>
          <pc:sldMk cId="2856321828" sldId="2483"/>
        </pc:sldMkLst>
        <pc:spChg chg="add mod">
          <ac:chgData name="Clark Collings" userId="1ada3bef-62c4-47c8-b3a8-9a37925fa549" providerId="ADAL" clId="{D9F0BAB6-1CD6-4645-A9F5-03A798FF6BAE}" dt="2023-12-07T22:31:18.074" v="172" actId="1076"/>
          <ac:spMkLst>
            <pc:docMk/>
            <pc:sldMk cId="2856321828" sldId="2483"/>
            <ac:spMk id="3" creationId="{C8C63BC4-DC54-A03E-BDB4-B06EC68EBE85}"/>
          </ac:spMkLst>
        </pc:spChg>
        <pc:spChg chg="add mod">
          <ac:chgData name="Clark Collings" userId="1ada3bef-62c4-47c8-b3a8-9a37925fa549" providerId="ADAL" clId="{D9F0BAB6-1CD6-4645-A9F5-03A798FF6BAE}" dt="2023-12-07T23:07:31.342" v="290" actId="1076"/>
          <ac:spMkLst>
            <pc:docMk/>
            <pc:sldMk cId="2856321828" sldId="2483"/>
            <ac:spMk id="4" creationId="{9298DA3A-1A0D-3C17-F914-2D5399E0BD09}"/>
          </ac:spMkLst>
        </pc:spChg>
        <pc:spChg chg="add mod">
          <ac:chgData name="Clark Collings" userId="1ada3bef-62c4-47c8-b3a8-9a37925fa549" providerId="ADAL" clId="{D9F0BAB6-1CD6-4645-A9F5-03A798FF6BAE}" dt="2023-12-07T22:44:03.469" v="260" actId="1076"/>
          <ac:spMkLst>
            <pc:docMk/>
            <pc:sldMk cId="2856321828" sldId="2483"/>
            <ac:spMk id="5" creationId="{E240BE74-66DF-6804-D1F7-EAF56E3D16F7}"/>
          </ac:spMkLst>
        </pc:spChg>
        <pc:spChg chg="add mod">
          <ac:chgData name="Clark Collings" userId="1ada3bef-62c4-47c8-b3a8-9a37925fa549" providerId="ADAL" clId="{D9F0BAB6-1CD6-4645-A9F5-03A798FF6BAE}" dt="2023-12-07T23:06:57.508" v="283" actId="1076"/>
          <ac:spMkLst>
            <pc:docMk/>
            <pc:sldMk cId="2856321828" sldId="2483"/>
            <ac:spMk id="7170" creationId="{85D28D25-831D-E62B-19FA-84C5C7CB56BA}"/>
          </ac:spMkLst>
        </pc:spChg>
        <pc:spChg chg="add mod">
          <ac:chgData name="Clark Collings" userId="1ada3bef-62c4-47c8-b3a8-9a37925fa549" providerId="ADAL" clId="{D9F0BAB6-1CD6-4645-A9F5-03A798FF6BAE}" dt="2023-12-07T23:07:34.807" v="291" actId="1076"/>
          <ac:spMkLst>
            <pc:docMk/>
            <pc:sldMk cId="2856321828" sldId="2483"/>
            <ac:spMk id="7172" creationId="{B3409921-A3CF-284B-AE52-77AD07708732}"/>
          </ac:spMkLst>
        </pc:spChg>
        <pc:spChg chg="add mod">
          <ac:chgData name="Clark Collings" userId="1ada3bef-62c4-47c8-b3a8-9a37925fa549" providerId="ADAL" clId="{D9F0BAB6-1CD6-4645-A9F5-03A798FF6BAE}" dt="2023-12-07T23:06:50.690" v="282" actId="1076"/>
          <ac:spMkLst>
            <pc:docMk/>
            <pc:sldMk cId="2856321828" sldId="2483"/>
            <ac:spMk id="7173" creationId="{6E85BFD4-2BF3-F982-FD60-5FF7C8A78E47}"/>
          </ac:spMkLst>
        </pc:spChg>
        <pc:picChg chg="del">
          <ac:chgData name="Clark Collings" userId="1ada3bef-62c4-47c8-b3a8-9a37925fa549" providerId="ADAL" clId="{D9F0BAB6-1CD6-4645-A9F5-03A798FF6BAE}" dt="2023-12-07T22:26:42.306" v="5" actId="478"/>
          <ac:picMkLst>
            <pc:docMk/>
            <pc:sldMk cId="2856321828" sldId="2483"/>
            <ac:picMk id="5124" creationId="{E8550BC1-6937-ECD5-C50D-3AF8B060EFBD}"/>
          </ac:picMkLst>
        </pc:picChg>
        <pc:picChg chg="del">
          <ac:chgData name="Clark Collings" userId="1ada3bef-62c4-47c8-b3a8-9a37925fa549" providerId="ADAL" clId="{D9F0BAB6-1CD6-4645-A9F5-03A798FF6BAE}" dt="2023-12-07T22:26:46.275" v="8" actId="478"/>
          <ac:picMkLst>
            <pc:docMk/>
            <pc:sldMk cId="2856321828" sldId="2483"/>
            <ac:picMk id="5128" creationId="{169A1B34-CED3-B31A-A7E5-84BD12D23A6C}"/>
          </ac:picMkLst>
        </pc:picChg>
        <pc:picChg chg="del">
          <ac:chgData name="Clark Collings" userId="1ada3bef-62c4-47c8-b3a8-9a37925fa549" providerId="ADAL" clId="{D9F0BAB6-1CD6-4645-A9F5-03A798FF6BAE}" dt="2023-12-07T22:26:44.356" v="7" actId="478"/>
          <ac:picMkLst>
            <pc:docMk/>
            <pc:sldMk cId="2856321828" sldId="2483"/>
            <ac:picMk id="5130" creationId="{8CE2A002-4E7C-45C8-A7DA-BC34EBF92D35}"/>
          </ac:picMkLst>
        </pc:picChg>
        <pc:picChg chg="del">
          <ac:chgData name="Clark Collings" userId="1ada3bef-62c4-47c8-b3a8-9a37925fa549" providerId="ADAL" clId="{D9F0BAB6-1CD6-4645-A9F5-03A798FF6BAE}" dt="2023-12-07T22:26:43.324" v="6" actId="478"/>
          <ac:picMkLst>
            <pc:docMk/>
            <pc:sldMk cId="2856321828" sldId="2483"/>
            <ac:picMk id="5132" creationId="{165E9806-5499-8ADC-D0EA-32668D880D21}"/>
          </ac:picMkLst>
        </pc:picChg>
      </pc:sldChg>
      <pc:sldChg chg="del">
        <pc:chgData name="Clark Collings" userId="1ada3bef-62c4-47c8-b3a8-9a37925fa549" providerId="ADAL" clId="{D9F0BAB6-1CD6-4645-A9F5-03A798FF6BAE}" dt="2023-12-07T22:26:17.522" v="1" actId="47"/>
        <pc:sldMkLst>
          <pc:docMk/>
          <pc:sldMk cId="2197598693" sldId="24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0" u="none" strike="noStrike" kern="1200" cap="all" spc="50" baseline="0">
                <a:solidFill>
                  <a:schemeClr val="tx1">
                    <a:lumMod val="65000"/>
                    <a:lumOff val="35000"/>
                  </a:schemeClr>
                </a:solidFill>
                <a:latin typeface="Aptos" panose="020B0004020202020204" pitchFamily="34" charset="0"/>
                <a:ea typeface="+mn-ea"/>
                <a:cs typeface="+mn-cs"/>
              </a:defRPr>
            </a:pPr>
            <a:r>
              <a:rPr lang="en-US" sz="4400" dirty="0"/>
              <a:t>OGC Operating Budget</a:t>
            </a:r>
          </a:p>
        </c:rich>
      </c:tx>
      <c:layout>
        <c:manualLayout>
          <c:xMode val="edge"/>
          <c:yMode val="edge"/>
          <c:x val="0.35947146344002284"/>
          <c:y val="0.12891133291214843"/>
        </c:manualLayout>
      </c:layout>
      <c:overlay val="0"/>
      <c:spPr>
        <a:noFill/>
        <a:ln>
          <a:noFill/>
        </a:ln>
        <a:effectLst/>
      </c:spPr>
      <c:txPr>
        <a:bodyPr rot="0" spcFirstLastPara="1" vertOverflow="ellipsis" vert="horz" wrap="square" anchor="ctr" anchorCtr="1"/>
        <a:lstStyle/>
        <a:p>
          <a:pPr>
            <a:defRPr sz="4400" b="1" i="0" u="none" strike="noStrike" kern="1200" cap="all" spc="5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doughnutChart>
        <c:varyColors val="1"/>
        <c:ser>
          <c:idx val="0"/>
          <c:order val="0"/>
          <c:tx>
            <c:strRef>
              <c:f>Sheet1!$B$1</c:f>
              <c:strCache>
                <c:ptCount val="1"/>
                <c:pt idx="0">
                  <c:v>OGC Operating Budget</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B6-42CD-8975-E858A3C66D35}"/>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B6-42CD-8975-E858A3C66D35}"/>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38-4F41-9976-6962BB41127F}"/>
              </c:ext>
            </c:extLst>
          </c:dPt>
          <c:dPt>
            <c:idx val="3"/>
            <c:bubble3D val="0"/>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C6A-4D9E-8753-2BA62577EC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Operating: $212,303</c:v>
                </c:pt>
                <c:pt idx="1">
                  <c:v>Property Insurance: $1.1 mil</c:v>
                </c:pt>
                <c:pt idx="2">
                  <c:v>Liability Insurance: $1 mil</c:v>
                </c:pt>
                <c:pt idx="3">
                  <c:v>Attorney General: $134,000 </c:v>
                </c:pt>
              </c:strCache>
            </c:strRef>
          </c:cat>
          <c:val>
            <c:numRef>
              <c:f>Sheet1!$B$2:$B$5</c:f>
              <c:numCache>
                <c:formatCode>General</c:formatCode>
                <c:ptCount val="4"/>
                <c:pt idx="0" formatCode="#,##0">
                  <c:v>212303</c:v>
                </c:pt>
                <c:pt idx="1">
                  <c:v>1071669</c:v>
                </c:pt>
                <c:pt idx="2">
                  <c:v>1005354</c:v>
                </c:pt>
                <c:pt idx="3">
                  <c:v>134000</c:v>
                </c:pt>
              </c:numCache>
            </c:numRef>
          </c:val>
          <c:extLst>
            <c:ext xmlns:c16="http://schemas.microsoft.com/office/drawing/2014/chart" uri="{C3380CC4-5D6E-409C-BE32-E72D297353CC}">
              <c16:uniqueId val="{00000000-B838-4F41-9976-6962BB41127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2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Entry>
      <c:legendEntry>
        <c:idx val="2"/>
        <c:txPr>
          <a:bodyPr rot="0" spcFirstLastPara="1" vertOverflow="ellipsis" vert="horz" wrap="square" anchor="ctr" anchorCtr="1"/>
          <a:lstStyle/>
          <a:p>
            <a:pPr>
              <a:defRPr sz="2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Entry>
      <c:legendEntry>
        <c:idx val="3"/>
        <c:txPr>
          <a:bodyPr rot="0" spcFirstLastPara="1" vertOverflow="ellipsis" vert="horz" wrap="square" anchor="ctr" anchorCtr="1"/>
          <a:lstStyle/>
          <a:p>
            <a:pPr>
              <a:defRPr sz="2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Entry>
      <c:layout>
        <c:manualLayout>
          <c:xMode val="edge"/>
          <c:yMode val="edge"/>
          <c:x val="5.485432720735756E-3"/>
          <c:y val="0"/>
          <c:w val="0.27717468252518224"/>
          <c:h val="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0.04103</cdr:x>
      <cdr:y>0.11465</cdr:y>
    </cdr:from>
    <cdr:to>
      <cdr:x>0.29429</cdr:x>
      <cdr:y>0.43889</cdr:y>
    </cdr:to>
    <cdr:sp macro="" textlink="">
      <cdr:nvSpPr>
        <cdr:cNvPr id="2" name="TextBox 1">
          <a:extLst xmlns:a="http://schemas.openxmlformats.org/drawingml/2006/main">
            <a:ext uri="{FF2B5EF4-FFF2-40B4-BE49-F238E27FC236}">
              <a16:creationId xmlns:a16="http://schemas.microsoft.com/office/drawing/2014/main" id="{0B2AF75D-951C-5CC2-A396-6DD0231ED250}"/>
            </a:ext>
          </a:extLst>
        </cdr:cNvPr>
        <cdr:cNvSpPr txBox="1"/>
      </cdr:nvSpPr>
      <cdr:spPr>
        <a:xfrm xmlns:a="http://schemas.openxmlformats.org/drawingml/2006/main">
          <a:off x="474930" y="713340"/>
          <a:ext cx="2931767" cy="20173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latin typeface="Aptos" panose="020B0004020202020204" pitchFamily="34" charset="0"/>
            </a:rPr>
            <a:t>General Office Operations</a:t>
          </a:r>
        </a:p>
        <a:p xmlns:a="http://schemas.openxmlformats.org/drawingml/2006/main">
          <a:r>
            <a:rPr lang="en-US" sz="1400" dirty="0">
              <a:latin typeface="Aptos" panose="020B0004020202020204" pitchFamily="34" charset="0"/>
            </a:rPr>
            <a:t>Policy Office Tools/Training</a:t>
          </a:r>
        </a:p>
        <a:p xmlns:a="http://schemas.openxmlformats.org/drawingml/2006/main">
          <a:r>
            <a:rPr lang="en-US" sz="1400" dirty="0">
              <a:latin typeface="Aptos" panose="020B0004020202020204" pitchFamily="34" charset="0"/>
            </a:rPr>
            <a:t>Patent Prosecution</a:t>
          </a:r>
        </a:p>
        <a:p xmlns:a="http://schemas.openxmlformats.org/drawingml/2006/main">
          <a:r>
            <a:rPr lang="en-US" sz="1400" dirty="0">
              <a:latin typeface="Aptos" panose="020B0004020202020204" pitchFamily="34" charset="0"/>
            </a:rPr>
            <a:t>Legal Research Database</a:t>
          </a:r>
        </a:p>
        <a:p xmlns:a="http://schemas.openxmlformats.org/drawingml/2006/main">
          <a:r>
            <a:rPr lang="en-US" sz="1400" dirty="0">
              <a:latin typeface="Aptos" panose="020B0004020202020204" pitchFamily="34" charset="0"/>
            </a:rPr>
            <a:t>Board of Trustees</a:t>
          </a:r>
        </a:p>
        <a:p xmlns:a="http://schemas.openxmlformats.org/drawingml/2006/main">
          <a:r>
            <a:rPr lang="en-US" sz="1400" dirty="0">
              <a:latin typeface="Aptos" panose="020B0004020202020204" pitchFamily="34" charset="0"/>
            </a:rPr>
            <a:t>Outside Counsel</a:t>
          </a:r>
        </a:p>
      </cdr:txBody>
    </cdr:sp>
  </cdr:relSizeAnchor>
  <cdr:relSizeAnchor xmlns:cdr="http://schemas.openxmlformats.org/drawingml/2006/chartDrawing">
    <cdr:from>
      <cdr:x>0.03305</cdr:x>
      <cdr:y>0.44059</cdr:y>
    </cdr:from>
    <cdr:to>
      <cdr:x>0.30228</cdr:x>
      <cdr:y>0.5594</cdr:y>
    </cdr:to>
    <cdr:sp macro="" textlink="">
      <cdr:nvSpPr>
        <cdr:cNvPr id="3" name="TextBox 1">
          <a:extLst xmlns:a="http://schemas.openxmlformats.org/drawingml/2006/main">
            <a:ext uri="{FF2B5EF4-FFF2-40B4-BE49-F238E27FC236}">
              <a16:creationId xmlns:a16="http://schemas.microsoft.com/office/drawing/2014/main" id="{9262B1BD-722B-B992-B524-A5F810C2DFBC}"/>
            </a:ext>
          </a:extLst>
        </cdr:cNvPr>
        <cdr:cNvSpPr txBox="1"/>
      </cdr:nvSpPr>
      <cdr:spPr>
        <a:xfrm xmlns:a="http://schemas.openxmlformats.org/drawingml/2006/main">
          <a:off x="382614" y="2741245"/>
          <a:ext cx="3116637" cy="7391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Aptos" panose="020B0004020202020204" pitchFamily="34" charset="0"/>
            </a:rPr>
            <a:t>Pass-through Mandatory Costs</a:t>
          </a:r>
        </a:p>
        <a:p xmlns:a="http://schemas.openxmlformats.org/drawingml/2006/main">
          <a:r>
            <a:rPr lang="en-US" sz="1600" dirty="0">
              <a:latin typeface="Aptos" panose="020B0004020202020204" pitchFamily="34" charset="0"/>
            </a:rPr>
            <a:t>Appropriated Separately</a:t>
          </a:r>
        </a:p>
      </cdr:txBody>
    </cdr:sp>
  </cdr:relSizeAnchor>
  <cdr:relSizeAnchor xmlns:cdr="http://schemas.openxmlformats.org/drawingml/2006/chartDrawing">
    <cdr:from>
      <cdr:x>0.70286</cdr:x>
      <cdr:y>0.40995</cdr:y>
    </cdr:from>
    <cdr:to>
      <cdr:x>0.90706</cdr:x>
      <cdr:y>0.8376</cdr:y>
    </cdr:to>
    <cdr:sp macro="" textlink="">
      <cdr:nvSpPr>
        <cdr:cNvPr id="5" name="TextBox 1">
          <a:extLst xmlns:a="http://schemas.openxmlformats.org/drawingml/2006/main">
            <a:ext uri="{FF2B5EF4-FFF2-40B4-BE49-F238E27FC236}">
              <a16:creationId xmlns:a16="http://schemas.microsoft.com/office/drawing/2014/main" id="{4C001DC0-E629-B322-F02E-85FEB2F95D1A}"/>
            </a:ext>
          </a:extLst>
        </cdr:cNvPr>
        <cdr:cNvSpPr txBox="1"/>
      </cdr:nvSpPr>
      <cdr:spPr>
        <a:xfrm xmlns:a="http://schemas.openxmlformats.org/drawingml/2006/main">
          <a:off x="8136404" y="2851177"/>
          <a:ext cx="2363835" cy="29742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latin typeface="Aptos" panose="020B0004020202020204" pitchFamily="34" charset="0"/>
            </a:rPr>
            <a:t>Total Appropriated </a:t>
          </a:r>
        </a:p>
        <a:p xmlns:a="http://schemas.openxmlformats.org/drawingml/2006/main">
          <a:r>
            <a:rPr lang="en-US" sz="2000" b="1" dirty="0">
              <a:latin typeface="Aptos" panose="020B0004020202020204" pitchFamily="34" charset="0"/>
            </a:rPr>
            <a:t>Operating </a:t>
          </a:r>
        </a:p>
        <a:p xmlns:a="http://schemas.openxmlformats.org/drawingml/2006/main">
          <a:r>
            <a:rPr lang="en-US" sz="2000" b="1" dirty="0">
              <a:latin typeface="Aptos" panose="020B0004020202020204" pitchFamily="34" charset="0"/>
            </a:rPr>
            <a:t>Budget: </a:t>
          </a:r>
        </a:p>
        <a:p xmlns:a="http://schemas.openxmlformats.org/drawingml/2006/main">
          <a:endParaRPr lang="en-US" sz="2000" dirty="0">
            <a:latin typeface="Aptos" panose="020B0004020202020204" pitchFamily="34" charset="0"/>
          </a:endParaRPr>
        </a:p>
        <a:p xmlns:a="http://schemas.openxmlformats.org/drawingml/2006/main">
          <a:r>
            <a:rPr lang="en-US" sz="2000" dirty="0">
              <a:latin typeface="Aptos" panose="020B0004020202020204" pitchFamily="34" charset="0"/>
            </a:rPr>
            <a:t>$2,446,303 </a:t>
          </a:r>
        </a:p>
        <a:p xmlns:a="http://schemas.openxmlformats.org/drawingml/2006/main">
          <a:r>
            <a:rPr lang="en-US" sz="2000" dirty="0">
              <a:solidFill>
                <a:srgbClr val="C00000"/>
              </a:solidFill>
              <a:latin typeface="Aptos" panose="020B0004020202020204" pitchFamily="34" charset="0"/>
            </a:rPr>
            <a:t>($2,234,000) Mandatory Costs</a:t>
          </a:r>
        </a:p>
        <a:p xmlns:a="http://schemas.openxmlformats.org/drawingml/2006/main">
          <a:r>
            <a:rPr lang="en-US" sz="2800" b="1" dirty="0">
              <a:latin typeface="Aptos" panose="020B0004020202020204" pitchFamily="34" charset="0"/>
            </a:rPr>
            <a:t>$212,303</a:t>
          </a:r>
        </a:p>
      </cdr:txBody>
    </cdr:sp>
  </cdr:relSizeAnchor>
  <cdr:relSizeAnchor xmlns:cdr="http://schemas.openxmlformats.org/drawingml/2006/chartDrawing">
    <cdr:from>
      <cdr:x>0.03325</cdr:x>
      <cdr:y>0.69371</cdr:y>
    </cdr:from>
    <cdr:to>
      <cdr:x>0.30248</cdr:x>
      <cdr:y>0.81252</cdr:y>
    </cdr:to>
    <cdr:sp macro="" textlink="">
      <cdr:nvSpPr>
        <cdr:cNvPr id="6" name="TextBox 1">
          <a:extLst xmlns:a="http://schemas.openxmlformats.org/drawingml/2006/main">
            <a:ext uri="{FF2B5EF4-FFF2-40B4-BE49-F238E27FC236}">
              <a16:creationId xmlns:a16="http://schemas.microsoft.com/office/drawing/2014/main" id="{B5927F2A-B48A-6A60-E1E0-269E7439AC50}"/>
            </a:ext>
          </a:extLst>
        </cdr:cNvPr>
        <cdr:cNvSpPr txBox="1"/>
      </cdr:nvSpPr>
      <cdr:spPr>
        <a:xfrm xmlns:a="http://schemas.openxmlformats.org/drawingml/2006/main">
          <a:off x="384923" y="4316045"/>
          <a:ext cx="3116637" cy="7391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Aptos" panose="020B0004020202020204" pitchFamily="34" charset="0"/>
            </a:rPr>
            <a:t>Pass-through Mandatory Costs</a:t>
          </a:r>
        </a:p>
        <a:p xmlns:a="http://schemas.openxmlformats.org/drawingml/2006/main">
          <a:r>
            <a:rPr lang="en-US" sz="1600" dirty="0">
              <a:latin typeface="Aptos" panose="020B0004020202020204" pitchFamily="34" charset="0"/>
            </a:rPr>
            <a:t>Appropriated Separately</a:t>
          </a:r>
        </a:p>
      </cdr:txBody>
    </cdr:sp>
  </cdr:relSizeAnchor>
  <cdr:relSizeAnchor xmlns:cdr="http://schemas.openxmlformats.org/drawingml/2006/chartDrawing">
    <cdr:from>
      <cdr:x>0.70606</cdr:x>
      <cdr:y>0.58665</cdr:y>
    </cdr:from>
    <cdr:to>
      <cdr:x>0.82733</cdr:x>
      <cdr:y>0.63767</cdr:y>
    </cdr:to>
    <cdr:sp macro="" textlink="">
      <cdr:nvSpPr>
        <cdr:cNvPr id="8" name="Rectangle 7">
          <a:extLst xmlns:a="http://schemas.openxmlformats.org/drawingml/2006/main">
            <a:ext uri="{FF2B5EF4-FFF2-40B4-BE49-F238E27FC236}">
              <a16:creationId xmlns:a16="http://schemas.microsoft.com/office/drawing/2014/main" id="{613DD427-EDA8-04AC-8291-D8B8C393006A}"/>
            </a:ext>
          </a:extLst>
        </cdr:cNvPr>
        <cdr:cNvSpPr/>
      </cdr:nvSpPr>
      <cdr:spPr>
        <a:xfrm xmlns:a="http://schemas.openxmlformats.org/drawingml/2006/main">
          <a:off x="8173419" y="4080163"/>
          <a:ext cx="1403857" cy="354791"/>
        </a:xfrm>
        <a:prstGeom xmlns:a="http://schemas.openxmlformats.org/drawingml/2006/main" prst="rect">
          <a:avLst/>
        </a:prstGeom>
        <a:noFill xmlns:a="http://schemas.openxmlformats.org/drawingml/2006/main"/>
        <a:ln xmlns:a="http://schemas.openxmlformats.org/drawingml/2006/main" w="57150" cap="flat" cmpd="sng" algn="ctr">
          <a:solidFill>
            <a:schemeClr val="accent2"/>
          </a:solid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2"/>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accent2"/>
              </a:solidFill>
              <a:latin typeface="+mn-lt"/>
              <a:ea typeface="+mn-ea"/>
              <a:cs typeface="+mn-cs"/>
            </a:defRPr>
          </a:lvl1pPr>
          <a:lvl2pPr marL="457200" algn="l" defTabSz="914400" rtl="0" eaLnBrk="1" latinLnBrk="0" hangingPunct="1">
            <a:defRPr sz="1800" kern="1200">
              <a:solidFill>
                <a:schemeClr val="accent2"/>
              </a:solidFill>
              <a:latin typeface="+mn-lt"/>
              <a:ea typeface="+mn-ea"/>
              <a:cs typeface="+mn-cs"/>
            </a:defRPr>
          </a:lvl2pPr>
          <a:lvl3pPr marL="914400" algn="l" defTabSz="914400" rtl="0" eaLnBrk="1" latinLnBrk="0" hangingPunct="1">
            <a:defRPr sz="1800" kern="1200">
              <a:solidFill>
                <a:schemeClr val="accent2"/>
              </a:solidFill>
              <a:latin typeface="+mn-lt"/>
              <a:ea typeface="+mn-ea"/>
              <a:cs typeface="+mn-cs"/>
            </a:defRPr>
          </a:lvl3pPr>
          <a:lvl4pPr marL="1371600" algn="l" defTabSz="914400" rtl="0" eaLnBrk="1" latinLnBrk="0" hangingPunct="1">
            <a:defRPr sz="1800" kern="1200">
              <a:solidFill>
                <a:schemeClr val="accent2"/>
              </a:solidFill>
              <a:latin typeface="+mn-lt"/>
              <a:ea typeface="+mn-ea"/>
              <a:cs typeface="+mn-cs"/>
            </a:defRPr>
          </a:lvl4pPr>
          <a:lvl5pPr marL="1828800" algn="l" defTabSz="914400" rtl="0" eaLnBrk="1" latinLnBrk="0" hangingPunct="1">
            <a:defRPr sz="1800" kern="1200">
              <a:solidFill>
                <a:schemeClr val="accent2"/>
              </a:solidFill>
              <a:latin typeface="+mn-lt"/>
              <a:ea typeface="+mn-ea"/>
              <a:cs typeface="+mn-cs"/>
            </a:defRPr>
          </a:lvl5pPr>
          <a:lvl6pPr marL="2286000" algn="l" defTabSz="914400" rtl="0" eaLnBrk="1" latinLnBrk="0" hangingPunct="1">
            <a:defRPr sz="1800" kern="1200">
              <a:solidFill>
                <a:schemeClr val="accent2"/>
              </a:solidFill>
              <a:latin typeface="+mn-lt"/>
              <a:ea typeface="+mn-ea"/>
              <a:cs typeface="+mn-cs"/>
            </a:defRPr>
          </a:lvl6pPr>
          <a:lvl7pPr marL="2743200" algn="l" defTabSz="914400" rtl="0" eaLnBrk="1" latinLnBrk="0" hangingPunct="1">
            <a:defRPr sz="1800" kern="1200">
              <a:solidFill>
                <a:schemeClr val="accent2"/>
              </a:solidFill>
              <a:latin typeface="+mn-lt"/>
              <a:ea typeface="+mn-ea"/>
              <a:cs typeface="+mn-cs"/>
            </a:defRPr>
          </a:lvl7pPr>
          <a:lvl8pPr marL="3200400" algn="l" defTabSz="914400" rtl="0" eaLnBrk="1" latinLnBrk="0" hangingPunct="1">
            <a:defRPr sz="1800" kern="1200">
              <a:solidFill>
                <a:schemeClr val="accent2"/>
              </a:solidFill>
              <a:latin typeface="+mn-lt"/>
              <a:ea typeface="+mn-ea"/>
              <a:cs typeface="+mn-cs"/>
            </a:defRPr>
          </a:lvl8pPr>
          <a:lvl9pPr marL="3657600" algn="l" defTabSz="914400" rtl="0" eaLnBrk="1" latinLnBrk="0" hangingPunct="1">
            <a:defRPr sz="1800" kern="1200">
              <a:solidFill>
                <a:schemeClr val="accent2"/>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56F040-2F18-41B8-ADB8-0FFF8384C56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D68FFE8-AE63-41E8-957A-C59FB975498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2557374-8B91-4009-8F00-DBFE7E08EF34}" type="datetimeFigureOut">
              <a:rPr lang="en-US" smtClean="0"/>
              <a:t>12/7/2023</a:t>
            </a:fld>
            <a:endParaRPr lang="en-US"/>
          </a:p>
        </p:txBody>
      </p:sp>
      <p:sp>
        <p:nvSpPr>
          <p:cNvPr id="4" name="Footer Placeholder 3">
            <a:extLst>
              <a:ext uri="{FF2B5EF4-FFF2-40B4-BE49-F238E27FC236}">
                <a16:creationId xmlns:a16="http://schemas.microsoft.com/office/drawing/2014/main" id="{209634A1-10BD-405B-8F7B-E54DEB75C21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996478-3B7A-4AB9-981D-75E0931A32B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E39C7BD-0BF9-469A-A264-9C4232A13834}" type="slidenum">
              <a:rPr lang="en-US" smtClean="0"/>
              <a:t>‹#›</a:t>
            </a:fld>
            <a:endParaRPr lang="en-US"/>
          </a:p>
        </p:txBody>
      </p:sp>
    </p:spTree>
    <p:extLst>
      <p:ext uri="{BB962C8B-B14F-4D97-AF65-F5344CB8AC3E}">
        <p14:creationId xmlns:p14="http://schemas.microsoft.com/office/powerpoint/2010/main" val="83290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29C3BC-4D48-4498-9A13-7A08532977C8}" type="datetimeFigureOut">
              <a:rPr lang="en-US" smtClean="0"/>
              <a:t>12/7/2023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FBB708-5D0C-46E0-B7BF-86C9EE02660A}" type="slidenum">
              <a:rPr lang="en-US" smtClean="0"/>
              <a:t>‹#›</a:t>
            </a:fld>
            <a:endParaRPr lang="en-US"/>
          </a:p>
        </p:txBody>
      </p:sp>
    </p:spTree>
    <p:extLst>
      <p:ext uri="{BB962C8B-B14F-4D97-AF65-F5344CB8AC3E}">
        <p14:creationId xmlns:p14="http://schemas.microsoft.com/office/powerpoint/2010/main" val="130235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2FBB708-5D0C-46E0-B7BF-86C9EE02660A}" type="slidenum">
              <a:rPr lang="en-US" smtClean="0"/>
              <a:t>1</a:t>
            </a:fld>
            <a:endParaRPr lang="en-US"/>
          </a:p>
        </p:txBody>
      </p:sp>
    </p:spTree>
    <p:extLst>
      <p:ext uri="{BB962C8B-B14F-4D97-AF65-F5344CB8AC3E}">
        <p14:creationId xmlns:p14="http://schemas.microsoft.com/office/powerpoint/2010/main" val="254514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18</a:t>
            </a:fld>
            <a:endParaRPr lang="en-US"/>
          </a:p>
        </p:txBody>
      </p:sp>
    </p:spTree>
    <p:extLst>
      <p:ext uri="{BB962C8B-B14F-4D97-AF65-F5344CB8AC3E}">
        <p14:creationId xmlns:p14="http://schemas.microsoft.com/office/powerpoint/2010/main" val="168405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19</a:t>
            </a:fld>
            <a:endParaRPr lang="en-US"/>
          </a:p>
        </p:txBody>
      </p:sp>
    </p:spTree>
    <p:extLst>
      <p:ext uri="{BB962C8B-B14F-4D97-AF65-F5344CB8AC3E}">
        <p14:creationId xmlns:p14="http://schemas.microsoft.com/office/powerpoint/2010/main" val="71478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21</a:t>
            </a:fld>
            <a:endParaRPr lang="en-US"/>
          </a:p>
        </p:txBody>
      </p:sp>
    </p:spTree>
    <p:extLst>
      <p:ext uri="{BB962C8B-B14F-4D97-AF65-F5344CB8AC3E}">
        <p14:creationId xmlns:p14="http://schemas.microsoft.com/office/powerpoint/2010/main" val="69689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3EE77-D54B-0F4F-8C61-9ADCC3D80D7B}" type="slidenum">
              <a:rPr lang="en-US" smtClean="0"/>
              <a:t>22</a:t>
            </a:fld>
            <a:endParaRPr lang="en-US"/>
          </a:p>
        </p:txBody>
      </p:sp>
    </p:spTree>
    <p:extLst>
      <p:ext uri="{BB962C8B-B14F-4D97-AF65-F5344CB8AC3E}">
        <p14:creationId xmlns:p14="http://schemas.microsoft.com/office/powerpoint/2010/main" val="387835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2</a:t>
            </a:fld>
            <a:endParaRPr lang="en-US"/>
          </a:p>
        </p:txBody>
      </p:sp>
    </p:spTree>
    <p:extLst>
      <p:ext uri="{BB962C8B-B14F-4D97-AF65-F5344CB8AC3E}">
        <p14:creationId xmlns:p14="http://schemas.microsoft.com/office/powerpoint/2010/main" val="330202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3</a:t>
            </a:fld>
            <a:endParaRPr lang="en-US"/>
          </a:p>
        </p:txBody>
      </p:sp>
    </p:spTree>
    <p:extLst>
      <p:ext uri="{BB962C8B-B14F-4D97-AF65-F5344CB8AC3E}">
        <p14:creationId xmlns:p14="http://schemas.microsoft.com/office/powerpoint/2010/main" val="355177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5</a:t>
            </a:fld>
            <a:endParaRPr lang="en-US"/>
          </a:p>
        </p:txBody>
      </p:sp>
    </p:spTree>
    <p:extLst>
      <p:ext uri="{BB962C8B-B14F-4D97-AF65-F5344CB8AC3E}">
        <p14:creationId xmlns:p14="http://schemas.microsoft.com/office/powerpoint/2010/main" val="224460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6</a:t>
            </a:fld>
            <a:endParaRPr lang="en-US"/>
          </a:p>
        </p:txBody>
      </p:sp>
    </p:spTree>
    <p:extLst>
      <p:ext uri="{BB962C8B-B14F-4D97-AF65-F5344CB8AC3E}">
        <p14:creationId xmlns:p14="http://schemas.microsoft.com/office/powerpoint/2010/main" val="176166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7</a:t>
            </a:fld>
            <a:endParaRPr lang="en-US"/>
          </a:p>
        </p:txBody>
      </p:sp>
    </p:spTree>
    <p:extLst>
      <p:ext uri="{BB962C8B-B14F-4D97-AF65-F5344CB8AC3E}">
        <p14:creationId xmlns:p14="http://schemas.microsoft.com/office/powerpoint/2010/main" val="309532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F73EE77-D54B-0F4F-8C61-9ADCC3D80D7B}" type="slidenum">
              <a:rPr lang="en-US" smtClean="0"/>
              <a:t>13</a:t>
            </a:fld>
            <a:endParaRPr lang="en-US"/>
          </a:p>
        </p:txBody>
      </p:sp>
    </p:spTree>
    <p:extLst>
      <p:ext uri="{BB962C8B-B14F-4D97-AF65-F5344CB8AC3E}">
        <p14:creationId xmlns:p14="http://schemas.microsoft.com/office/powerpoint/2010/main" val="89977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en-US" dirty="0">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16</a:t>
            </a:fld>
            <a:endParaRPr lang="en-US"/>
          </a:p>
        </p:txBody>
      </p:sp>
    </p:spTree>
    <p:extLst>
      <p:ext uri="{BB962C8B-B14F-4D97-AF65-F5344CB8AC3E}">
        <p14:creationId xmlns:p14="http://schemas.microsoft.com/office/powerpoint/2010/main" val="186452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BB708-5D0C-46E0-B7BF-86C9EE02660A}" type="slidenum">
              <a:rPr lang="en-US" smtClean="0"/>
              <a:t>17</a:t>
            </a:fld>
            <a:endParaRPr lang="en-US"/>
          </a:p>
        </p:txBody>
      </p:sp>
    </p:spTree>
    <p:extLst>
      <p:ext uri="{BB962C8B-B14F-4D97-AF65-F5344CB8AC3E}">
        <p14:creationId xmlns:p14="http://schemas.microsoft.com/office/powerpoint/2010/main" val="255108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E9DF-FB48-4578-9EB6-2D96014F4A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599B10-1CD4-43C0-A344-C6F8F33DCD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3106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89F2-D84E-3B78-34D1-296869D2C050}"/>
              </a:ext>
            </a:extLst>
          </p:cNvPr>
          <p:cNvSpPr>
            <a:spLocks noGrp="1"/>
          </p:cNvSpPr>
          <p:nvPr>
            <p:ph type="title" hasCustomPrompt="1"/>
          </p:nvPr>
        </p:nvSpPr>
        <p:spPr>
          <a:xfrm>
            <a:off x="5872294" y="432791"/>
            <a:ext cx="5481505" cy="1714790"/>
          </a:xfrm>
        </p:spPr>
        <p:txBody>
          <a:bodyPr>
            <a:normAutofit/>
          </a:bodyPr>
          <a:lstStyle>
            <a:lvl1pPr>
              <a:lnSpc>
                <a:spcPct val="150000"/>
              </a:lnSpc>
              <a:spcBef>
                <a:spcPts val="0"/>
              </a:spcBef>
              <a:defRPr sz="3600" b="1" i="0" spc="0">
                <a:solidFill>
                  <a:schemeClr val="bg1"/>
                </a:solidFill>
                <a:latin typeface="Stratum1 Bl" panose="02000000000000000000" pitchFamily="2" charset="77"/>
              </a:defRPr>
            </a:lvl1pPr>
          </a:lstStyle>
          <a:p>
            <a:r>
              <a:rPr lang="en-US"/>
              <a:t>INSERT MAIN</a:t>
            </a:r>
            <a:br>
              <a:rPr lang="en-US"/>
            </a:br>
            <a:r>
              <a:rPr lang="en-US"/>
              <a:t>TITLE HERE</a:t>
            </a:r>
          </a:p>
        </p:txBody>
      </p:sp>
      <p:sp>
        <p:nvSpPr>
          <p:cNvPr id="7" name="Picture Placeholder 2">
            <a:extLst>
              <a:ext uri="{FF2B5EF4-FFF2-40B4-BE49-F238E27FC236}">
                <a16:creationId xmlns:a16="http://schemas.microsoft.com/office/drawing/2014/main" id="{573DE258-0E0F-622D-5376-81AFE88DAC60}"/>
              </a:ext>
            </a:extLst>
          </p:cNvPr>
          <p:cNvSpPr>
            <a:spLocks noGrp="1"/>
          </p:cNvSpPr>
          <p:nvPr>
            <p:ph type="pic" idx="13"/>
          </p:nvPr>
        </p:nvSpPr>
        <p:spPr>
          <a:xfrm>
            <a:off x="0" y="0"/>
            <a:ext cx="501941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a:extLst>
              <a:ext uri="{FF2B5EF4-FFF2-40B4-BE49-F238E27FC236}">
                <a16:creationId xmlns:a16="http://schemas.microsoft.com/office/drawing/2014/main" id="{4843333F-C5BD-0CF7-73C6-58D9FB634EFA}"/>
              </a:ext>
            </a:extLst>
          </p:cNvPr>
          <p:cNvSpPr>
            <a:spLocks noGrp="1"/>
          </p:cNvSpPr>
          <p:nvPr>
            <p:ph type="body" idx="1"/>
          </p:nvPr>
        </p:nvSpPr>
        <p:spPr>
          <a:xfrm>
            <a:off x="5865944" y="2567031"/>
            <a:ext cx="5481505" cy="3690399"/>
          </a:xfrm>
        </p:spPr>
        <p:txBody>
          <a:bodyPr/>
          <a:lstStyle>
            <a:lvl1pPr marL="0" indent="0">
              <a:buNone/>
              <a:defRPr sz="2400" b="0" i="0">
                <a:solidFill>
                  <a:schemeClr val="tx1"/>
                </a:solidFill>
                <a:latin typeface="Stratum1 Rg"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509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9D8A20-33C5-EF2F-5E70-FBE4B72C2EB5}"/>
              </a:ext>
            </a:extLst>
          </p:cNvPr>
          <p:cNvSpPr/>
          <p:nvPr userDrawn="1"/>
        </p:nvSpPr>
        <p:spPr>
          <a:xfrm>
            <a:off x="0" y="0"/>
            <a:ext cx="12192000" cy="6858000"/>
          </a:xfrm>
          <a:prstGeom prst="rect">
            <a:avLst/>
          </a:prstGeom>
          <a:solidFill>
            <a:srgbClr val="005D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C80BCA2-2811-DB77-EDAA-D05B3962F0EF}"/>
              </a:ext>
            </a:extLst>
          </p:cNvPr>
          <p:cNvSpPr>
            <a:spLocks noGrp="1"/>
          </p:cNvSpPr>
          <p:nvPr>
            <p:ph type="subTitle" idx="1" hasCustomPrompt="1"/>
          </p:nvPr>
        </p:nvSpPr>
        <p:spPr>
          <a:xfrm>
            <a:off x="2471955" y="5716064"/>
            <a:ext cx="9144000" cy="533734"/>
          </a:xfrm>
        </p:spPr>
        <p:txBody>
          <a:bodyPr>
            <a:noAutofit/>
          </a:bodyPr>
          <a:lstStyle>
            <a:lvl1pPr marL="0" indent="0" algn="r">
              <a:buNone/>
              <a:defRPr sz="2400" b="1" i="0">
                <a:solidFill>
                  <a:srgbClr val="77BD43"/>
                </a:solidFill>
                <a:latin typeface="Stratum1 Bd"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close up of a person's face&#10;&#10;Description automatically generated with medium confidence">
            <a:extLst>
              <a:ext uri="{FF2B5EF4-FFF2-40B4-BE49-F238E27FC236}">
                <a16:creationId xmlns:a16="http://schemas.microsoft.com/office/drawing/2014/main" id="{0021EB02-454A-A173-15DC-1D1CAEB0339A}"/>
              </a:ext>
            </a:extLst>
          </p:cNvPr>
          <p:cNvPicPr>
            <a:picLocks noChangeAspect="1"/>
          </p:cNvPicPr>
          <p:nvPr userDrawn="1"/>
        </p:nvPicPr>
        <p:blipFill>
          <a:blip r:embed="rId2"/>
          <a:stretch>
            <a:fillRect/>
          </a:stretch>
        </p:blipFill>
        <p:spPr>
          <a:xfrm>
            <a:off x="-9198" y="-75500"/>
            <a:ext cx="12210395" cy="4337108"/>
          </a:xfrm>
          <a:prstGeom prst="rect">
            <a:avLst/>
          </a:prstGeom>
        </p:spPr>
      </p:pic>
    </p:spTree>
    <p:extLst>
      <p:ext uri="{BB962C8B-B14F-4D97-AF65-F5344CB8AC3E}">
        <p14:creationId xmlns:p14="http://schemas.microsoft.com/office/powerpoint/2010/main" val="68890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9D8A20-33C5-EF2F-5E70-FBE4B72C2EB5}"/>
              </a:ext>
            </a:extLst>
          </p:cNvPr>
          <p:cNvSpPr/>
          <p:nvPr userDrawn="1"/>
        </p:nvSpPr>
        <p:spPr>
          <a:xfrm>
            <a:off x="0" y="0"/>
            <a:ext cx="12192000" cy="6858000"/>
          </a:xfrm>
          <a:prstGeom prst="rect">
            <a:avLst/>
          </a:prstGeom>
          <a:solidFill>
            <a:srgbClr val="005D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55372-2E4B-6B05-45C7-197825E33FFF}"/>
              </a:ext>
            </a:extLst>
          </p:cNvPr>
          <p:cNvSpPr>
            <a:spLocks noGrp="1"/>
          </p:cNvSpPr>
          <p:nvPr>
            <p:ph type="ctrTitle" hasCustomPrompt="1"/>
          </p:nvPr>
        </p:nvSpPr>
        <p:spPr>
          <a:xfrm>
            <a:off x="1524000" y="1122363"/>
            <a:ext cx="9144000" cy="2387600"/>
          </a:xfrm>
        </p:spPr>
        <p:txBody>
          <a:bodyPr anchor="b"/>
          <a:lstStyle>
            <a:lvl1pPr algn="ctr">
              <a:defRPr sz="6000" b="1" i="0">
                <a:solidFill>
                  <a:schemeClr val="bg1"/>
                </a:solidFill>
                <a:latin typeface="Stratum1 Bd" panose="02000000000000000000"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8C80BCA2-2811-DB77-EDAA-D05B3962F0EF}"/>
              </a:ext>
            </a:extLst>
          </p:cNvPr>
          <p:cNvSpPr>
            <a:spLocks noGrp="1"/>
          </p:cNvSpPr>
          <p:nvPr>
            <p:ph type="subTitle" idx="1" hasCustomPrompt="1"/>
          </p:nvPr>
        </p:nvSpPr>
        <p:spPr>
          <a:xfrm>
            <a:off x="1524000" y="3602038"/>
            <a:ext cx="9144000" cy="902850"/>
          </a:xfrm>
        </p:spPr>
        <p:txBody>
          <a:bodyPr>
            <a:noAutofit/>
          </a:bodyPr>
          <a:lstStyle>
            <a:lvl1pPr marL="0" indent="0" algn="ctr">
              <a:buNone/>
              <a:defRPr sz="6000" b="1" i="0">
                <a:solidFill>
                  <a:schemeClr val="bg1"/>
                </a:solidFill>
                <a:latin typeface="Stratum1 Bl"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38585073-D727-1E73-6846-4CF6FD575398}"/>
              </a:ext>
            </a:extLst>
          </p:cNvPr>
          <p:cNvPicPr>
            <a:picLocks noChangeAspect="1"/>
          </p:cNvPicPr>
          <p:nvPr userDrawn="1"/>
        </p:nvPicPr>
        <p:blipFill>
          <a:blip r:embed="rId2"/>
          <a:stretch>
            <a:fillRect/>
          </a:stretch>
        </p:blipFill>
        <p:spPr>
          <a:xfrm>
            <a:off x="-22371" y="0"/>
            <a:ext cx="12192000" cy="1074693"/>
          </a:xfrm>
          <a:prstGeom prst="rect">
            <a:avLst/>
          </a:prstGeom>
        </p:spPr>
      </p:pic>
      <p:pic>
        <p:nvPicPr>
          <p:cNvPr id="11" name="Picture 10">
            <a:extLst>
              <a:ext uri="{FF2B5EF4-FFF2-40B4-BE49-F238E27FC236}">
                <a16:creationId xmlns:a16="http://schemas.microsoft.com/office/drawing/2014/main" id="{7A85D2A4-4F51-AD7A-A2B5-1B6EEE3ABF45}"/>
              </a:ext>
            </a:extLst>
          </p:cNvPr>
          <p:cNvPicPr>
            <a:picLocks noChangeAspect="1"/>
          </p:cNvPicPr>
          <p:nvPr userDrawn="1"/>
        </p:nvPicPr>
        <p:blipFill>
          <a:blip r:embed="rId3"/>
          <a:stretch>
            <a:fillRect/>
          </a:stretch>
        </p:blipFill>
        <p:spPr>
          <a:xfrm>
            <a:off x="0" y="5935100"/>
            <a:ext cx="12192000" cy="922900"/>
          </a:xfrm>
          <a:prstGeom prst="rect">
            <a:avLst/>
          </a:prstGeom>
        </p:spPr>
      </p:pic>
    </p:spTree>
    <p:extLst>
      <p:ext uri="{BB962C8B-B14F-4D97-AF65-F5344CB8AC3E}">
        <p14:creationId xmlns:p14="http://schemas.microsoft.com/office/powerpoint/2010/main" val="129125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89F2-D84E-3B78-34D1-296869D2C050}"/>
              </a:ext>
            </a:extLst>
          </p:cNvPr>
          <p:cNvSpPr>
            <a:spLocks noGrp="1"/>
          </p:cNvSpPr>
          <p:nvPr>
            <p:ph type="title" hasCustomPrompt="1"/>
          </p:nvPr>
        </p:nvSpPr>
        <p:spPr>
          <a:xfrm>
            <a:off x="653643" y="499349"/>
            <a:ext cx="5257800" cy="1325563"/>
          </a:xfrm>
        </p:spPr>
        <p:txBody>
          <a:bodyPr>
            <a:normAutofit/>
          </a:bodyPr>
          <a:lstStyle>
            <a:lvl1pPr>
              <a:defRPr sz="3600" b="1" i="0">
                <a:latin typeface="Stratum1 Bd" panose="02000000000000000000" pitchFamily="2" charset="77"/>
              </a:defRPr>
            </a:lvl1pPr>
          </a:lstStyle>
          <a:p>
            <a:r>
              <a:rPr lang="en-US"/>
              <a:t>CLICK TO EDIT MASTER TITLE STYLE</a:t>
            </a:r>
          </a:p>
        </p:txBody>
      </p:sp>
      <p:sp>
        <p:nvSpPr>
          <p:cNvPr id="7" name="Picture Placeholder 2">
            <a:extLst>
              <a:ext uri="{FF2B5EF4-FFF2-40B4-BE49-F238E27FC236}">
                <a16:creationId xmlns:a16="http://schemas.microsoft.com/office/drawing/2014/main" id="{174F630C-19C4-90DB-719E-F188682A4B23}"/>
              </a:ext>
            </a:extLst>
          </p:cNvPr>
          <p:cNvSpPr>
            <a:spLocks noGrp="1"/>
          </p:cNvSpPr>
          <p:nvPr>
            <p:ph type="pic" idx="13"/>
          </p:nvPr>
        </p:nvSpPr>
        <p:spPr>
          <a:xfrm>
            <a:off x="6476302" y="499348"/>
            <a:ext cx="5019415" cy="5811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E954626E-8733-36A3-4E13-CE3858686DE9}"/>
              </a:ext>
            </a:extLst>
          </p:cNvPr>
          <p:cNvSpPr>
            <a:spLocks noGrp="1"/>
          </p:cNvSpPr>
          <p:nvPr>
            <p:ph type="body" sz="half" idx="2"/>
          </p:nvPr>
        </p:nvSpPr>
        <p:spPr>
          <a:xfrm>
            <a:off x="696283" y="2130803"/>
            <a:ext cx="5215160" cy="4180384"/>
          </a:xfrm>
        </p:spPr>
        <p:txBody>
          <a:bodyPr/>
          <a:lstStyle>
            <a:lvl1pPr marL="0" indent="0">
              <a:buNone/>
              <a:defRPr sz="1600" b="0" i="0">
                <a:latin typeface="Stratum1 Rg" panose="02000000000000000000"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910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89F2-D84E-3B78-34D1-296869D2C050}"/>
              </a:ext>
            </a:extLst>
          </p:cNvPr>
          <p:cNvSpPr>
            <a:spLocks noGrp="1"/>
          </p:cNvSpPr>
          <p:nvPr>
            <p:ph type="title" hasCustomPrompt="1"/>
          </p:nvPr>
        </p:nvSpPr>
        <p:spPr>
          <a:xfrm>
            <a:off x="5872294" y="574158"/>
            <a:ext cx="5481505" cy="896563"/>
          </a:xfrm>
        </p:spPr>
        <p:txBody>
          <a:bodyPr/>
          <a:lstStyle>
            <a:lvl1pPr>
              <a:defRPr b="1" i="0">
                <a:latin typeface="Stratum1 Bd" panose="02000000000000000000" pitchFamily="2" charset="77"/>
              </a:defRPr>
            </a:lvl1pPr>
          </a:lstStyle>
          <a:p>
            <a:r>
              <a:rPr lang="en-US"/>
              <a:t>MASTER TITLE STYLE</a:t>
            </a:r>
          </a:p>
        </p:txBody>
      </p:sp>
      <p:sp>
        <p:nvSpPr>
          <p:cNvPr id="7" name="Picture Placeholder 2">
            <a:extLst>
              <a:ext uri="{FF2B5EF4-FFF2-40B4-BE49-F238E27FC236}">
                <a16:creationId xmlns:a16="http://schemas.microsoft.com/office/drawing/2014/main" id="{573DE258-0E0F-622D-5376-81AFE88DAC60}"/>
              </a:ext>
            </a:extLst>
          </p:cNvPr>
          <p:cNvSpPr>
            <a:spLocks noGrp="1"/>
          </p:cNvSpPr>
          <p:nvPr>
            <p:ph type="pic" idx="13"/>
          </p:nvPr>
        </p:nvSpPr>
        <p:spPr>
          <a:xfrm>
            <a:off x="615651" y="0"/>
            <a:ext cx="46580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2">
            <a:extLst>
              <a:ext uri="{FF2B5EF4-FFF2-40B4-BE49-F238E27FC236}">
                <a16:creationId xmlns:a16="http://schemas.microsoft.com/office/drawing/2014/main" id="{FE2D6260-BCC3-4757-D316-DBB435223F8F}"/>
              </a:ext>
            </a:extLst>
          </p:cNvPr>
          <p:cNvSpPr>
            <a:spLocks noGrp="1"/>
          </p:cNvSpPr>
          <p:nvPr>
            <p:ph type="body" idx="14"/>
          </p:nvPr>
        </p:nvSpPr>
        <p:spPr>
          <a:xfrm>
            <a:off x="5865944" y="1470721"/>
            <a:ext cx="5481505" cy="517567"/>
          </a:xfrm>
        </p:spPr>
        <p:txBody>
          <a:bodyPr/>
          <a:lstStyle>
            <a:lvl1pPr marL="0" indent="0">
              <a:buNone/>
              <a:defRPr sz="2400" b="0" i="0">
                <a:solidFill>
                  <a:schemeClr val="tx1"/>
                </a:solidFill>
                <a:latin typeface="Stratum1 Rg"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5" name="Picture 14" descr="Background pattern&#10;&#10;Description automatically generated">
            <a:extLst>
              <a:ext uri="{FF2B5EF4-FFF2-40B4-BE49-F238E27FC236}">
                <a16:creationId xmlns:a16="http://schemas.microsoft.com/office/drawing/2014/main" id="{C234F787-0034-655F-A466-78672FC56D4E}"/>
              </a:ext>
            </a:extLst>
          </p:cNvPr>
          <p:cNvPicPr>
            <a:picLocks noChangeAspect="1"/>
          </p:cNvPicPr>
          <p:nvPr userDrawn="1"/>
        </p:nvPicPr>
        <p:blipFill rotWithShape="1">
          <a:blip r:embed="rId2"/>
          <a:srcRect l="73044" r="6352"/>
          <a:stretch/>
        </p:blipFill>
        <p:spPr>
          <a:xfrm>
            <a:off x="-798479" y="-5169"/>
            <a:ext cx="1414130" cy="6863169"/>
          </a:xfrm>
          <a:prstGeom prst="rect">
            <a:avLst/>
          </a:prstGeom>
        </p:spPr>
      </p:pic>
    </p:spTree>
    <p:extLst>
      <p:ext uri="{BB962C8B-B14F-4D97-AF65-F5344CB8AC3E}">
        <p14:creationId xmlns:p14="http://schemas.microsoft.com/office/powerpoint/2010/main" val="190397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83071-99F3-247E-3C28-BB001B212C84}"/>
              </a:ext>
            </a:extLst>
          </p:cNvPr>
          <p:cNvSpPr/>
          <p:nvPr userDrawn="1"/>
        </p:nvSpPr>
        <p:spPr>
          <a:xfrm>
            <a:off x="-97105" y="0"/>
            <a:ext cx="12383371" cy="7031421"/>
          </a:xfrm>
          <a:prstGeom prst="rect">
            <a:avLst/>
          </a:prstGeom>
          <a:solidFill>
            <a:srgbClr val="77B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ECFD902-37E4-BA86-D880-D39FB6BCA205}"/>
              </a:ext>
            </a:extLst>
          </p:cNvPr>
          <p:cNvGrpSpPr/>
          <p:nvPr userDrawn="1"/>
        </p:nvGrpSpPr>
        <p:grpSpPr>
          <a:xfrm>
            <a:off x="-157298" y="-114268"/>
            <a:ext cx="12443564" cy="7145689"/>
            <a:chOff x="0" y="955438"/>
            <a:chExt cx="10863314" cy="6238234"/>
          </a:xfrm>
        </p:grpSpPr>
        <p:pic>
          <p:nvPicPr>
            <p:cNvPr id="3" name="Picture 2" descr="Qr code&#10;&#10;Description automatically generated">
              <a:extLst>
                <a:ext uri="{FF2B5EF4-FFF2-40B4-BE49-F238E27FC236}">
                  <a16:creationId xmlns:a16="http://schemas.microsoft.com/office/drawing/2014/main" id="{8DD4C8DB-A4B1-567B-394E-20E3D04D8411}"/>
                </a:ext>
              </a:extLst>
            </p:cNvPr>
            <p:cNvPicPr>
              <a:picLocks noChangeAspect="1"/>
            </p:cNvPicPr>
            <p:nvPr userDrawn="1"/>
          </p:nvPicPr>
          <p:blipFill rotWithShape="1">
            <a:blip r:embed="rId2"/>
            <a:srcRect t="24268"/>
            <a:stretch/>
          </p:blipFill>
          <p:spPr>
            <a:xfrm>
              <a:off x="0" y="955439"/>
              <a:ext cx="3937000" cy="2981560"/>
            </a:xfrm>
            <a:prstGeom prst="rect">
              <a:avLst/>
            </a:prstGeom>
          </p:spPr>
        </p:pic>
        <p:pic>
          <p:nvPicPr>
            <p:cNvPr id="8" name="Picture 7" descr="Qr code&#10;&#10;Description automatically generated">
              <a:extLst>
                <a:ext uri="{FF2B5EF4-FFF2-40B4-BE49-F238E27FC236}">
                  <a16:creationId xmlns:a16="http://schemas.microsoft.com/office/drawing/2014/main" id="{24F96602-CE97-815B-73F0-88632742D6C6}"/>
                </a:ext>
              </a:extLst>
            </p:cNvPr>
            <p:cNvPicPr>
              <a:picLocks noChangeAspect="1"/>
            </p:cNvPicPr>
            <p:nvPr userDrawn="1"/>
          </p:nvPicPr>
          <p:blipFill rotWithShape="1">
            <a:blip r:embed="rId2"/>
            <a:srcRect t="24268"/>
            <a:stretch/>
          </p:blipFill>
          <p:spPr>
            <a:xfrm>
              <a:off x="3436882" y="955438"/>
              <a:ext cx="3937000" cy="2981562"/>
            </a:xfrm>
            <a:prstGeom prst="rect">
              <a:avLst/>
            </a:prstGeom>
          </p:spPr>
        </p:pic>
        <p:pic>
          <p:nvPicPr>
            <p:cNvPr id="9" name="Picture 8" descr="Qr code&#10;&#10;Description automatically generated">
              <a:extLst>
                <a:ext uri="{FF2B5EF4-FFF2-40B4-BE49-F238E27FC236}">
                  <a16:creationId xmlns:a16="http://schemas.microsoft.com/office/drawing/2014/main" id="{A9D44C2B-D825-88A2-4441-82C98F68CA94}"/>
                </a:ext>
              </a:extLst>
            </p:cNvPr>
            <p:cNvPicPr>
              <a:picLocks noChangeAspect="1"/>
            </p:cNvPicPr>
            <p:nvPr userDrawn="1"/>
          </p:nvPicPr>
          <p:blipFill rotWithShape="1">
            <a:blip r:embed="rId2"/>
            <a:srcRect t="24268"/>
            <a:stretch/>
          </p:blipFill>
          <p:spPr>
            <a:xfrm>
              <a:off x="6873764" y="955438"/>
              <a:ext cx="3937000" cy="2981562"/>
            </a:xfrm>
            <a:prstGeom prst="rect">
              <a:avLst/>
            </a:prstGeom>
          </p:spPr>
        </p:pic>
        <p:pic>
          <p:nvPicPr>
            <p:cNvPr id="12" name="Picture 11" descr="Qr code&#10;&#10;Description automatically generated">
              <a:extLst>
                <a:ext uri="{FF2B5EF4-FFF2-40B4-BE49-F238E27FC236}">
                  <a16:creationId xmlns:a16="http://schemas.microsoft.com/office/drawing/2014/main" id="{A7F707E0-DFFA-8E90-3F0A-9DF8B7CDEEDC}"/>
                </a:ext>
              </a:extLst>
            </p:cNvPr>
            <p:cNvPicPr>
              <a:picLocks noChangeAspect="1"/>
            </p:cNvPicPr>
            <p:nvPr userDrawn="1"/>
          </p:nvPicPr>
          <p:blipFill rotWithShape="1">
            <a:blip r:embed="rId2"/>
            <a:srcRect l="17014"/>
            <a:stretch/>
          </p:blipFill>
          <p:spPr>
            <a:xfrm rot="16200000">
              <a:off x="387459" y="3591581"/>
              <a:ext cx="3267182" cy="3937000"/>
            </a:xfrm>
            <a:prstGeom prst="rect">
              <a:avLst/>
            </a:prstGeom>
          </p:spPr>
        </p:pic>
        <p:pic>
          <p:nvPicPr>
            <p:cNvPr id="13" name="Picture 12" descr="Qr code&#10;&#10;Description automatically generated">
              <a:extLst>
                <a:ext uri="{FF2B5EF4-FFF2-40B4-BE49-F238E27FC236}">
                  <a16:creationId xmlns:a16="http://schemas.microsoft.com/office/drawing/2014/main" id="{BC191E2C-F93C-6CE2-4152-D7368B24396C}"/>
                </a:ext>
              </a:extLst>
            </p:cNvPr>
            <p:cNvPicPr>
              <a:picLocks noChangeAspect="1"/>
            </p:cNvPicPr>
            <p:nvPr userDrawn="1"/>
          </p:nvPicPr>
          <p:blipFill rotWithShape="1">
            <a:blip r:embed="rId2"/>
            <a:srcRect l="17014"/>
            <a:stretch/>
          </p:blipFill>
          <p:spPr>
            <a:xfrm rot="16200000">
              <a:off x="3824341" y="3591581"/>
              <a:ext cx="3267182" cy="3937000"/>
            </a:xfrm>
            <a:prstGeom prst="rect">
              <a:avLst/>
            </a:prstGeom>
          </p:spPr>
        </p:pic>
        <p:pic>
          <p:nvPicPr>
            <p:cNvPr id="14" name="Picture 13" descr="Qr code&#10;&#10;Description automatically generated">
              <a:extLst>
                <a:ext uri="{FF2B5EF4-FFF2-40B4-BE49-F238E27FC236}">
                  <a16:creationId xmlns:a16="http://schemas.microsoft.com/office/drawing/2014/main" id="{4854E230-98E4-F874-7CEC-7FEC556D075C}"/>
                </a:ext>
              </a:extLst>
            </p:cNvPr>
            <p:cNvPicPr>
              <a:picLocks noChangeAspect="1"/>
            </p:cNvPicPr>
            <p:nvPr userDrawn="1"/>
          </p:nvPicPr>
          <p:blipFill rotWithShape="1">
            <a:blip r:embed="rId2"/>
            <a:srcRect l="17014"/>
            <a:stretch/>
          </p:blipFill>
          <p:spPr>
            <a:xfrm rot="16200000">
              <a:off x="7261223" y="3591581"/>
              <a:ext cx="3267182" cy="3937000"/>
            </a:xfrm>
            <a:prstGeom prst="rect">
              <a:avLst/>
            </a:prstGeom>
          </p:spPr>
        </p:pic>
      </p:grpSp>
      <p:sp>
        <p:nvSpPr>
          <p:cNvPr id="11" name="Rectangle 10">
            <a:extLst>
              <a:ext uri="{FF2B5EF4-FFF2-40B4-BE49-F238E27FC236}">
                <a16:creationId xmlns:a16="http://schemas.microsoft.com/office/drawing/2014/main" id="{49441A10-2276-E63D-C409-44161D8831A0}"/>
              </a:ext>
            </a:extLst>
          </p:cNvPr>
          <p:cNvSpPr/>
          <p:nvPr userDrawn="1"/>
        </p:nvSpPr>
        <p:spPr>
          <a:xfrm>
            <a:off x="310393" y="327170"/>
            <a:ext cx="11593585" cy="626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03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A0196-6302-9144-9C20-37654AA27F99}"/>
              </a:ext>
            </a:extLst>
          </p:cNvPr>
          <p:cNvSpPr>
            <a:spLocks noGrp="1"/>
          </p:cNvSpPr>
          <p:nvPr>
            <p:ph type="dt" sz="half" idx="10"/>
          </p:nvPr>
        </p:nvSpPr>
        <p:spPr/>
        <p:txBody>
          <a:bodyPr/>
          <a:lstStyle/>
          <a:p>
            <a:fld id="{644F5FF3-D7FC-244A-92C1-1D9008698D82}" type="datetimeFigureOut">
              <a:rPr lang="en-US" smtClean="0"/>
              <a:t>12/7/2023</a:t>
            </a:fld>
            <a:endParaRPr lang="en-US"/>
          </a:p>
        </p:txBody>
      </p:sp>
      <p:sp>
        <p:nvSpPr>
          <p:cNvPr id="3" name="Footer Placeholder 2">
            <a:extLst>
              <a:ext uri="{FF2B5EF4-FFF2-40B4-BE49-F238E27FC236}">
                <a16:creationId xmlns:a16="http://schemas.microsoft.com/office/drawing/2014/main" id="{74556066-73A8-E547-BEF5-87F1AC3A3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B41A45-8EE2-0E48-BD7D-160156C74AF6}"/>
              </a:ext>
            </a:extLst>
          </p:cNvPr>
          <p:cNvSpPr>
            <a:spLocks noGrp="1"/>
          </p:cNvSpPr>
          <p:nvPr>
            <p:ph type="sldNum" sz="quarter" idx="12"/>
          </p:nvPr>
        </p:nvSpPr>
        <p:spPr/>
        <p:txBody>
          <a:bodyPr/>
          <a:lstStyle/>
          <a:p>
            <a:fld id="{B73C3709-F370-6741-9A33-699474BA263B}" type="slidenum">
              <a:rPr lang="en-US" smtClean="0"/>
              <a:t>‹#›</a:t>
            </a:fld>
            <a:endParaRPr lang="en-US"/>
          </a:p>
        </p:txBody>
      </p:sp>
      <p:pic>
        <p:nvPicPr>
          <p:cNvPr id="6" name="Picture 5" descr="Icon&#10;&#10;Description automatically generated">
            <a:extLst>
              <a:ext uri="{FF2B5EF4-FFF2-40B4-BE49-F238E27FC236}">
                <a16:creationId xmlns:a16="http://schemas.microsoft.com/office/drawing/2014/main" id="{73569419-9731-3140-83AC-FB4BE7E06AB5}"/>
              </a:ext>
            </a:extLst>
          </p:cNvPr>
          <p:cNvPicPr>
            <a:picLocks noChangeAspect="1"/>
          </p:cNvPicPr>
          <p:nvPr userDrawn="1"/>
        </p:nvPicPr>
        <p:blipFill rotWithShape="1">
          <a:blip r:embed="rId2">
            <a:alphaModFix amt="8000"/>
          </a:blip>
          <a:srcRect b="16081"/>
          <a:stretch/>
        </p:blipFill>
        <p:spPr>
          <a:xfrm>
            <a:off x="464038" y="517139"/>
            <a:ext cx="5631962" cy="6340862"/>
          </a:xfrm>
          <a:prstGeom prst="rect">
            <a:avLst/>
          </a:prstGeom>
        </p:spPr>
      </p:pic>
    </p:spTree>
    <p:extLst>
      <p:ext uri="{BB962C8B-B14F-4D97-AF65-F5344CB8AC3E}">
        <p14:creationId xmlns:p14="http://schemas.microsoft.com/office/powerpoint/2010/main" val="323555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9C226-0915-41DC-A8E1-EA4522E141C2}"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ACA8C-E1A9-4DE2-8F25-B90CA3A4FE23}" type="slidenum">
              <a:rPr lang="en-US" smtClean="0"/>
              <a:t>‹#›</a:t>
            </a:fld>
            <a:endParaRPr lang="en-US"/>
          </a:p>
        </p:txBody>
      </p:sp>
    </p:spTree>
    <p:extLst>
      <p:ext uri="{BB962C8B-B14F-4D97-AF65-F5344CB8AC3E}">
        <p14:creationId xmlns:p14="http://schemas.microsoft.com/office/powerpoint/2010/main" val="548804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600A7B-B753-4E3C-8678-54A9B38BB60D}"/>
              </a:ext>
            </a:extLst>
          </p:cNvPr>
          <p:cNvSpPr/>
          <p:nvPr userDrawn="1"/>
        </p:nvSpPr>
        <p:spPr>
          <a:xfrm>
            <a:off x="0" y="6285864"/>
            <a:ext cx="12192000" cy="572136"/>
          </a:xfrm>
          <a:prstGeom prst="rect">
            <a:avLst/>
          </a:prstGeom>
          <a:gradFill flip="none" rotWithShape="1">
            <a:gsLst>
              <a:gs pos="23000">
                <a:srgbClr val="9AB1CC"/>
              </a:gs>
              <a:gs pos="65000">
                <a:srgbClr val="233C4F"/>
              </a:gs>
            </a:gsLst>
            <a:lin ang="10800000" scaled="1"/>
            <a:tileRect/>
          </a:gra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cxnSp>
        <p:nvCxnSpPr>
          <p:cNvPr id="8" name="Straight Connector 7"/>
          <p:cNvCxnSpPr/>
          <p:nvPr userDrawn="1"/>
        </p:nvCxnSpPr>
        <p:spPr>
          <a:xfrm>
            <a:off x="675576" y="1069547"/>
            <a:ext cx="10972800" cy="0"/>
          </a:xfrm>
          <a:prstGeom prst="line">
            <a:avLst/>
          </a:prstGeom>
          <a:ln w="6350">
            <a:solidFill>
              <a:srgbClr val="365A86"/>
            </a:solidFill>
          </a:ln>
          <a:effectLst/>
        </p:spPr>
        <p:style>
          <a:lnRef idx="2">
            <a:schemeClr val="accent1"/>
          </a:lnRef>
          <a:fillRef idx="0">
            <a:schemeClr val="accent1"/>
          </a:fillRef>
          <a:effectRef idx="1">
            <a:schemeClr val="accent1"/>
          </a:effectRef>
          <a:fontRef idx="minor">
            <a:schemeClr val="tx1"/>
          </a:fontRef>
        </p:style>
      </p:cxnSp>
      <p:sp>
        <p:nvSpPr>
          <p:cNvPr id="9" name="Text Placeholder 14">
            <a:extLst>
              <a:ext uri="{FF2B5EF4-FFF2-40B4-BE49-F238E27FC236}">
                <a16:creationId xmlns:a16="http://schemas.microsoft.com/office/drawing/2014/main" id="{B6B65609-3CC3-442F-8AE9-E85E98EECB2F}"/>
              </a:ext>
            </a:extLst>
          </p:cNvPr>
          <p:cNvSpPr txBox="1">
            <a:spLocks/>
          </p:cNvSpPr>
          <p:nvPr userDrawn="1"/>
        </p:nvSpPr>
        <p:spPr>
          <a:xfrm>
            <a:off x="777177" y="6428872"/>
            <a:ext cx="6730319" cy="297449"/>
          </a:xfrm>
          <a:prstGeom prst="rect">
            <a:avLst/>
          </a:prstGeom>
        </p:spPr>
        <p:txBody>
          <a:bodyPr vert="horz" anchor="ctr"/>
          <a:lstStyle>
            <a:lvl1pPr marL="0" indent="0" algn="l" defTabSz="457200" rtl="0" eaLnBrk="1" latinLnBrk="0" hangingPunct="1">
              <a:spcBef>
                <a:spcPct val="20000"/>
              </a:spcBef>
              <a:buFont typeface="Arial"/>
              <a:buNone/>
              <a:defRPr sz="7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prstClr val="white"/>
                </a:solidFill>
                <a:effectLst/>
                <a:uLnTx/>
                <a:uFillTx/>
                <a:latin typeface="Arial"/>
                <a:ea typeface="+mn-ea"/>
                <a:cs typeface="Arial"/>
              </a:rPr>
              <a:t>© Copyright 2020 Reputation Economy Advisors, LLC All Rights Reserved.</a:t>
            </a:r>
          </a:p>
        </p:txBody>
      </p:sp>
      <p:sp>
        <p:nvSpPr>
          <p:cNvPr id="10" name="Text Placeholder 22">
            <a:extLst>
              <a:ext uri="{FF2B5EF4-FFF2-40B4-BE49-F238E27FC236}">
                <a16:creationId xmlns:a16="http://schemas.microsoft.com/office/drawing/2014/main" id="{0CAB53D4-BFD5-4556-99B2-7234838D27E1}"/>
              </a:ext>
            </a:extLst>
          </p:cNvPr>
          <p:cNvSpPr txBox="1">
            <a:spLocks/>
          </p:cNvSpPr>
          <p:nvPr userDrawn="1"/>
        </p:nvSpPr>
        <p:spPr>
          <a:xfrm>
            <a:off x="11339343" y="6382261"/>
            <a:ext cx="618067" cy="428771"/>
          </a:xfrm>
          <a:prstGeom prst="rect">
            <a:avLst/>
          </a:prstGeom>
        </p:spPr>
        <p:txBody>
          <a:bodyPr vert="horz" lIns="0" tIns="0" rIns="0" bIns="0" anchor="ctr"/>
          <a:lstStyle>
            <a:lvl1pPr marL="0" indent="0" algn="r" defTabSz="457200" rtl="0" eaLnBrk="1" latinLnBrk="0" hangingPunct="1">
              <a:spcBef>
                <a:spcPct val="20000"/>
              </a:spcBef>
              <a:buFont typeface="Arial"/>
              <a:buNone/>
              <a:defRPr sz="7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fld id="{9138E1F4-988A-A04B-9E43-081E3275E611}" type="slidenum">
              <a:rPr kumimoji="0" lang="en-US" sz="900" b="0" i="0" u="none" strike="noStrike" kern="1200" cap="none" spc="0" normalizeH="0" baseline="0" noProof="0" smtClean="0">
                <a:ln>
                  <a:noFill/>
                </a:ln>
                <a:solidFill>
                  <a:srgbClr val="233C4F"/>
                </a:solidFill>
                <a:effectLst/>
                <a:uLnTx/>
                <a:uFillTx/>
                <a:latin typeface="Arial"/>
                <a:ea typeface="+mn-ea"/>
                <a:cs typeface="Arial"/>
              </a:rPr>
              <a:pPr marL="0" marR="0" lvl="0" indent="0" algn="ctr" defTabSz="609585" rtl="0" eaLnBrk="1" fontAlgn="auto" latinLnBrk="0" hangingPunct="1">
                <a:lnSpc>
                  <a:spcPct val="100000"/>
                </a:lnSpc>
                <a:spcBef>
                  <a:spcPct val="20000"/>
                </a:spcBef>
                <a:spcAft>
                  <a:spcPts val="0"/>
                </a:spcAft>
                <a:buClrTx/>
                <a:buSzTx/>
                <a:buFont typeface="Arial"/>
                <a:buNone/>
                <a:tabLst/>
                <a:defRPr/>
              </a:pPr>
              <a:t>‹#›</a:t>
            </a:fld>
            <a:endParaRPr kumimoji="0" lang="en-US" sz="900" b="0" i="0" u="none" strike="noStrike" kern="1200" cap="none" spc="0" normalizeH="0" baseline="0" noProof="0">
              <a:ln>
                <a:noFill/>
              </a:ln>
              <a:solidFill>
                <a:srgbClr val="233C4F"/>
              </a:solidFill>
              <a:effectLst/>
              <a:uLnTx/>
              <a:uFillTx/>
              <a:latin typeface="Arial"/>
              <a:ea typeface="+mn-ea"/>
              <a:cs typeface="Arial"/>
            </a:endParaRPr>
          </a:p>
        </p:txBody>
      </p:sp>
      <p:pic>
        <p:nvPicPr>
          <p:cNvPr id="6" name="Picture 5">
            <a:extLst>
              <a:ext uri="{FF2B5EF4-FFF2-40B4-BE49-F238E27FC236}">
                <a16:creationId xmlns:a16="http://schemas.microsoft.com/office/drawing/2014/main" id="{50B3CFD4-5188-4209-BF6C-E2C4B7345F08}"/>
              </a:ext>
            </a:extLst>
          </p:cNvPr>
          <p:cNvPicPr>
            <a:picLocks noChangeAspect="1"/>
          </p:cNvPicPr>
          <p:nvPr userDrawn="1"/>
        </p:nvPicPr>
        <p:blipFill>
          <a:blip r:embed="rId3"/>
          <a:stretch>
            <a:fillRect/>
          </a:stretch>
        </p:blipFill>
        <p:spPr>
          <a:xfrm>
            <a:off x="403005" y="6425580"/>
            <a:ext cx="336393" cy="292700"/>
          </a:xfrm>
          <a:prstGeom prst="rect">
            <a:avLst/>
          </a:prstGeom>
        </p:spPr>
      </p:pic>
    </p:spTree>
    <p:extLst>
      <p:ext uri="{BB962C8B-B14F-4D97-AF65-F5344CB8AC3E}">
        <p14:creationId xmlns:p14="http://schemas.microsoft.com/office/powerpoint/2010/main" val="1577740886"/>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6A11B8-29C3-BF61-C5E2-D07C10724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9AAD52-3E39-DF25-AB44-11F6C3AC5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470FC-B0E4-440C-BABE-313FF89E3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BCCF3-67AD-D54B-B4C9-AA49E6F451B8}" type="datetimeFigureOut">
              <a:rPr lang="en-US" smtClean="0"/>
              <a:t>12/7/2023</a:t>
            </a:fld>
            <a:endParaRPr lang="en-US"/>
          </a:p>
        </p:txBody>
      </p:sp>
      <p:sp>
        <p:nvSpPr>
          <p:cNvPr id="5" name="Footer Placeholder 4">
            <a:extLst>
              <a:ext uri="{FF2B5EF4-FFF2-40B4-BE49-F238E27FC236}">
                <a16:creationId xmlns:a16="http://schemas.microsoft.com/office/drawing/2014/main" id="{B8D339C4-1B10-7627-4427-9813FF0CB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E30AA-5C2B-D319-1738-CD58190E6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C883B-9FC8-BD46-88BE-6D30DB925E10}" type="slidenum">
              <a:rPr lang="en-US" smtClean="0"/>
              <a:t>‹#›</a:t>
            </a:fld>
            <a:endParaRPr lang="en-US"/>
          </a:p>
        </p:txBody>
      </p:sp>
    </p:spTree>
    <p:extLst>
      <p:ext uri="{BB962C8B-B14F-4D97-AF65-F5344CB8AC3E}">
        <p14:creationId xmlns:p14="http://schemas.microsoft.com/office/powerpoint/2010/main" val="3652193101"/>
      </p:ext>
    </p:extLst>
  </p:cSld>
  <p:clrMap bg1="lt1" tx1="dk1" bg2="lt2" tx2="dk2" accent1="accent1" accent2="accent2" accent3="accent3" accent4="accent4" accent5="accent5" accent6="accent6" hlink="hlink" folHlink="folHlink"/>
  <p:sldLayoutIdLst>
    <p:sldLayoutId id="2147483662" r:id="rId1"/>
    <p:sldLayoutId id="2147483665" r:id="rId2"/>
    <p:sldLayoutId id="2147484124" r:id="rId3"/>
    <p:sldLayoutId id="2147484127" r:id="rId4"/>
    <p:sldLayoutId id="2147484128" r:id="rId5"/>
    <p:sldLayoutId id="21474841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909CC-C793-5346-9F93-633153667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58F762-414C-6041-B844-1ADAF487C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F8DFF-7188-D747-A891-7E984BD0F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F5FF3-D7FC-244A-92C1-1D9008698D82}" type="datetimeFigureOut">
              <a:rPr lang="en-US" smtClean="0"/>
              <a:t>12/7/2023</a:t>
            </a:fld>
            <a:endParaRPr lang="en-US"/>
          </a:p>
        </p:txBody>
      </p:sp>
      <p:sp>
        <p:nvSpPr>
          <p:cNvPr id="5" name="Footer Placeholder 4">
            <a:extLst>
              <a:ext uri="{FF2B5EF4-FFF2-40B4-BE49-F238E27FC236}">
                <a16:creationId xmlns:a16="http://schemas.microsoft.com/office/drawing/2014/main" id="{52D572BC-5F3A-F940-80D4-5666F7033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3E688E-5E97-094A-BA04-69ECE76A0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C3709-F370-6741-9A33-699474BA263B}" type="slidenum">
              <a:rPr lang="en-US" smtClean="0"/>
              <a:t>‹#›</a:t>
            </a:fld>
            <a:endParaRPr lang="en-US"/>
          </a:p>
        </p:txBody>
      </p:sp>
    </p:spTree>
    <p:extLst>
      <p:ext uri="{BB962C8B-B14F-4D97-AF65-F5344CB8AC3E}">
        <p14:creationId xmlns:p14="http://schemas.microsoft.com/office/powerpoint/2010/main" val="2821816759"/>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b="1" i="0" kern="1200">
          <a:solidFill>
            <a:schemeClr val="tx2"/>
          </a:solidFill>
          <a:latin typeface="Rajdhani SemiBold" panose="02000000000000000000" pitchFamily="2" charset="77"/>
          <a:ea typeface="+mj-ea"/>
          <a:cs typeface="Rajdhani SemiBold" panose="02000000000000000000"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9C226-0915-41DC-A8E1-EA4522E141C2}" type="datetimeFigureOut">
              <a:rPr lang="en-US" smtClean="0"/>
              <a:t>12/7/2023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ACA8C-E1A9-4DE2-8F25-B90CA3A4FE23}" type="slidenum">
              <a:rPr lang="en-US" smtClean="0"/>
              <a:t>‹#›</a:t>
            </a:fld>
            <a:endParaRPr lang="en-US"/>
          </a:p>
        </p:txBody>
      </p:sp>
    </p:spTree>
    <p:extLst>
      <p:ext uri="{BB962C8B-B14F-4D97-AF65-F5344CB8AC3E}">
        <p14:creationId xmlns:p14="http://schemas.microsoft.com/office/powerpoint/2010/main" val="3356341185"/>
      </p:ext>
    </p:extLst>
  </p:cSld>
  <p:clrMap bg1="lt1" tx1="dk1" bg2="lt2" tx2="dk2" accent1="accent1" accent2="accent2" accent3="accent3" accent4="accent4" accent5="accent5" accent6="accent6" hlink="hlink" folHlink="folHlink"/>
  <p:sldLayoutIdLst>
    <p:sldLayoutId id="21474841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3.jpeg"/><Relationship Id="rId7"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56DFAD-A05F-025D-F67F-E5C83E047BBF}"/>
              </a:ext>
            </a:extLst>
          </p:cNvPr>
          <p:cNvSpPr>
            <a:spLocks noGrp="1"/>
          </p:cNvSpPr>
          <p:nvPr>
            <p:ph type="subTitle" idx="1"/>
          </p:nvPr>
        </p:nvSpPr>
        <p:spPr>
          <a:xfrm>
            <a:off x="2562777" y="5716064"/>
            <a:ext cx="8979017" cy="533734"/>
          </a:xfrm>
        </p:spPr>
        <p:txBody>
          <a:bodyPr vert="horz" lIns="91440" tIns="45720" rIns="91440" bIns="45720" rtlCol="0" anchor="t">
            <a:noAutofit/>
          </a:bodyPr>
          <a:lstStyle/>
          <a:p>
            <a:r>
              <a:rPr lang="en-US" dirty="0">
                <a:latin typeface="Stratum1 Bd"/>
              </a:rPr>
              <a:t>The Office of General Counsel: </a:t>
            </a:r>
            <a:r>
              <a:rPr lang="en-US" dirty="0"/>
              <a:t>IT 3350 Cyber Law</a:t>
            </a:r>
          </a:p>
        </p:txBody>
      </p:sp>
      <p:pic>
        <p:nvPicPr>
          <p:cNvPr id="4" name="Picture 3">
            <a:extLst>
              <a:ext uri="{FF2B5EF4-FFF2-40B4-BE49-F238E27FC236}">
                <a16:creationId xmlns:a16="http://schemas.microsoft.com/office/drawing/2014/main" id="{54729B72-3C85-810B-EF54-C7A4BFECD79E}"/>
              </a:ext>
            </a:extLst>
          </p:cNvPr>
          <p:cNvPicPr>
            <a:picLocks noChangeAspect="1"/>
          </p:cNvPicPr>
          <p:nvPr/>
        </p:nvPicPr>
        <p:blipFill>
          <a:blip r:embed="rId3"/>
          <a:stretch>
            <a:fillRect/>
          </a:stretch>
        </p:blipFill>
        <p:spPr>
          <a:xfrm>
            <a:off x="5117283" y="5017061"/>
            <a:ext cx="6424511" cy="584046"/>
          </a:xfrm>
          <a:prstGeom prst="rect">
            <a:avLst/>
          </a:prstGeom>
        </p:spPr>
      </p:pic>
    </p:spTree>
    <p:extLst>
      <p:ext uri="{BB962C8B-B14F-4D97-AF65-F5344CB8AC3E}">
        <p14:creationId xmlns:p14="http://schemas.microsoft.com/office/powerpoint/2010/main" val="67755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1353B2-8193-D665-78FF-A09C93935A5A}"/>
              </a:ext>
            </a:extLst>
          </p:cNvPr>
          <p:cNvSpPr txBox="1"/>
          <p:nvPr/>
        </p:nvSpPr>
        <p:spPr>
          <a:xfrm>
            <a:off x="400873" y="1893572"/>
            <a:ext cx="4317431" cy="3970318"/>
          </a:xfrm>
          <a:prstGeom prst="rect">
            <a:avLst/>
          </a:prstGeom>
          <a:noFill/>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1pPr>
            <a:lvl2pPr marL="0" marR="0" indent="1143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2pPr>
            <a:lvl3pPr marL="0" marR="0" indent="2286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3pPr>
            <a:lvl4pPr marL="0" marR="0" indent="3429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4pPr>
            <a:lvl5pPr marL="0" marR="0" indent="4572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5pPr>
            <a:lvl6pPr marL="0" marR="0" indent="5715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6pPr>
            <a:lvl7pPr marL="0" marR="0" indent="6858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7pPr>
            <a:lvl8pPr marL="0" marR="0" indent="8001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8pPr>
            <a:lvl9pPr marL="0" marR="0" indent="914400" algn="ctr" defTabSz="412750" rtl="0" fontAlgn="auto" latinLnBrk="0" hangingPunct="0">
              <a:lnSpc>
                <a:spcPct val="100000"/>
              </a:lnSpc>
              <a:spcBef>
                <a:spcPts val="0"/>
              </a:spcBef>
              <a:spcAft>
                <a:spcPts val="0"/>
              </a:spcAft>
              <a:buClrTx/>
              <a:buSzTx/>
              <a:buFontTx/>
              <a:buNone/>
              <a:tabLst/>
              <a:defRPr kumimoji="0" sz="1500" b="0" i="0" u="none" strike="noStrike" cap="none" spc="0" normalizeH="0" baseline="0">
                <a:ln>
                  <a:noFill/>
                </a:ln>
                <a:solidFill>
                  <a:srgbClr val="000000"/>
                </a:solidFill>
                <a:effectLst/>
                <a:uFillTx/>
                <a:latin typeface="+mn-lt"/>
                <a:ea typeface="+mn-ea"/>
                <a:cs typeface="+mn-cs"/>
                <a:sym typeface="Rajdhani Bol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5D38"/>
                </a:solidFill>
                <a:effectLst/>
                <a:uLnTx/>
                <a:uFillTx/>
                <a:latin typeface="Montserrat" panose="020F0502020204030204" pitchFamily="34" charset="0"/>
                <a:ea typeface="+mn-ea"/>
                <a:cs typeface="+mn-cs"/>
              </a:rPr>
              <a:t>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Provide Accessible, Flexible, and Affordable Education in an Environment that is Inclusive for </a:t>
            </a:r>
            <a:r>
              <a:rPr lang="en-US" sz="1800" dirty="0">
                <a:solidFill>
                  <a:srgbClr val="404040"/>
                </a:solidFill>
                <a:latin typeface="Arial" panose="020B0604020202020204" pitchFamily="34" charset="0"/>
              </a:rPr>
              <a: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275D38"/>
                </a:solidFill>
                <a:latin typeface="Montserrat" pitchFamily="2" charset="77"/>
              </a:rPr>
              <a:t>Engage: </a:t>
            </a:r>
            <a:endParaRPr kumimoji="0" lang="en-US" sz="1800" b="1" i="0" u="none" strike="noStrike" kern="1200" cap="none" spc="0" normalizeH="0" baseline="0" noProof="0" dirty="0">
              <a:ln>
                <a:noFill/>
              </a:ln>
              <a:solidFill>
                <a:srgbClr val="275D38"/>
              </a:solidFill>
              <a:effectLst/>
              <a:uLnTx/>
              <a:uFillTx/>
              <a:latin typeface="Montserrat"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Strengthen </a:t>
            </a:r>
            <a:r>
              <a:rPr lang="en-US" sz="1800" dirty="0">
                <a:solidFill>
                  <a:srgbClr val="404040"/>
                </a:solidFill>
                <a:latin typeface="Arial" panose="020B0604020202020204" pitchFamily="34" charset="0"/>
              </a:rPr>
              <a:t>Student Learning and Societal Impact Through Collaboration with Community and Industry</a:t>
            </a:r>
            <a:r>
              <a:rPr kumimoji="0" lang="en-US" sz="1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0404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5D38"/>
                </a:solidFill>
                <a:effectLst/>
                <a:uLnTx/>
                <a:uFillTx/>
                <a:latin typeface="Montserrat" pitchFamily="2" charset="77"/>
                <a:ea typeface="+mn-ea"/>
                <a:cs typeface="+mn-cs"/>
              </a:rPr>
              <a:t>Achieve: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04040"/>
                </a:solidFill>
                <a:latin typeface="Arial" panose="020B0604020202020204" pitchFamily="34" charset="0"/>
              </a:rPr>
              <a:t>Enhance Student Success Through Improved Recruitment, Retention, </a:t>
            </a:r>
            <a:br>
              <a:rPr lang="en-US" sz="1800" dirty="0">
                <a:solidFill>
                  <a:srgbClr val="404040"/>
                </a:solidFill>
                <a:latin typeface="Arial" panose="020B0604020202020204" pitchFamily="34" charset="0"/>
              </a:rPr>
            </a:br>
            <a:r>
              <a:rPr lang="en-US" sz="1800" dirty="0">
                <a:solidFill>
                  <a:srgbClr val="404040"/>
                </a:solidFill>
                <a:latin typeface="Arial" panose="020B0604020202020204" pitchFamily="34" charset="0"/>
              </a:rPr>
              <a:t>and Completion.</a:t>
            </a:r>
          </a:p>
        </p:txBody>
      </p:sp>
      <p:pic>
        <p:nvPicPr>
          <p:cNvPr id="1026" name="Picture 2" descr="UVU building concept art">
            <a:extLst>
              <a:ext uri="{FF2B5EF4-FFF2-40B4-BE49-F238E27FC236}">
                <a16:creationId xmlns:a16="http://schemas.microsoft.com/office/drawing/2014/main" id="{BE2945EA-8B16-142F-EC5F-B4125C548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14" y="0"/>
            <a:ext cx="6872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0BF8F4A4-4DB3-7D95-61A8-ECFC50947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62" y="425937"/>
            <a:ext cx="5791638" cy="1467635"/>
          </a:xfrm>
          <a:prstGeom prst="rect">
            <a:avLst/>
          </a:prstGeom>
        </p:spPr>
      </p:pic>
    </p:spTree>
    <p:extLst>
      <p:ext uri="{BB962C8B-B14F-4D97-AF65-F5344CB8AC3E}">
        <p14:creationId xmlns:p14="http://schemas.microsoft.com/office/powerpoint/2010/main" val="151057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B71F9-A242-22F0-6C2D-9BF3B8117B3E}"/>
              </a:ext>
            </a:extLst>
          </p:cNvPr>
          <p:cNvSpPr>
            <a:spLocks noGrp="1"/>
          </p:cNvSpPr>
          <p:nvPr>
            <p:ph type="title"/>
          </p:nvPr>
        </p:nvSpPr>
        <p:spPr>
          <a:xfrm>
            <a:off x="5913108" y="200952"/>
            <a:ext cx="5481505" cy="896563"/>
          </a:xfrm>
        </p:spPr>
        <p:txBody>
          <a:bodyPr/>
          <a:lstStyle/>
          <a:p>
            <a:pPr algn="ctr"/>
            <a:r>
              <a:rPr lang="en-US" dirty="0">
                <a:latin typeface="Aptos" panose="020B0004020202020204" pitchFamily="34" charset="0"/>
              </a:rPr>
              <a:t>FY24 Priorities </a:t>
            </a:r>
          </a:p>
        </p:txBody>
      </p:sp>
      <p:sp>
        <p:nvSpPr>
          <p:cNvPr id="4" name="Picture Placeholder 3">
            <a:extLst>
              <a:ext uri="{FF2B5EF4-FFF2-40B4-BE49-F238E27FC236}">
                <a16:creationId xmlns:a16="http://schemas.microsoft.com/office/drawing/2014/main" id="{1F2356EC-6D2E-9851-D8F8-4AE6EEB5ECD0}"/>
              </a:ext>
            </a:extLst>
          </p:cNvPr>
          <p:cNvSpPr>
            <a:spLocks noGrp="1"/>
          </p:cNvSpPr>
          <p:nvPr>
            <p:ph type="pic" idx="13"/>
          </p:nvPr>
        </p:nvSpPr>
        <p:spPr/>
        <p:txBody>
          <a:bodyPr/>
          <a:lstStyle/>
          <a:p>
            <a:endParaRPr lang="en-US" dirty="0"/>
          </a:p>
        </p:txBody>
      </p:sp>
      <p:sp>
        <p:nvSpPr>
          <p:cNvPr id="5" name="Text Placeholder 4">
            <a:extLst>
              <a:ext uri="{FF2B5EF4-FFF2-40B4-BE49-F238E27FC236}">
                <a16:creationId xmlns:a16="http://schemas.microsoft.com/office/drawing/2014/main" id="{DD08E8B3-3714-9920-E19B-068C943D583E}"/>
              </a:ext>
            </a:extLst>
          </p:cNvPr>
          <p:cNvSpPr>
            <a:spLocks noGrp="1"/>
          </p:cNvSpPr>
          <p:nvPr>
            <p:ph type="body" idx="14"/>
          </p:nvPr>
        </p:nvSpPr>
        <p:spPr>
          <a:xfrm>
            <a:off x="5525730" y="1243385"/>
            <a:ext cx="6256262" cy="5219700"/>
          </a:xfrm>
        </p:spPr>
        <p:txBody>
          <a:bodyPr>
            <a:normAutofit fontScale="77500" lnSpcReduction="20000"/>
          </a:bodyPr>
          <a:lstStyle/>
          <a:p>
            <a:r>
              <a:rPr lang="en-US" sz="2900" b="1" dirty="0">
                <a:latin typeface="Aptos" panose="020B0004020202020204" pitchFamily="34" charset="0"/>
              </a:rPr>
              <a:t>Include</a:t>
            </a:r>
          </a:p>
          <a:p>
            <a:pPr marL="342900" indent="-342900">
              <a:buFont typeface="Arial" panose="020B0604020202020204" pitchFamily="34" charset="0"/>
              <a:buChar char="•"/>
            </a:pPr>
            <a:r>
              <a:rPr lang="en-US" sz="2900" dirty="0">
                <a:latin typeface="Aptos" panose="020B0004020202020204" pitchFamily="34" charset="0"/>
              </a:rPr>
              <a:t>Draft updated anti-discrimination policies </a:t>
            </a:r>
          </a:p>
          <a:p>
            <a:endParaRPr lang="en-US" sz="2900" dirty="0">
              <a:latin typeface="Aptos" panose="020B0004020202020204" pitchFamily="34" charset="0"/>
            </a:endParaRPr>
          </a:p>
          <a:p>
            <a:r>
              <a:rPr lang="en-US" sz="2900" b="1" dirty="0">
                <a:latin typeface="Aptos" panose="020B0004020202020204" pitchFamily="34" charset="0"/>
              </a:rPr>
              <a:t>Engage</a:t>
            </a:r>
          </a:p>
          <a:p>
            <a:pPr marL="342900" indent="-342900">
              <a:buFont typeface="Arial" panose="020B0604020202020204" pitchFamily="34" charset="0"/>
              <a:buChar char="•"/>
            </a:pPr>
            <a:r>
              <a:rPr lang="en-US" sz="2900" dirty="0">
                <a:latin typeface="Aptos" panose="020B0004020202020204" pitchFamily="34" charset="0"/>
              </a:rPr>
              <a:t>Support and facilitate the Vineyard buildout</a:t>
            </a:r>
          </a:p>
          <a:p>
            <a:endParaRPr lang="en-US" sz="2900" dirty="0">
              <a:latin typeface="Aptos" panose="020B0004020202020204" pitchFamily="34" charset="0"/>
            </a:endParaRPr>
          </a:p>
          <a:p>
            <a:r>
              <a:rPr lang="en-US" sz="2900" b="1" dirty="0">
                <a:latin typeface="Aptos" panose="020B0004020202020204" pitchFamily="34" charset="0"/>
              </a:rPr>
              <a:t>Achieve</a:t>
            </a:r>
          </a:p>
          <a:p>
            <a:pPr marL="342900" indent="-342900">
              <a:buFont typeface="Arial" panose="020B0604020202020204" pitchFamily="34" charset="0"/>
              <a:buChar char="•"/>
            </a:pPr>
            <a:r>
              <a:rPr lang="en-US" sz="2900" dirty="0">
                <a:latin typeface="Aptos" panose="020B0004020202020204" pitchFamily="34" charset="0"/>
              </a:rPr>
              <a:t>Continue to deliver timely, relevant trainings</a:t>
            </a:r>
          </a:p>
          <a:p>
            <a:pPr marL="342900" indent="-342900">
              <a:buFont typeface="Arial" panose="020B0604020202020204" pitchFamily="34" charset="0"/>
              <a:buChar char="•"/>
            </a:pPr>
            <a:r>
              <a:rPr lang="en-US" sz="2900" dirty="0">
                <a:latin typeface="Aptos" panose="020B0004020202020204" pitchFamily="34" charset="0"/>
              </a:rPr>
              <a:t>Facilitate faculty and student innovation</a:t>
            </a:r>
          </a:p>
          <a:p>
            <a:endParaRPr lang="en-US" sz="2900" dirty="0">
              <a:latin typeface="Aptos" panose="020B0004020202020204" pitchFamily="34" charset="0"/>
            </a:endParaRPr>
          </a:p>
          <a:p>
            <a:r>
              <a:rPr lang="en-US" sz="2900" b="1" dirty="0">
                <a:latin typeface="Aptos" panose="020B0004020202020204" pitchFamily="34" charset="0"/>
              </a:rPr>
              <a:t>Operational Effectiveness</a:t>
            </a:r>
          </a:p>
          <a:p>
            <a:pPr marL="342900" indent="-342900">
              <a:buFont typeface="Arial" panose="020B0604020202020204" pitchFamily="34" charset="0"/>
              <a:buChar char="•"/>
            </a:pPr>
            <a:r>
              <a:rPr lang="en-US" sz="2900" dirty="0">
                <a:latin typeface="Aptos" panose="020B0004020202020204" pitchFamily="34" charset="0"/>
              </a:rPr>
              <a:t>ERM dashboard</a:t>
            </a:r>
          </a:p>
          <a:p>
            <a:pPr marL="342900" indent="-342900">
              <a:buFont typeface="Arial" panose="020B0604020202020204" pitchFamily="34" charset="0"/>
              <a:buChar char="•"/>
            </a:pPr>
            <a:r>
              <a:rPr lang="en-US" sz="2900" dirty="0">
                <a:latin typeface="Aptos" panose="020B0004020202020204" pitchFamily="34" charset="0"/>
              </a:rPr>
              <a:t>Policy dashboard</a:t>
            </a:r>
          </a:p>
          <a:p>
            <a:pPr marL="342900" indent="-342900">
              <a:buFont typeface="Arial" panose="020B0604020202020204" pitchFamily="34" charset="0"/>
              <a:buChar char="•"/>
            </a:pPr>
            <a:r>
              <a:rPr lang="en-US" sz="2900" dirty="0">
                <a:latin typeface="Aptos" panose="020B0004020202020204" pitchFamily="34" charset="0"/>
              </a:rPr>
              <a:t>Contract template updates </a:t>
            </a:r>
          </a:p>
          <a:p>
            <a:endParaRPr lang="en-US" sz="2000" dirty="0">
              <a:latin typeface="Aptos" panose="020B0004020202020204" pitchFamily="34" charset="0"/>
            </a:endParaRPr>
          </a:p>
        </p:txBody>
      </p:sp>
      <p:pic>
        <p:nvPicPr>
          <p:cNvPr id="4100" name="Picture 4" descr="Hot Ones: The Game Show (TV Series 2020– ) - IMDb">
            <a:extLst>
              <a:ext uri="{FF2B5EF4-FFF2-40B4-BE49-F238E27FC236}">
                <a16:creationId xmlns:a16="http://schemas.microsoft.com/office/drawing/2014/main" id="{9A873211-3C6C-E577-3DC8-27057339A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31" y="0"/>
            <a:ext cx="4630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6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0549-0FA6-72B4-A4B6-038A147AA40C}"/>
              </a:ext>
            </a:extLst>
          </p:cNvPr>
          <p:cNvSpPr>
            <a:spLocks noGrp="1"/>
          </p:cNvSpPr>
          <p:nvPr>
            <p:ph type="ctrTitle"/>
          </p:nvPr>
        </p:nvSpPr>
        <p:spPr>
          <a:xfrm>
            <a:off x="1272618" y="2472179"/>
            <a:ext cx="9646763" cy="1913641"/>
          </a:xfrm>
        </p:spPr>
        <p:txBody>
          <a:bodyPr>
            <a:normAutofit fontScale="90000"/>
          </a:bodyPr>
          <a:lstStyle/>
          <a:p>
            <a:r>
              <a:rPr lang="en-US" dirty="0">
                <a:latin typeface="Aptos" panose="020B0004020202020204" pitchFamily="34" charset="0"/>
              </a:rPr>
              <a:t>“It looks like OGC has a lot of moolah. What’s up with that?”</a:t>
            </a:r>
          </a:p>
        </p:txBody>
      </p:sp>
    </p:spTree>
    <p:extLst>
      <p:ext uri="{BB962C8B-B14F-4D97-AF65-F5344CB8AC3E}">
        <p14:creationId xmlns:p14="http://schemas.microsoft.com/office/powerpoint/2010/main" val="62946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2835F8CE-99BB-B5FF-DB7C-F9CEB8F3FB23}"/>
              </a:ext>
            </a:extLst>
          </p:cNvPr>
          <p:cNvGraphicFramePr/>
          <p:nvPr>
            <p:extLst>
              <p:ext uri="{D42A27DB-BD31-4B8C-83A1-F6EECF244321}">
                <p14:modId xmlns:p14="http://schemas.microsoft.com/office/powerpoint/2010/main" val="1296587652"/>
              </p:ext>
            </p:extLst>
          </p:nvPr>
        </p:nvGraphicFramePr>
        <p:xfrm>
          <a:off x="307941" y="-48491"/>
          <a:ext cx="11576115" cy="6954982"/>
        </p:xfrm>
        <a:graphic>
          <a:graphicData uri="http://schemas.openxmlformats.org/drawingml/2006/chart">
            <c:chart xmlns:c="http://schemas.openxmlformats.org/drawingml/2006/chart" xmlns:r="http://schemas.openxmlformats.org/officeDocument/2006/relationships" r:id="rId3"/>
          </a:graphicData>
        </a:graphic>
      </p:graphicFrame>
      <p:pic>
        <p:nvPicPr>
          <p:cNvPr id="5122" name="Picture 2" descr="30+ Mucho Nacho Jalapeno Hot Pepper Seeds Heirloom Non-GMO, Capsicum annuum, Spicy, Super Delicious and Fragrant! from USA">
            <a:extLst>
              <a:ext uri="{FF2B5EF4-FFF2-40B4-BE49-F238E27FC236}">
                <a16:creationId xmlns:a16="http://schemas.microsoft.com/office/drawing/2014/main" id="{09865DBD-7C79-0E76-0306-DC9A3475B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622" y="3761510"/>
            <a:ext cx="1192751" cy="110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4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0549-0FA6-72B4-A4B6-038A147AA40C}"/>
              </a:ext>
            </a:extLst>
          </p:cNvPr>
          <p:cNvSpPr>
            <a:spLocks noGrp="1"/>
          </p:cNvSpPr>
          <p:nvPr>
            <p:ph type="ctrTitle"/>
          </p:nvPr>
        </p:nvSpPr>
        <p:spPr>
          <a:xfrm>
            <a:off x="1272618" y="2472179"/>
            <a:ext cx="9646763" cy="1913641"/>
          </a:xfrm>
        </p:spPr>
        <p:txBody>
          <a:bodyPr>
            <a:normAutofit fontScale="90000"/>
          </a:bodyPr>
          <a:lstStyle/>
          <a:p>
            <a:r>
              <a:rPr lang="en-US" dirty="0">
                <a:latin typeface="Aptos" panose="020B0004020202020204" pitchFamily="34" charset="0"/>
              </a:rPr>
              <a:t>“So what did you do with all that money, and how do you measure success?”</a:t>
            </a:r>
          </a:p>
        </p:txBody>
      </p:sp>
    </p:spTree>
    <p:extLst>
      <p:ext uri="{BB962C8B-B14F-4D97-AF65-F5344CB8AC3E}">
        <p14:creationId xmlns:p14="http://schemas.microsoft.com/office/powerpoint/2010/main" val="277869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The 15 Best Hot Ones Guests, Ranked">
            <a:extLst>
              <a:ext uri="{FF2B5EF4-FFF2-40B4-BE49-F238E27FC236}">
                <a16:creationId xmlns:a16="http://schemas.microsoft.com/office/drawing/2014/main" id="{2E7A66BF-ED80-734B-7486-5EE7100CF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14" r="-2" b="1801"/>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Maya Rudolph's 'Hot Ones' Scene in 'Loot' is a Fiery Treat">
            <a:extLst>
              <a:ext uri="{FF2B5EF4-FFF2-40B4-BE49-F238E27FC236}">
                <a16:creationId xmlns:a16="http://schemas.microsoft.com/office/drawing/2014/main" id="{C8E8F712-9B90-59DA-9386-C33651926E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15" r="1" b="1"/>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he best Hot Ones episodes: These celebs are our favorites to watch - The  Manual">
            <a:extLst>
              <a:ext uri="{FF2B5EF4-FFF2-40B4-BE49-F238E27FC236}">
                <a16:creationId xmlns:a16="http://schemas.microsoft.com/office/drawing/2014/main" id="{BB06F1FC-4326-CC15-82A3-6F920B6595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58" r="2" b="3718"/>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Billie Eilish gets fiery on 'Hot Ones'. | Coup De Main Magazine">
            <a:extLst>
              <a:ext uri="{FF2B5EF4-FFF2-40B4-BE49-F238E27FC236}">
                <a16:creationId xmlns:a16="http://schemas.microsoft.com/office/drawing/2014/main" id="{142E8B23-BBB1-D504-AAE6-D98BE61B67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21316"/>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3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E978FA-4340-45AC-2941-B0534E25272B}"/>
              </a:ext>
            </a:extLst>
          </p:cNvPr>
          <p:cNvSpPr>
            <a:spLocks noGrp="1"/>
          </p:cNvSpPr>
          <p:nvPr>
            <p:ph type="title"/>
          </p:nvPr>
        </p:nvSpPr>
        <p:spPr>
          <a:xfrm>
            <a:off x="5865943" y="139453"/>
            <a:ext cx="5481505" cy="896563"/>
          </a:xfrm>
        </p:spPr>
        <p:txBody>
          <a:bodyPr/>
          <a:lstStyle/>
          <a:p>
            <a:pPr algn="ctr"/>
            <a:r>
              <a:rPr lang="en-US" dirty="0">
                <a:latin typeface="Aptos" panose="020B0004020202020204" pitchFamily="34" charset="0"/>
              </a:rPr>
              <a:t>Metrics</a:t>
            </a:r>
          </a:p>
        </p:txBody>
      </p:sp>
      <p:sp>
        <p:nvSpPr>
          <p:cNvPr id="9" name="Text Placeholder 8">
            <a:extLst>
              <a:ext uri="{FF2B5EF4-FFF2-40B4-BE49-F238E27FC236}">
                <a16:creationId xmlns:a16="http://schemas.microsoft.com/office/drawing/2014/main" id="{830DC220-539E-53CA-4230-EE5A7E129DCB}"/>
              </a:ext>
            </a:extLst>
          </p:cNvPr>
          <p:cNvSpPr>
            <a:spLocks noGrp="1"/>
          </p:cNvSpPr>
          <p:nvPr>
            <p:ph type="body" idx="14"/>
          </p:nvPr>
        </p:nvSpPr>
        <p:spPr>
          <a:xfrm>
            <a:off x="5581925" y="998305"/>
            <a:ext cx="6319130" cy="5720242"/>
          </a:xfrm>
        </p:spPr>
        <p:txBody>
          <a:bodyPr>
            <a:normAutofit fontScale="92500" lnSpcReduction="10000"/>
          </a:bodyPr>
          <a:lstStyle/>
          <a:p>
            <a:pPr marL="285750" marR="0" indent="-285750">
              <a:lnSpc>
                <a:spcPct val="107000"/>
              </a:lnSpc>
              <a:spcBef>
                <a:spcPts val="600"/>
              </a:spcBef>
              <a:spcAft>
                <a:spcPts val="600"/>
              </a:spcAft>
              <a:buFont typeface="Arial" panose="020B0604020202020204" pitchFamily="34" charset="0"/>
              <a:buChar char="•"/>
            </a:pPr>
            <a:r>
              <a:rPr lang="en-US" dirty="0">
                <a:effectLst/>
                <a:latin typeface="Aptos" panose="020B0004020202020204" pitchFamily="34" charset="0"/>
                <a:ea typeface="Calibri" panose="020F0502020204030204" pitchFamily="34" charset="0"/>
                <a:cs typeface="Times New Roman" panose="02020603050405020304" pitchFamily="18" charset="0"/>
              </a:rPr>
              <a:t>Execute strategic initiatives (trainings, tabletops, etc.)</a:t>
            </a:r>
          </a:p>
          <a:p>
            <a:pPr marL="285750" marR="0" indent="-285750">
              <a:lnSpc>
                <a:spcPct val="107000"/>
              </a:lnSpc>
              <a:spcBef>
                <a:spcPts val="600"/>
              </a:spcBef>
              <a:spcAft>
                <a:spcPts val="600"/>
              </a:spcAft>
              <a:buFont typeface="Arial" panose="020B0604020202020204" pitchFamily="34" charset="0"/>
              <a:buChar char="•"/>
            </a:pPr>
            <a:r>
              <a:rPr lang="en-US" dirty="0">
                <a:effectLst/>
                <a:latin typeface="Aptos" panose="020B0004020202020204" pitchFamily="34" charset="0"/>
                <a:ea typeface="Calibri" panose="020F0502020204030204" pitchFamily="34" charset="0"/>
                <a:cs typeface="Times New Roman" panose="02020603050405020304" pitchFamily="18" charset="0"/>
              </a:rPr>
              <a:t>Deliver digestible, actionable collateral to university decision-makers (checklists, rubrics, templates, etc.)</a:t>
            </a:r>
          </a:p>
          <a:p>
            <a:pPr marL="285750" indent="-285750">
              <a:lnSpc>
                <a:spcPct val="107000"/>
              </a:lnSpc>
              <a:spcBef>
                <a:spcPts val="600"/>
              </a:spcBef>
              <a:spcAft>
                <a:spcPts val="600"/>
              </a:spcAft>
              <a:buFont typeface="Arial" panose="020B0604020202020204" pitchFamily="34" charset="0"/>
              <a:buChar char="•"/>
            </a:pPr>
            <a:r>
              <a:rPr lang="en-US" dirty="0">
                <a:effectLst/>
                <a:latin typeface="Aptos" panose="020B0004020202020204" pitchFamily="34" charset="0"/>
                <a:ea typeface="Calibri" panose="020F0502020204030204" pitchFamily="34" charset="0"/>
                <a:cs typeface="Times New Roman" panose="02020603050405020304" pitchFamily="18" charset="0"/>
              </a:rPr>
              <a:t>Client Satisfaction Surveys - maintain quality interactions (trainings, committee participation, regular 1 on 1s)  </a:t>
            </a:r>
          </a:p>
          <a:p>
            <a:pPr marL="285750" indent="-285750">
              <a:spcBef>
                <a:spcPts val="600"/>
              </a:spcBef>
              <a:spcAft>
                <a:spcPts val="600"/>
              </a:spcAft>
              <a:buFont typeface="Arial" panose="020B0604020202020204" pitchFamily="34" charset="0"/>
              <a:buChar char="•"/>
            </a:pPr>
            <a:r>
              <a:rPr lang="en-US" dirty="0">
                <a:effectLst/>
                <a:latin typeface="Aptos" panose="020B0004020202020204" pitchFamily="34" charset="0"/>
                <a:ea typeface="Calibri" panose="020F0502020204030204" pitchFamily="34" charset="0"/>
              </a:rPr>
              <a:t>Number of annual risk assessments targeted to risks prioritized by UVU Cabinet</a:t>
            </a:r>
          </a:p>
          <a:p>
            <a:pPr marL="285750" indent="-285750">
              <a:spcBef>
                <a:spcPts val="600"/>
              </a:spcBef>
              <a:spcAft>
                <a:spcPts val="600"/>
              </a:spcAft>
              <a:buFont typeface="Arial" panose="020B0604020202020204" pitchFamily="34" charset="0"/>
              <a:buChar char="•"/>
            </a:pPr>
            <a:r>
              <a:rPr lang="en-US" dirty="0">
                <a:latin typeface="Aptos" panose="020B0004020202020204" pitchFamily="34" charset="0"/>
              </a:rPr>
              <a:t>Number of contracts reviewed</a:t>
            </a:r>
          </a:p>
          <a:p>
            <a:pPr marL="285750" indent="-285750">
              <a:spcBef>
                <a:spcPts val="600"/>
              </a:spcBef>
              <a:spcAft>
                <a:spcPts val="600"/>
              </a:spcAft>
              <a:buFont typeface="Arial" panose="020B0604020202020204" pitchFamily="34" charset="0"/>
              <a:buChar char="•"/>
            </a:pPr>
            <a:r>
              <a:rPr lang="en-US" dirty="0">
                <a:latin typeface="Aptos" panose="020B0004020202020204" pitchFamily="34" charset="0"/>
              </a:rPr>
              <a:t>Number of GRAMA requests reviewed </a:t>
            </a:r>
          </a:p>
          <a:p>
            <a:pPr marL="285750" indent="-285750">
              <a:spcBef>
                <a:spcPts val="600"/>
              </a:spcBef>
              <a:spcAft>
                <a:spcPts val="600"/>
              </a:spcAft>
              <a:buFont typeface="Arial" panose="020B0604020202020204" pitchFamily="34" charset="0"/>
              <a:buChar char="•"/>
            </a:pPr>
            <a:r>
              <a:rPr lang="en-US" dirty="0">
                <a:latin typeface="Aptos" panose="020B0004020202020204" pitchFamily="34" charset="0"/>
              </a:rPr>
              <a:t>ER and Title IX cases supported</a:t>
            </a:r>
          </a:p>
          <a:p>
            <a:pPr marL="285750" indent="-285750">
              <a:spcBef>
                <a:spcPts val="600"/>
              </a:spcBef>
              <a:spcAft>
                <a:spcPts val="600"/>
              </a:spcAft>
              <a:buFont typeface="Arial" panose="020B0604020202020204" pitchFamily="34" charset="0"/>
              <a:buChar char="•"/>
            </a:pPr>
            <a:r>
              <a:rPr lang="en-US" dirty="0">
                <a:latin typeface="Aptos" panose="020B0004020202020204" pitchFamily="34" charset="0"/>
              </a:rPr>
              <a:t>Policy activity (revisions, new, deletions, and non-sub changes)</a:t>
            </a:r>
          </a:p>
          <a:p>
            <a:pPr marL="171450" marR="0" lvl="0" indent="-171450">
              <a:lnSpc>
                <a:spcPct val="107000"/>
              </a:lnSpc>
              <a:spcBef>
                <a:spcPts val="0"/>
              </a:spcBef>
              <a:spcAft>
                <a:spcPts val="0"/>
              </a:spcAft>
              <a:buFont typeface="Arial" panose="020B0604020202020204" pitchFamily="34" charset="0"/>
              <a:buChar char="•"/>
            </a:pP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C91D7F26-A1DB-2476-F648-06CCCE53ABA8}"/>
              </a:ext>
            </a:extLst>
          </p:cNvPr>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t="132" b="132"/>
          <a:stretch>
            <a:fillRect/>
          </a:stretch>
        </p:blipFill>
        <p:spPr bwMode="auto">
          <a:xfrm>
            <a:off x="615651" y="117763"/>
            <a:ext cx="46580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0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FEE4F26-6EEB-51DF-B03A-301DB0C62577}"/>
              </a:ext>
            </a:extLst>
          </p:cNvPr>
          <p:cNvGrpSpPr/>
          <p:nvPr/>
        </p:nvGrpSpPr>
        <p:grpSpPr>
          <a:xfrm>
            <a:off x="0" y="725066"/>
            <a:ext cx="12192000" cy="2798695"/>
            <a:chOff x="307158" y="329062"/>
            <a:chExt cx="10712775" cy="2159614"/>
          </a:xfrm>
        </p:grpSpPr>
        <p:grpSp>
          <p:nvGrpSpPr>
            <p:cNvPr id="4" name="Group 3">
              <a:extLst>
                <a:ext uri="{FF2B5EF4-FFF2-40B4-BE49-F238E27FC236}">
                  <a16:creationId xmlns:a16="http://schemas.microsoft.com/office/drawing/2014/main" id="{7E534B1B-FEC0-CC25-6277-104AEA806600}"/>
                </a:ext>
              </a:extLst>
            </p:cNvPr>
            <p:cNvGrpSpPr/>
            <p:nvPr/>
          </p:nvGrpSpPr>
          <p:grpSpPr>
            <a:xfrm>
              <a:off x="307158" y="333004"/>
              <a:ext cx="3802929" cy="2155672"/>
              <a:chOff x="307158" y="333004"/>
              <a:chExt cx="7321984" cy="4401664"/>
            </a:xfrm>
          </p:grpSpPr>
          <p:pic>
            <p:nvPicPr>
              <p:cNvPr id="7170" name="Picture 2" descr="Rick Nielsen">
                <a:extLst>
                  <a:ext uri="{FF2B5EF4-FFF2-40B4-BE49-F238E27FC236}">
                    <a16:creationId xmlns:a16="http://schemas.microsoft.com/office/drawing/2014/main" id="{5F7B3153-6A7C-2398-0064-098FD3618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59" y="333004"/>
                <a:ext cx="2438397" cy="21945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cott Smith">
                <a:extLst>
                  <a:ext uri="{FF2B5EF4-FFF2-40B4-BE49-F238E27FC236}">
                    <a16:creationId xmlns:a16="http://schemas.microsoft.com/office/drawing/2014/main" id="{26D7488C-47E9-BC31-55EE-1087586AE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556" y="333004"/>
                <a:ext cx="2438397" cy="219455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Jeanette Bennett">
                <a:extLst>
                  <a:ext uri="{FF2B5EF4-FFF2-40B4-BE49-F238E27FC236}">
                    <a16:creationId xmlns:a16="http://schemas.microsoft.com/office/drawing/2014/main" id="{0577736D-2AB1-314E-D753-9493CCF19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953" y="333004"/>
                <a:ext cx="2445189" cy="219455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Noel Vallejo">
                <a:extLst>
                  <a:ext uri="{FF2B5EF4-FFF2-40B4-BE49-F238E27FC236}">
                    <a16:creationId xmlns:a16="http://schemas.microsoft.com/office/drawing/2014/main" id="{168A56C9-9757-173C-98C8-C27010F546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58" y="2527561"/>
                <a:ext cx="2445189" cy="2207107"/>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Andrea Clarke">
                <a:extLst>
                  <a:ext uri="{FF2B5EF4-FFF2-40B4-BE49-F238E27FC236}">
                    <a16:creationId xmlns:a16="http://schemas.microsoft.com/office/drawing/2014/main" id="{12BE1645-5572-297E-74BF-EF50F1222E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348" y="2527561"/>
                <a:ext cx="2445190" cy="2203425"/>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Jeremy Hafen">
                <a:extLst>
                  <a:ext uri="{FF2B5EF4-FFF2-40B4-BE49-F238E27FC236}">
                    <a16:creationId xmlns:a16="http://schemas.microsoft.com/office/drawing/2014/main" id="{6231DEB5-66CE-9C1C-1AA3-FE15DEA3BB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0744" y="2523879"/>
                <a:ext cx="2438397" cy="2206971"/>
              </a:xfrm>
              <a:prstGeom prst="rect">
                <a:avLst/>
              </a:prstGeom>
              <a:noFill/>
              <a:extLst>
                <a:ext uri="{909E8E84-426E-40DD-AFC4-6F175D3DCCD1}">
                  <a14:hiddenFill xmlns:a14="http://schemas.microsoft.com/office/drawing/2010/main">
                    <a:solidFill>
                      <a:srgbClr val="FFFFFF"/>
                    </a:solidFill>
                  </a14:hiddenFill>
                </a:ext>
              </a:extLst>
            </p:spPr>
          </p:pic>
        </p:grpSp>
        <p:pic>
          <p:nvPicPr>
            <p:cNvPr id="7190" name="Picture 22" descr="Creating Fun Cybersecurity Tabletop Exercises - Cyber Gladius">
              <a:extLst>
                <a:ext uri="{FF2B5EF4-FFF2-40B4-BE49-F238E27FC236}">
                  <a16:creationId xmlns:a16="http://schemas.microsoft.com/office/drawing/2014/main" id="{A37CDAF6-4A39-AEF2-15E9-5C915DED02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3030" y="329062"/>
              <a:ext cx="3312395" cy="2153803"/>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Utah Valley University Announces New $20 Million Soccer Stadium | News @  UVU | News @ UVU | News @ UVU">
              <a:extLst>
                <a:ext uri="{FF2B5EF4-FFF2-40B4-BE49-F238E27FC236}">
                  <a16:creationId xmlns:a16="http://schemas.microsoft.com/office/drawing/2014/main" id="{40B20980-E188-4D94-90DB-48E2C2B0F3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425" y="329062"/>
              <a:ext cx="3604508" cy="2153803"/>
            </a:xfrm>
            <a:prstGeom prst="rect">
              <a:avLst/>
            </a:prstGeom>
            <a:noFill/>
            <a:extLst>
              <a:ext uri="{909E8E84-426E-40DD-AFC4-6F175D3DCCD1}">
                <a14:hiddenFill xmlns:a14="http://schemas.microsoft.com/office/drawing/2010/main">
                  <a:solidFill>
                    <a:srgbClr val="FFFFFF"/>
                  </a:solidFill>
                </a14:hiddenFill>
              </a:ext>
            </a:extLst>
          </p:spPr>
        </p:pic>
      </p:grpSp>
      <p:pic>
        <p:nvPicPr>
          <p:cNvPr id="7194" name="Picture 26" descr="How to handle conflict of interest concerns in the workplace | HRD Canada">
            <a:extLst>
              <a:ext uri="{FF2B5EF4-FFF2-40B4-BE49-F238E27FC236}">
                <a16:creationId xmlns:a16="http://schemas.microsoft.com/office/drawing/2014/main" id="{7C03F049-B876-F4B6-3134-7840A8E8DD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3" y="3517784"/>
            <a:ext cx="4358114" cy="26033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People &amp; Culture | Utah Valley University">
            <a:extLst>
              <a:ext uri="{FF2B5EF4-FFF2-40B4-BE49-F238E27FC236}">
                <a16:creationId xmlns:a16="http://schemas.microsoft.com/office/drawing/2014/main" id="{E734A6FB-2B65-D41E-6274-E5EE9C3CF7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0008" y="3512502"/>
            <a:ext cx="3763003" cy="260858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D7F5DE53-AB58-87C5-A48F-4ED153978642}"/>
              </a:ext>
            </a:extLst>
          </p:cNvPr>
          <p:cNvGrpSpPr/>
          <p:nvPr/>
        </p:nvGrpSpPr>
        <p:grpSpPr>
          <a:xfrm>
            <a:off x="0" y="-2165"/>
            <a:ext cx="12192000" cy="746034"/>
            <a:chOff x="287124" y="327202"/>
            <a:chExt cx="11617752" cy="746034"/>
          </a:xfrm>
        </p:grpSpPr>
        <p:grpSp>
          <p:nvGrpSpPr>
            <p:cNvPr id="19" name="Group 18">
              <a:extLst>
                <a:ext uri="{FF2B5EF4-FFF2-40B4-BE49-F238E27FC236}">
                  <a16:creationId xmlns:a16="http://schemas.microsoft.com/office/drawing/2014/main" id="{CF555E80-DD56-EC45-7712-9F693EFFDACE}"/>
                </a:ext>
              </a:extLst>
            </p:cNvPr>
            <p:cNvGrpSpPr/>
            <p:nvPr/>
          </p:nvGrpSpPr>
          <p:grpSpPr>
            <a:xfrm>
              <a:off x="287124" y="328446"/>
              <a:ext cx="5923167" cy="744790"/>
              <a:chOff x="287124" y="328446"/>
              <a:chExt cx="5923167" cy="744790"/>
            </a:xfrm>
          </p:grpSpPr>
          <p:grpSp>
            <p:nvGrpSpPr>
              <p:cNvPr id="11" name="Group 10">
                <a:extLst>
                  <a:ext uri="{FF2B5EF4-FFF2-40B4-BE49-F238E27FC236}">
                    <a16:creationId xmlns:a16="http://schemas.microsoft.com/office/drawing/2014/main" id="{13285D4A-EDEE-9126-2757-7F744C982459}"/>
                  </a:ext>
                </a:extLst>
              </p:cNvPr>
              <p:cNvGrpSpPr/>
              <p:nvPr/>
            </p:nvGrpSpPr>
            <p:grpSpPr>
              <a:xfrm>
                <a:off x="287124" y="329275"/>
                <a:ext cx="2961585" cy="742054"/>
                <a:chOff x="287124" y="329275"/>
                <a:chExt cx="2961585" cy="742054"/>
              </a:xfrm>
            </p:grpSpPr>
            <p:grpSp>
              <p:nvGrpSpPr>
                <p:cNvPr id="7" name="Group 6">
                  <a:extLst>
                    <a:ext uri="{FF2B5EF4-FFF2-40B4-BE49-F238E27FC236}">
                      <a16:creationId xmlns:a16="http://schemas.microsoft.com/office/drawing/2014/main" id="{BEE704ED-1E59-58EA-5B5D-42F79435E4C4}"/>
                    </a:ext>
                  </a:extLst>
                </p:cNvPr>
                <p:cNvGrpSpPr/>
                <p:nvPr/>
              </p:nvGrpSpPr>
              <p:grpSpPr>
                <a:xfrm>
                  <a:off x="287124" y="329275"/>
                  <a:ext cx="1480794" cy="741059"/>
                  <a:chOff x="287124" y="329275"/>
                  <a:chExt cx="1480794" cy="741059"/>
                </a:xfrm>
              </p:grpSpPr>
              <p:pic>
                <p:nvPicPr>
                  <p:cNvPr id="7204" name="Picture 36" descr="Jalapeno Chile Pepper - 100 Seeds - Garden Fresh Pack!">
                    <a:extLst>
                      <a:ext uri="{FF2B5EF4-FFF2-40B4-BE49-F238E27FC236}">
                        <a16:creationId xmlns:a16="http://schemas.microsoft.com/office/drawing/2014/main" id="{07D5D0FB-2153-771F-CD54-C80C603123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6" descr="Jalapeno Chile Pepper - 100 Seeds - Garden Fresh Pack!">
                    <a:extLst>
                      <a:ext uri="{FF2B5EF4-FFF2-40B4-BE49-F238E27FC236}">
                        <a16:creationId xmlns:a16="http://schemas.microsoft.com/office/drawing/2014/main" id="{F5E2B3D6-1855-2AC7-A1B3-21A422FC1A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04EEB9C-F199-8FA7-E9C6-EEDAD5378CAE}"/>
                    </a:ext>
                  </a:extLst>
                </p:cNvPr>
                <p:cNvGrpSpPr/>
                <p:nvPr/>
              </p:nvGrpSpPr>
              <p:grpSpPr>
                <a:xfrm>
                  <a:off x="1767915" y="330270"/>
                  <a:ext cx="1480794" cy="741059"/>
                  <a:chOff x="287124" y="329275"/>
                  <a:chExt cx="1480794" cy="741059"/>
                </a:xfrm>
              </p:grpSpPr>
              <p:pic>
                <p:nvPicPr>
                  <p:cNvPr id="9" name="Picture 36" descr="Jalapeno Chile Pepper - 100 Seeds - Garden Fresh Pack!">
                    <a:extLst>
                      <a:ext uri="{FF2B5EF4-FFF2-40B4-BE49-F238E27FC236}">
                        <a16:creationId xmlns:a16="http://schemas.microsoft.com/office/drawing/2014/main" id="{50301F53-E6E5-AFBD-C610-AD747E05FB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Jalapeno Chile Pepper - 100 Seeds - Garden Fresh Pack!">
                    <a:extLst>
                      <a:ext uri="{FF2B5EF4-FFF2-40B4-BE49-F238E27FC236}">
                        <a16:creationId xmlns:a16="http://schemas.microsoft.com/office/drawing/2014/main" id="{2EEA8BF4-1B73-280A-7DEA-59241FB2B5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 11">
                <a:extLst>
                  <a:ext uri="{FF2B5EF4-FFF2-40B4-BE49-F238E27FC236}">
                    <a16:creationId xmlns:a16="http://schemas.microsoft.com/office/drawing/2014/main" id="{D03D0DC0-2DB3-05F5-E128-8F1A78B3FFBD}"/>
                  </a:ext>
                </a:extLst>
              </p:cNvPr>
              <p:cNvGrpSpPr/>
              <p:nvPr/>
            </p:nvGrpSpPr>
            <p:grpSpPr>
              <a:xfrm>
                <a:off x="3248706" y="328446"/>
                <a:ext cx="2961585" cy="744790"/>
                <a:chOff x="287124" y="329275"/>
                <a:chExt cx="2961585" cy="744790"/>
              </a:xfrm>
            </p:grpSpPr>
            <p:grpSp>
              <p:nvGrpSpPr>
                <p:cNvPr id="13" name="Group 12">
                  <a:extLst>
                    <a:ext uri="{FF2B5EF4-FFF2-40B4-BE49-F238E27FC236}">
                      <a16:creationId xmlns:a16="http://schemas.microsoft.com/office/drawing/2014/main" id="{3134DF6B-9412-760A-BFC8-ACB22D7DDA51}"/>
                    </a:ext>
                  </a:extLst>
                </p:cNvPr>
                <p:cNvGrpSpPr/>
                <p:nvPr/>
              </p:nvGrpSpPr>
              <p:grpSpPr>
                <a:xfrm>
                  <a:off x="287124" y="329275"/>
                  <a:ext cx="1480794" cy="744790"/>
                  <a:chOff x="287124" y="329275"/>
                  <a:chExt cx="1480794" cy="744790"/>
                </a:xfrm>
              </p:grpSpPr>
              <p:pic>
                <p:nvPicPr>
                  <p:cNvPr id="17" name="Picture 36" descr="Jalapeno Chile Pepper - 100 Seeds - Garden Fresh Pack!">
                    <a:extLst>
                      <a:ext uri="{FF2B5EF4-FFF2-40B4-BE49-F238E27FC236}">
                        <a16:creationId xmlns:a16="http://schemas.microsoft.com/office/drawing/2014/main" id="{4EC872A7-51E8-CB8D-D3EF-ABC08FD6FF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6" descr="Jalapeno Chile Pepper - 100 Seeds - Garden Fresh Pack!">
                    <a:extLst>
                      <a:ext uri="{FF2B5EF4-FFF2-40B4-BE49-F238E27FC236}">
                        <a16:creationId xmlns:a16="http://schemas.microsoft.com/office/drawing/2014/main" id="{F474933B-9452-B386-6D3A-2EFFC80AAF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4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C0A4E8E0-2C70-3D21-F1DC-6EDC94821770}"/>
                    </a:ext>
                  </a:extLst>
                </p:cNvPr>
                <p:cNvGrpSpPr/>
                <p:nvPr/>
              </p:nvGrpSpPr>
              <p:grpSpPr>
                <a:xfrm>
                  <a:off x="1767915" y="330270"/>
                  <a:ext cx="1480794" cy="741059"/>
                  <a:chOff x="287124" y="329275"/>
                  <a:chExt cx="1480794" cy="741059"/>
                </a:xfrm>
              </p:grpSpPr>
              <p:pic>
                <p:nvPicPr>
                  <p:cNvPr id="15" name="Picture 36" descr="Jalapeno Chile Pepper - 100 Seeds - Garden Fresh Pack!">
                    <a:extLst>
                      <a:ext uri="{FF2B5EF4-FFF2-40B4-BE49-F238E27FC236}">
                        <a16:creationId xmlns:a16="http://schemas.microsoft.com/office/drawing/2014/main" id="{BF9BB7F5-9FC3-74A3-5B6E-5C73DF04AB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6" descr="Jalapeno Chile Pepper - 100 Seeds - Garden Fresh Pack!">
                    <a:extLst>
                      <a:ext uri="{FF2B5EF4-FFF2-40B4-BE49-F238E27FC236}">
                        <a16:creationId xmlns:a16="http://schemas.microsoft.com/office/drawing/2014/main" id="{D0EC07DA-9BE9-CCEB-6E67-DFF3E85CE00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0" name="Group 19">
              <a:extLst>
                <a:ext uri="{FF2B5EF4-FFF2-40B4-BE49-F238E27FC236}">
                  <a16:creationId xmlns:a16="http://schemas.microsoft.com/office/drawing/2014/main" id="{5317E282-F5AC-9FD2-C1F4-2DC0703B6162}"/>
                </a:ext>
              </a:extLst>
            </p:cNvPr>
            <p:cNvGrpSpPr/>
            <p:nvPr/>
          </p:nvGrpSpPr>
          <p:grpSpPr>
            <a:xfrm>
              <a:off x="5981709" y="327202"/>
              <a:ext cx="5923167" cy="742883"/>
              <a:chOff x="287124" y="328446"/>
              <a:chExt cx="5923167" cy="742883"/>
            </a:xfrm>
          </p:grpSpPr>
          <p:grpSp>
            <p:nvGrpSpPr>
              <p:cNvPr id="21" name="Group 20">
                <a:extLst>
                  <a:ext uri="{FF2B5EF4-FFF2-40B4-BE49-F238E27FC236}">
                    <a16:creationId xmlns:a16="http://schemas.microsoft.com/office/drawing/2014/main" id="{D7E7BBBD-5CD5-5467-D3F7-0420201C212E}"/>
                  </a:ext>
                </a:extLst>
              </p:cNvPr>
              <p:cNvGrpSpPr/>
              <p:nvPr/>
            </p:nvGrpSpPr>
            <p:grpSpPr>
              <a:xfrm>
                <a:off x="287124" y="329275"/>
                <a:ext cx="2961585" cy="742054"/>
                <a:chOff x="287124" y="329275"/>
                <a:chExt cx="2961585" cy="742054"/>
              </a:xfrm>
            </p:grpSpPr>
            <p:grpSp>
              <p:nvGrpSpPr>
                <p:cNvPr id="29" name="Group 28">
                  <a:extLst>
                    <a:ext uri="{FF2B5EF4-FFF2-40B4-BE49-F238E27FC236}">
                      <a16:creationId xmlns:a16="http://schemas.microsoft.com/office/drawing/2014/main" id="{2107058F-DAEF-7983-8633-3CFF70D52DA0}"/>
                    </a:ext>
                  </a:extLst>
                </p:cNvPr>
                <p:cNvGrpSpPr/>
                <p:nvPr/>
              </p:nvGrpSpPr>
              <p:grpSpPr>
                <a:xfrm>
                  <a:off x="287124" y="329275"/>
                  <a:ext cx="1480794" cy="741059"/>
                  <a:chOff x="287124" y="329275"/>
                  <a:chExt cx="1480794" cy="741059"/>
                </a:xfrm>
              </p:grpSpPr>
              <p:pic>
                <p:nvPicPr>
                  <p:cNvPr id="33" name="Picture 36" descr="Jalapeno Chile Pepper - 100 Seeds - Garden Fresh Pack!">
                    <a:extLst>
                      <a:ext uri="{FF2B5EF4-FFF2-40B4-BE49-F238E27FC236}">
                        <a16:creationId xmlns:a16="http://schemas.microsoft.com/office/drawing/2014/main" id="{3D596AD3-AA7E-7DB4-2CC5-02328B73A3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Jalapeno Chile Pepper - 100 Seeds - Garden Fresh Pack!">
                    <a:extLst>
                      <a:ext uri="{FF2B5EF4-FFF2-40B4-BE49-F238E27FC236}">
                        <a16:creationId xmlns:a16="http://schemas.microsoft.com/office/drawing/2014/main" id="{95311601-FD76-8590-F2D4-8ECBB2C023C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B31BAD4-E8B1-3A0A-1E3D-EBA25B79F3C3}"/>
                    </a:ext>
                  </a:extLst>
                </p:cNvPr>
                <p:cNvGrpSpPr/>
                <p:nvPr/>
              </p:nvGrpSpPr>
              <p:grpSpPr>
                <a:xfrm>
                  <a:off x="1767915" y="330270"/>
                  <a:ext cx="1480794" cy="741059"/>
                  <a:chOff x="287124" y="329275"/>
                  <a:chExt cx="1480794" cy="741059"/>
                </a:xfrm>
              </p:grpSpPr>
              <p:pic>
                <p:nvPicPr>
                  <p:cNvPr id="31" name="Picture 36" descr="Jalapeno Chile Pepper - 100 Seeds - Garden Fresh Pack!">
                    <a:extLst>
                      <a:ext uri="{FF2B5EF4-FFF2-40B4-BE49-F238E27FC236}">
                        <a16:creationId xmlns:a16="http://schemas.microsoft.com/office/drawing/2014/main" id="{A5796908-5C15-7206-7E57-C79E979AF5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6" descr="Jalapeno Chile Pepper - 100 Seeds - Garden Fresh Pack!">
                    <a:extLst>
                      <a:ext uri="{FF2B5EF4-FFF2-40B4-BE49-F238E27FC236}">
                        <a16:creationId xmlns:a16="http://schemas.microsoft.com/office/drawing/2014/main" id="{FEE2311A-A7A6-4A06-785C-BAFAFC92178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a:extLst>
                  <a:ext uri="{FF2B5EF4-FFF2-40B4-BE49-F238E27FC236}">
                    <a16:creationId xmlns:a16="http://schemas.microsoft.com/office/drawing/2014/main" id="{78F1B30D-FA34-EB0D-F55C-146A9D0E5A4D}"/>
                  </a:ext>
                </a:extLst>
              </p:cNvPr>
              <p:cNvGrpSpPr/>
              <p:nvPr/>
            </p:nvGrpSpPr>
            <p:grpSpPr>
              <a:xfrm>
                <a:off x="3248706" y="328446"/>
                <a:ext cx="2961585" cy="742054"/>
                <a:chOff x="287124" y="329275"/>
                <a:chExt cx="2961585" cy="742054"/>
              </a:xfrm>
            </p:grpSpPr>
            <p:grpSp>
              <p:nvGrpSpPr>
                <p:cNvPr id="23" name="Group 22">
                  <a:extLst>
                    <a:ext uri="{FF2B5EF4-FFF2-40B4-BE49-F238E27FC236}">
                      <a16:creationId xmlns:a16="http://schemas.microsoft.com/office/drawing/2014/main" id="{4088748A-6A6D-BE52-2ABE-CFCDEF1BA726}"/>
                    </a:ext>
                  </a:extLst>
                </p:cNvPr>
                <p:cNvGrpSpPr/>
                <p:nvPr/>
              </p:nvGrpSpPr>
              <p:grpSpPr>
                <a:xfrm>
                  <a:off x="287124" y="329275"/>
                  <a:ext cx="1480794" cy="741059"/>
                  <a:chOff x="287124" y="329275"/>
                  <a:chExt cx="1480794" cy="741059"/>
                </a:xfrm>
              </p:grpSpPr>
              <p:pic>
                <p:nvPicPr>
                  <p:cNvPr id="27" name="Picture 36" descr="Jalapeno Chile Pepper - 100 Seeds - Garden Fresh Pack!">
                    <a:extLst>
                      <a:ext uri="{FF2B5EF4-FFF2-40B4-BE49-F238E27FC236}">
                        <a16:creationId xmlns:a16="http://schemas.microsoft.com/office/drawing/2014/main" id="{ED6A6CA1-6DCB-F171-109E-B5B94E00F4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6" descr="Jalapeno Chile Pepper - 100 Seeds - Garden Fresh Pack!">
                    <a:extLst>
                      <a:ext uri="{FF2B5EF4-FFF2-40B4-BE49-F238E27FC236}">
                        <a16:creationId xmlns:a16="http://schemas.microsoft.com/office/drawing/2014/main" id="{12D483DF-7794-AF57-85B2-E79C7CF481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10C15714-44D0-01C5-B964-BA7A0BD4FCC7}"/>
                    </a:ext>
                  </a:extLst>
                </p:cNvPr>
                <p:cNvGrpSpPr/>
                <p:nvPr/>
              </p:nvGrpSpPr>
              <p:grpSpPr>
                <a:xfrm>
                  <a:off x="1767915" y="330270"/>
                  <a:ext cx="1480794" cy="741059"/>
                  <a:chOff x="287124" y="329275"/>
                  <a:chExt cx="1480794" cy="741059"/>
                </a:xfrm>
              </p:grpSpPr>
              <p:pic>
                <p:nvPicPr>
                  <p:cNvPr id="25" name="Picture 36" descr="Jalapeno Chile Pepper - 100 Seeds - Garden Fresh Pack!">
                    <a:extLst>
                      <a:ext uri="{FF2B5EF4-FFF2-40B4-BE49-F238E27FC236}">
                        <a16:creationId xmlns:a16="http://schemas.microsoft.com/office/drawing/2014/main" id="{D097B54F-B773-2003-3CF2-33CC0D96A2A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6" descr="Jalapeno Chile Pepper - 100 Seeds - Garden Fresh Pack!">
                    <a:extLst>
                      <a:ext uri="{FF2B5EF4-FFF2-40B4-BE49-F238E27FC236}">
                        <a16:creationId xmlns:a16="http://schemas.microsoft.com/office/drawing/2014/main" id="{993765A1-6FF3-02C2-C7C2-A5DE11B9D3A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36" name="Group 35">
            <a:extLst>
              <a:ext uri="{FF2B5EF4-FFF2-40B4-BE49-F238E27FC236}">
                <a16:creationId xmlns:a16="http://schemas.microsoft.com/office/drawing/2014/main" id="{A1CF853C-7782-7004-24CA-2A325E9EFDEB}"/>
              </a:ext>
            </a:extLst>
          </p:cNvPr>
          <p:cNvGrpSpPr/>
          <p:nvPr/>
        </p:nvGrpSpPr>
        <p:grpSpPr>
          <a:xfrm>
            <a:off x="0" y="6104449"/>
            <a:ext cx="12192000" cy="751986"/>
            <a:chOff x="287124" y="327202"/>
            <a:chExt cx="11617752" cy="744127"/>
          </a:xfrm>
        </p:grpSpPr>
        <p:grpSp>
          <p:nvGrpSpPr>
            <p:cNvPr id="37" name="Group 36">
              <a:extLst>
                <a:ext uri="{FF2B5EF4-FFF2-40B4-BE49-F238E27FC236}">
                  <a16:creationId xmlns:a16="http://schemas.microsoft.com/office/drawing/2014/main" id="{B821D412-9421-8B0C-AC46-00E46356C93C}"/>
                </a:ext>
              </a:extLst>
            </p:cNvPr>
            <p:cNvGrpSpPr/>
            <p:nvPr/>
          </p:nvGrpSpPr>
          <p:grpSpPr>
            <a:xfrm>
              <a:off x="287124" y="328446"/>
              <a:ext cx="5923167" cy="742883"/>
              <a:chOff x="287124" y="328446"/>
              <a:chExt cx="5923167" cy="742883"/>
            </a:xfrm>
          </p:grpSpPr>
          <p:grpSp>
            <p:nvGrpSpPr>
              <p:cNvPr id="53" name="Group 52">
                <a:extLst>
                  <a:ext uri="{FF2B5EF4-FFF2-40B4-BE49-F238E27FC236}">
                    <a16:creationId xmlns:a16="http://schemas.microsoft.com/office/drawing/2014/main" id="{A243047E-DD40-8E84-DFD2-8859C2C21D7F}"/>
                  </a:ext>
                </a:extLst>
              </p:cNvPr>
              <p:cNvGrpSpPr/>
              <p:nvPr/>
            </p:nvGrpSpPr>
            <p:grpSpPr>
              <a:xfrm>
                <a:off x="287124" y="329275"/>
                <a:ext cx="2961585" cy="742054"/>
                <a:chOff x="287124" y="329275"/>
                <a:chExt cx="2961585" cy="742054"/>
              </a:xfrm>
            </p:grpSpPr>
            <p:grpSp>
              <p:nvGrpSpPr>
                <p:cNvPr id="61" name="Group 60">
                  <a:extLst>
                    <a:ext uri="{FF2B5EF4-FFF2-40B4-BE49-F238E27FC236}">
                      <a16:creationId xmlns:a16="http://schemas.microsoft.com/office/drawing/2014/main" id="{A9739B04-978E-4084-BDF1-2017932269A8}"/>
                    </a:ext>
                  </a:extLst>
                </p:cNvPr>
                <p:cNvGrpSpPr/>
                <p:nvPr/>
              </p:nvGrpSpPr>
              <p:grpSpPr>
                <a:xfrm>
                  <a:off x="287124" y="329275"/>
                  <a:ext cx="1480794" cy="741059"/>
                  <a:chOff x="287124" y="329275"/>
                  <a:chExt cx="1480794" cy="741059"/>
                </a:xfrm>
              </p:grpSpPr>
              <p:pic>
                <p:nvPicPr>
                  <p:cNvPr id="7169" name="Picture 36" descr="Jalapeno Chile Pepper - 100 Seeds - Garden Fresh Pack!">
                    <a:extLst>
                      <a:ext uri="{FF2B5EF4-FFF2-40B4-BE49-F238E27FC236}">
                        <a16:creationId xmlns:a16="http://schemas.microsoft.com/office/drawing/2014/main" id="{5321A5A5-E05F-7C1C-551C-352F00CA32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6" descr="Jalapeno Chile Pepper - 100 Seeds - Garden Fresh Pack!">
                    <a:extLst>
                      <a:ext uri="{FF2B5EF4-FFF2-40B4-BE49-F238E27FC236}">
                        <a16:creationId xmlns:a16="http://schemas.microsoft.com/office/drawing/2014/main" id="{42B6F981-F65F-ADC5-67A1-DDFDAA7799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2B54EB4D-1F92-D790-96CA-A4880DE9E7A1}"/>
                    </a:ext>
                  </a:extLst>
                </p:cNvPr>
                <p:cNvGrpSpPr/>
                <p:nvPr/>
              </p:nvGrpSpPr>
              <p:grpSpPr>
                <a:xfrm>
                  <a:off x="1767915" y="330270"/>
                  <a:ext cx="1480794" cy="741059"/>
                  <a:chOff x="287124" y="329275"/>
                  <a:chExt cx="1480794" cy="741059"/>
                </a:xfrm>
              </p:grpSpPr>
              <p:pic>
                <p:nvPicPr>
                  <p:cNvPr id="63" name="Picture 36" descr="Jalapeno Chile Pepper - 100 Seeds - Garden Fresh Pack!">
                    <a:extLst>
                      <a:ext uri="{FF2B5EF4-FFF2-40B4-BE49-F238E27FC236}">
                        <a16:creationId xmlns:a16="http://schemas.microsoft.com/office/drawing/2014/main" id="{3CB1546A-BE9E-15B6-5787-AA9280468F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7168" name="Picture 36" descr="Jalapeno Chile Pepper - 100 Seeds - Garden Fresh Pack!">
                    <a:extLst>
                      <a:ext uri="{FF2B5EF4-FFF2-40B4-BE49-F238E27FC236}">
                        <a16:creationId xmlns:a16="http://schemas.microsoft.com/office/drawing/2014/main" id="{E2DC8AD7-5C08-21C3-7D14-FA768E3EC38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4" name="Group 53">
                <a:extLst>
                  <a:ext uri="{FF2B5EF4-FFF2-40B4-BE49-F238E27FC236}">
                    <a16:creationId xmlns:a16="http://schemas.microsoft.com/office/drawing/2014/main" id="{CBF72582-0505-1055-D6F0-225CAF7FA485}"/>
                  </a:ext>
                </a:extLst>
              </p:cNvPr>
              <p:cNvGrpSpPr/>
              <p:nvPr/>
            </p:nvGrpSpPr>
            <p:grpSpPr>
              <a:xfrm>
                <a:off x="3248706" y="328446"/>
                <a:ext cx="2961585" cy="742054"/>
                <a:chOff x="287124" y="329275"/>
                <a:chExt cx="2961585" cy="742054"/>
              </a:xfrm>
            </p:grpSpPr>
            <p:grpSp>
              <p:nvGrpSpPr>
                <p:cNvPr id="55" name="Group 54">
                  <a:extLst>
                    <a:ext uri="{FF2B5EF4-FFF2-40B4-BE49-F238E27FC236}">
                      <a16:creationId xmlns:a16="http://schemas.microsoft.com/office/drawing/2014/main" id="{FF69502A-955B-5524-50E0-5DA750EE506F}"/>
                    </a:ext>
                  </a:extLst>
                </p:cNvPr>
                <p:cNvGrpSpPr/>
                <p:nvPr/>
              </p:nvGrpSpPr>
              <p:grpSpPr>
                <a:xfrm>
                  <a:off x="287124" y="329275"/>
                  <a:ext cx="1480794" cy="741059"/>
                  <a:chOff x="287124" y="329275"/>
                  <a:chExt cx="1480794" cy="741059"/>
                </a:xfrm>
              </p:grpSpPr>
              <p:pic>
                <p:nvPicPr>
                  <p:cNvPr id="59" name="Picture 36" descr="Jalapeno Chile Pepper - 100 Seeds - Garden Fresh Pack!">
                    <a:extLst>
                      <a:ext uri="{FF2B5EF4-FFF2-40B4-BE49-F238E27FC236}">
                        <a16:creationId xmlns:a16="http://schemas.microsoft.com/office/drawing/2014/main" id="{3A264BA6-8E80-352C-A3D5-416DB870E0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6" descr="Jalapeno Chile Pepper - 100 Seeds - Garden Fresh Pack!">
                    <a:extLst>
                      <a:ext uri="{FF2B5EF4-FFF2-40B4-BE49-F238E27FC236}">
                        <a16:creationId xmlns:a16="http://schemas.microsoft.com/office/drawing/2014/main" id="{17AD5C20-EE27-749E-76E8-7235924044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1153B5FA-DDF8-0DC3-1FE4-EABDE0F07388}"/>
                    </a:ext>
                  </a:extLst>
                </p:cNvPr>
                <p:cNvGrpSpPr/>
                <p:nvPr/>
              </p:nvGrpSpPr>
              <p:grpSpPr>
                <a:xfrm>
                  <a:off x="1767915" y="330270"/>
                  <a:ext cx="1480794" cy="741059"/>
                  <a:chOff x="287124" y="329275"/>
                  <a:chExt cx="1480794" cy="741059"/>
                </a:xfrm>
              </p:grpSpPr>
              <p:pic>
                <p:nvPicPr>
                  <p:cNvPr id="57" name="Picture 36" descr="Jalapeno Chile Pepper - 100 Seeds - Garden Fresh Pack!">
                    <a:extLst>
                      <a:ext uri="{FF2B5EF4-FFF2-40B4-BE49-F238E27FC236}">
                        <a16:creationId xmlns:a16="http://schemas.microsoft.com/office/drawing/2014/main" id="{B635E6AC-0BDB-B14D-4D0D-5C54621BD9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6" descr="Jalapeno Chile Pepper - 100 Seeds - Garden Fresh Pack!">
                    <a:extLst>
                      <a:ext uri="{FF2B5EF4-FFF2-40B4-BE49-F238E27FC236}">
                        <a16:creationId xmlns:a16="http://schemas.microsoft.com/office/drawing/2014/main" id="{FC3D2EBD-D51F-BA1C-E8EE-597AB6CAAB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38" name="Group 37">
              <a:extLst>
                <a:ext uri="{FF2B5EF4-FFF2-40B4-BE49-F238E27FC236}">
                  <a16:creationId xmlns:a16="http://schemas.microsoft.com/office/drawing/2014/main" id="{7CFC28A6-B4D2-5B63-FBDB-B280A413D00D}"/>
                </a:ext>
              </a:extLst>
            </p:cNvPr>
            <p:cNvGrpSpPr/>
            <p:nvPr/>
          </p:nvGrpSpPr>
          <p:grpSpPr>
            <a:xfrm>
              <a:off x="5981709" y="327202"/>
              <a:ext cx="5923167" cy="742883"/>
              <a:chOff x="287124" y="328446"/>
              <a:chExt cx="5923167" cy="742883"/>
            </a:xfrm>
          </p:grpSpPr>
          <p:grpSp>
            <p:nvGrpSpPr>
              <p:cNvPr id="39" name="Group 38">
                <a:extLst>
                  <a:ext uri="{FF2B5EF4-FFF2-40B4-BE49-F238E27FC236}">
                    <a16:creationId xmlns:a16="http://schemas.microsoft.com/office/drawing/2014/main" id="{CD4AC2F7-34F0-E375-85EE-E545D35C9DD0}"/>
                  </a:ext>
                </a:extLst>
              </p:cNvPr>
              <p:cNvGrpSpPr/>
              <p:nvPr/>
            </p:nvGrpSpPr>
            <p:grpSpPr>
              <a:xfrm>
                <a:off x="287124" y="329275"/>
                <a:ext cx="2961585" cy="742054"/>
                <a:chOff x="287124" y="329275"/>
                <a:chExt cx="2961585" cy="742054"/>
              </a:xfrm>
            </p:grpSpPr>
            <p:grpSp>
              <p:nvGrpSpPr>
                <p:cNvPr id="47" name="Group 46">
                  <a:extLst>
                    <a:ext uri="{FF2B5EF4-FFF2-40B4-BE49-F238E27FC236}">
                      <a16:creationId xmlns:a16="http://schemas.microsoft.com/office/drawing/2014/main" id="{371760E8-063E-C3D9-7B74-3D30AD1DE855}"/>
                    </a:ext>
                  </a:extLst>
                </p:cNvPr>
                <p:cNvGrpSpPr/>
                <p:nvPr/>
              </p:nvGrpSpPr>
              <p:grpSpPr>
                <a:xfrm>
                  <a:off x="287124" y="329275"/>
                  <a:ext cx="1480794" cy="741059"/>
                  <a:chOff x="287124" y="329275"/>
                  <a:chExt cx="1480794" cy="741059"/>
                </a:xfrm>
              </p:grpSpPr>
              <p:pic>
                <p:nvPicPr>
                  <p:cNvPr id="51" name="Picture 36" descr="Jalapeno Chile Pepper - 100 Seeds - Garden Fresh Pack!">
                    <a:extLst>
                      <a:ext uri="{FF2B5EF4-FFF2-40B4-BE49-F238E27FC236}">
                        <a16:creationId xmlns:a16="http://schemas.microsoft.com/office/drawing/2014/main" id="{2EDD32C2-4BF9-2EA6-494F-7433EA4B5F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6" descr="Jalapeno Chile Pepper - 100 Seeds - Garden Fresh Pack!">
                    <a:extLst>
                      <a:ext uri="{FF2B5EF4-FFF2-40B4-BE49-F238E27FC236}">
                        <a16:creationId xmlns:a16="http://schemas.microsoft.com/office/drawing/2014/main" id="{CBC76ACF-6ACD-9C1D-3DCE-8876E7EA45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1B3B8777-288F-1B16-0DE4-CEA7DF86154D}"/>
                    </a:ext>
                  </a:extLst>
                </p:cNvPr>
                <p:cNvGrpSpPr/>
                <p:nvPr/>
              </p:nvGrpSpPr>
              <p:grpSpPr>
                <a:xfrm>
                  <a:off x="1767915" y="330270"/>
                  <a:ext cx="1480794" cy="741059"/>
                  <a:chOff x="287124" y="329275"/>
                  <a:chExt cx="1480794" cy="741059"/>
                </a:xfrm>
              </p:grpSpPr>
              <p:pic>
                <p:nvPicPr>
                  <p:cNvPr id="49" name="Picture 36" descr="Jalapeno Chile Pepper - 100 Seeds - Garden Fresh Pack!">
                    <a:extLst>
                      <a:ext uri="{FF2B5EF4-FFF2-40B4-BE49-F238E27FC236}">
                        <a16:creationId xmlns:a16="http://schemas.microsoft.com/office/drawing/2014/main" id="{C00828BA-656A-E2E9-48DA-81FE90F698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6" descr="Jalapeno Chile Pepper - 100 Seeds - Garden Fresh Pack!">
                    <a:extLst>
                      <a:ext uri="{FF2B5EF4-FFF2-40B4-BE49-F238E27FC236}">
                        <a16:creationId xmlns:a16="http://schemas.microsoft.com/office/drawing/2014/main" id="{7D34D9E4-5A04-6A7A-79F8-CD26AE559A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Group 39">
                <a:extLst>
                  <a:ext uri="{FF2B5EF4-FFF2-40B4-BE49-F238E27FC236}">
                    <a16:creationId xmlns:a16="http://schemas.microsoft.com/office/drawing/2014/main" id="{027A59F0-6E18-59BA-904E-002DAFCF185D}"/>
                  </a:ext>
                </a:extLst>
              </p:cNvPr>
              <p:cNvGrpSpPr/>
              <p:nvPr/>
            </p:nvGrpSpPr>
            <p:grpSpPr>
              <a:xfrm>
                <a:off x="3248706" y="328446"/>
                <a:ext cx="2961585" cy="742054"/>
                <a:chOff x="287124" y="329275"/>
                <a:chExt cx="2961585" cy="742054"/>
              </a:xfrm>
            </p:grpSpPr>
            <p:grpSp>
              <p:nvGrpSpPr>
                <p:cNvPr id="41" name="Group 40">
                  <a:extLst>
                    <a:ext uri="{FF2B5EF4-FFF2-40B4-BE49-F238E27FC236}">
                      <a16:creationId xmlns:a16="http://schemas.microsoft.com/office/drawing/2014/main" id="{D407C5A6-DD24-5DC7-605B-2EBB2796E6FB}"/>
                    </a:ext>
                  </a:extLst>
                </p:cNvPr>
                <p:cNvGrpSpPr/>
                <p:nvPr/>
              </p:nvGrpSpPr>
              <p:grpSpPr>
                <a:xfrm>
                  <a:off x="287124" y="329275"/>
                  <a:ext cx="1480794" cy="741059"/>
                  <a:chOff x="287124" y="329275"/>
                  <a:chExt cx="1480794" cy="741059"/>
                </a:xfrm>
              </p:grpSpPr>
              <p:pic>
                <p:nvPicPr>
                  <p:cNvPr id="45" name="Picture 36" descr="Jalapeno Chile Pepper - 100 Seeds - Garden Fresh Pack!">
                    <a:extLst>
                      <a:ext uri="{FF2B5EF4-FFF2-40B4-BE49-F238E27FC236}">
                        <a16:creationId xmlns:a16="http://schemas.microsoft.com/office/drawing/2014/main" id="{34761393-B896-89FD-A2E9-56D169AF58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Jalapeno Chile Pepper - 100 Seeds - Garden Fresh Pack!">
                    <a:extLst>
                      <a:ext uri="{FF2B5EF4-FFF2-40B4-BE49-F238E27FC236}">
                        <a16:creationId xmlns:a16="http://schemas.microsoft.com/office/drawing/2014/main" id="{E297D966-E311-5742-96DC-040CD99313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2A446D3-6910-B922-9D72-62D7372E991F}"/>
                    </a:ext>
                  </a:extLst>
                </p:cNvPr>
                <p:cNvGrpSpPr/>
                <p:nvPr/>
              </p:nvGrpSpPr>
              <p:grpSpPr>
                <a:xfrm>
                  <a:off x="1767915" y="330270"/>
                  <a:ext cx="1480794" cy="741059"/>
                  <a:chOff x="287124" y="329275"/>
                  <a:chExt cx="1480794" cy="741059"/>
                </a:xfrm>
              </p:grpSpPr>
              <p:pic>
                <p:nvPicPr>
                  <p:cNvPr id="43" name="Picture 36" descr="Jalapeno Chile Pepper - 100 Seeds - Garden Fresh Pack!">
                    <a:extLst>
                      <a:ext uri="{FF2B5EF4-FFF2-40B4-BE49-F238E27FC236}">
                        <a16:creationId xmlns:a16="http://schemas.microsoft.com/office/drawing/2014/main" id="{D86BD58D-8413-8419-327F-019A45B74B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6" descr="Jalapeno Chile Pepper - 100 Seeds - Garden Fresh Pack!">
                    <a:extLst>
                      <a:ext uri="{FF2B5EF4-FFF2-40B4-BE49-F238E27FC236}">
                        <a16:creationId xmlns:a16="http://schemas.microsoft.com/office/drawing/2014/main" id="{253AFBDA-475F-C138-00F7-6557F9F7EA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pic>
        <p:nvPicPr>
          <p:cNvPr id="3" name="Picture 2">
            <a:extLst>
              <a:ext uri="{FF2B5EF4-FFF2-40B4-BE49-F238E27FC236}">
                <a16:creationId xmlns:a16="http://schemas.microsoft.com/office/drawing/2014/main" id="{9B75C2C6-D0E1-5F8E-3DE5-7EC4B01C3AB2}"/>
              </a:ext>
            </a:extLst>
          </p:cNvPr>
          <p:cNvPicPr>
            <a:picLocks noChangeAspect="1"/>
          </p:cNvPicPr>
          <p:nvPr/>
        </p:nvPicPr>
        <p:blipFill>
          <a:blip r:embed="rId14"/>
          <a:stretch>
            <a:fillRect/>
          </a:stretch>
        </p:blipFill>
        <p:spPr>
          <a:xfrm>
            <a:off x="8844152" y="3521338"/>
            <a:ext cx="2620782" cy="2586448"/>
          </a:xfrm>
          <a:prstGeom prst="rect">
            <a:avLst/>
          </a:prstGeom>
        </p:spPr>
      </p:pic>
    </p:spTree>
    <p:extLst>
      <p:ext uri="{BB962C8B-B14F-4D97-AF65-F5344CB8AC3E}">
        <p14:creationId xmlns:p14="http://schemas.microsoft.com/office/powerpoint/2010/main" val="772438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7F5DE53-AB58-87C5-A48F-4ED153978642}"/>
              </a:ext>
            </a:extLst>
          </p:cNvPr>
          <p:cNvGrpSpPr/>
          <p:nvPr/>
        </p:nvGrpSpPr>
        <p:grpSpPr>
          <a:xfrm>
            <a:off x="0" y="-2165"/>
            <a:ext cx="12192000" cy="746034"/>
            <a:chOff x="287124" y="327202"/>
            <a:chExt cx="11617752" cy="746034"/>
          </a:xfrm>
        </p:grpSpPr>
        <p:grpSp>
          <p:nvGrpSpPr>
            <p:cNvPr id="19" name="Group 18">
              <a:extLst>
                <a:ext uri="{FF2B5EF4-FFF2-40B4-BE49-F238E27FC236}">
                  <a16:creationId xmlns:a16="http://schemas.microsoft.com/office/drawing/2014/main" id="{CF555E80-DD56-EC45-7712-9F693EFFDACE}"/>
                </a:ext>
              </a:extLst>
            </p:cNvPr>
            <p:cNvGrpSpPr/>
            <p:nvPr/>
          </p:nvGrpSpPr>
          <p:grpSpPr>
            <a:xfrm>
              <a:off x="287124" y="328446"/>
              <a:ext cx="5923167" cy="744790"/>
              <a:chOff x="287124" y="328446"/>
              <a:chExt cx="5923167" cy="744790"/>
            </a:xfrm>
          </p:grpSpPr>
          <p:grpSp>
            <p:nvGrpSpPr>
              <p:cNvPr id="11" name="Group 10">
                <a:extLst>
                  <a:ext uri="{FF2B5EF4-FFF2-40B4-BE49-F238E27FC236}">
                    <a16:creationId xmlns:a16="http://schemas.microsoft.com/office/drawing/2014/main" id="{13285D4A-EDEE-9126-2757-7F744C982459}"/>
                  </a:ext>
                </a:extLst>
              </p:cNvPr>
              <p:cNvGrpSpPr/>
              <p:nvPr/>
            </p:nvGrpSpPr>
            <p:grpSpPr>
              <a:xfrm>
                <a:off x="287124" y="329275"/>
                <a:ext cx="2961585" cy="742054"/>
                <a:chOff x="287124" y="329275"/>
                <a:chExt cx="2961585" cy="742054"/>
              </a:xfrm>
            </p:grpSpPr>
            <p:grpSp>
              <p:nvGrpSpPr>
                <p:cNvPr id="7" name="Group 6">
                  <a:extLst>
                    <a:ext uri="{FF2B5EF4-FFF2-40B4-BE49-F238E27FC236}">
                      <a16:creationId xmlns:a16="http://schemas.microsoft.com/office/drawing/2014/main" id="{BEE704ED-1E59-58EA-5B5D-42F79435E4C4}"/>
                    </a:ext>
                  </a:extLst>
                </p:cNvPr>
                <p:cNvGrpSpPr/>
                <p:nvPr/>
              </p:nvGrpSpPr>
              <p:grpSpPr>
                <a:xfrm>
                  <a:off x="287124" y="329275"/>
                  <a:ext cx="1480794" cy="741059"/>
                  <a:chOff x="287124" y="329275"/>
                  <a:chExt cx="1480794" cy="741059"/>
                </a:xfrm>
              </p:grpSpPr>
              <p:pic>
                <p:nvPicPr>
                  <p:cNvPr id="7204" name="Picture 36" descr="Jalapeno Chile Pepper - 100 Seeds - Garden Fresh Pack!">
                    <a:extLst>
                      <a:ext uri="{FF2B5EF4-FFF2-40B4-BE49-F238E27FC236}">
                        <a16:creationId xmlns:a16="http://schemas.microsoft.com/office/drawing/2014/main" id="{07D5D0FB-2153-771F-CD54-C80C60312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6" descr="Jalapeno Chile Pepper - 100 Seeds - Garden Fresh Pack!">
                    <a:extLst>
                      <a:ext uri="{FF2B5EF4-FFF2-40B4-BE49-F238E27FC236}">
                        <a16:creationId xmlns:a16="http://schemas.microsoft.com/office/drawing/2014/main" id="{F5E2B3D6-1855-2AC7-A1B3-21A422FC1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04EEB9C-F199-8FA7-E9C6-EEDAD5378CAE}"/>
                    </a:ext>
                  </a:extLst>
                </p:cNvPr>
                <p:cNvGrpSpPr/>
                <p:nvPr/>
              </p:nvGrpSpPr>
              <p:grpSpPr>
                <a:xfrm>
                  <a:off x="1767915" y="330270"/>
                  <a:ext cx="1480794" cy="741059"/>
                  <a:chOff x="287124" y="329275"/>
                  <a:chExt cx="1480794" cy="741059"/>
                </a:xfrm>
              </p:grpSpPr>
              <p:pic>
                <p:nvPicPr>
                  <p:cNvPr id="9" name="Picture 36" descr="Jalapeno Chile Pepper - 100 Seeds - Garden Fresh Pack!">
                    <a:extLst>
                      <a:ext uri="{FF2B5EF4-FFF2-40B4-BE49-F238E27FC236}">
                        <a16:creationId xmlns:a16="http://schemas.microsoft.com/office/drawing/2014/main" id="{50301F53-E6E5-AFBD-C610-AD747E05F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Jalapeno Chile Pepper - 100 Seeds - Garden Fresh Pack!">
                    <a:extLst>
                      <a:ext uri="{FF2B5EF4-FFF2-40B4-BE49-F238E27FC236}">
                        <a16:creationId xmlns:a16="http://schemas.microsoft.com/office/drawing/2014/main" id="{2EEA8BF4-1B73-280A-7DEA-59241FB2B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 11">
                <a:extLst>
                  <a:ext uri="{FF2B5EF4-FFF2-40B4-BE49-F238E27FC236}">
                    <a16:creationId xmlns:a16="http://schemas.microsoft.com/office/drawing/2014/main" id="{D03D0DC0-2DB3-05F5-E128-8F1A78B3FFBD}"/>
                  </a:ext>
                </a:extLst>
              </p:cNvPr>
              <p:cNvGrpSpPr/>
              <p:nvPr/>
            </p:nvGrpSpPr>
            <p:grpSpPr>
              <a:xfrm>
                <a:off x="3248706" y="328446"/>
                <a:ext cx="2961585" cy="744790"/>
                <a:chOff x="287124" y="329275"/>
                <a:chExt cx="2961585" cy="744790"/>
              </a:xfrm>
            </p:grpSpPr>
            <p:grpSp>
              <p:nvGrpSpPr>
                <p:cNvPr id="13" name="Group 12">
                  <a:extLst>
                    <a:ext uri="{FF2B5EF4-FFF2-40B4-BE49-F238E27FC236}">
                      <a16:creationId xmlns:a16="http://schemas.microsoft.com/office/drawing/2014/main" id="{3134DF6B-9412-760A-BFC8-ACB22D7DDA51}"/>
                    </a:ext>
                  </a:extLst>
                </p:cNvPr>
                <p:cNvGrpSpPr/>
                <p:nvPr/>
              </p:nvGrpSpPr>
              <p:grpSpPr>
                <a:xfrm>
                  <a:off x="287124" y="329275"/>
                  <a:ext cx="1480794" cy="744790"/>
                  <a:chOff x="287124" y="329275"/>
                  <a:chExt cx="1480794" cy="744790"/>
                </a:xfrm>
              </p:grpSpPr>
              <p:pic>
                <p:nvPicPr>
                  <p:cNvPr id="17" name="Picture 36" descr="Jalapeno Chile Pepper - 100 Seeds - Garden Fresh Pack!">
                    <a:extLst>
                      <a:ext uri="{FF2B5EF4-FFF2-40B4-BE49-F238E27FC236}">
                        <a16:creationId xmlns:a16="http://schemas.microsoft.com/office/drawing/2014/main" id="{4EC872A7-51E8-CB8D-D3EF-ABC08FD6F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6" descr="Jalapeno Chile Pepper - 100 Seeds - Garden Fresh Pack!">
                    <a:extLst>
                      <a:ext uri="{FF2B5EF4-FFF2-40B4-BE49-F238E27FC236}">
                        <a16:creationId xmlns:a16="http://schemas.microsoft.com/office/drawing/2014/main" id="{F474933B-9452-B386-6D3A-2EFFC80AA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4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C0A4E8E0-2C70-3D21-F1DC-6EDC94821770}"/>
                    </a:ext>
                  </a:extLst>
                </p:cNvPr>
                <p:cNvGrpSpPr/>
                <p:nvPr/>
              </p:nvGrpSpPr>
              <p:grpSpPr>
                <a:xfrm>
                  <a:off x="1767915" y="330270"/>
                  <a:ext cx="1480794" cy="741059"/>
                  <a:chOff x="287124" y="329275"/>
                  <a:chExt cx="1480794" cy="741059"/>
                </a:xfrm>
              </p:grpSpPr>
              <p:pic>
                <p:nvPicPr>
                  <p:cNvPr id="15" name="Picture 36" descr="Jalapeno Chile Pepper - 100 Seeds - Garden Fresh Pack!">
                    <a:extLst>
                      <a:ext uri="{FF2B5EF4-FFF2-40B4-BE49-F238E27FC236}">
                        <a16:creationId xmlns:a16="http://schemas.microsoft.com/office/drawing/2014/main" id="{BF9BB7F5-9FC3-74A3-5B6E-5C73DF04A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6" descr="Jalapeno Chile Pepper - 100 Seeds - Garden Fresh Pack!">
                    <a:extLst>
                      <a:ext uri="{FF2B5EF4-FFF2-40B4-BE49-F238E27FC236}">
                        <a16:creationId xmlns:a16="http://schemas.microsoft.com/office/drawing/2014/main" id="{D0EC07DA-9BE9-CCEB-6E67-DFF3E85CE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0" name="Group 19">
              <a:extLst>
                <a:ext uri="{FF2B5EF4-FFF2-40B4-BE49-F238E27FC236}">
                  <a16:creationId xmlns:a16="http://schemas.microsoft.com/office/drawing/2014/main" id="{5317E282-F5AC-9FD2-C1F4-2DC0703B6162}"/>
                </a:ext>
              </a:extLst>
            </p:cNvPr>
            <p:cNvGrpSpPr/>
            <p:nvPr/>
          </p:nvGrpSpPr>
          <p:grpSpPr>
            <a:xfrm>
              <a:off x="5981709" y="327202"/>
              <a:ext cx="5923167" cy="742883"/>
              <a:chOff x="287124" y="328446"/>
              <a:chExt cx="5923167" cy="742883"/>
            </a:xfrm>
          </p:grpSpPr>
          <p:grpSp>
            <p:nvGrpSpPr>
              <p:cNvPr id="21" name="Group 20">
                <a:extLst>
                  <a:ext uri="{FF2B5EF4-FFF2-40B4-BE49-F238E27FC236}">
                    <a16:creationId xmlns:a16="http://schemas.microsoft.com/office/drawing/2014/main" id="{D7E7BBBD-5CD5-5467-D3F7-0420201C212E}"/>
                  </a:ext>
                </a:extLst>
              </p:cNvPr>
              <p:cNvGrpSpPr/>
              <p:nvPr/>
            </p:nvGrpSpPr>
            <p:grpSpPr>
              <a:xfrm>
                <a:off x="287124" y="329275"/>
                <a:ext cx="2961585" cy="742054"/>
                <a:chOff x="287124" y="329275"/>
                <a:chExt cx="2961585" cy="742054"/>
              </a:xfrm>
            </p:grpSpPr>
            <p:grpSp>
              <p:nvGrpSpPr>
                <p:cNvPr id="29" name="Group 28">
                  <a:extLst>
                    <a:ext uri="{FF2B5EF4-FFF2-40B4-BE49-F238E27FC236}">
                      <a16:creationId xmlns:a16="http://schemas.microsoft.com/office/drawing/2014/main" id="{2107058F-DAEF-7983-8633-3CFF70D52DA0}"/>
                    </a:ext>
                  </a:extLst>
                </p:cNvPr>
                <p:cNvGrpSpPr/>
                <p:nvPr/>
              </p:nvGrpSpPr>
              <p:grpSpPr>
                <a:xfrm>
                  <a:off x="287124" y="329275"/>
                  <a:ext cx="1480794" cy="741059"/>
                  <a:chOff x="287124" y="329275"/>
                  <a:chExt cx="1480794" cy="741059"/>
                </a:xfrm>
              </p:grpSpPr>
              <p:pic>
                <p:nvPicPr>
                  <p:cNvPr id="33" name="Picture 36" descr="Jalapeno Chile Pepper - 100 Seeds - Garden Fresh Pack!">
                    <a:extLst>
                      <a:ext uri="{FF2B5EF4-FFF2-40B4-BE49-F238E27FC236}">
                        <a16:creationId xmlns:a16="http://schemas.microsoft.com/office/drawing/2014/main" id="{3D596AD3-AA7E-7DB4-2CC5-02328B73A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Jalapeno Chile Pepper - 100 Seeds - Garden Fresh Pack!">
                    <a:extLst>
                      <a:ext uri="{FF2B5EF4-FFF2-40B4-BE49-F238E27FC236}">
                        <a16:creationId xmlns:a16="http://schemas.microsoft.com/office/drawing/2014/main" id="{95311601-FD76-8590-F2D4-8ECBB2C02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B31BAD4-E8B1-3A0A-1E3D-EBA25B79F3C3}"/>
                    </a:ext>
                  </a:extLst>
                </p:cNvPr>
                <p:cNvGrpSpPr/>
                <p:nvPr/>
              </p:nvGrpSpPr>
              <p:grpSpPr>
                <a:xfrm>
                  <a:off x="1767915" y="330270"/>
                  <a:ext cx="1480794" cy="741059"/>
                  <a:chOff x="287124" y="329275"/>
                  <a:chExt cx="1480794" cy="741059"/>
                </a:xfrm>
              </p:grpSpPr>
              <p:pic>
                <p:nvPicPr>
                  <p:cNvPr id="31" name="Picture 36" descr="Jalapeno Chile Pepper - 100 Seeds - Garden Fresh Pack!">
                    <a:extLst>
                      <a:ext uri="{FF2B5EF4-FFF2-40B4-BE49-F238E27FC236}">
                        <a16:creationId xmlns:a16="http://schemas.microsoft.com/office/drawing/2014/main" id="{A5796908-5C15-7206-7E57-C79E979AF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6" descr="Jalapeno Chile Pepper - 100 Seeds - Garden Fresh Pack!">
                    <a:extLst>
                      <a:ext uri="{FF2B5EF4-FFF2-40B4-BE49-F238E27FC236}">
                        <a16:creationId xmlns:a16="http://schemas.microsoft.com/office/drawing/2014/main" id="{FEE2311A-A7A6-4A06-785C-BAFAFC921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a:extLst>
                  <a:ext uri="{FF2B5EF4-FFF2-40B4-BE49-F238E27FC236}">
                    <a16:creationId xmlns:a16="http://schemas.microsoft.com/office/drawing/2014/main" id="{78F1B30D-FA34-EB0D-F55C-146A9D0E5A4D}"/>
                  </a:ext>
                </a:extLst>
              </p:cNvPr>
              <p:cNvGrpSpPr/>
              <p:nvPr/>
            </p:nvGrpSpPr>
            <p:grpSpPr>
              <a:xfrm>
                <a:off x="3248706" y="328446"/>
                <a:ext cx="2961585" cy="742054"/>
                <a:chOff x="287124" y="329275"/>
                <a:chExt cx="2961585" cy="742054"/>
              </a:xfrm>
            </p:grpSpPr>
            <p:grpSp>
              <p:nvGrpSpPr>
                <p:cNvPr id="23" name="Group 22">
                  <a:extLst>
                    <a:ext uri="{FF2B5EF4-FFF2-40B4-BE49-F238E27FC236}">
                      <a16:creationId xmlns:a16="http://schemas.microsoft.com/office/drawing/2014/main" id="{4088748A-6A6D-BE52-2ABE-CFCDEF1BA726}"/>
                    </a:ext>
                  </a:extLst>
                </p:cNvPr>
                <p:cNvGrpSpPr/>
                <p:nvPr/>
              </p:nvGrpSpPr>
              <p:grpSpPr>
                <a:xfrm>
                  <a:off x="287124" y="329275"/>
                  <a:ext cx="1480794" cy="741059"/>
                  <a:chOff x="287124" y="329275"/>
                  <a:chExt cx="1480794" cy="741059"/>
                </a:xfrm>
              </p:grpSpPr>
              <p:pic>
                <p:nvPicPr>
                  <p:cNvPr id="27" name="Picture 36" descr="Jalapeno Chile Pepper - 100 Seeds - Garden Fresh Pack!">
                    <a:extLst>
                      <a:ext uri="{FF2B5EF4-FFF2-40B4-BE49-F238E27FC236}">
                        <a16:creationId xmlns:a16="http://schemas.microsoft.com/office/drawing/2014/main" id="{ED6A6CA1-6DCB-F171-109E-B5B94E00F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6" descr="Jalapeno Chile Pepper - 100 Seeds - Garden Fresh Pack!">
                    <a:extLst>
                      <a:ext uri="{FF2B5EF4-FFF2-40B4-BE49-F238E27FC236}">
                        <a16:creationId xmlns:a16="http://schemas.microsoft.com/office/drawing/2014/main" id="{12D483DF-7794-AF57-85B2-E79C7CF48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10C15714-44D0-01C5-B964-BA7A0BD4FCC7}"/>
                    </a:ext>
                  </a:extLst>
                </p:cNvPr>
                <p:cNvGrpSpPr/>
                <p:nvPr/>
              </p:nvGrpSpPr>
              <p:grpSpPr>
                <a:xfrm>
                  <a:off x="1767915" y="330270"/>
                  <a:ext cx="1480794" cy="741059"/>
                  <a:chOff x="287124" y="329275"/>
                  <a:chExt cx="1480794" cy="741059"/>
                </a:xfrm>
              </p:grpSpPr>
              <p:pic>
                <p:nvPicPr>
                  <p:cNvPr id="25" name="Picture 36" descr="Jalapeno Chile Pepper - 100 Seeds - Garden Fresh Pack!">
                    <a:extLst>
                      <a:ext uri="{FF2B5EF4-FFF2-40B4-BE49-F238E27FC236}">
                        <a16:creationId xmlns:a16="http://schemas.microsoft.com/office/drawing/2014/main" id="{D097B54F-B773-2003-3CF2-33CC0D96A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6" descr="Jalapeno Chile Pepper - 100 Seeds - Garden Fresh Pack!">
                    <a:extLst>
                      <a:ext uri="{FF2B5EF4-FFF2-40B4-BE49-F238E27FC236}">
                        <a16:creationId xmlns:a16="http://schemas.microsoft.com/office/drawing/2014/main" id="{993765A1-6FF3-02C2-C7C2-A5DE11B9D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36" name="Group 35">
            <a:extLst>
              <a:ext uri="{FF2B5EF4-FFF2-40B4-BE49-F238E27FC236}">
                <a16:creationId xmlns:a16="http://schemas.microsoft.com/office/drawing/2014/main" id="{A1CF853C-7782-7004-24CA-2A325E9EFDEB}"/>
              </a:ext>
            </a:extLst>
          </p:cNvPr>
          <p:cNvGrpSpPr/>
          <p:nvPr/>
        </p:nvGrpSpPr>
        <p:grpSpPr>
          <a:xfrm>
            <a:off x="0" y="6116864"/>
            <a:ext cx="12192000" cy="751986"/>
            <a:chOff x="287124" y="327202"/>
            <a:chExt cx="11617752" cy="744127"/>
          </a:xfrm>
        </p:grpSpPr>
        <p:grpSp>
          <p:nvGrpSpPr>
            <p:cNvPr id="37" name="Group 36">
              <a:extLst>
                <a:ext uri="{FF2B5EF4-FFF2-40B4-BE49-F238E27FC236}">
                  <a16:creationId xmlns:a16="http://schemas.microsoft.com/office/drawing/2014/main" id="{B821D412-9421-8B0C-AC46-00E46356C93C}"/>
                </a:ext>
              </a:extLst>
            </p:cNvPr>
            <p:cNvGrpSpPr/>
            <p:nvPr/>
          </p:nvGrpSpPr>
          <p:grpSpPr>
            <a:xfrm>
              <a:off x="287124" y="328446"/>
              <a:ext cx="5923167" cy="742883"/>
              <a:chOff x="287124" y="328446"/>
              <a:chExt cx="5923167" cy="742883"/>
            </a:xfrm>
          </p:grpSpPr>
          <p:grpSp>
            <p:nvGrpSpPr>
              <p:cNvPr id="53" name="Group 52">
                <a:extLst>
                  <a:ext uri="{FF2B5EF4-FFF2-40B4-BE49-F238E27FC236}">
                    <a16:creationId xmlns:a16="http://schemas.microsoft.com/office/drawing/2014/main" id="{A243047E-DD40-8E84-DFD2-8859C2C21D7F}"/>
                  </a:ext>
                </a:extLst>
              </p:cNvPr>
              <p:cNvGrpSpPr/>
              <p:nvPr/>
            </p:nvGrpSpPr>
            <p:grpSpPr>
              <a:xfrm>
                <a:off x="287124" y="329275"/>
                <a:ext cx="2961585" cy="742054"/>
                <a:chOff x="287124" y="329275"/>
                <a:chExt cx="2961585" cy="742054"/>
              </a:xfrm>
            </p:grpSpPr>
            <p:grpSp>
              <p:nvGrpSpPr>
                <p:cNvPr id="61" name="Group 60">
                  <a:extLst>
                    <a:ext uri="{FF2B5EF4-FFF2-40B4-BE49-F238E27FC236}">
                      <a16:creationId xmlns:a16="http://schemas.microsoft.com/office/drawing/2014/main" id="{A9739B04-978E-4084-BDF1-2017932269A8}"/>
                    </a:ext>
                  </a:extLst>
                </p:cNvPr>
                <p:cNvGrpSpPr/>
                <p:nvPr/>
              </p:nvGrpSpPr>
              <p:grpSpPr>
                <a:xfrm>
                  <a:off x="287124" y="329275"/>
                  <a:ext cx="1480794" cy="741059"/>
                  <a:chOff x="287124" y="329275"/>
                  <a:chExt cx="1480794" cy="741059"/>
                </a:xfrm>
              </p:grpSpPr>
              <p:pic>
                <p:nvPicPr>
                  <p:cNvPr id="7169" name="Picture 36" descr="Jalapeno Chile Pepper - 100 Seeds - Garden Fresh Pack!">
                    <a:extLst>
                      <a:ext uri="{FF2B5EF4-FFF2-40B4-BE49-F238E27FC236}">
                        <a16:creationId xmlns:a16="http://schemas.microsoft.com/office/drawing/2014/main" id="{5321A5A5-E05F-7C1C-551C-352F00CA3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6" descr="Jalapeno Chile Pepper - 100 Seeds - Garden Fresh Pack!">
                    <a:extLst>
                      <a:ext uri="{FF2B5EF4-FFF2-40B4-BE49-F238E27FC236}">
                        <a16:creationId xmlns:a16="http://schemas.microsoft.com/office/drawing/2014/main" id="{42B6F981-F65F-ADC5-67A1-DDFDAA779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2B54EB4D-1F92-D790-96CA-A4880DE9E7A1}"/>
                    </a:ext>
                  </a:extLst>
                </p:cNvPr>
                <p:cNvGrpSpPr/>
                <p:nvPr/>
              </p:nvGrpSpPr>
              <p:grpSpPr>
                <a:xfrm>
                  <a:off x="1767915" y="330270"/>
                  <a:ext cx="1480794" cy="741059"/>
                  <a:chOff x="287124" y="329275"/>
                  <a:chExt cx="1480794" cy="741059"/>
                </a:xfrm>
              </p:grpSpPr>
              <p:pic>
                <p:nvPicPr>
                  <p:cNvPr id="63" name="Picture 36" descr="Jalapeno Chile Pepper - 100 Seeds - Garden Fresh Pack!">
                    <a:extLst>
                      <a:ext uri="{FF2B5EF4-FFF2-40B4-BE49-F238E27FC236}">
                        <a16:creationId xmlns:a16="http://schemas.microsoft.com/office/drawing/2014/main" id="{3CB1546A-BE9E-15B6-5787-AA928046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7168" name="Picture 36" descr="Jalapeno Chile Pepper - 100 Seeds - Garden Fresh Pack!">
                    <a:extLst>
                      <a:ext uri="{FF2B5EF4-FFF2-40B4-BE49-F238E27FC236}">
                        <a16:creationId xmlns:a16="http://schemas.microsoft.com/office/drawing/2014/main" id="{E2DC8AD7-5C08-21C3-7D14-FA768E3E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4" name="Group 53">
                <a:extLst>
                  <a:ext uri="{FF2B5EF4-FFF2-40B4-BE49-F238E27FC236}">
                    <a16:creationId xmlns:a16="http://schemas.microsoft.com/office/drawing/2014/main" id="{CBF72582-0505-1055-D6F0-225CAF7FA485}"/>
                  </a:ext>
                </a:extLst>
              </p:cNvPr>
              <p:cNvGrpSpPr/>
              <p:nvPr/>
            </p:nvGrpSpPr>
            <p:grpSpPr>
              <a:xfrm>
                <a:off x="3248706" y="328446"/>
                <a:ext cx="2961585" cy="742054"/>
                <a:chOff x="287124" y="329275"/>
                <a:chExt cx="2961585" cy="742054"/>
              </a:xfrm>
            </p:grpSpPr>
            <p:grpSp>
              <p:nvGrpSpPr>
                <p:cNvPr id="55" name="Group 54">
                  <a:extLst>
                    <a:ext uri="{FF2B5EF4-FFF2-40B4-BE49-F238E27FC236}">
                      <a16:creationId xmlns:a16="http://schemas.microsoft.com/office/drawing/2014/main" id="{FF69502A-955B-5524-50E0-5DA750EE506F}"/>
                    </a:ext>
                  </a:extLst>
                </p:cNvPr>
                <p:cNvGrpSpPr/>
                <p:nvPr/>
              </p:nvGrpSpPr>
              <p:grpSpPr>
                <a:xfrm>
                  <a:off x="287124" y="329275"/>
                  <a:ext cx="1480794" cy="741059"/>
                  <a:chOff x="287124" y="329275"/>
                  <a:chExt cx="1480794" cy="741059"/>
                </a:xfrm>
              </p:grpSpPr>
              <p:pic>
                <p:nvPicPr>
                  <p:cNvPr id="59" name="Picture 36" descr="Jalapeno Chile Pepper - 100 Seeds - Garden Fresh Pack!">
                    <a:extLst>
                      <a:ext uri="{FF2B5EF4-FFF2-40B4-BE49-F238E27FC236}">
                        <a16:creationId xmlns:a16="http://schemas.microsoft.com/office/drawing/2014/main" id="{3A264BA6-8E80-352C-A3D5-416DB870E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6" descr="Jalapeno Chile Pepper - 100 Seeds - Garden Fresh Pack!">
                    <a:extLst>
                      <a:ext uri="{FF2B5EF4-FFF2-40B4-BE49-F238E27FC236}">
                        <a16:creationId xmlns:a16="http://schemas.microsoft.com/office/drawing/2014/main" id="{17AD5C20-EE27-749E-76E8-723592404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1153B5FA-DDF8-0DC3-1FE4-EABDE0F07388}"/>
                    </a:ext>
                  </a:extLst>
                </p:cNvPr>
                <p:cNvGrpSpPr/>
                <p:nvPr/>
              </p:nvGrpSpPr>
              <p:grpSpPr>
                <a:xfrm>
                  <a:off x="1767915" y="330270"/>
                  <a:ext cx="1480794" cy="741059"/>
                  <a:chOff x="287124" y="329275"/>
                  <a:chExt cx="1480794" cy="741059"/>
                </a:xfrm>
              </p:grpSpPr>
              <p:pic>
                <p:nvPicPr>
                  <p:cNvPr id="57" name="Picture 36" descr="Jalapeno Chile Pepper - 100 Seeds - Garden Fresh Pack!">
                    <a:extLst>
                      <a:ext uri="{FF2B5EF4-FFF2-40B4-BE49-F238E27FC236}">
                        <a16:creationId xmlns:a16="http://schemas.microsoft.com/office/drawing/2014/main" id="{B635E6AC-0BDB-B14D-4D0D-5C54621BD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6" descr="Jalapeno Chile Pepper - 100 Seeds - Garden Fresh Pack!">
                    <a:extLst>
                      <a:ext uri="{FF2B5EF4-FFF2-40B4-BE49-F238E27FC236}">
                        <a16:creationId xmlns:a16="http://schemas.microsoft.com/office/drawing/2014/main" id="{FC3D2EBD-D51F-BA1C-E8EE-597AB6CAA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38" name="Group 37">
              <a:extLst>
                <a:ext uri="{FF2B5EF4-FFF2-40B4-BE49-F238E27FC236}">
                  <a16:creationId xmlns:a16="http://schemas.microsoft.com/office/drawing/2014/main" id="{7CFC28A6-B4D2-5B63-FBDB-B280A413D00D}"/>
                </a:ext>
              </a:extLst>
            </p:cNvPr>
            <p:cNvGrpSpPr/>
            <p:nvPr/>
          </p:nvGrpSpPr>
          <p:grpSpPr>
            <a:xfrm>
              <a:off x="6010464" y="327202"/>
              <a:ext cx="5894412" cy="742883"/>
              <a:chOff x="315879" y="328446"/>
              <a:chExt cx="5894412" cy="742883"/>
            </a:xfrm>
          </p:grpSpPr>
          <p:grpSp>
            <p:nvGrpSpPr>
              <p:cNvPr id="39" name="Group 38">
                <a:extLst>
                  <a:ext uri="{FF2B5EF4-FFF2-40B4-BE49-F238E27FC236}">
                    <a16:creationId xmlns:a16="http://schemas.microsoft.com/office/drawing/2014/main" id="{CD4AC2F7-34F0-E375-85EE-E545D35C9DD0}"/>
                  </a:ext>
                </a:extLst>
              </p:cNvPr>
              <p:cNvGrpSpPr/>
              <p:nvPr/>
            </p:nvGrpSpPr>
            <p:grpSpPr>
              <a:xfrm>
                <a:off x="315879" y="328446"/>
                <a:ext cx="2932830" cy="742883"/>
                <a:chOff x="315879" y="328446"/>
                <a:chExt cx="2932830" cy="742883"/>
              </a:xfrm>
            </p:grpSpPr>
            <p:grpSp>
              <p:nvGrpSpPr>
                <p:cNvPr id="47" name="Group 46">
                  <a:extLst>
                    <a:ext uri="{FF2B5EF4-FFF2-40B4-BE49-F238E27FC236}">
                      <a16:creationId xmlns:a16="http://schemas.microsoft.com/office/drawing/2014/main" id="{371760E8-063E-C3D9-7B74-3D30AD1DE855}"/>
                    </a:ext>
                  </a:extLst>
                </p:cNvPr>
                <p:cNvGrpSpPr/>
                <p:nvPr/>
              </p:nvGrpSpPr>
              <p:grpSpPr>
                <a:xfrm>
                  <a:off x="315879" y="328446"/>
                  <a:ext cx="1452039" cy="741226"/>
                  <a:chOff x="315879" y="328446"/>
                  <a:chExt cx="1452039" cy="741226"/>
                </a:xfrm>
              </p:grpSpPr>
              <p:pic>
                <p:nvPicPr>
                  <p:cNvPr id="51" name="Picture 36" descr="Jalapeno Chile Pepper - 100 Seeds - Garden Fresh Pack!">
                    <a:extLst>
                      <a:ext uri="{FF2B5EF4-FFF2-40B4-BE49-F238E27FC236}">
                        <a16:creationId xmlns:a16="http://schemas.microsoft.com/office/drawing/2014/main" id="{2EDD32C2-4BF9-2EA6-494F-7433EA4B5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79" y="328446"/>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6" descr="Jalapeno Chile Pepper - 100 Seeds - Garden Fresh Pack!">
                    <a:extLst>
                      <a:ext uri="{FF2B5EF4-FFF2-40B4-BE49-F238E27FC236}">
                        <a16:creationId xmlns:a16="http://schemas.microsoft.com/office/drawing/2014/main" id="{CBC76ACF-6ACD-9C1D-3DCE-8876E7EA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1B3B8777-288F-1B16-0DE4-CEA7DF86154D}"/>
                    </a:ext>
                  </a:extLst>
                </p:cNvPr>
                <p:cNvGrpSpPr/>
                <p:nvPr/>
              </p:nvGrpSpPr>
              <p:grpSpPr>
                <a:xfrm>
                  <a:off x="1767915" y="330270"/>
                  <a:ext cx="1480794" cy="741059"/>
                  <a:chOff x="287124" y="329275"/>
                  <a:chExt cx="1480794" cy="741059"/>
                </a:xfrm>
              </p:grpSpPr>
              <p:pic>
                <p:nvPicPr>
                  <p:cNvPr id="49" name="Picture 36" descr="Jalapeno Chile Pepper - 100 Seeds - Garden Fresh Pack!">
                    <a:extLst>
                      <a:ext uri="{FF2B5EF4-FFF2-40B4-BE49-F238E27FC236}">
                        <a16:creationId xmlns:a16="http://schemas.microsoft.com/office/drawing/2014/main" id="{C00828BA-656A-E2E9-48DA-81FE90F69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6" descr="Jalapeno Chile Pepper - 100 Seeds - Garden Fresh Pack!">
                    <a:extLst>
                      <a:ext uri="{FF2B5EF4-FFF2-40B4-BE49-F238E27FC236}">
                        <a16:creationId xmlns:a16="http://schemas.microsoft.com/office/drawing/2014/main" id="{7D34D9E4-5A04-6A7A-79F8-CD26AE559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Group 39">
                <a:extLst>
                  <a:ext uri="{FF2B5EF4-FFF2-40B4-BE49-F238E27FC236}">
                    <a16:creationId xmlns:a16="http://schemas.microsoft.com/office/drawing/2014/main" id="{027A59F0-6E18-59BA-904E-002DAFCF185D}"/>
                  </a:ext>
                </a:extLst>
              </p:cNvPr>
              <p:cNvGrpSpPr/>
              <p:nvPr/>
            </p:nvGrpSpPr>
            <p:grpSpPr>
              <a:xfrm>
                <a:off x="3248706" y="328446"/>
                <a:ext cx="2961585" cy="742054"/>
                <a:chOff x="287124" y="329275"/>
                <a:chExt cx="2961585" cy="742054"/>
              </a:xfrm>
            </p:grpSpPr>
            <p:grpSp>
              <p:nvGrpSpPr>
                <p:cNvPr id="41" name="Group 40">
                  <a:extLst>
                    <a:ext uri="{FF2B5EF4-FFF2-40B4-BE49-F238E27FC236}">
                      <a16:creationId xmlns:a16="http://schemas.microsoft.com/office/drawing/2014/main" id="{D407C5A6-DD24-5DC7-605B-2EBB2796E6FB}"/>
                    </a:ext>
                  </a:extLst>
                </p:cNvPr>
                <p:cNvGrpSpPr/>
                <p:nvPr/>
              </p:nvGrpSpPr>
              <p:grpSpPr>
                <a:xfrm>
                  <a:off x="287124" y="329275"/>
                  <a:ext cx="1480794" cy="741059"/>
                  <a:chOff x="287124" y="329275"/>
                  <a:chExt cx="1480794" cy="741059"/>
                </a:xfrm>
              </p:grpSpPr>
              <p:pic>
                <p:nvPicPr>
                  <p:cNvPr id="45" name="Picture 36" descr="Jalapeno Chile Pepper - 100 Seeds - Garden Fresh Pack!">
                    <a:extLst>
                      <a:ext uri="{FF2B5EF4-FFF2-40B4-BE49-F238E27FC236}">
                        <a16:creationId xmlns:a16="http://schemas.microsoft.com/office/drawing/2014/main" id="{34761393-B896-89FD-A2E9-56D169AF5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Jalapeno Chile Pepper - 100 Seeds - Garden Fresh Pack!">
                    <a:extLst>
                      <a:ext uri="{FF2B5EF4-FFF2-40B4-BE49-F238E27FC236}">
                        <a16:creationId xmlns:a16="http://schemas.microsoft.com/office/drawing/2014/main" id="{E297D966-E311-5742-96DC-040CD9931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2A446D3-6910-B922-9D72-62D7372E991F}"/>
                    </a:ext>
                  </a:extLst>
                </p:cNvPr>
                <p:cNvGrpSpPr/>
                <p:nvPr/>
              </p:nvGrpSpPr>
              <p:grpSpPr>
                <a:xfrm>
                  <a:off x="1767915" y="330270"/>
                  <a:ext cx="1480794" cy="741059"/>
                  <a:chOff x="287124" y="329275"/>
                  <a:chExt cx="1480794" cy="741059"/>
                </a:xfrm>
              </p:grpSpPr>
              <p:pic>
                <p:nvPicPr>
                  <p:cNvPr id="43" name="Picture 36" descr="Jalapeno Chile Pepper - 100 Seeds - Garden Fresh Pack!">
                    <a:extLst>
                      <a:ext uri="{FF2B5EF4-FFF2-40B4-BE49-F238E27FC236}">
                        <a16:creationId xmlns:a16="http://schemas.microsoft.com/office/drawing/2014/main" id="{D86BD58D-8413-8419-327F-019A45B74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6" descr="Jalapeno Chile Pepper - 100 Seeds - Garden Fresh Pack!">
                    <a:extLst>
                      <a:ext uri="{FF2B5EF4-FFF2-40B4-BE49-F238E27FC236}">
                        <a16:creationId xmlns:a16="http://schemas.microsoft.com/office/drawing/2014/main" id="{253AFBDA-475F-C138-00F7-6557F9F7E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pic>
        <p:nvPicPr>
          <p:cNvPr id="2" name="UVU Core Values.png" descr="UVU Core Values.png">
            <a:extLst>
              <a:ext uri="{FF2B5EF4-FFF2-40B4-BE49-F238E27FC236}">
                <a16:creationId xmlns:a16="http://schemas.microsoft.com/office/drawing/2014/main" id="{47228DD6-E068-D356-CD8E-DE1BC1C6E6FE}"/>
              </a:ext>
            </a:extLst>
          </p:cNvPr>
          <p:cNvPicPr>
            <a:picLocks noChangeAspect="1"/>
          </p:cNvPicPr>
          <p:nvPr/>
        </p:nvPicPr>
        <p:blipFill>
          <a:blip r:embed="rId4"/>
          <a:stretch>
            <a:fillRect/>
          </a:stretch>
        </p:blipFill>
        <p:spPr>
          <a:xfrm>
            <a:off x="4808146" y="2058019"/>
            <a:ext cx="2741959" cy="2741959"/>
          </a:xfrm>
          <a:prstGeom prst="rect">
            <a:avLst/>
          </a:prstGeom>
          <a:ln w="12700">
            <a:miter lim="400000"/>
          </a:ln>
        </p:spPr>
      </p:pic>
      <p:pic>
        <p:nvPicPr>
          <p:cNvPr id="5124" name="Picture 4" descr="the office bankruptcy - Imgflip">
            <a:extLst>
              <a:ext uri="{FF2B5EF4-FFF2-40B4-BE49-F238E27FC236}">
                <a16:creationId xmlns:a16="http://schemas.microsoft.com/office/drawing/2014/main" id="{E8550BC1-6937-ECD5-C50D-3AF8B060E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7" y="783571"/>
            <a:ext cx="4567622" cy="254889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after - Just another WordPress site | Work quotes funny, Work humor,  Funny quotes">
            <a:extLst>
              <a:ext uri="{FF2B5EF4-FFF2-40B4-BE49-F238E27FC236}">
                <a16:creationId xmlns:a16="http://schemas.microsoft.com/office/drawing/2014/main" id="{169A1B34-CED3-B31A-A7E5-84BD12D23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95" y="805662"/>
            <a:ext cx="4416265" cy="262333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4 Times Massachusetts Public Records Law Failed - Common Cause Massachusetts">
            <a:extLst>
              <a:ext uri="{FF2B5EF4-FFF2-40B4-BE49-F238E27FC236}">
                <a16:creationId xmlns:a16="http://schemas.microsoft.com/office/drawing/2014/main" id="{8CE2A002-4E7C-45C8-A7DA-BC34EBF92D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95" y="3519502"/>
            <a:ext cx="4416265" cy="256095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he Crisis of Online Contracts (As Told in 10 Memes) | Journal on Emerging  Technologies">
            <a:extLst>
              <a:ext uri="{FF2B5EF4-FFF2-40B4-BE49-F238E27FC236}">
                <a16:creationId xmlns:a16="http://schemas.microsoft.com/office/drawing/2014/main" id="{165E9806-5499-8ADC-D0EA-32668D880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78" y="3513377"/>
            <a:ext cx="4577667" cy="255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3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7F5DE53-AB58-87C5-A48F-4ED153978642}"/>
              </a:ext>
            </a:extLst>
          </p:cNvPr>
          <p:cNvGrpSpPr/>
          <p:nvPr/>
        </p:nvGrpSpPr>
        <p:grpSpPr>
          <a:xfrm>
            <a:off x="0" y="-2165"/>
            <a:ext cx="12192000" cy="746034"/>
            <a:chOff x="287124" y="327202"/>
            <a:chExt cx="11617752" cy="746034"/>
          </a:xfrm>
        </p:grpSpPr>
        <p:grpSp>
          <p:nvGrpSpPr>
            <p:cNvPr id="19" name="Group 18">
              <a:extLst>
                <a:ext uri="{FF2B5EF4-FFF2-40B4-BE49-F238E27FC236}">
                  <a16:creationId xmlns:a16="http://schemas.microsoft.com/office/drawing/2014/main" id="{CF555E80-DD56-EC45-7712-9F693EFFDACE}"/>
                </a:ext>
              </a:extLst>
            </p:cNvPr>
            <p:cNvGrpSpPr/>
            <p:nvPr/>
          </p:nvGrpSpPr>
          <p:grpSpPr>
            <a:xfrm>
              <a:off x="287124" y="328446"/>
              <a:ext cx="5923167" cy="744790"/>
              <a:chOff x="287124" y="328446"/>
              <a:chExt cx="5923167" cy="744790"/>
            </a:xfrm>
          </p:grpSpPr>
          <p:grpSp>
            <p:nvGrpSpPr>
              <p:cNvPr id="11" name="Group 10">
                <a:extLst>
                  <a:ext uri="{FF2B5EF4-FFF2-40B4-BE49-F238E27FC236}">
                    <a16:creationId xmlns:a16="http://schemas.microsoft.com/office/drawing/2014/main" id="{13285D4A-EDEE-9126-2757-7F744C982459}"/>
                  </a:ext>
                </a:extLst>
              </p:cNvPr>
              <p:cNvGrpSpPr/>
              <p:nvPr/>
            </p:nvGrpSpPr>
            <p:grpSpPr>
              <a:xfrm>
                <a:off x="287124" y="329275"/>
                <a:ext cx="2961585" cy="742054"/>
                <a:chOff x="287124" y="329275"/>
                <a:chExt cx="2961585" cy="742054"/>
              </a:xfrm>
            </p:grpSpPr>
            <p:grpSp>
              <p:nvGrpSpPr>
                <p:cNvPr id="7" name="Group 6">
                  <a:extLst>
                    <a:ext uri="{FF2B5EF4-FFF2-40B4-BE49-F238E27FC236}">
                      <a16:creationId xmlns:a16="http://schemas.microsoft.com/office/drawing/2014/main" id="{BEE704ED-1E59-58EA-5B5D-42F79435E4C4}"/>
                    </a:ext>
                  </a:extLst>
                </p:cNvPr>
                <p:cNvGrpSpPr/>
                <p:nvPr/>
              </p:nvGrpSpPr>
              <p:grpSpPr>
                <a:xfrm>
                  <a:off x="287124" y="329275"/>
                  <a:ext cx="1480794" cy="741059"/>
                  <a:chOff x="287124" y="329275"/>
                  <a:chExt cx="1480794" cy="741059"/>
                </a:xfrm>
              </p:grpSpPr>
              <p:pic>
                <p:nvPicPr>
                  <p:cNvPr id="7204" name="Picture 36" descr="Jalapeno Chile Pepper - 100 Seeds - Garden Fresh Pack!">
                    <a:extLst>
                      <a:ext uri="{FF2B5EF4-FFF2-40B4-BE49-F238E27FC236}">
                        <a16:creationId xmlns:a16="http://schemas.microsoft.com/office/drawing/2014/main" id="{07D5D0FB-2153-771F-CD54-C80C60312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6" descr="Jalapeno Chile Pepper - 100 Seeds - Garden Fresh Pack!">
                    <a:extLst>
                      <a:ext uri="{FF2B5EF4-FFF2-40B4-BE49-F238E27FC236}">
                        <a16:creationId xmlns:a16="http://schemas.microsoft.com/office/drawing/2014/main" id="{F5E2B3D6-1855-2AC7-A1B3-21A422FC1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04EEB9C-F199-8FA7-E9C6-EEDAD5378CAE}"/>
                    </a:ext>
                  </a:extLst>
                </p:cNvPr>
                <p:cNvGrpSpPr/>
                <p:nvPr/>
              </p:nvGrpSpPr>
              <p:grpSpPr>
                <a:xfrm>
                  <a:off x="1767915" y="330270"/>
                  <a:ext cx="1480794" cy="741059"/>
                  <a:chOff x="287124" y="329275"/>
                  <a:chExt cx="1480794" cy="741059"/>
                </a:xfrm>
              </p:grpSpPr>
              <p:pic>
                <p:nvPicPr>
                  <p:cNvPr id="9" name="Picture 36" descr="Jalapeno Chile Pepper - 100 Seeds - Garden Fresh Pack!">
                    <a:extLst>
                      <a:ext uri="{FF2B5EF4-FFF2-40B4-BE49-F238E27FC236}">
                        <a16:creationId xmlns:a16="http://schemas.microsoft.com/office/drawing/2014/main" id="{50301F53-E6E5-AFBD-C610-AD747E05F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6" descr="Jalapeno Chile Pepper - 100 Seeds - Garden Fresh Pack!">
                    <a:extLst>
                      <a:ext uri="{FF2B5EF4-FFF2-40B4-BE49-F238E27FC236}">
                        <a16:creationId xmlns:a16="http://schemas.microsoft.com/office/drawing/2014/main" id="{2EEA8BF4-1B73-280A-7DEA-59241FB2B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 11">
                <a:extLst>
                  <a:ext uri="{FF2B5EF4-FFF2-40B4-BE49-F238E27FC236}">
                    <a16:creationId xmlns:a16="http://schemas.microsoft.com/office/drawing/2014/main" id="{D03D0DC0-2DB3-05F5-E128-8F1A78B3FFBD}"/>
                  </a:ext>
                </a:extLst>
              </p:cNvPr>
              <p:cNvGrpSpPr/>
              <p:nvPr/>
            </p:nvGrpSpPr>
            <p:grpSpPr>
              <a:xfrm>
                <a:off x="3248706" y="328446"/>
                <a:ext cx="2961585" cy="744790"/>
                <a:chOff x="287124" y="329275"/>
                <a:chExt cx="2961585" cy="744790"/>
              </a:xfrm>
            </p:grpSpPr>
            <p:grpSp>
              <p:nvGrpSpPr>
                <p:cNvPr id="13" name="Group 12">
                  <a:extLst>
                    <a:ext uri="{FF2B5EF4-FFF2-40B4-BE49-F238E27FC236}">
                      <a16:creationId xmlns:a16="http://schemas.microsoft.com/office/drawing/2014/main" id="{3134DF6B-9412-760A-BFC8-ACB22D7DDA51}"/>
                    </a:ext>
                  </a:extLst>
                </p:cNvPr>
                <p:cNvGrpSpPr/>
                <p:nvPr/>
              </p:nvGrpSpPr>
              <p:grpSpPr>
                <a:xfrm>
                  <a:off x="287124" y="329275"/>
                  <a:ext cx="1480794" cy="744790"/>
                  <a:chOff x="287124" y="329275"/>
                  <a:chExt cx="1480794" cy="744790"/>
                </a:xfrm>
              </p:grpSpPr>
              <p:pic>
                <p:nvPicPr>
                  <p:cNvPr id="17" name="Picture 36" descr="Jalapeno Chile Pepper - 100 Seeds - Garden Fresh Pack!">
                    <a:extLst>
                      <a:ext uri="{FF2B5EF4-FFF2-40B4-BE49-F238E27FC236}">
                        <a16:creationId xmlns:a16="http://schemas.microsoft.com/office/drawing/2014/main" id="{4EC872A7-51E8-CB8D-D3EF-ABC08FD6F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6" descr="Jalapeno Chile Pepper - 100 Seeds - Garden Fresh Pack!">
                    <a:extLst>
                      <a:ext uri="{FF2B5EF4-FFF2-40B4-BE49-F238E27FC236}">
                        <a16:creationId xmlns:a16="http://schemas.microsoft.com/office/drawing/2014/main" id="{F474933B-9452-B386-6D3A-2EFFC80AA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4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C0A4E8E0-2C70-3D21-F1DC-6EDC94821770}"/>
                    </a:ext>
                  </a:extLst>
                </p:cNvPr>
                <p:cNvGrpSpPr/>
                <p:nvPr/>
              </p:nvGrpSpPr>
              <p:grpSpPr>
                <a:xfrm>
                  <a:off x="1767915" y="330270"/>
                  <a:ext cx="1480794" cy="741059"/>
                  <a:chOff x="287124" y="329275"/>
                  <a:chExt cx="1480794" cy="741059"/>
                </a:xfrm>
              </p:grpSpPr>
              <p:pic>
                <p:nvPicPr>
                  <p:cNvPr id="15" name="Picture 36" descr="Jalapeno Chile Pepper - 100 Seeds - Garden Fresh Pack!">
                    <a:extLst>
                      <a:ext uri="{FF2B5EF4-FFF2-40B4-BE49-F238E27FC236}">
                        <a16:creationId xmlns:a16="http://schemas.microsoft.com/office/drawing/2014/main" id="{BF9BB7F5-9FC3-74A3-5B6E-5C73DF04A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6" descr="Jalapeno Chile Pepper - 100 Seeds - Garden Fresh Pack!">
                    <a:extLst>
                      <a:ext uri="{FF2B5EF4-FFF2-40B4-BE49-F238E27FC236}">
                        <a16:creationId xmlns:a16="http://schemas.microsoft.com/office/drawing/2014/main" id="{D0EC07DA-9BE9-CCEB-6E67-DFF3E85CE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0" name="Group 19">
              <a:extLst>
                <a:ext uri="{FF2B5EF4-FFF2-40B4-BE49-F238E27FC236}">
                  <a16:creationId xmlns:a16="http://schemas.microsoft.com/office/drawing/2014/main" id="{5317E282-F5AC-9FD2-C1F4-2DC0703B6162}"/>
                </a:ext>
              </a:extLst>
            </p:cNvPr>
            <p:cNvGrpSpPr/>
            <p:nvPr/>
          </p:nvGrpSpPr>
          <p:grpSpPr>
            <a:xfrm>
              <a:off x="5981709" y="327202"/>
              <a:ext cx="5923167" cy="742883"/>
              <a:chOff x="287124" y="328446"/>
              <a:chExt cx="5923167" cy="742883"/>
            </a:xfrm>
          </p:grpSpPr>
          <p:grpSp>
            <p:nvGrpSpPr>
              <p:cNvPr id="21" name="Group 20">
                <a:extLst>
                  <a:ext uri="{FF2B5EF4-FFF2-40B4-BE49-F238E27FC236}">
                    <a16:creationId xmlns:a16="http://schemas.microsoft.com/office/drawing/2014/main" id="{D7E7BBBD-5CD5-5467-D3F7-0420201C212E}"/>
                  </a:ext>
                </a:extLst>
              </p:cNvPr>
              <p:cNvGrpSpPr/>
              <p:nvPr/>
            </p:nvGrpSpPr>
            <p:grpSpPr>
              <a:xfrm>
                <a:off x="287124" y="329275"/>
                <a:ext cx="2961585" cy="742054"/>
                <a:chOff x="287124" y="329275"/>
                <a:chExt cx="2961585" cy="742054"/>
              </a:xfrm>
            </p:grpSpPr>
            <p:grpSp>
              <p:nvGrpSpPr>
                <p:cNvPr id="29" name="Group 28">
                  <a:extLst>
                    <a:ext uri="{FF2B5EF4-FFF2-40B4-BE49-F238E27FC236}">
                      <a16:creationId xmlns:a16="http://schemas.microsoft.com/office/drawing/2014/main" id="{2107058F-DAEF-7983-8633-3CFF70D52DA0}"/>
                    </a:ext>
                  </a:extLst>
                </p:cNvPr>
                <p:cNvGrpSpPr/>
                <p:nvPr/>
              </p:nvGrpSpPr>
              <p:grpSpPr>
                <a:xfrm>
                  <a:off x="287124" y="329275"/>
                  <a:ext cx="1480794" cy="741059"/>
                  <a:chOff x="287124" y="329275"/>
                  <a:chExt cx="1480794" cy="741059"/>
                </a:xfrm>
              </p:grpSpPr>
              <p:pic>
                <p:nvPicPr>
                  <p:cNvPr id="33" name="Picture 36" descr="Jalapeno Chile Pepper - 100 Seeds - Garden Fresh Pack!">
                    <a:extLst>
                      <a:ext uri="{FF2B5EF4-FFF2-40B4-BE49-F238E27FC236}">
                        <a16:creationId xmlns:a16="http://schemas.microsoft.com/office/drawing/2014/main" id="{3D596AD3-AA7E-7DB4-2CC5-02328B73A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Jalapeno Chile Pepper - 100 Seeds - Garden Fresh Pack!">
                    <a:extLst>
                      <a:ext uri="{FF2B5EF4-FFF2-40B4-BE49-F238E27FC236}">
                        <a16:creationId xmlns:a16="http://schemas.microsoft.com/office/drawing/2014/main" id="{95311601-FD76-8590-F2D4-8ECBB2C02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B31BAD4-E8B1-3A0A-1E3D-EBA25B79F3C3}"/>
                    </a:ext>
                  </a:extLst>
                </p:cNvPr>
                <p:cNvGrpSpPr/>
                <p:nvPr/>
              </p:nvGrpSpPr>
              <p:grpSpPr>
                <a:xfrm>
                  <a:off x="1767915" y="330270"/>
                  <a:ext cx="1480794" cy="741059"/>
                  <a:chOff x="287124" y="329275"/>
                  <a:chExt cx="1480794" cy="741059"/>
                </a:xfrm>
              </p:grpSpPr>
              <p:pic>
                <p:nvPicPr>
                  <p:cNvPr id="31" name="Picture 36" descr="Jalapeno Chile Pepper - 100 Seeds - Garden Fresh Pack!">
                    <a:extLst>
                      <a:ext uri="{FF2B5EF4-FFF2-40B4-BE49-F238E27FC236}">
                        <a16:creationId xmlns:a16="http://schemas.microsoft.com/office/drawing/2014/main" id="{A5796908-5C15-7206-7E57-C79E979AF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6" descr="Jalapeno Chile Pepper - 100 Seeds - Garden Fresh Pack!">
                    <a:extLst>
                      <a:ext uri="{FF2B5EF4-FFF2-40B4-BE49-F238E27FC236}">
                        <a16:creationId xmlns:a16="http://schemas.microsoft.com/office/drawing/2014/main" id="{FEE2311A-A7A6-4A06-785C-BAFAFC921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a:extLst>
                  <a:ext uri="{FF2B5EF4-FFF2-40B4-BE49-F238E27FC236}">
                    <a16:creationId xmlns:a16="http://schemas.microsoft.com/office/drawing/2014/main" id="{78F1B30D-FA34-EB0D-F55C-146A9D0E5A4D}"/>
                  </a:ext>
                </a:extLst>
              </p:cNvPr>
              <p:cNvGrpSpPr/>
              <p:nvPr/>
            </p:nvGrpSpPr>
            <p:grpSpPr>
              <a:xfrm>
                <a:off x="3248706" y="328446"/>
                <a:ext cx="2961585" cy="742054"/>
                <a:chOff x="287124" y="329275"/>
                <a:chExt cx="2961585" cy="742054"/>
              </a:xfrm>
            </p:grpSpPr>
            <p:grpSp>
              <p:nvGrpSpPr>
                <p:cNvPr id="23" name="Group 22">
                  <a:extLst>
                    <a:ext uri="{FF2B5EF4-FFF2-40B4-BE49-F238E27FC236}">
                      <a16:creationId xmlns:a16="http://schemas.microsoft.com/office/drawing/2014/main" id="{4088748A-6A6D-BE52-2ABE-CFCDEF1BA726}"/>
                    </a:ext>
                  </a:extLst>
                </p:cNvPr>
                <p:cNvGrpSpPr/>
                <p:nvPr/>
              </p:nvGrpSpPr>
              <p:grpSpPr>
                <a:xfrm>
                  <a:off x="287124" y="329275"/>
                  <a:ext cx="1480794" cy="741059"/>
                  <a:chOff x="287124" y="329275"/>
                  <a:chExt cx="1480794" cy="741059"/>
                </a:xfrm>
              </p:grpSpPr>
              <p:pic>
                <p:nvPicPr>
                  <p:cNvPr id="27" name="Picture 36" descr="Jalapeno Chile Pepper - 100 Seeds - Garden Fresh Pack!">
                    <a:extLst>
                      <a:ext uri="{FF2B5EF4-FFF2-40B4-BE49-F238E27FC236}">
                        <a16:creationId xmlns:a16="http://schemas.microsoft.com/office/drawing/2014/main" id="{ED6A6CA1-6DCB-F171-109E-B5B94E00F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6" descr="Jalapeno Chile Pepper - 100 Seeds - Garden Fresh Pack!">
                    <a:extLst>
                      <a:ext uri="{FF2B5EF4-FFF2-40B4-BE49-F238E27FC236}">
                        <a16:creationId xmlns:a16="http://schemas.microsoft.com/office/drawing/2014/main" id="{12D483DF-7794-AF57-85B2-E79C7CF48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10C15714-44D0-01C5-B964-BA7A0BD4FCC7}"/>
                    </a:ext>
                  </a:extLst>
                </p:cNvPr>
                <p:cNvGrpSpPr/>
                <p:nvPr/>
              </p:nvGrpSpPr>
              <p:grpSpPr>
                <a:xfrm>
                  <a:off x="1767915" y="330270"/>
                  <a:ext cx="1480794" cy="741059"/>
                  <a:chOff x="287124" y="329275"/>
                  <a:chExt cx="1480794" cy="741059"/>
                </a:xfrm>
              </p:grpSpPr>
              <p:pic>
                <p:nvPicPr>
                  <p:cNvPr id="25" name="Picture 36" descr="Jalapeno Chile Pepper - 100 Seeds - Garden Fresh Pack!">
                    <a:extLst>
                      <a:ext uri="{FF2B5EF4-FFF2-40B4-BE49-F238E27FC236}">
                        <a16:creationId xmlns:a16="http://schemas.microsoft.com/office/drawing/2014/main" id="{D097B54F-B773-2003-3CF2-33CC0D96A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6" descr="Jalapeno Chile Pepper - 100 Seeds - Garden Fresh Pack!">
                    <a:extLst>
                      <a:ext uri="{FF2B5EF4-FFF2-40B4-BE49-F238E27FC236}">
                        <a16:creationId xmlns:a16="http://schemas.microsoft.com/office/drawing/2014/main" id="{993765A1-6FF3-02C2-C7C2-A5DE11B9D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36" name="Group 35">
            <a:extLst>
              <a:ext uri="{FF2B5EF4-FFF2-40B4-BE49-F238E27FC236}">
                <a16:creationId xmlns:a16="http://schemas.microsoft.com/office/drawing/2014/main" id="{A1CF853C-7782-7004-24CA-2A325E9EFDEB}"/>
              </a:ext>
            </a:extLst>
          </p:cNvPr>
          <p:cNvGrpSpPr/>
          <p:nvPr/>
        </p:nvGrpSpPr>
        <p:grpSpPr>
          <a:xfrm>
            <a:off x="0" y="6116864"/>
            <a:ext cx="12192000" cy="751986"/>
            <a:chOff x="287124" y="327202"/>
            <a:chExt cx="11617752" cy="744127"/>
          </a:xfrm>
        </p:grpSpPr>
        <p:grpSp>
          <p:nvGrpSpPr>
            <p:cNvPr id="37" name="Group 36">
              <a:extLst>
                <a:ext uri="{FF2B5EF4-FFF2-40B4-BE49-F238E27FC236}">
                  <a16:creationId xmlns:a16="http://schemas.microsoft.com/office/drawing/2014/main" id="{B821D412-9421-8B0C-AC46-00E46356C93C}"/>
                </a:ext>
              </a:extLst>
            </p:cNvPr>
            <p:cNvGrpSpPr/>
            <p:nvPr/>
          </p:nvGrpSpPr>
          <p:grpSpPr>
            <a:xfrm>
              <a:off x="287124" y="328446"/>
              <a:ext cx="5923167" cy="742883"/>
              <a:chOff x="287124" y="328446"/>
              <a:chExt cx="5923167" cy="742883"/>
            </a:xfrm>
          </p:grpSpPr>
          <p:grpSp>
            <p:nvGrpSpPr>
              <p:cNvPr id="53" name="Group 52">
                <a:extLst>
                  <a:ext uri="{FF2B5EF4-FFF2-40B4-BE49-F238E27FC236}">
                    <a16:creationId xmlns:a16="http://schemas.microsoft.com/office/drawing/2014/main" id="{A243047E-DD40-8E84-DFD2-8859C2C21D7F}"/>
                  </a:ext>
                </a:extLst>
              </p:cNvPr>
              <p:cNvGrpSpPr/>
              <p:nvPr/>
            </p:nvGrpSpPr>
            <p:grpSpPr>
              <a:xfrm>
                <a:off x="287124" y="329275"/>
                <a:ext cx="2961585" cy="742054"/>
                <a:chOff x="287124" y="329275"/>
                <a:chExt cx="2961585" cy="742054"/>
              </a:xfrm>
            </p:grpSpPr>
            <p:grpSp>
              <p:nvGrpSpPr>
                <p:cNvPr id="61" name="Group 60">
                  <a:extLst>
                    <a:ext uri="{FF2B5EF4-FFF2-40B4-BE49-F238E27FC236}">
                      <a16:creationId xmlns:a16="http://schemas.microsoft.com/office/drawing/2014/main" id="{A9739B04-978E-4084-BDF1-2017932269A8}"/>
                    </a:ext>
                  </a:extLst>
                </p:cNvPr>
                <p:cNvGrpSpPr/>
                <p:nvPr/>
              </p:nvGrpSpPr>
              <p:grpSpPr>
                <a:xfrm>
                  <a:off x="287124" y="329275"/>
                  <a:ext cx="1480794" cy="741059"/>
                  <a:chOff x="287124" y="329275"/>
                  <a:chExt cx="1480794" cy="741059"/>
                </a:xfrm>
              </p:grpSpPr>
              <p:pic>
                <p:nvPicPr>
                  <p:cNvPr id="7169" name="Picture 36" descr="Jalapeno Chile Pepper - 100 Seeds - Garden Fresh Pack!">
                    <a:extLst>
                      <a:ext uri="{FF2B5EF4-FFF2-40B4-BE49-F238E27FC236}">
                        <a16:creationId xmlns:a16="http://schemas.microsoft.com/office/drawing/2014/main" id="{5321A5A5-E05F-7C1C-551C-352F00CA3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6" descr="Jalapeno Chile Pepper - 100 Seeds - Garden Fresh Pack!">
                    <a:extLst>
                      <a:ext uri="{FF2B5EF4-FFF2-40B4-BE49-F238E27FC236}">
                        <a16:creationId xmlns:a16="http://schemas.microsoft.com/office/drawing/2014/main" id="{42B6F981-F65F-ADC5-67A1-DDFDAA779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2B54EB4D-1F92-D790-96CA-A4880DE9E7A1}"/>
                    </a:ext>
                  </a:extLst>
                </p:cNvPr>
                <p:cNvGrpSpPr/>
                <p:nvPr/>
              </p:nvGrpSpPr>
              <p:grpSpPr>
                <a:xfrm>
                  <a:off x="1767915" y="330270"/>
                  <a:ext cx="1480794" cy="741059"/>
                  <a:chOff x="287124" y="329275"/>
                  <a:chExt cx="1480794" cy="741059"/>
                </a:xfrm>
              </p:grpSpPr>
              <p:pic>
                <p:nvPicPr>
                  <p:cNvPr id="63" name="Picture 36" descr="Jalapeno Chile Pepper - 100 Seeds - Garden Fresh Pack!">
                    <a:extLst>
                      <a:ext uri="{FF2B5EF4-FFF2-40B4-BE49-F238E27FC236}">
                        <a16:creationId xmlns:a16="http://schemas.microsoft.com/office/drawing/2014/main" id="{3CB1546A-BE9E-15B6-5787-AA928046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7168" name="Picture 36" descr="Jalapeno Chile Pepper - 100 Seeds - Garden Fresh Pack!">
                    <a:extLst>
                      <a:ext uri="{FF2B5EF4-FFF2-40B4-BE49-F238E27FC236}">
                        <a16:creationId xmlns:a16="http://schemas.microsoft.com/office/drawing/2014/main" id="{E2DC8AD7-5C08-21C3-7D14-FA768E3EC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4" name="Group 53">
                <a:extLst>
                  <a:ext uri="{FF2B5EF4-FFF2-40B4-BE49-F238E27FC236}">
                    <a16:creationId xmlns:a16="http://schemas.microsoft.com/office/drawing/2014/main" id="{CBF72582-0505-1055-D6F0-225CAF7FA485}"/>
                  </a:ext>
                </a:extLst>
              </p:cNvPr>
              <p:cNvGrpSpPr/>
              <p:nvPr/>
            </p:nvGrpSpPr>
            <p:grpSpPr>
              <a:xfrm>
                <a:off x="3248706" y="328446"/>
                <a:ext cx="2961585" cy="742054"/>
                <a:chOff x="287124" y="329275"/>
                <a:chExt cx="2961585" cy="742054"/>
              </a:xfrm>
            </p:grpSpPr>
            <p:grpSp>
              <p:nvGrpSpPr>
                <p:cNvPr id="55" name="Group 54">
                  <a:extLst>
                    <a:ext uri="{FF2B5EF4-FFF2-40B4-BE49-F238E27FC236}">
                      <a16:creationId xmlns:a16="http://schemas.microsoft.com/office/drawing/2014/main" id="{FF69502A-955B-5524-50E0-5DA750EE506F}"/>
                    </a:ext>
                  </a:extLst>
                </p:cNvPr>
                <p:cNvGrpSpPr/>
                <p:nvPr/>
              </p:nvGrpSpPr>
              <p:grpSpPr>
                <a:xfrm>
                  <a:off x="287124" y="329275"/>
                  <a:ext cx="1480794" cy="741059"/>
                  <a:chOff x="287124" y="329275"/>
                  <a:chExt cx="1480794" cy="741059"/>
                </a:xfrm>
              </p:grpSpPr>
              <p:pic>
                <p:nvPicPr>
                  <p:cNvPr id="59" name="Picture 36" descr="Jalapeno Chile Pepper - 100 Seeds - Garden Fresh Pack!">
                    <a:extLst>
                      <a:ext uri="{FF2B5EF4-FFF2-40B4-BE49-F238E27FC236}">
                        <a16:creationId xmlns:a16="http://schemas.microsoft.com/office/drawing/2014/main" id="{3A264BA6-8E80-352C-A3D5-416DB870E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6" descr="Jalapeno Chile Pepper - 100 Seeds - Garden Fresh Pack!">
                    <a:extLst>
                      <a:ext uri="{FF2B5EF4-FFF2-40B4-BE49-F238E27FC236}">
                        <a16:creationId xmlns:a16="http://schemas.microsoft.com/office/drawing/2014/main" id="{17AD5C20-EE27-749E-76E8-723592404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1153B5FA-DDF8-0DC3-1FE4-EABDE0F07388}"/>
                    </a:ext>
                  </a:extLst>
                </p:cNvPr>
                <p:cNvGrpSpPr/>
                <p:nvPr/>
              </p:nvGrpSpPr>
              <p:grpSpPr>
                <a:xfrm>
                  <a:off x="1767915" y="330270"/>
                  <a:ext cx="1480794" cy="741059"/>
                  <a:chOff x="287124" y="329275"/>
                  <a:chExt cx="1480794" cy="741059"/>
                </a:xfrm>
              </p:grpSpPr>
              <p:pic>
                <p:nvPicPr>
                  <p:cNvPr id="57" name="Picture 36" descr="Jalapeno Chile Pepper - 100 Seeds - Garden Fresh Pack!">
                    <a:extLst>
                      <a:ext uri="{FF2B5EF4-FFF2-40B4-BE49-F238E27FC236}">
                        <a16:creationId xmlns:a16="http://schemas.microsoft.com/office/drawing/2014/main" id="{B635E6AC-0BDB-B14D-4D0D-5C54621BD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6" descr="Jalapeno Chile Pepper - 100 Seeds - Garden Fresh Pack!">
                    <a:extLst>
                      <a:ext uri="{FF2B5EF4-FFF2-40B4-BE49-F238E27FC236}">
                        <a16:creationId xmlns:a16="http://schemas.microsoft.com/office/drawing/2014/main" id="{FC3D2EBD-D51F-BA1C-E8EE-597AB6CAA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38" name="Group 37">
              <a:extLst>
                <a:ext uri="{FF2B5EF4-FFF2-40B4-BE49-F238E27FC236}">
                  <a16:creationId xmlns:a16="http://schemas.microsoft.com/office/drawing/2014/main" id="{7CFC28A6-B4D2-5B63-FBDB-B280A413D00D}"/>
                </a:ext>
              </a:extLst>
            </p:cNvPr>
            <p:cNvGrpSpPr/>
            <p:nvPr/>
          </p:nvGrpSpPr>
          <p:grpSpPr>
            <a:xfrm>
              <a:off x="6010464" y="327202"/>
              <a:ext cx="5894412" cy="742883"/>
              <a:chOff x="315879" y="328446"/>
              <a:chExt cx="5894412" cy="742883"/>
            </a:xfrm>
          </p:grpSpPr>
          <p:grpSp>
            <p:nvGrpSpPr>
              <p:cNvPr id="39" name="Group 38">
                <a:extLst>
                  <a:ext uri="{FF2B5EF4-FFF2-40B4-BE49-F238E27FC236}">
                    <a16:creationId xmlns:a16="http://schemas.microsoft.com/office/drawing/2014/main" id="{CD4AC2F7-34F0-E375-85EE-E545D35C9DD0}"/>
                  </a:ext>
                </a:extLst>
              </p:cNvPr>
              <p:cNvGrpSpPr/>
              <p:nvPr/>
            </p:nvGrpSpPr>
            <p:grpSpPr>
              <a:xfrm>
                <a:off x="315879" y="328446"/>
                <a:ext cx="2932830" cy="742883"/>
                <a:chOff x="315879" y="328446"/>
                <a:chExt cx="2932830" cy="742883"/>
              </a:xfrm>
            </p:grpSpPr>
            <p:grpSp>
              <p:nvGrpSpPr>
                <p:cNvPr id="47" name="Group 46">
                  <a:extLst>
                    <a:ext uri="{FF2B5EF4-FFF2-40B4-BE49-F238E27FC236}">
                      <a16:creationId xmlns:a16="http://schemas.microsoft.com/office/drawing/2014/main" id="{371760E8-063E-C3D9-7B74-3D30AD1DE855}"/>
                    </a:ext>
                  </a:extLst>
                </p:cNvPr>
                <p:cNvGrpSpPr/>
                <p:nvPr/>
              </p:nvGrpSpPr>
              <p:grpSpPr>
                <a:xfrm>
                  <a:off x="315879" y="328446"/>
                  <a:ext cx="1452039" cy="741226"/>
                  <a:chOff x="315879" y="328446"/>
                  <a:chExt cx="1452039" cy="741226"/>
                </a:xfrm>
              </p:grpSpPr>
              <p:pic>
                <p:nvPicPr>
                  <p:cNvPr id="51" name="Picture 36" descr="Jalapeno Chile Pepper - 100 Seeds - Garden Fresh Pack!">
                    <a:extLst>
                      <a:ext uri="{FF2B5EF4-FFF2-40B4-BE49-F238E27FC236}">
                        <a16:creationId xmlns:a16="http://schemas.microsoft.com/office/drawing/2014/main" id="{2EDD32C2-4BF9-2EA6-494F-7433EA4B5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79" y="328446"/>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6" descr="Jalapeno Chile Pepper - 100 Seeds - Garden Fresh Pack!">
                    <a:extLst>
                      <a:ext uri="{FF2B5EF4-FFF2-40B4-BE49-F238E27FC236}">
                        <a16:creationId xmlns:a16="http://schemas.microsoft.com/office/drawing/2014/main" id="{CBC76ACF-6ACD-9C1D-3DCE-8876E7EA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a:extLst>
                    <a:ext uri="{FF2B5EF4-FFF2-40B4-BE49-F238E27FC236}">
                      <a16:creationId xmlns:a16="http://schemas.microsoft.com/office/drawing/2014/main" id="{1B3B8777-288F-1B16-0DE4-CEA7DF86154D}"/>
                    </a:ext>
                  </a:extLst>
                </p:cNvPr>
                <p:cNvGrpSpPr/>
                <p:nvPr/>
              </p:nvGrpSpPr>
              <p:grpSpPr>
                <a:xfrm>
                  <a:off x="1767915" y="330270"/>
                  <a:ext cx="1480794" cy="741059"/>
                  <a:chOff x="287124" y="329275"/>
                  <a:chExt cx="1480794" cy="741059"/>
                </a:xfrm>
              </p:grpSpPr>
              <p:pic>
                <p:nvPicPr>
                  <p:cNvPr id="49" name="Picture 36" descr="Jalapeno Chile Pepper - 100 Seeds - Garden Fresh Pack!">
                    <a:extLst>
                      <a:ext uri="{FF2B5EF4-FFF2-40B4-BE49-F238E27FC236}">
                        <a16:creationId xmlns:a16="http://schemas.microsoft.com/office/drawing/2014/main" id="{C00828BA-656A-E2E9-48DA-81FE90F69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6" descr="Jalapeno Chile Pepper - 100 Seeds - Garden Fresh Pack!">
                    <a:extLst>
                      <a:ext uri="{FF2B5EF4-FFF2-40B4-BE49-F238E27FC236}">
                        <a16:creationId xmlns:a16="http://schemas.microsoft.com/office/drawing/2014/main" id="{7D34D9E4-5A04-6A7A-79F8-CD26AE559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Group 39">
                <a:extLst>
                  <a:ext uri="{FF2B5EF4-FFF2-40B4-BE49-F238E27FC236}">
                    <a16:creationId xmlns:a16="http://schemas.microsoft.com/office/drawing/2014/main" id="{027A59F0-6E18-59BA-904E-002DAFCF185D}"/>
                  </a:ext>
                </a:extLst>
              </p:cNvPr>
              <p:cNvGrpSpPr/>
              <p:nvPr/>
            </p:nvGrpSpPr>
            <p:grpSpPr>
              <a:xfrm>
                <a:off x="3248706" y="328446"/>
                <a:ext cx="2961585" cy="742054"/>
                <a:chOff x="287124" y="329275"/>
                <a:chExt cx="2961585" cy="742054"/>
              </a:xfrm>
            </p:grpSpPr>
            <p:grpSp>
              <p:nvGrpSpPr>
                <p:cNvPr id="41" name="Group 40">
                  <a:extLst>
                    <a:ext uri="{FF2B5EF4-FFF2-40B4-BE49-F238E27FC236}">
                      <a16:creationId xmlns:a16="http://schemas.microsoft.com/office/drawing/2014/main" id="{D407C5A6-DD24-5DC7-605B-2EBB2796E6FB}"/>
                    </a:ext>
                  </a:extLst>
                </p:cNvPr>
                <p:cNvGrpSpPr/>
                <p:nvPr/>
              </p:nvGrpSpPr>
              <p:grpSpPr>
                <a:xfrm>
                  <a:off x="287124" y="329275"/>
                  <a:ext cx="1480794" cy="741059"/>
                  <a:chOff x="287124" y="329275"/>
                  <a:chExt cx="1480794" cy="741059"/>
                </a:xfrm>
              </p:grpSpPr>
              <p:pic>
                <p:nvPicPr>
                  <p:cNvPr id="45" name="Picture 36" descr="Jalapeno Chile Pepper - 100 Seeds - Garden Fresh Pack!">
                    <a:extLst>
                      <a:ext uri="{FF2B5EF4-FFF2-40B4-BE49-F238E27FC236}">
                        <a16:creationId xmlns:a16="http://schemas.microsoft.com/office/drawing/2014/main" id="{34761393-B896-89FD-A2E9-56D169AF5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Jalapeno Chile Pepper - 100 Seeds - Garden Fresh Pack!">
                    <a:extLst>
                      <a:ext uri="{FF2B5EF4-FFF2-40B4-BE49-F238E27FC236}">
                        <a16:creationId xmlns:a16="http://schemas.microsoft.com/office/drawing/2014/main" id="{E297D966-E311-5742-96DC-040CD9931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2A446D3-6910-B922-9D72-62D7372E991F}"/>
                    </a:ext>
                  </a:extLst>
                </p:cNvPr>
                <p:cNvGrpSpPr/>
                <p:nvPr/>
              </p:nvGrpSpPr>
              <p:grpSpPr>
                <a:xfrm>
                  <a:off x="1767915" y="330270"/>
                  <a:ext cx="1480794" cy="741059"/>
                  <a:chOff x="287124" y="329275"/>
                  <a:chExt cx="1480794" cy="741059"/>
                </a:xfrm>
              </p:grpSpPr>
              <p:pic>
                <p:nvPicPr>
                  <p:cNvPr id="43" name="Picture 36" descr="Jalapeno Chile Pepper - 100 Seeds - Garden Fresh Pack!">
                    <a:extLst>
                      <a:ext uri="{FF2B5EF4-FFF2-40B4-BE49-F238E27FC236}">
                        <a16:creationId xmlns:a16="http://schemas.microsoft.com/office/drawing/2014/main" id="{D86BD58D-8413-8419-327F-019A45B74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24" y="329937"/>
                    <a:ext cx="740397" cy="7403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6" descr="Jalapeno Chile Pepper - 100 Seeds - Garden Fresh Pack!">
                    <a:extLst>
                      <a:ext uri="{FF2B5EF4-FFF2-40B4-BE49-F238E27FC236}">
                        <a16:creationId xmlns:a16="http://schemas.microsoft.com/office/drawing/2014/main" id="{253AFBDA-475F-C138-00F7-6557F9F7E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21" y="329275"/>
                    <a:ext cx="740397" cy="740397"/>
                  </a:xfrm>
                  <a:prstGeom prst="rect">
                    <a:avLst/>
                  </a:prstGeom>
                  <a:noFill/>
                  <a:extLst>
                    <a:ext uri="{909E8E84-426E-40DD-AFC4-6F175D3DCCD1}">
                      <a14:hiddenFill xmlns:a14="http://schemas.microsoft.com/office/drawing/2010/main">
                        <a:solidFill>
                          <a:srgbClr val="FFFFFF"/>
                        </a:solidFill>
                      </a14:hiddenFill>
                    </a:ext>
                  </a:extLst>
                </p:spPr>
              </p:pic>
            </p:grpSp>
          </p:grpSp>
        </p:grpSp>
      </p:grpSp>
      <p:pic>
        <p:nvPicPr>
          <p:cNvPr id="2" name="UVU Core Values.png" descr="UVU Core Values.png">
            <a:extLst>
              <a:ext uri="{FF2B5EF4-FFF2-40B4-BE49-F238E27FC236}">
                <a16:creationId xmlns:a16="http://schemas.microsoft.com/office/drawing/2014/main" id="{47228DD6-E068-D356-CD8E-DE1BC1C6E6FE}"/>
              </a:ext>
            </a:extLst>
          </p:cNvPr>
          <p:cNvPicPr>
            <a:picLocks noChangeAspect="1"/>
          </p:cNvPicPr>
          <p:nvPr/>
        </p:nvPicPr>
        <p:blipFill>
          <a:blip r:embed="rId4"/>
          <a:stretch>
            <a:fillRect/>
          </a:stretch>
        </p:blipFill>
        <p:spPr>
          <a:xfrm>
            <a:off x="4808146" y="2058019"/>
            <a:ext cx="2741959" cy="2741959"/>
          </a:xfrm>
          <a:prstGeom prst="rect">
            <a:avLst/>
          </a:prstGeom>
          <a:ln w="12700">
            <a:miter lim="400000"/>
          </a:ln>
        </p:spPr>
      </p:pic>
      <p:sp>
        <p:nvSpPr>
          <p:cNvPr id="3" name="Text Placeholder 8">
            <a:extLst>
              <a:ext uri="{FF2B5EF4-FFF2-40B4-BE49-F238E27FC236}">
                <a16:creationId xmlns:a16="http://schemas.microsoft.com/office/drawing/2014/main" id="{C8C63BC4-DC54-A03E-BDB4-B06EC68EBE85}"/>
              </a:ext>
            </a:extLst>
          </p:cNvPr>
          <p:cNvSpPr txBox="1">
            <a:spLocks/>
          </p:cNvSpPr>
          <p:nvPr/>
        </p:nvSpPr>
        <p:spPr>
          <a:xfrm>
            <a:off x="4559011" y="1367594"/>
            <a:ext cx="3671444" cy="5887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dirty="0">
                <a:latin typeface="Aptos" panose="020B0004020202020204" pitchFamily="34" charset="0"/>
                <a:ea typeface="Calibri" panose="020F0502020204030204" pitchFamily="34" charset="0"/>
                <a:cs typeface="Times New Roman" panose="02020603050405020304" pitchFamily="18" charset="0"/>
              </a:rPr>
              <a:t>60 Policies Processed </a:t>
            </a:r>
          </a:p>
        </p:txBody>
      </p:sp>
      <p:sp>
        <p:nvSpPr>
          <p:cNvPr id="4" name="Text Placeholder 8">
            <a:extLst>
              <a:ext uri="{FF2B5EF4-FFF2-40B4-BE49-F238E27FC236}">
                <a16:creationId xmlns:a16="http://schemas.microsoft.com/office/drawing/2014/main" id="{9298DA3A-1A0D-3C17-F914-2D5399E0BD09}"/>
              </a:ext>
            </a:extLst>
          </p:cNvPr>
          <p:cNvSpPr txBox="1">
            <a:spLocks/>
          </p:cNvSpPr>
          <p:nvPr/>
        </p:nvSpPr>
        <p:spPr>
          <a:xfrm>
            <a:off x="937130" y="2449774"/>
            <a:ext cx="3671444" cy="5887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dirty="0">
                <a:latin typeface="Aptos" panose="020B0004020202020204" pitchFamily="34" charset="0"/>
                <a:ea typeface="Calibri" panose="020F0502020204030204" pitchFamily="34" charset="0"/>
                <a:cs typeface="Times New Roman" panose="02020603050405020304" pitchFamily="18" charset="0"/>
              </a:rPr>
              <a:t>500+ Contracts Reviewed</a:t>
            </a:r>
          </a:p>
        </p:txBody>
      </p:sp>
      <p:sp>
        <p:nvSpPr>
          <p:cNvPr id="5" name="Text Placeholder 8">
            <a:extLst>
              <a:ext uri="{FF2B5EF4-FFF2-40B4-BE49-F238E27FC236}">
                <a16:creationId xmlns:a16="http://schemas.microsoft.com/office/drawing/2014/main" id="{E240BE74-66DF-6804-D1F7-EAF56E3D16F7}"/>
              </a:ext>
            </a:extLst>
          </p:cNvPr>
          <p:cNvSpPr txBox="1">
            <a:spLocks/>
          </p:cNvSpPr>
          <p:nvPr/>
        </p:nvSpPr>
        <p:spPr>
          <a:xfrm>
            <a:off x="4623686" y="5060480"/>
            <a:ext cx="3294855" cy="85985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400" dirty="0">
                <a:latin typeface="Aptos" panose="020B0004020202020204" pitchFamily="34" charset="0"/>
                <a:ea typeface="Calibri" panose="020F0502020204030204" pitchFamily="34" charset="0"/>
                <a:cs typeface="Times New Roman" panose="02020603050405020304" pitchFamily="18" charset="0"/>
              </a:rPr>
              <a:t>20 GRAMA Requests Supported</a:t>
            </a:r>
          </a:p>
        </p:txBody>
      </p:sp>
      <p:sp>
        <p:nvSpPr>
          <p:cNvPr id="7170" name="Text Placeholder 8">
            <a:extLst>
              <a:ext uri="{FF2B5EF4-FFF2-40B4-BE49-F238E27FC236}">
                <a16:creationId xmlns:a16="http://schemas.microsoft.com/office/drawing/2014/main" id="{85D28D25-831D-E62B-19FA-84C5C7CB56BA}"/>
              </a:ext>
            </a:extLst>
          </p:cNvPr>
          <p:cNvSpPr txBox="1">
            <a:spLocks/>
          </p:cNvSpPr>
          <p:nvPr/>
        </p:nvSpPr>
        <p:spPr>
          <a:xfrm>
            <a:off x="7797865" y="3842361"/>
            <a:ext cx="4126314" cy="5887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dirty="0">
                <a:latin typeface="Aptos" panose="020B0004020202020204" pitchFamily="34" charset="0"/>
                <a:ea typeface="Calibri" panose="020F0502020204030204" pitchFamily="34" charset="0"/>
                <a:cs typeface="Times New Roman" panose="02020603050405020304" pitchFamily="18" charset="0"/>
              </a:rPr>
              <a:t>100+ Training Hours Delivered</a:t>
            </a:r>
          </a:p>
        </p:txBody>
      </p:sp>
      <p:sp>
        <p:nvSpPr>
          <p:cNvPr id="7172" name="Text Placeholder 8">
            <a:extLst>
              <a:ext uri="{FF2B5EF4-FFF2-40B4-BE49-F238E27FC236}">
                <a16:creationId xmlns:a16="http://schemas.microsoft.com/office/drawing/2014/main" id="{B3409921-A3CF-284B-AE52-77AD07708732}"/>
              </a:ext>
            </a:extLst>
          </p:cNvPr>
          <p:cNvSpPr txBox="1">
            <a:spLocks/>
          </p:cNvSpPr>
          <p:nvPr/>
        </p:nvSpPr>
        <p:spPr>
          <a:xfrm>
            <a:off x="776994" y="3819470"/>
            <a:ext cx="3778199" cy="5887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400" dirty="0">
                <a:latin typeface="Aptos" panose="020B0004020202020204" pitchFamily="34" charset="0"/>
                <a:ea typeface="Calibri" panose="020F0502020204030204" pitchFamily="34" charset="0"/>
                <a:cs typeface="Times New Roman" panose="02020603050405020304" pitchFamily="18" charset="0"/>
              </a:rPr>
              <a:t>Approximately $1mil saved in legal fees</a:t>
            </a:r>
          </a:p>
        </p:txBody>
      </p:sp>
      <p:sp>
        <p:nvSpPr>
          <p:cNvPr id="7173" name="Text Placeholder 8">
            <a:extLst>
              <a:ext uri="{FF2B5EF4-FFF2-40B4-BE49-F238E27FC236}">
                <a16:creationId xmlns:a16="http://schemas.microsoft.com/office/drawing/2014/main" id="{6E85BFD4-2BF3-F982-FD60-5FF7C8A78E47}"/>
              </a:ext>
            </a:extLst>
          </p:cNvPr>
          <p:cNvSpPr txBox="1">
            <a:spLocks/>
          </p:cNvSpPr>
          <p:nvPr/>
        </p:nvSpPr>
        <p:spPr>
          <a:xfrm>
            <a:off x="7749677" y="2155396"/>
            <a:ext cx="4126314" cy="5887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2400" dirty="0">
                <a:latin typeface="Aptos" panose="020B0004020202020204" pitchFamily="34" charset="0"/>
                <a:ea typeface="Calibri" panose="020F0502020204030204" pitchFamily="34" charset="0"/>
                <a:cs typeface="Times New Roman" panose="02020603050405020304" pitchFamily="18" charset="0"/>
              </a:rPr>
              <a:t>3 issued patents, 2 filed patent applications, and 2 registered trademarks</a:t>
            </a:r>
          </a:p>
        </p:txBody>
      </p:sp>
    </p:spTree>
    <p:extLst>
      <p:ext uri="{BB962C8B-B14F-4D97-AF65-F5344CB8AC3E}">
        <p14:creationId xmlns:p14="http://schemas.microsoft.com/office/powerpoint/2010/main" val="285632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6" name="Rectangle 2075">
            <a:extLst>
              <a:ext uri="{FF2B5EF4-FFF2-40B4-BE49-F238E27FC236}">
                <a16:creationId xmlns:a16="http://schemas.microsoft.com/office/drawing/2014/main" id="{4AAA6991-1DF8-455A-9991-7F52F9665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62" name="Picture 14" descr="Jennifer Lawrence Threw Up After 'Hot Ones' Episode">
            <a:extLst>
              <a:ext uri="{FF2B5EF4-FFF2-40B4-BE49-F238E27FC236}">
                <a16:creationId xmlns:a16="http://schemas.microsoft.com/office/drawing/2014/main" id="{77A283F3-A6FC-EBE3-BAC8-9753C938F9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48" r="13050"/>
          <a:stretch/>
        </p:blipFill>
        <p:spPr bwMode="auto">
          <a:xfrm>
            <a:off x="320045" y="320039"/>
            <a:ext cx="4570678" cy="41283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hop The 'Hot Ones' Season 20 Sauces 10 Pack Now On Amazon">
            <a:extLst>
              <a:ext uri="{FF2B5EF4-FFF2-40B4-BE49-F238E27FC236}">
                <a16:creationId xmlns:a16="http://schemas.microsoft.com/office/drawing/2014/main" id="{C65111CF-4900-8AA8-76B3-99DD28B835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804" r="16554"/>
          <a:stretch/>
        </p:blipFill>
        <p:spPr bwMode="auto">
          <a:xfrm>
            <a:off x="4968251" y="320039"/>
            <a:ext cx="2249424" cy="412836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t Ones | SHAQ vs. The Wings of Death | ICYMI SHAQ was on our hottest show  &amp; it's not one to miss! | By First We Feast | Facebook">
            <a:extLst>
              <a:ext uri="{FF2B5EF4-FFF2-40B4-BE49-F238E27FC236}">
                <a16:creationId xmlns:a16="http://schemas.microsoft.com/office/drawing/2014/main" id="{058CF98E-C945-D5FD-FE00-67E1C9E021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269" r="9937" b="1"/>
          <a:stretch/>
        </p:blipFill>
        <p:spPr bwMode="auto">
          <a:xfrm>
            <a:off x="320044" y="4540159"/>
            <a:ext cx="2249424" cy="17545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20 Memorable Celebrity Appearances On &quot;Hot Ones&quot;">
            <a:extLst>
              <a:ext uri="{FF2B5EF4-FFF2-40B4-BE49-F238E27FC236}">
                <a16:creationId xmlns:a16="http://schemas.microsoft.com/office/drawing/2014/main" id="{B36AD259-40A8-B10C-1854-F157FC9EF7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893" r="-3" b="25889"/>
          <a:stretch/>
        </p:blipFill>
        <p:spPr bwMode="auto">
          <a:xfrm>
            <a:off x="2645048" y="4540159"/>
            <a:ext cx="4572626" cy="17545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Whalebone Interview: Hot Ones Host Sean Evans » Whalebone">
            <a:extLst>
              <a:ext uri="{FF2B5EF4-FFF2-40B4-BE49-F238E27FC236}">
                <a16:creationId xmlns:a16="http://schemas.microsoft.com/office/drawing/2014/main" id="{37361FEA-76FD-5426-CD1B-45866E1CD4C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977" r="33207" b="-1"/>
          <a:stretch/>
        </p:blipFill>
        <p:spPr bwMode="auto">
          <a:xfrm>
            <a:off x="7287920" y="320039"/>
            <a:ext cx="4572626" cy="597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0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0549-0FA6-72B4-A4B6-038A147AA40C}"/>
              </a:ext>
            </a:extLst>
          </p:cNvPr>
          <p:cNvSpPr>
            <a:spLocks noGrp="1"/>
          </p:cNvSpPr>
          <p:nvPr>
            <p:ph type="ctrTitle"/>
          </p:nvPr>
        </p:nvSpPr>
        <p:spPr>
          <a:xfrm>
            <a:off x="1272618" y="2028833"/>
            <a:ext cx="9646763" cy="1913641"/>
          </a:xfrm>
        </p:spPr>
        <p:txBody>
          <a:bodyPr>
            <a:normAutofit/>
          </a:bodyPr>
          <a:lstStyle/>
          <a:p>
            <a:r>
              <a:rPr lang="en-US" dirty="0">
                <a:latin typeface="Aptos" panose="020B0004020202020204" pitchFamily="34" charset="0"/>
              </a:rPr>
              <a:t>“Wait. Tell me that all again.”</a:t>
            </a:r>
          </a:p>
        </p:txBody>
      </p:sp>
    </p:spTree>
    <p:extLst>
      <p:ext uri="{BB962C8B-B14F-4D97-AF65-F5344CB8AC3E}">
        <p14:creationId xmlns:p14="http://schemas.microsoft.com/office/powerpoint/2010/main" val="198996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F8E7F-97E1-6BEB-6894-C813D7E15F0D}"/>
              </a:ext>
            </a:extLst>
          </p:cNvPr>
          <p:cNvSpPr>
            <a:spLocks noGrp="1"/>
          </p:cNvSpPr>
          <p:nvPr>
            <p:ph type="title"/>
          </p:nvPr>
        </p:nvSpPr>
        <p:spPr>
          <a:xfrm>
            <a:off x="5048160" y="-36128"/>
            <a:ext cx="6087845" cy="1147827"/>
          </a:xfrm>
        </p:spPr>
        <p:txBody>
          <a:bodyPr>
            <a:normAutofit/>
          </a:bodyPr>
          <a:lstStyle/>
          <a:p>
            <a:r>
              <a:rPr lang="en-US" dirty="0">
                <a:latin typeface="Aptos" panose="020B0004020202020204" pitchFamily="34" charset="0"/>
              </a:rPr>
              <a:t>Conversation Enders</a:t>
            </a:r>
          </a:p>
        </p:txBody>
      </p:sp>
      <p:pic>
        <p:nvPicPr>
          <p:cNvPr id="3082" name="Picture 10" descr="Melinda's Creamy Style Ghost Pepper, Wing Sauce and Condiment, 12 oz">
            <a:extLst>
              <a:ext uri="{FF2B5EF4-FFF2-40B4-BE49-F238E27FC236}">
                <a16:creationId xmlns:a16="http://schemas.microsoft.com/office/drawing/2014/main" id="{F29489AE-B6A1-BAD4-2C6D-3BF4FC719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128" y="5634420"/>
            <a:ext cx="648382" cy="6483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rank's RedHot Hot Sauce - Original, 23 fl oz Hot Sauces">
            <a:extLst>
              <a:ext uri="{FF2B5EF4-FFF2-40B4-BE49-F238E27FC236}">
                <a16:creationId xmlns:a16="http://schemas.microsoft.com/office/drawing/2014/main" id="{0A315303-D4C7-4EDF-3BE0-210D173E6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956764" y="1706257"/>
            <a:ext cx="565459" cy="56545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e Classic | Hot Ones Hot Sauce">
            <a:extLst>
              <a:ext uri="{FF2B5EF4-FFF2-40B4-BE49-F238E27FC236}">
                <a16:creationId xmlns:a16="http://schemas.microsoft.com/office/drawing/2014/main" id="{739AFE09-26C3-ACFB-EEFF-A2FE2CDA3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326" y="4678054"/>
            <a:ext cx="374195" cy="56129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Original Hot Sauce- Flask 375ml – Red Clay Hot Sauce">
            <a:extLst>
              <a:ext uri="{FF2B5EF4-FFF2-40B4-BE49-F238E27FC236}">
                <a16:creationId xmlns:a16="http://schemas.microsoft.com/office/drawing/2014/main" id="{9A573386-E2B9-6DCE-7AEC-E2AEEE31B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066" y="2681249"/>
            <a:ext cx="648382" cy="648382"/>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ajun Pepper Sauce – Slap Ya Mama">
            <a:extLst>
              <a:ext uri="{FF2B5EF4-FFF2-40B4-BE49-F238E27FC236}">
                <a16:creationId xmlns:a16="http://schemas.microsoft.com/office/drawing/2014/main" id="{1BEB0F34-6737-8383-DFEF-B729F52CF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0128" y="3584906"/>
            <a:ext cx="680242" cy="680242"/>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10 Famous People Who Nailed The “Hot Ones” Spicy Wings Challenge, And 10  Who Straight-Up Did Not Have Fun">
            <a:extLst>
              <a:ext uri="{FF2B5EF4-FFF2-40B4-BE49-F238E27FC236}">
                <a16:creationId xmlns:a16="http://schemas.microsoft.com/office/drawing/2014/main" id="{6E891BFE-673E-16E0-2BC5-772DE2908A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002"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C1D8F9B1-E758-0C22-1F2A-75C94A6FB918}"/>
              </a:ext>
            </a:extLst>
          </p:cNvPr>
          <p:cNvSpPr txBox="1">
            <a:spLocks/>
          </p:cNvSpPr>
          <p:nvPr/>
        </p:nvSpPr>
        <p:spPr>
          <a:xfrm>
            <a:off x="5048160" y="899389"/>
            <a:ext cx="6868821" cy="59041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Stratum1 Rg" panose="02000000000000000000"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900" dirty="0">
                <a:latin typeface="Aptos" panose="020B0004020202020204" pitchFamily="34" charset="0"/>
              </a:rPr>
              <a:t>We chatted about. . .</a:t>
            </a:r>
          </a:p>
          <a:p>
            <a:endParaRPr lang="en-US" sz="1200" dirty="0">
              <a:latin typeface="Aptos" panose="020B0004020202020204" pitchFamily="34" charset="0"/>
            </a:endParaRPr>
          </a:p>
          <a:p>
            <a:pPr lvl="1"/>
            <a:r>
              <a:rPr lang="en-US" sz="3200" dirty="0">
                <a:solidFill>
                  <a:schemeClr val="tx1"/>
                </a:solidFill>
                <a:latin typeface="Aptos" panose="020B0004020202020204" pitchFamily="34" charset="0"/>
              </a:rPr>
              <a:t>The Team = Strong</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Goals = Aligned </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Budget = Weird &amp; Adequate</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Metrics = </a:t>
            </a:r>
            <a:r>
              <a:rPr lang="en-US" sz="2400" dirty="0">
                <a:solidFill>
                  <a:schemeClr val="tx1"/>
                </a:solidFill>
                <a:latin typeface="Aptos" panose="020B0004020202020204" pitchFamily="34" charset="0"/>
              </a:rPr>
              <a:t>Quantitative &amp; Qualitative</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Results = Extensive </a:t>
            </a:r>
          </a:p>
          <a:p>
            <a:pPr lvl="1"/>
            <a:endParaRPr lang="en-US" sz="3200" dirty="0">
              <a:solidFill>
                <a:schemeClr val="tx1"/>
              </a:solidFill>
              <a:latin typeface="Aptos" panose="020B0004020202020204" pitchFamily="34" charset="0"/>
            </a:endParaRPr>
          </a:p>
          <a:p>
            <a:pPr lvl="1"/>
            <a:endParaRPr lang="en-US" sz="3200" dirty="0">
              <a:solidFill>
                <a:schemeClr val="tx1"/>
              </a:solidFill>
              <a:latin typeface="Aptos" panose="020B0004020202020204" pitchFamily="34" charset="0"/>
            </a:endParaRPr>
          </a:p>
          <a:p>
            <a:endParaRPr lang="en-US" sz="3600" dirty="0">
              <a:latin typeface="Aptos" panose="020B0004020202020204" pitchFamily="34" charset="0"/>
            </a:endParaRPr>
          </a:p>
          <a:p>
            <a:pPr marL="457200" indent="-457200">
              <a:buFont typeface="+mj-lt"/>
              <a:buAutoNum type="arabicPeriod"/>
            </a:pPr>
            <a:endParaRPr lang="en-US" sz="3600" dirty="0"/>
          </a:p>
          <a:p>
            <a:pPr marL="457200" indent="-457200">
              <a:buFont typeface="+mj-lt"/>
              <a:buAutoNum type="arabicPeriod"/>
            </a:pPr>
            <a:endParaRPr lang="en-US" sz="3600" dirty="0"/>
          </a:p>
        </p:txBody>
      </p:sp>
    </p:spTree>
    <p:extLst>
      <p:ext uri="{BB962C8B-B14F-4D97-AF65-F5344CB8AC3E}">
        <p14:creationId xmlns:p14="http://schemas.microsoft.com/office/powerpoint/2010/main" val="10688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B16F-2F70-7ABE-7C93-436738DF954E}"/>
              </a:ext>
            </a:extLst>
          </p:cNvPr>
          <p:cNvSpPr>
            <a:spLocks noGrp="1"/>
          </p:cNvSpPr>
          <p:nvPr>
            <p:ph type="ctrTitle"/>
          </p:nvPr>
        </p:nvSpPr>
        <p:spPr>
          <a:xfrm>
            <a:off x="1524000" y="1199625"/>
            <a:ext cx="9144000" cy="2150946"/>
          </a:xfrm>
        </p:spPr>
        <p:txBody>
          <a:bodyPr>
            <a:normAutofit/>
          </a:bodyPr>
          <a:lstStyle/>
          <a:p>
            <a:r>
              <a:rPr lang="en-US" sz="8000" spc="300" dirty="0">
                <a:latin typeface="Aptos" panose="020B0004020202020204" pitchFamily="34" charset="0"/>
              </a:rPr>
              <a:t>Questions?</a:t>
            </a:r>
          </a:p>
        </p:txBody>
      </p:sp>
      <p:sp>
        <p:nvSpPr>
          <p:cNvPr id="4" name="Rectangle 3">
            <a:extLst>
              <a:ext uri="{FF2B5EF4-FFF2-40B4-BE49-F238E27FC236}">
                <a16:creationId xmlns:a16="http://schemas.microsoft.com/office/drawing/2014/main" id="{5B371747-EB39-2A93-67EE-E5753A929529}"/>
              </a:ext>
            </a:extLst>
          </p:cNvPr>
          <p:cNvSpPr/>
          <p:nvPr/>
        </p:nvSpPr>
        <p:spPr>
          <a:xfrm>
            <a:off x="1593130" y="3350572"/>
            <a:ext cx="8955464" cy="768942"/>
          </a:xfrm>
          <a:prstGeom prst="rect">
            <a:avLst/>
          </a:prstGeom>
          <a:solidFill>
            <a:srgbClr val="77B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latin typeface="Aptos" panose="020B0004020202020204" pitchFamily="34" charset="0"/>
            </a:endParaRPr>
          </a:p>
        </p:txBody>
      </p:sp>
      <p:sp>
        <p:nvSpPr>
          <p:cNvPr id="3" name="Subtitle 2">
            <a:extLst>
              <a:ext uri="{FF2B5EF4-FFF2-40B4-BE49-F238E27FC236}">
                <a16:creationId xmlns:a16="http://schemas.microsoft.com/office/drawing/2014/main" id="{F2238112-5861-E01C-16B1-A325EA469EA5}"/>
              </a:ext>
            </a:extLst>
          </p:cNvPr>
          <p:cNvSpPr>
            <a:spLocks noGrp="1"/>
          </p:cNvSpPr>
          <p:nvPr>
            <p:ph type="subTitle" idx="1"/>
          </p:nvPr>
        </p:nvSpPr>
        <p:spPr>
          <a:xfrm>
            <a:off x="1524000" y="3367145"/>
            <a:ext cx="9144000" cy="1129353"/>
          </a:xfrm>
        </p:spPr>
        <p:txBody>
          <a:bodyPr/>
          <a:lstStyle/>
          <a:p>
            <a:r>
              <a:rPr lang="en-US" sz="3600" spc="600" dirty="0">
                <a:latin typeface="Aptos" panose="020B0004020202020204" pitchFamily="34" charset="0"/>
              </a:rPr>
              <a:t>OGC Stewardship Conversation </a:t>
            </a:r>
          </a:p>
        </p:txBody>
      </p:sp>
      <p:pic>
        <p:nvPicPr>
          <p:cNvPr id="6" name="Picture 5">
            <a:extLst>
              <a:ext uri="{FF2B5EF4-FFF2-40B4-BE49-F238E27FC236}">
                <a16:creationId xmlns:a16="http://schemas.microsoft.com/office/drawing/2014/main" id="{75D258B1-9CC1-F239-42C6-047091951830}"/>
              </a:ext>
            </a:extLst>
          </p:cNvPr>
          <p:cNvPicPr>
            <a:picLocks noChangeAspect="1"/>
          </p:cNvPicPr>
          <p:nvPr/>
        </p:nvPicPr>
        <p:blipFill>
          <a:blip r:embed="rId3"/>
          <a:stretch>
            <a:fillRect/>
          </a:stretch>
        </p:blipFill>
        <p:spPr>
          <a:xfrm>
            <a:off x="-22371" y="0"/>
            <a:ext cx="12192000" cy="1074693"/>
          </a:xfrm>
          <a:prstGeom prst="rect">
            <a:avLst/>
          </a:prstGeom>
        </p:spPr>
      </p:pic>
      <p:pic>
        <p:nvPicPr>
          <p:cNvPr id="8" name="Picture 7">
            <a:extLst>
              <a:ext uri="{FF2B5EF4-FFF2-40B4-BE49-F238E27FC236}">
                <a16:creationId xmlns:a16="http://schemas.microsoft.com/office/drawing/2014/main" id="{1CAFCA47-7A2A-DE4E-DEB8-6AEE96EDDD46}"/>
              </a:ext>
            </a:extLst>
          </p:cNvPr>
          <p:cNvPicPr>
            <a:picLocks noChangeAspect="1"/>
          </p:cNvPicPr>
          <p:nvPr/>
        </p:nvPicPr>
        <p:blipFill>
          <a:blip r:embed="rId4"/>
          <a:stretch>
            <a:fillRect/>
          </a:stretch>
        </p:blipFill>
        <p:spPr>
          <a:xfrm>
            <a:off x="0" y="5935100"/>
            <a:ext cx="12192000" cy="922900"/>
          </a:xfrm>
          <a:prstGeom prst="rect">
            <a:avLst/>
          </a:prstGeom>
        </p:spPr>
      </p:pic>
      <p:pic>
        <p:nvPicPr>
          <p:cNvPr id="10" name="Picture 9">
            <a:extLst>
              <a:ext uri="{FF2B5EF4-FFF2-40B4-BE49-F238E27FC236}">
                <a16:creationId xmlns:a16="http://schemas.microsoft.com/office/drawing/2014/main" id="{F1CF652E-DC47-B22C-7B0F-DEC33646F5EE}"/>
              </a:ext>
            </a:extLst>
          </p:cNvPr>
          <p:cNvPicPr>
            <a:picLocks noChangeAspect="1"/>
          </p:cNvPicPr>
          <p:nvPr/>
        </p:nvPicPr>
        <p:blipFill>
          <a:blip r:embed="rId5"/>
          <a:stretch>
            <a:fillRect/>
          </a:stretch>
        </p:blipFill>
        <p:spPr>
          <a:xfrm>
            <a:off x="5554210" y="5783603"/>
            <a:ext cx="1038837" cy="302994"/>
          </a:xfrm>
          <a:prstGeom prst="rect">
            <a:avLst/>
          </a:prstGeom>
        </p:spPr>
      </p:pic>
    </p:spTree>
    <p:extLst>
      <p:ext uri="{BB962C8B-B14F-4D97-AF65-F5344CB8AC3E}">
        <p14:creationId xmlns:p14="http://schemas.microsoft.com/office/powerpoint/2010/main" val="405147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F8E7F-97E1-6BEB-6894-C813D7E15F0D}"/>
              </a:ext>
            </a:extLst>
          </p:cNvPr>
          <p:cNvSpPr>
            <a:spLocks noGrp="1"/>
          </p:cNvSpPr>
          <p:nvPr>
            <p:ph type="title"/>
          </p:nvPr>
        </p:nvSpPr>
        <p:spPr>
          <a:xfrm>
            <a:off x="5048160" y="-36128"/>
            <a:ext cx="6087845" cy="1147827"/>
          </a:xfrm>
        </p:spPr>
        <p:txBody>
          <a:bodyPr>
            <a:normAutofit/>
          </a:bodyPr>
          <a:lstStyle/>
          <a:p>
            <a:r>
              <a:rPr lang="en-US" dirty="0">
                <a:latin typeface="Aptos" panose="020B0004020202020204" pitchFamily="34" charset="0"/>
              </a:rPr>
              <a:t>Conversation Starters</a:t>
            </a:r>
          </a:p>
        </p:txBody>
      </p:sp>
      <p:sp>
        <p:nvSpPr>
          <p:cNvPr id="6" name="Text Placeholder 5">
            <a:extLst>
              <a:ext uri="{FF2B5EF4-FFF2-40B4-BE49-F238E27FC236}">
                <a16:creationId xmlns:a16="http://schemas.microsoft.com/office/drawing/2014/main" id="{22309AF7-1A12-ECD8-6ADB-51508761CBF5}"/>
              </a:ext>
            </a:extLst>
          </p:cNvPr>
          <p:cNvSpPr>
            <a:spLocks noGrp="1"/>
          </p:cNvSpPr>
          <p:nvPr>
            <p:ph type="body" idx="14"/>
          </p:nvPr>
        </p:nvSpPr>
        <p:spPr>
          <a:xfrm>
            <a:off x="6041882" y="937361"/>
            <a:ext cx="6868821" cy="5904137"/>
          </a:xfrm>
        </p:spPr>
        <p:txBody>
          <a:bodyPr>
            <a:normAutofit/>
          </a:bodyPr>
          <a:lstStyle/>
          <a:p>
            <a:r>
              <a:rPr lang="en-US" sz="3900" dirty="0">
                <a:latin typeface="Aptos" panose="020B0004020202020204" pitchFamily="34" charset="0"/>
              </a:rPr>
              <a:t>Let’s chat about. . .</a:t>
            </a:r>
          </a:p>
          <a:p>
            <a:endParaRPr lang="en-US" sz="1200" dirty="0">
              <a:latin typeface="Aptos" panose="020B0004020202020204" pitchFamily="34" charset="0"/>
            </a:endParaRPr>
          </a:p>
          <a:p>
            <a:pPr lvl="1"/>
            <a:r>
              <a:rPr lang="en-US" sz="3200" dirty="0">
                <a:solidFill>
                  <a:schemeClr val="tx1"/>
                </a:solidFill>
                <a:latin typeface="Aptos" panose="020B0004020202020204" pitchFamily="34" charset="0"/>
              </a:rPr>
              <a:t>The Team</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Goals</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Budget</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Metrics </a:t>
            </a:r>
          </a:p>
          <a:p>
            <a:pPr lvl="1"/>
            <a:endParaRPr lang="en-US" sz="3200" dirty="0">
              <a:solidFill>
                <a:schemeClr val="tx1"/>
              </a:solidFill>
              <a:latin typeface="Aptos" panose="020B0004020202020204" pitchFamily="34" charset="0"/>
            </a:endParaRPr>
          </a:p>
          <a:p>
            <a:pPr lvl="1"/>
            <a:r>
              <a:rPr lang="en-US" sz="3200" dirty="0">
                <a:solidFill>
                  <a:schemeClr val="tx1"/>
                </a:solidFill>
                <a:latin typeface="Aptos" panose="020B0004020202020204" pitchFamily="34" charset="0"/>
              </a:rPr>
              <a:t>The Results</a:t>
            </a:r>
          </a:p>
          <a:p>
            <a:pPr lvl="1"/>
            <a:endParaRPr lang="en-US" sz="3200" dirty="0">
              <a:solidFill>
                <a:schemeClr val="tx1"/>
              </a:solidFill>
              <a:latin typeface="Aptos" panose="020B0004020202020204" pitchFamily="34" charset="0"/>
            </a:endParaRPr>
          </a:p>
          <a:p>
            <a:pPr lvl="1"/>
            <a:endParaRPr lang="en-US" sz="3200" dirty="0">
              <a:solidFill>
                <a:schemeClr val="tx1"/>
              </a:solidFill>
              <a:latin typeface="Aptos" panose="020B0004020202020204" pitchFamily="34" charset="0"/>
            </a:endParaRPr>
          </a:p>
          <a:p>
            <a:endParaRPr lang="en-US" sz="3600" dirty="0">
              <a:latin typeface="Aptos" panose="020B0004020202020204" pitchFamily="34" charset="0"/>
            </a:endParaRPr>
          </a:p>
          <a:p>
            <a:pPr marL="457200" indent="-457200">
              <a:buFont typeface="+mj-lt"/>
              <a:buAutoNum type="arabicPeriod"/>
            </a:pPr>
            <a:endParaRPr lang="en-US" sz="3600" dirty="0"/>
          </a:p>
          <a:p>
            <a:pPr marL="457200" indent="-457200">
              <a:buFont typeface="+mj-lt"/>
              <a:buAutoNum type="arabicPeriod"/>
            </a:pPr>
            <a:endParaRPr lang="en-US" sz="3600" dirty="0"/>
          </a:p>
        </p:txBody>
      </p:sp>
      <p:pic>
        <p:nvPicPr>
          <p:cNvPr id="3082" name="Picture 10" descr="Melinda's Creamy Style Ghost Pepper, Wing Sauce and Condiment, 12 oz">
            <a:extLst>
              <a:ext uri="{FF2B5EF4-FFF2-40B4-BE49-F238E27FC236}">
                <a16:creationId xmlns:a16="http://schemas.microsoft.com/office/drawing/2014/main" id="{F29489AE-B6A1-BAD4-2C6D-3BF4FC719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193" y="5693097"/>
            <a:ext cx="648382" cy="6483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rank's RedHot Hot Sauce - Original, 23 fl oz Hot Sauces">
            <a:extLst>
              <a:ext uri="{FF2B5EF4-FFF2-40B4-BE49-F238E27FC236}">
                <a16:creationId xmlns:a16="http://schemas.microsoft.com/office/drawing/2014/main" id="{0A315303-D4C7-4EDF-3BE0-210D173E6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19655" y="1720111"/>
            <a:ext cx="565459" cy="56545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e Classic | Hot Ones Hot Sauce">
            <a:extLst>
              <a:ext uri="{FF2B5EF4-FFF2-40B4-BE49-F238E27FC236}">
                <a16:creationId xmlns:a16="http://schemas.microsoft.com/office/drawing/2014/main" id="{739AFE09-26C3-ACFB-EEFF-A2FE2CDA3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216" y="4760385"/>
            <a:ext cx="374195" cy="56129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Original Hot Sauce- Flask 375ml – Red Clay Hot Sauce">
            <a:extLst>
              <a:ext uri="{FF2B5EF4-FFF2-40B4-BE49-F238E27FC236}">
                <a16:creationId xmlns:a16="http://schemas.microsoft.com/office/drawing/2014/main" id="{9A573386-E2B9-6DCE-7AEC-E2AEEE31B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193" y="2741281"/>
            <a:ext cx="648382" cy="648382"/>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ajun Pepper Sauce – Slap Ya Mama">
            <a:extLst>
              <a:ext uri="{FF2B5EF4-FFF2-40B4-BE49-F238E27FC236}">
                <a16:creationId xmlns:a16="http://schemas.microsoft.com/office/drawing/2014/main" id="{1BEB0F34-6737-8383-DFEF-B729F52CF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8193" y="3682910"/>
            <a:ext cx="680242" cy="680242"/>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10 Famous People Who Nailed The “Hot Ones” Spicy Wings Challenge, And 10  Who Straight-Up Did Not Have Fun">
            <a:extLst>
              <a:ext uri="{FF2B5EF4-FFF2-40B4-BE49-F238E27FC236}">
                <a16:creationId xmlns:a16="http://schemas.microsoft.com/office/drawing/2014/main" id="{6E891BFE-673E-16E0-2BC5-772DE2908A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929" y="-16502"/>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0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0549-0FA6-72B4-A4B6-038A147AA40C}"/>
              </a:ext>
            </a:extLst>
          </p:cNvPr>
          <p:cNvSpPr>
            <a:spLocks noGrp="1"/>
          </p:cNvSpPr>
          <p:nvPr>
            <p:ph type="ctrTitle"/>
          </p:nvPr>
        </p:nvSpPr>
        <p:spPr>
          <a:xfrm>
            <a:off x="1272618" y="2472179"/>
            <a:ext cx="9646763" cy="1913641"/>
          </a:xfrm>
        </p:spPr>
        <p:txBody>
          <a:bodyPr/>
          <a:lstStyle/>
          <a:p>
            <a:r>
              <a:rPr lang="en-US" dirty="0">
                <a:latin typeface="Aptos" panose="020B0004020202020204" pitchFamily="34" charset="0"/>
              </a:rPr>
              <a:t>“Tell me about the people on the team?”</a:t>
            </a:r>
          </a:p>
        </p:txBody>
      </p:sp>
    </p:spTree>
    <p:extLst>
      <p:ext uri="{BB962C8B-B14F-4D97-AF65-F5344CB8AC3E}">
        <p14:creationId xmlns:p14="http://schemas.microsoft.com/office/powerpoint/2010/main" val="228306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4F7C-66B2-DA03-6CAD-237B5792513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9B1271-9B85-85E2-CF22-035E6AA54937}"/>
              </a:ext>
            </a:extLst>
          </p:cNvPr>
          <p:cNvSpPr>
            <a:spLocks noGrp="1"/>
          </p:cNvSpPr>
          <p:nvPr>
            <p:ph type="subTitle" idx="1"/>
          </p:nvPr>
        </p:nvSpPr>
        <p:spPr/>
        <p:txBody>
          <a:bodyPr/>
          <a:lstStyle/>
          <a:p>
            <a:endParaRPr lang="en-US" dirty="0"/>
          </a:p>
        </p:txBody>
      </p:sp>
      <p:pic>
        <p:nvPicPr>
          <p:cNvPr id="4" name="Picture Placeholder 15" descr="A group of people posing for a photo in front of a building&#10;&#10;Description automatically generated">
            <a:extLst>
              <a:ext uri="{FF2B5EF4-FFF2-40B4-BE49-F238E27FC236}">
                <a16:creationId xmlns:a16="http://schemas.microsoft.com/office/drawing/2014/main" id="{335F53A3-5B2E-5D90-DF76-9472D961CD1C}"/>
              </a:ext>
            </a:extLst>
          </p:cNvPr>
          <p:cNvPicPr>
            <a:picLocks noChangeAspect="1"/>
          </p:cNvPicPr>
          <p:nvPr/>
        </p:nvPicPr>
        <p:blipFill rotWithShape="1">
          <a:blip r:embed="rId3"/>
          <a:srcRect t="15746"/>
          <a:stretch/>
        </p:blipFill>
        <p:spPr>
          <a:xfrm>
            <a:off x="0" y="0"/>
            <a:ext cx="12194268" cy="6858000"/>
          </a:xfrm>
          <a:prstGeom prst="rect">
            <a:avLst/>
          </a:prstGeom>
        </p:spPr>
      </p:pic>
    </p:spTree>
    <p:extLst>
      <p:ext uri="{BB962C8B-B14F-4D97-AF65-F5344CB8AC3E}">
        <p14:creationId xmlns:p14="http://schemas.microsoft.com/office/powerpoint/2010/main" val="304523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 in circles&#10;&#10;Description automatically generated">
            <a:extLst>
              <a:ext uri="{FF2B5EF4-FFF2-40B4-BE49-F238E27FC236}">
                <a16:creationId xmlns:a16="http://schemas.microsoft.com/office/drawing/2014/main" id="{45721713-C46D-BA6B-22B0-7BF6F2D19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grpSp>
        <p:nvGrpSpPr>
          <p:cNvPr id="23" name="Group 22">
            <a:extLst>
              <a:ext uri="{FF2B5EF4-FFF2-40B4-BE49-F238E27FC236}">
                <a16:creationId xmlns:a16="http://schemas.microsoft.com/office/drawing/2014/main" id="{C86A2414-7B95-B61B-DEAB-C5742B783981}"/>
              </a:ext>
            </a:extLst>
          </p:cNvPr>
          <p:cNvGrpSpPr/>
          <p:nvPr/>
        </p:nvGrpSpPr>
        <p:grpSpPr>
          <a:xfrm>
            <a:off x="0" y="391017"/>
            <a:ext cx="908903" cy="6075966"/>
            <a:chOff x="101728" y="197963"/>
            <a:chExt cx="908903" cy="6075966"/>
          </a:xfrm>
        </p:grpSpPr>
        <p:grpSp>
          <p:nvGrpSpPr>
            <p:cNvPr id="15" name="Group 14">
              <a:extLst>
                <a:ext uri="{FF2B5EF4-FFF2-40B4-BE49-F238E27FC236}">
                  <a16:creationId xmlns:a16="http://schemas.microsoft.com/office/drawing/2014/main" id="{9109F53D-6C6D-936F-5A2C-BEB6207BBCF9}"/>
                </a:ext>
              </a:extLst>
            </p:cNvPr>
            <p:cNvGrpSpPr/>
            <p:nvPr/>
          </p:nvGrpSpPr>
          <p:grpSpPr>
            <a:xfrm>
              <a:off x="101728" y="197963"/>
              <a:ext cx="908903" cy="4009140"/>
              <a:chOff x="101728" y="197963"/>
              <a:chExt cx="908903" cy="4009140"/>
            </a:xfrm>
          </p:grpSpPr>
          <p:grpSp>
            <p:nvGrpSpPr>
              <p:cNvPr id="11" name="Group 10">
                <a:extLst>
                  <a:ext uri="{FF2B5EF4-FFF2-40B4-BE49-F238E27FC236}">
                    <a16:creationId xmlns:a16="http://schemas.microsoft.com/office/drawing/2014/main" id="{AE5F43DB-C747-2C12-359C-131284A251E9}"/>
                  </a:ext>
                </a:extLst>
              </p:cNvPr>
              <p:cNvGrpSpPr/>
              <p:nvPr/>
            </p:nvGrpSpPr>
            <p:grpSpPr>
              <a:xfrm>
                <a:off x="101729" y="197963"/>
                <a:ext cx="908902" cy="1942314"/>
                <a:chOff x="0" y="0"/>
                <a:chExt cx="908902" cy="1942314"/>
              </a:xfrm>
            </p:grpSpPr>
            <p:pic>
              <p:nvPicPr>
                <p:cNvPr id="6148" name="Picture 4" descr="Hatch Green X Hot - Barker's Hot Chile Seeds – Sandia Seed Company">
                  <a:extLst>
                    <a:ext uri="{FF2B5EF4-FFF2-40B4-BE49-F238E27FC236}">
                      <a16:creationId xmlns:a16="http://schemas.microsoft.com/office/drawing/2014/main" id="{E59FD9B4-93A5-8261-9E4E-A815D6459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atch Green X Hot - Barker's Hot Chile Seeds – Sandia Seed Company">
                  <a:extLst>
                    <a:ext uri="{FF2B5EF4-FFF2-40B4-BE49-F238E27FC236}">
                      <a16:creationId xmlns:a16="http://schemas.microsoft.com/office/drawing/2014/main" id="{626296F5-3064-1ECD-05B2-E9F34508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C823CD3-39EB-063C-DE38-245D398CF85E}"/>
                  </a:ext>
                </a:extLst>
              </p:cNvPr>
              <p:cNvGrpSpPr/>
              <p:nvPr/>
            </p:nvGrpSpPr>
            <p:grpSpPr>
              <a:xfrm>
                <a:off x="101728" y="2264789"/>
                <a:ext cx="908902" cy="1942314"/>
                <a:chOff x="0" y="0"/>
                <a:chExt cx="908902" cy="1942314"/>
              </a:xfrm>
            </p:grpSpPr>
            <p:pic>
              <p:nvPicPr>
                <p:cNvPr id="13" name="Picture 4" descr="Hatch Green X Hot - Barker's Hot Chile Seeds – Sandia Seed Company">
                  <a:extLst>
                    <a:ext uri="{FF2B5EF4-FFF2-40B4-BE49-F238E27FC236}">
                      <a16:creationId xmlns:a16="http://schemas.microsoft.com/office/drawing/2014/main" id="{11DD39FB-9CC6-094D-68E9-EF745CB61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atch Green X Hot - Barker's Hot Chile Seeds – Sandia Seed Company">
                  <a:extLst>
                    <a:ext uri="{FF2B5EF4-FFF2-40B4-BE49-F238E27FC236}">
                      <a16:creationId xmlns:a16="http://schemas.microsoft.com/office/drawing/2014/main" id="{4782757D-EC29-D2F4-A60B-6715AFCB7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 name="Group 16">
              <a:extLst>
                <a:ext uri="{FF2B5EF4-FFF2-40B4-BE49-F238E27FC236}">
                  <a16:creationId xmlns:a16="http://schemas.microsoft.com/office/drawing/2014/main" id="{35EAC8C0-C2DC-2F95-1F8C-9E6741F75C61}"/>
                </a:ext>
              </a:extLst>
            </p:cNvPr>
            <p:cNvGrpSpPr/>
            <p:nvPr/>
          </p:nvGrpSpPr>
          <p:grpSpPr>
            <a:xfrm>
              <a:off x="101728" y="4331615"/>
              <a:ext cx="908902" cy="1942314"/>
              <a:chOff x="0" y="0"/>
              <a:chExt cx="908902" cy="1942314"/>
            </a:xfrm>
          </p:grpSpPr>
          <p:pic>
            <p:nvPicPr>
              <p:cNvPr id="21" name="Picture 4" descr="Hatch Green X Hot - Barker's Hot Chile Seeds – Sandia Seed Company">
                <a:extLst>
                  <a:ext uri="{FF2B5EF4-FFF2-40B4-BE49-F238E27FC236}">
                    <a16:creationId xmlns:a16="http://schemas.microsoft.com/office/drawing/2014/main" id="{A342399B-B0AD-D427-5315-95E2B8933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atch Green X Hot - Barker's Hot Chile Seeds – Sandia Seed Company">
                <a:extLst>
                  <a:ext uri="{FF2B5EF4-FFF2-40B4-BE49-F238E27FC236}">
                    <a16:creationId xmlns:a16="http://schemas.microsoft.com/office/drawing/2014/main" id="{F9272F86-C702-0EBB-4DE9-305C6F5FE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 name="Group 23">
            <a:extLst>
              <a:ext uri="{FF2B5EF4-FFF2-40B4-BE49-F238E27FC236}">
                <a16:creationId xmlns:a16="http://schemas.microsoft.com/office/drawing/2014/main" id="{BB9C889A-13BF-8978-1143-A1B69C1722ED}"/>
              </a:ext>
            </a:extLst>
          </p:cNvPr>
          <p:cNvGrpSpPr/>
          <p:nvPr/>
        </p:nvGrpSpPr>
        <p:grpSpPr>
          <a:xfrm>
            <a:off x="11266597" y="331707"/>
            <a:ext cx="908903" cy="6075966"/>
            <a:chOff x="101728" y="197963"/>
            <a:chExt cx="908903" cy="6075966"/>
          </a:xfrm>
        </p:grpSpPr>
        <p:grpSp>
          <p:nvGrpSpPr>
            <p:cNvPr id="25" name="Group 24">
              <a:extLst>
                <a:ext uri="{FF2B5EF4-FFF2-40B4-BE49-F238E27FC236}">
                  <a16:creationId xmlns:a16="http://schemas.microsoft.com/office/drawing/2014/main" id="{C80E541B-07E4-1814-E1F3-0A24C3EC129F}"/>
                </a:ext>
              </a:extLst>
            </p:cNvPr>
            <p:cNvGrpSpPr/>
            <p:nvPr/>
          </p:nvGrpSpPr>
          <p:grpSpPr>
            <a:xfrm>
              <a:off x="101728" y="197963"/>
              <a:ext cx="908903" cy="4009140"/>
              <a:chOff x="101728" y="197963"/>
              <a:chExt cx="908903" cy="4009140"/>
            </a:xfrm>
          </p:grpSpPr>
          <p:grpSp>
            <p:nvGrpSpPr>
              <p:cNvPr id="29" name="Group 28">
                <a:extLst>
                  <a:ext uri="{FF2B5EF4-FFF2-40B4-BE49-F238E27FC236}">
                    <a16:creationId xmlns:a16="http://schemas.microsoft.com/office/drawing/2014/main" id="{6195D7CD-B90B-CB08-D519-1460FC641C22}"/>
                  </a:ext>
                </a:extLst>
              </p:cNvPr>
              <p:cNvGrpSpPr/>
              <p:nvPr/>
            </p:nvGrpSpPr>
            <p:grpSpPr>
              <a:xfrm>
                <a:off x="101729" y="197963"/>
                <a:ext cx="908902" cy="1942314"/>
                <a:chOff x="0" y="0"/>
                <a:chExt cx="908902" cy="1942314"/>
              </a:xfrm>
            </p:grpSpPr>
            <p:pic>
              <p:nvPicPr>
                <p:cNvPr id="33" name="Picture 4" descr="Hatch Green X Hot - Barker's Hot Chile Seeds – Sandia Seed Company">
                  <a:extLst>
                    <a:ext uri="{FF2B5EF4-FFF2-40B4-BE49-F238E27FC236}">
                      <a16:creationId xmlns:a16="http://schemas.microsoft.com/office/drawing/2014/main" id="{7E94D735-CA76-59EF-DD6B-925B8EAF6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atch Green X Hot - Barker's Hot Chile Seeds – Sandia Seed Company">
                  <a:extLst>
                    <a:ext uri="{FF2B5EF4-FFF2-40B4-BE49-F238E27FC236}">
                      <a16:creationId xmlns:a16="http://schemas.microsoft.com/office/drawing/2014/main" id="{C3B61223-FE86-AC09-AA8C-64860AEE4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CC092E81-B540-2B04-3500-3381A878C6AC}"/>
                  </a:ext>
                </a:extLst>
              </p:cNvPr>
              <p:cNvGrpSpPr/>
              <p:nvPr/>
            </p:nvGrpSpPr>
            <p:grpSpPr>
              <a:xfrm>
                <a:off x="101728" y="2264789"/>
                <a:ext cx="908902" cy="1942314"/>
                <a:chOff x="0" y="0"/>
                <a:chExt cx="908902" cy="1942314"/>
              </a:xfrm>
            </p:grpSpPr>
            <p:pic>
              <p:nvPicPr>
                <p:cNvPr id="31" name="Picture 4" descr="Hatch Green X Hot - Barker's Hot Chile Seeds – Sandia Seed Company">
                  <a:extLst>
                    <a:ext uri="{FF2B5EF4-FFF2-40B4-BE49-F238E27FC236}">
                      <a16:creationId xmlns:a16="http://schemas.microsoft.com/office/drawing/2014/main" id="{6AA864A1-8E58-6DCA-5F28-730939E06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atch Green X Hot - Barker's Hot Chile Seeds – Sandia Seed Company">
                  <a:extLst>
                    <a:ext uri="{FF2B5EF4-FFF2-40B4-BE49-F238E27FC236}">
                      <a16:creationId xmlns:a16="http://schemas.microsoft.com/office/drawing/2014/main" id="{4E0DB671-471D-8A19-D8EF-E7E71D5ED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oup 25">
              <a:extLst>
                <a:ext uri="{FF2B5EF4-FFF2-40B4-BE49-F238E27FC236}">
                  <a16:creationId xmlns:a16="http://schemas.microsoft.com/office/drawing/2014/main" id="{B65C5691-BF07-A113-24A1-728530122221}"/>
                </a:ext>
              </a:extLst>
            </p:cNvPr>
            <p:cNvGrpSpPr/>
            <p:nvPr/>
          </p:nvGrpSpPr>
          <p:grpSpPr>
            <a:xfrm>
              <a:off x="101728" y="4331615"/>
              <a:ext cx="908902" cy="1942314"/>
              <a:chOff x="0" y="0"/>
              <a:chExt cx="908902" cy="1942314"/>
            </a:xfrm>
          </p:grpSpPr>
          <p:pic>
            <p:nvPicPr>
              <p:cNvPr id="27" name="Picture 4" descr="Hatch Green X Hot - Barker's Hot Chile Seeds – Sandia Seed Company">
                <a:extLst>
                  <a:ext uri="{FF2B5EF4-FFF2-40B4-BE49-F238E27FC236}">
                    <a16:creationId xmlns:a16="http://schemas.microsoft.com/office/drawing/2014/main" id="{C0917F17-C6B2-6BB9-D948-853B9B3D2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atch Green X Hot - Barker's Hot Chile Seeds – Sandia Seed Company">
                <a:extLst>
                  <a:ext uri="{FF2B5EF4-FFF2-40B4-BE49-F238E27FC236}">
                    <a16:creationId xmlns:a16="http://schemas.microsoft.com/office/drawing/2014/main" id="{377C550D-8818-E022-18C6-75821B401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 name="Rectangle 6">
            <a:extLst>
              <a:ext uri="{FF2B5EF4-FFF2-40B4-BE49-F238E27FC236}">
                <a16:creationId xmlns:a16="http://schemas.microsoft.com/office/drawing/2014/main" id="{35CFD63D-1B1C-C06C-9517-FA6E35DB9845}"/>
              </a:ext>
            </a:extLst>
          </p:cNvPr>
          <p:cNvSpPr/>
          <p:nvPr/>
        </p:nvSpPr>
        <p:spPr>
          <a:xfrm>
            <a:off x="7170057" y="2333330"/>
            <a:ext cx="1756229" cy="4524669"/>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angle 7">
            <a:extLst>
              <a:ext uri="{FF2B5EF4-FFF2-40B4-BE49-F238E27FC236}">
                <a16:creationId xmlns:a16="http://schemas.microsoft.com/office/drawing/2014/main" id="{D834DFE7-1CE5-39F4-22B3-22EA49D4E19B}"/>
              </a:ext>
            </a:extLst>
          </p:cNvPr>
          <p:cNvSpPr/>
          <p:nvPr/>
        </p:nvSpPr>
        <p:spPr>
          <a:xfrm>
            <a:off x="8996911" y="926816"/>
            <a:ext cx="1671089" cy="5931184"/>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6" name="Rectangle 35">
            <a:extLst>
              <a:ext uri="{FF2B5EF4-FFF2-40B4-BE49-F238E27FC236}">
                <a16:creationId xmlns:a16="http://schemas.microsoft.com/office/drawing/2014/main" id="{5EDE6070-7390-970A-6DCE-E33212A0C59B}"/>
              </a:ext>
            </a:extLst>
          </p:cNvPr>
          <p:cNvSpPr/>
          <p:nvPr/>
        </p:nvSpPr>
        <p:spPr>
          <a:xfrm>
            <a:off x="1523998" y="2274021"/>
            <a:ext cx="5646059" cy="4329160"/>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55501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 in circles&#10;&#10;Description automatically generated">
            <a:extLst>
              <a:ext uri="{FF2B5EF4-FFF2-40B4-BE49-F238E27FC236}">
                <a16:creationId xmlns:a16="http://schemas.microsoft.com/office/drawing/2014/main" id="{45721713-C46D-BA6B-22B0-7BF6F2D19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Rectangle 1">
            <a:extLst>
              <a:ext uri="{FF2B5EF4-FFF2-40B4-BE49-F238E27FC236}">
                <a16:creationId xmlns:a16="http://schemas.microsoft.com/office/drawing/2014/main" id="{613DD427-EDA8-04AC-8291-D8B8C393006A}"/>
              </a:ext>
            </a:extLst>
          </p:cNvPr>
          <p:cNvSpPr/>
          <p:nvPr/>
        </p:nvSpPr>
        <p:spPr>
          <a:xfrm>
            <a:off x="1791093" y="197963"/>
            <a:ext cx="1385740" cy="12914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Rectangle 2">
            <a:extLst>
              <a:ext uri="{FF2B5EF4-FFF2-40B4-BE49-F238E27FC236}">
                <a16:creationId xmlns:a16="http://schemas.microsoft.com/office/drawing/2014/main" id="{B2F8BE84-A601-B03A-A876-DDAF3D97CE8B}"/>
              </a:ext>
            </a:extLst>
          </p:cNvPr>
          <p:cNvSpPr/>
          <p:nvPr/>
        </p:nvSpPr>
        <p:spPr>
          <a:xfrm>
            <a:off x="9172280" y="5118755"/>
            <a:ext cx="1340176" cy="123648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Rectangle 4">
            <a:extLst>
              <a:ext uri="{FF2B5EF4-FFF2-40B4-BE49-F238E27FC236}">
                <a16:creationId xmlns:a16="http://schemas.microsoft.com/office/drawing/2014/main" id="{C99850AB-E4A3-17DA-6662-D3B52E1C889E}"/>
              </a:ext>
            </a:extLst>
          </p:cNvPr>
          <p:cNvSpPr/>
          <p:nvPr/>
        </p:nvSpPr>
        <p:spPr>
          <a:xfrm>
            <a:off x="3443926" y="197963"/>
            <a:ext cx="1385740" cy="12914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Rectangle 5">
            <a:extLst>
              <a:ext uri="{FF2B5EF4-FFF2-40B4-BE49-F238E27FC236}">
                <a16:creationId xmlns:a16="http://schemas.microsoft.com/office/drawing/2014/main" id="{195129A8-080C-C401-51B4-0778B3BEE8C1}"/>
              </a:ext>
            </a:extLst>
          </p:cNvPr>
          <p:cNvSpPr/>
          <p:nvPr/>
        </p:nvSpPr>
        <p:spPr>
          <a:xfrm>
            <a:off x="1524000" y="3520125"/>
            <a:ext cx="1385740" cy="1291472"/>
          </a:xfrm>
          <a:prstGeom prst="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23" name="Group 22">
            <a:extLst>
              <a:ext uri="{FF2B5EF4-FFF2-40B4-BE49-F238E27FC236}">
                <a16:creationId xmlns:a16="http://schemas.microsoft.com/office/drawing/2014/main" id="{C86A2414-7B95-B61B-DEAB-C5742B783981}"/>
              </a:ext>
            </a:extLst>
          </p:cNvPr>
          <p:cNvGrpSpPr/>
          <p:nvPr/>
        </p:nvGrpSpPr>
        <p:grpSpPr>
          <a:xfrm>
            <a:off x="0" y="391017"/>
            <a:ext cx="908903" cy="6075966"/>
            <a:chOff x="101728" y="197963"/>
            <a:chExt cx="908903" cy="6075966"/>
          </a:xfrm>
        </p:grpSpPr>
        <p:grpSp>
          <p:nvGrpSpPr>
            <p:cNvPr id="15" name="Group 14">
              <a:extLst>
                <a:ext uri="{FF2B5EF4-FFF2-40B4-BE49-F238E27FC236}">
                  <a16:creationId xmlns:a16="http://schemas.microsoft.com/office/drawing/2014/main" id="{9109F53D-6C6D-936F-5A2C-BEB6207BBCF9}"/>
                </a:ext>
              </a:extLst>
            </p:cNvPr>
            <p:cNvGrpSpPr/>
            <p:nvPr/>
          </p:nvGrpSpPr>
          <p:grpSpPr>
            <a:xfrm>
              <a:off x="101728" y="197963"/>
              <a:ext cx="908903" cy="4009140"/>
              <a:chOff x="101728" y="197963"/>
              <a:chExt cx="908903" cy="4009140"/>
            </a:xfrm>
          </p:grpSpPr>
          <p:grpSp>
            <p:nvGrpSpPr>
              <p:cNvPr id="11" name="Group 10">
                <a:extLst>
                  <a:ext uri="{FF2B5EF4-FFF2-40B4-BE49-F238E27FC236}">
                    <a16:creationId xmlns:a16="http://schemas.microsoft.com/office/drawing/2014/main" id="{AE5F43DB-C747-2C12-359C-131284A251E9}"/>
                  </a:ext>
                </a:extLst>
              </p:cNvPr>
              <p:cNvGrpSpPr/>
              <p:nvPr/>
            </p:nvGrpSpPr>
            <p:grpSpPr>
              <a:xfrm>
                <a:off x="101729" y="197963"/>
                <a:ext cx="908902" cy="1942314"/>
                <a:chOff x="0" y="0"/>
                <a:chExt cx="908902" cy="1942314"/>
              </a:xfrm>
            </p:grpSpPr>
            <p:pic>
              <p:nvPicPr>
                <p:cNvPr id="6148" name="Picture 4" descr="Hatch Green X Hot - Barker's Hot Chile Seeds – Sandia Seed Company">
                  <a:extLst>
                    <a:ext uri="{FF2B5EF4-FFF2-40B4-BE49-F238E27FC236}">
                      <a16:creationId xmlns:a16="http://schemas.microsoft.com/office/drawing/2014/main" id="{E59FD9B4-93A5-8261-9E4E-A815D6459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atch Green X Hot - Barker's Hot Chile Seeds – Sandia Seed Company">
                  <a:extLst>
                    <a:ext uri="{FF2B5EF4-FFF2-40B4-BE49-F238E27FC236}">
                      <a16:creationId xmlns:a16="http://schemas.microsoft.com/office/drawing/2014/main" id="{626296F5-3064-1ECD-05B2-E9F34508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C823CD3-39EB-063C-DE38-245D398CF85E}"/>
                  </a:ext>
                </a:extLst>
              </p:cNvPr>
              <p:cNvGrpSpPr/>
              <p:nvPr/>
            </p:nvGrpSpPr>
            <p:grpSpPr>
              <a:xfrm>
                <a:off x="101728" y="2264789"/>
                <a:ext cx="908902" cy="1942314"/>
                <a:chOff x="0" y="0"/>
                <a:chExt cx="908902" cy="1942314"/>
              </a:xfrm>
            </p:grpSpPr>
            <p:pic>
              <p:nvPicPr>
                <p:cNvPr id="13" name="Picture 4" descr="Hatch Green X Hot - Barker's Hot Chile Seeds – Sandia Seed Company">
                  <a:extLst>
                    <a:ext uri="{FF2B5EF4-FFF2-40B4-BE49-F238E27FC236}">
                      <a16:creationId xmlns:a16="http://schemas.microsoft.com/office/drawing/2014/main" id="{11DD39FB-9CC6-094D-68E9-EF745CB61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atch Green X Hot - Barker's Hot Chile Seeds – Sandia Seed Company">
                  <a:extLst>
                    <a:ext uri="{FF2B5EF4-FFF2-40B4-BE49-F238E27FC236}">
                      <a16:creationId xmlns:a16="http://schemas.microsoft.com/office/drawing/2014/main" id="{4782757D-EC29-D2F4-A60B-6715AFCB7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 name="Group 16">
              <a:extLst>
                <a:ext uri="{FF2B5EF4-FFF2-40B4-BE49-F238E27FC236}">
                  <a16:creationId xmlns:a16="http://schemas.microsoft.com/office/drawing/2014/main" id="{35EAC8C0-C2DC-2F95-1F8C-9E6741F75C61}"/>
                </a:ext>
              </a:extLst>
            </p:cNvPr>
            <p:cNvGrpSpPr/>
            <p:nvPr/>
          </p:nvGrpSpPr>
          <p:grpSpPr>
            <a:xfrm>
              <a:off x="101728" y="4331615"/>
              <a:ext cx="908902" cy="1942314"/>
              <a:chOff x="0" y="0"/>
              <a:chExt cx="908902" cy="1942314"/>
            </a:xfrm>
          </p:grpSpPr>
          <p:pic>
            <p:nvPicPr>
              <p:cNvPr id="21" name="Picture 4" descr="Hatch Green X Hot - Barker's Hot Chile Seeds – Sandia Seed Company">
                <a:extLst>
                  <a:ext uri="{FF2B5EF4-FFF2-40B4-BE49-F238E27FC236}">
                    <a16:creationId xmlns:a16="http://schemas.microsoft.com/office/drawing/2014/main" id="{A342399B-B0AD-D427-5315-95E2B8933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atch Green X Hot - Barker's Hot Chile Seeds – Sandia Seed Company">
                <a:extLst>
                  <a:ext uri="{FF2B5EF4-FFF2-40B4-BE49-F238E27FC236}">
                    <a16:creationId xmlns:a16="http://schemas.microsoft.com/office/drawing/2014/main" id="{F9272F86-C702-0EBB-4DE9-305C6F5FE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 name="Group 23">
            <a:extLst>
              <a:ext uri="{FF2B5EF4-FFF2-40B4-BE49-F238E27FC236}">
                <a16:creationId xmlns:a16="http://schemas.microsoft.com/office/drawing/2014/main" id="{BB9C889A-13BF-8978-1143-A1B69C1722ED}"/>
              </a:ext>
            </a:extLst>
          </p:cNvPr>
          <p:cNvGrpSpPr/>
          <p:nvPr/>
        </p:nvGrpSpPr>
        <p:grpSpPr>
          <a:xfrm>
            <a:off x="11266597" y="331707"/>
            <a:ext cx="908903" cy="6075966"/>
            <a:chOff x="101728" y="197963"/>
            <a:chExt cx="908903" cy="6075966"/>
          </a:xfrm>
        </p:grpSpPr>
        <p:grpSp>
          <p:nvGrpSpPr>
            <p:cNvPr id="25" name="Group 24">
              <a:extLst>
                <a:ext uri="{FF2B5EF4-FFF2-40B4-BE49-F238E27FC236}">
                  <a16:creationId xmlns:a16="http://schemas.microsoft.com/office/drawing/2014/main" id="{C80E541B-07E4-1814-E1F3-0A24C3EC129F}"/>
                </a:ext>
              </a:extLst>
            </p:cNvPr>
            <p:cNvGrpSpPr/>
            <p:nvPr/>
          </p:nvGrpSpPr>
          <p:grpSpPr>
            <a:xfrm>
              <a:off x="101728" y="197963"/>
              <a:ext cx="908903" cy="4009140"/>
              <a:chOff x="101728" y="197963"/>
              <a:chExt cx="908903" cy="4009140"/>
            </a:xfrm>
          </p:grpSpPr>
          <p:grpSp>
            <p:nvGrpSpPr>
              <p:cNvPr id="29" name="Group 28">
                <a:extLst>
                  <a:ext uri="{FF2B5EF4-FFF2-40B4-BE49-F238E27FC236}">
                    <a16:creationId xmlns:a16="http://schemas.microsoft.com/office/drawing/2014/main" id="{6195D7CD-B90B-CB08-D519-1460FC641C22}"/>
                  </a:ext>
                </a:extLst>
              </p:cNvPr>
              <p:cNvGrpSpPr/>
              <p:nvPr/>
            </p:nvGrpSpPr>
            <p:grpSpPr>
              <a:xfrm>
                <a:off x="101729" y="197963"/>
                <a:ext cx="908902" cy="1942314"/>
                <a:chOff x="0" y="0"/>
                <a:chExt cx="908902" cy="1942314"/>
              </a:xfrm>
            </p:grpSpPr>
            <p:pic>
              <p:nvPicPr>
                <p:cNvPr id="33" name="Picture 4" descr="Hatch Green X Hot - Barker's Hot Chile Seeds – Sandia Seed Company">
                  <a:extLst>
                    <a:ext uri="{FF2B5EF4-FFF2-40B4-BE49-F238E27FC236}">
                      <a16:creationId xmlns:a16="http://schemas.microsoft.com/office/drawing/2014/main" id="{7E94D735-CA76-59EF-DD6B-925B8EAF6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atch Green X Hot - Barker's Hot Chile Seeds – Sandia Seed Company">
                  <a:extLst>
                    <a:ext uri="{FF2B5EF4-FFF2-40B4-BE49-F238E27FC236}">
                      <a16:creationId xmlns:a16="http://schemas.microsoft.com/office/drawing/2014/main" id="{C3B61223-FE86-AC09-AA8C-64860AEE4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CC092E81-B540-2B04-3500-3381A878C6AC}"/>
                  </a:ext>
                </a:extLst>
              </p:cNvPr>
              <p:cNvGrpSpPr/>
              <p:nvPr/>
            </p:nvGrpSpPr>
            <p:grpSpPr>
              <a:xfrm>
                <a:off x="101728" y="2264789"/>
                <a:ext cx="908902" cy="1942314"/>
                <a:chOff x="0" y="0"/>
                <a:chExt cx="908902" cy="1942314"/>
              </a:xfrm>
            </p:grpSpPr>
            <p:pic>
              <p:nvPicPr>
                <p:cNvPr id="31" name="Picture 4" descr="Hatch Green X Hot - Barker's Hot Chile Seeds – Sandia Seed Company">
                  <a:extLst>
                    <a:ext uri="{FF2B5EF4-FFF2-40B4-BE49-F238E27FC236}">
                      <a16:creationId xmlns:a16="http://schemas.microsoft.com/office/drawing/2014/main" id="{6AA864A1-8E58-6DCA-5F28-730939E06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atch Green X Hot - Barker's Hot Chile Seeds – Sandia Seed Company">
                  <a:extLst>
                    <a:ext uri="{FF2B5EF4-FFF2-40B4-BE49-F238E27FC236}">
                      <a16:creationId xmlns:a16="http://schemas.microsoft.com/office/drawing/2014/main" id="{4E0DB671-471D-8A19-D8EF-E7E71D5ED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6" name="Group 25">
              <a:extLst>
                <a:ext uri="{FF2B5EF4-FFF2-40B4-BE49-F238E27FC236}">
                  <a16:creationId xmlns:a16="http://schemas.microsoft.com/office/drawing/2014/main" id="{B65C5691-BF07-A113-24A1-728530122221}"/>
                </a:ext>
              </a:extLst>
            </p:cNvPr>
            <p:cNvGrpSpPr/>
            <p:nvPr/>
          </p:nvGrpSpPr>
          <p:grpSpPr>
            <a:xfrm>
              <a:off x="101728" y="4331615"/>
              <a:ext cx="908902" cy="1942314"/>
              <a:chOff x="0" y="0"/>
              <a:chExt cx="908902" cy="1942314"/>
            </a:xfrm>
          </p:grpSpPr>
          <p:pic>
            <p:nvPicPr>
              <p:cNvPr id="27" name="Picture 4" descr="Hatch Green X Hot - Barker's Hot Chile Seeds – Sandia Seed Company">
                <a:extLst>
                  <a:ext uri="{FF2B5EF4-FFF2-40B4-BE49-F238E27FC236}">
                    <a16:creationId xmlns:a16="http://schemas.microsoft.com/office/drawing/2014/main" id="{C0917F17-C6B2-6BB9-D948-853B9B3D2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08901" cy="9089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atch Green X Hot - Barker's Hot Chile Seeds – Sandia Seed Company">
                <a:extLst>
                  <a:ext uri="{FF2B5EF4-FFF2-40B4-BE49-F238E27FC236}">
                    <a16:creationId xmlns:a16="http://schemas.microsoft.com/office/drawing/2014/main" id="{377C550D-8818-E022-18C6-75821B401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3413"/>
                <a:ext cx="908901" cy="90890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9331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0549-0FA6-72B4-A4B6-038A147AA40C}"/>
              </a:ext>
            </a:extLst>
          </p:cNvPr>
          <p:cNvSpPr>
            <a:spLocks noGrp="1"/>
          </p:cNvSpPr>
          <p:nvPr>
            <p:ph type="ctrTitle"/>
          </p:nvPr>
        </p:nvSpPr>
        <p:spPr>
          <a:xfrm>
            <a:off x="1272618" y="2472179"/>
            <a:ext cx="9646763" cy="1913641"/>
          </a:xfrm>
        </p:spPr>
        <p:txBody>
          <a:bodyPr>
            <a:normAutofit/>
          </a:bodyPr>
          <a:lstStyle/>
          <a:p>
            <a:r>
              <a:rPr lang="en-US" dirty="0">
                <a:latin typeface="Aptos" panose="020B0004020202020204" pitchFamily="34" charset="0"/>
              </a:rPr>
              <a:t>“What’s OGC up to this year?”</a:t>
            </a:r>
          </a:p>
        </p:txBody>
      </p:sp>
    </p:spTree>
    <p:extLst>
      <p:ext uri="{BB962C8B-B14F-4D97-AF65-F5344CB8AC3E}">
        <p14:creationId xmlns:p14="http://schemas.microsoft.com/office/powerpoint/2010/main" val="300193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2F62AD5-E420-1DA9-4C89-186B9A285C25}"/>
              </a:ext>
            </a:extLst>
          </p:cNvPr>
          <p:cNvGrpSpPr/>
          <p:nvPr/>
        </p:nvGrpSpPr>
        <p:grpSpPr>
          <a:xfrm>
            <a:off x="845626" y="5033091"/>
            <a:ext cx="10297211" cy="1387334"/>
            <a:chOff x="994527" y="1134808"/>
            <a:chExt cx="10297211" cy="1387334"/>
          </a:xfrm>
        </p:grpSpPr>
        <p:sp>
          <p:nvSpPr>
            <p:cNvPr id="4" name="TextBox 3">
              <a:extLst>
                <a:ext uri="{FF2B5EF4-FFF2-40B4-BE49-F238E27FC236}">
                  <a16:creationId xmlns:a16="http://schemas.microsoft.com/office/drawing/2014/main" id="{AE865981-7AE7-6609-06C6-0AA4FDA63801}"/>
                </a:ext>
              </a:extLst>
            </p:cNvPr>
            <p:cNvSpPr txBox="1"/>
            <p:nvPr/>
          </p:nvSpPr>
          <p:spPr>
            <a:xfrm>
              <a:off x="1016523" y="1875811"/>
              <a:ext cx="10275215" cy="646331"/>
            </a:xfrm>
            <a:prstGeom prst="rect">
              <a:avLst/>
            </a:prstGeom>
            <a:noFill/>
          </p:spPr>
          <p:txBody>
            <a:bodyPr wrap="square">
              <a:spAutoFit/>
            </a:bodyPr>
            <a:lstStyle/>
            <a:p>
              <a:r>
                <a:rPr lang="en-US" sz="1800" i="1" dirty="0">
                  <a:effectLst/>
                  <a:latin typeface="Aptos" panose="020B0004020202020204" pitchFamily="34" charset="0"/>
                  <a:ea typeface="Calibri" panose="020F0502020204030204" pitchFamily="34" charset="0"/>
                </a:rPr>
                <a:t>OGC</a:t>
              </a:r>
              <a:r>
                <a:rPr lang="en-US" sz="1800" dirty="0">
                  <a:effectLst/>
                  <a:latin typeface="Aptos" panose="020B0004020202020204" pitchFamily="34" charset="0"/>
                  <a:ea typeface="Calibri" panose="020F0502020204030204" pitchFamily="34" charset="0"/>
                </a:rPr>
                <a:t> - Empower university leaders to make student-focused, risk-informed, ethical, and legally compliant decisions by providing timely, practical, and expert legal services.</a:t>
              </a:r>
              <a:endParaRPr lang="en-US" dirty="0">
                <a:latin typeface="Aptos" panose="020B0004020202020204" pitchFamily="34" charset="0"/>
              </a:endParaRPr>
            </a:p>
          </p:txBody>
        </p:sp>
        <p:sp>
          <p:nvSpPr>
            <p:cNvPr id="9" name="TextBox 8">
              <a:extLst>
                <a:ext uri="{FF2B5EF4-FFF2-40B4-BE49-F238E27FC236}">
                  <a16:creationId xmlns:a16="http://schemas.microsoft.com/office/drawing/2014/main" id="{460332E7-CA9E-D8AF-3D95-5BE7772261A1}"/>
                </a:ext>
              </a:extLst>
            </p:cNvPr>
            <p:cNvSpPr txBox="1"/>
            <p:nvPr/>
          </p:nvSpPr>
          <p:spPr>
            <a:xfrm>
              <a:off x="994527" y="1134808"/>
              <a:ext cx="10275215" cy="830997"/>
            </a:xfrm>
            <a:prstGeom prst="rect">
              <a:avLst/>
            </a:prstGeom>
            <a:noFill/>
          </p:spPr>
          <p:txBody>
            <a:bodyPr wrap="square">
              <a:spAutoFit/>
            </a:bodyPr>
            <a:lstStyle/>
            <a:p>
              <a:r>
                <a:rPr lang="en-US" sz="4800" b="1" dirty="0">
                  <a:effectLst/>
                  <a:latin typeface="Aptos" panose="020B0004020202020204" pitchFamily="34" charset="0"/>
                  <a:ea typeface="Calibri" panose="020F0502020204030204" pitchFamily="34" charset="0"/>
                </a:rPr>
                <a:t>EMPOWER</a:t>
              </a:r>
              <a:endParaRPr lang="en-US" sz="4800" b="1" dirty="0">
                <a:latin typeface="Aptos" panose="020B0004020202020204" pitchFamily="34" charset="0"/>
              </a:endParaRPr>
            </a:p>
          </p:txBody>
        </p:sp>
      </p:grpSp>
      <p:grpSp>
        <p:nvGrpSpPr>
          <p:cNvPr id="44" name="Group 43">
            <a:extLst>
              <a:ext uri="{FF2B5EF4-FFF2-40B4-BE49-F238E27FC236}">
                <a16:creationId xmlns:a16="http://schemas.microsoft.com/office/drawing/2014/main" id="{11DB2D34-31DD-D9D6-E7D4-344B33F5902D}"/>
              </a:ext>
            </a:extLst>
          </p:cNvPr>
          <p:cNvGrpSpPr/>
          <p:nvPr/>
        </p:nvGrpSpPr>
        <p:grpSpPr>
          <a:xfrm>
            <a:off x="856625" y="3257414"/>
            <a:ext cx="10504600" cy="1656391"/>
            <a:chOff x="994527" y="2679376"/>
            <a:chExt cx="10504600" cy="1656391"/>
          </a:xfrm>
        </p:grpSpPr>
        <p:sp>
          <p:nvSpPr>
            <p:cNvPr id="6" name="TextBox 5">
              <a:extLst>
                <a:ext uri="{FF2B5EF4-FFF2-40B4-BE49-F238E27FC236}">
                  <a16:creationId xmlns:a16="http://schemas.microsoft.com/office/drawing/2014/main" id="{86D81094-F792-749E-9851-1FFBEA5FB821}"/>
                </a:ext>
              </a:extLst>
            </p:cNvPr>
            <p:cNvSpPr txBox="1"/>
            <p:nvPr/>
          </p:nvSpPr>
          <p:spPr>
            <a:xfrm>
              <a:off x="1016523" y="3412437"/>
              <a:ext cx="10482604" cy="923330"/>
            </a:xfrm>
            <a:prstGeom prst="rect">
              <a:avLst/>
            </a:prstGeom>
            <a:noFill/>
          </p:spPr>
          <p:txBody>
            <a:bodyPr wrap="square">
              <a:spAutoFit/>
            </a:bodyPr>
            <a:lstStyle/>
            <a:p>
              <a:r>
                <a:rPr lang="en-US" sz="1800" i="1" dirty="0">
                  <a:solidFill>
                    <a:srgbClr val="32363A"/>
                  </a:solidFill>
                  <a:effectLst/>
                  <a:latin typeface="Aptos" panose="020B0004020202020204" pitchFamily="34" charset="0"/>
                  <a:ea typeface="Times New Roman" panose="02020603050405020304" pitchFamily="18" charset="0"/>
                </a:rPr>
                <a:t>Office of ERM </a:t>
              </a:r>
              <a:r>
                <a:rPr lang="en-US" sz="1800" dirty="0">
                  <a:solidFill>
                    <a:srgbClr val="32363A"/>
                  </a:solidFill>
                  <a:effectLst/>
                  <a:latin typeface="Aptos" panose="020B0004020202020204" pitchFamily="34" charset="0"/>
                  <a:ea typeface="Times New Roman" panose="02020603050405020304" pitchFamily="18" charset="0"/>
                </a:rPr>
                <a:t>- Develop and maintain a fully-established Enterprise Risk Management</a:t>
              </a:r>
              <a:r>
                <a:rPr lang="en-US" sz="1600" dirty="0">
                  <a:effectLst/>
                  <a:latin typeface="Aptos" panose="020B0004020202020204" pitchFamily="34" charset="0"/>
                  <a:ea typeface="Calibri" panose="020F0502020204030204" pitchFamily="34" charset="0"/>
                  <a:cs typeface="Times New Roman" panose="02020603050405020304" pitchFamily="18" charset="0"/>
                </a:rPr>
                <a:t> (</a:t>
              </a:r>
              <a:r>
                <a:rPr lang="en-US" sz="1800" dirty="0">
                  <a:solidFill>
                    <a:srgbClr val="32363A"/>
                  </a:solidFill>
                  <a:effectLst/>
                  <a:latin typeface="Aptos" panose="020B0004020202020204" pitchFamily="34" charset="0"/>
                  <a:ea typeface="Times New Roman" panose="02020603050405020304" pitchFamily="18" charset="0"/>
                </a:rPr>
                <a:t>ERM) program, where ERM capabilities and practices are well integrated into strategic planning and performance management activities and risk appetites are clearly articulated.</a:t>
              </a:r>
              <a:endParaRPr lang="en-US" dirty="0">
                <a:latin typeface="Aptos" panose="020B0004020202020204" pitchFamily="34" charset="0"/>
              </a:endParaRPr>
            </a:p>
          </p:txBody>
        </p:sp>
        <p:sp>
          <p:nvSpPr>
            <p:cNvPr id="10" name="TextBox 9">
              <a:extLst>
                <a:ext uri="{FF2B5EF4-FFF2-40B4-BE49-F238E27FC236}">
                  <a16:creationId xmlns:a16="http://schemas.microsoft.com/office/drawing/2014/main" id="{6B875A6B-89E2-AADD-74F2-875ED77ECB24}"/>
                </a:ext>
              </a:extLst>
            </p:cNvPr>
            <p:cNvSpPr txBox="1"/>
            <p:nvPr/>
          </p:nvSpPr>
          <p:spPr>
            <a:xfrm>
              <a:off x="994527" y="2679376"/>
              <a:ext cx="10275215" cy="830997"/>
            </a:xfrm>
            <a:prstGeom prst="rect">
              <a:avLst/>
            </a:prstGeom>
            <a:noFill/>
          </p:spPr>
          <p:txBody>
            <a:bodyPr wrap="square">
              <a:spAutoFit/>
            </a:bodyPr>
            <a:lstStyle/>
            <a:p>
              <a:r>
                <a:rPr lang="en-US" sz="4800" b="1" dirty="0">
                  <a:effectLst/>
                  <a:latin typeface="Aptos" panose="020B0004020202020204" pitchFamily="34" charset="0"/>
                  <a:ea typeface="Calibri" panose="020F0502020204030204" pitchFamily="34" charset="0"/>
                </a:rPr>
                <a:t>INFORM</a:t>
              </a:r>
              <a:endParaRPr lang="en-US" sz="4800" b="1" dirty="0">
                <a:latin typeface="Aptos" panose="020B0004020202020204" pitchFamily="34" charset="0"/>
              </a:endParaRPr>
            </a:p>
          </p:txBody>
        </p:sp>
      </p:grpSp>
      <p:grpSp>
        <p:nvGrpSpPr>
          <p:cNvPr id="43" name="Group 42">
            <a:extLst>
              <a:ext uri="{FF2B5EF4-FFF2-40B4-BE49-F238E27FC236}">
                <a16:creationId xmlns:a16="http://schemas.microsoft.com/office/drawing/2014/main" id="{BF74CB9E-B1B9-C354-48E5-16D9AE336873}"/>
              </a:ext>
            </a:extLst>
          </p:cNvPr>
          <p:cNvGrpSpPr/>
          <p:nvPr/>
        </p:nvGrpSpPr>
        <p:grpSpPr>
          <a:xfrm>
            <a:off x="812635" y="1131242"/>
            <a:ext cx="10347486" cy="2006887"/>
            <a:chOff x="958392" y="4387957"/>
            <a:chExt cx="10347486" cy="2006887"/>
          </a:xfrm>
        </p:grpSpPr>
        <p:sp>
          <p:nvSpPr>
            <p:cNvPr id="8" name="TextBox 7">
              <a:extLst>
                <a:ext uri="{FF2B5EF4-FFF2-40B4-BE49-F238E27FC236}">
                  <a16:creationId xmlns:a16="http://schemas.microsoft.com/office/drawing/2014/main" id="{03147D6B-668F-03DE-C135-F80E55F68FB4}"/>
                </a:ext>
              </a:extLst>
            </p:cNvPr>
            <p:cNvSpPr txBox="1"/>
            <p:nvPr/>
          </p:nvSpPr>
          <p:spPr>
            <a:xfrm>
              <a:off x="1002382" y="5127189"/>
              <a:ext cx="10303496" cy="1267655"/>
            </a:xfrm>
            <a:prstGeom prst="rect">
              <a:avLst/>
            </a:prstGeom>
            <a:noFill/>
          </p:spPr>
          <p:txBody>
            <a:bodyPr wrap="square">
              <a:spAutoFit/>
            </a:bodyPr>
            <a:lstStyle/>
            <a:p>
              <a:pPr marL="0" marR="0">
                <a:lnSpc>
                  <a:spcPct val="107000"/>
                </a:lnSpc>
                <a:spcBef>
                  <a:spcPts val="0"/>
                </a:spcBef>
                <a:spcAft>
                  <a:spcPts val="800"/>
                </a:spcAft>
              </a:pPr>
              <a:r>
                <a:rPr lang="en-US" sz="1800" i="1" dirty="0">
                  <a:solidFill>
                    <a:srgbClr val="292929"/>
                  </a:solidFill>
                  <a:effectLst/>
                  <a:latin typeface="Aptos" panose="020B0004020202020204" pitchFamily="34" charset="0"/>
                  <a:ea typeface="Times New Roman" panose="02020603050405020304" pitchFamily="18" charset="0"/>
                  <a:cs typeface="Times New Roman" panose="02020603050405020304" pitchFamily="18" charset="0"/>
                </a:rPr>
                <a:t>Policy Office</a:t>
              </a:r>
              <a:r>
                <a:rPr lang="en-US" sz="1800" dirty="0">
                  <a:solidFill>
                    <a:srgbClr val="292929"/>
                  </a:solidFill>
                  <a:effectLst/>
                  <a:latin typeface="Aptos" panose="020B0004020202020204" pitchFamily="34" charset="0"/>
                  <a:ea typeface="Times New Roman" panose="02020603050405020304" pitchFamily="18" charset="0"/>
                  <a:cs typeface="Times New Roman" panose="02020603050405020304" pitchFamily="18" charset="0"/>
                </a:rPr>
                <a:t> - The Policy Office will (1) ensure that policies are accessible to the campus community, (2) steward the policy development process so that it is efficient and transparent, and (3) foster collaboration by engaging key stakeholders from all parts of the university community to forge policies that support the educational process.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3AB53E6-8BF6-7555-5F22-46A6B27E8C35}"/>
                </a:ext>
              </a:extLst>
            </p:cNvPr>
            <p:cNvSpPr txBox="1"/>
            <p:nvPr/>
          </p:nvSpPr>
          <p:spPr>
            <a:xfrm>
              <a:off x="958392" y="4387957"/>
              <a:ext cx="10275215" cy="830997"/>
            </a:xfrm>
            <a:prstGeom prst="rect">
              <a:avLst/>
            </a:prstGeom>
            <a:noFill/>
          </p:spPr>
          <p:txBody>
            <a:bodyPr wrap="square">
              <a:spAutoFit/>
            </a:bodyPr>
            <a:lstStyle/>
            <a:p>
              <a:r>
                <a:rPr lang="en-US" sz="4800" b="1" dirty="0">
                  <a:effectLst/>
                  <a:latin typeface="Aptos" panose="020B0004020202020204" pitchFamily="34" charset="0"/>
                  <a:ea typeface="Calibri" panose="020F0502020204030204" pitchFamily="34" charset="0"/>
                </a:rPr>
                <a:t>COLLABORATE   </a:t>
              </a:r>
              <a:endParaRPr lang="en-US" sz="4800" b="1" dirty="0">
                <a:latin typeface="Aptos" panose="020B0004020202020204" pitchFamily="34" charset="0"/>
              </a:endParaRPr>
            </a:p>
          </p:txBody>
        </p:sp>
      </p:grpSp>
      <p:pic>
        <p:nvPicPr>
          <p:cNvPr id="32" name="Picture 4" descr="65,000+ Green Pepper Pictures">
            <a:extLst>
              <a:ext uri="{FF2B5EF4-FFF2-40B4-BE49-F238E27FC236}">
                <a16:creationId xmlns:a16="http://schemas.microsoft.com/office/drawing/2014/main" id="{089957B4-79E3-9083-C741-30C28D576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5" y="346237"/>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65,000+ Green Pepper Pictures">
            <a:extLst>
              <a:ext uri="{FF2B5EF4-FFF2-40B4-BE49-F238E27FC236}">
                <a16:creationId xmlns:a16="http://schemas.microsoft.com/office/drawing/2014/main" id="{9D34CC88-7B25-B449-9100-98356033E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925" y="346236"/>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65,000+ Green Pepper Pictures">
            <a:extLst>
              <a:ext uri="{FF2B5EF4-FFF2-40B4-BE49-F238E27FC236}">
                <a16:creationId xmlns:a16="http://schemas.microsoft.com/office/drawing/2014/main" id="{F8E04501-9009-4582-9D3E-5A66EA237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309" y="361690"/>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65,000+ Green Pepper Pictures">
            <a:extLst>
              <a:ext uri="{FF2B5EF4-FFF2-40B4-BE49-F238E27FC236}">
                <a16:creationId xmlns:a16="http://schemas.microsoft.com/office/drawing/2014/main" id="{D5DC8AA1-A9BA-38B9-604E-A7D21B9F7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253" y="348766"/>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65,000+ Green Pepper Pictures">
            <a:extLst>
              <a:ext uri="{FF2B5EF4-FFF2-40B4-BE49-F238E27FC236}">
                <a16:creationId xmlns:a16="http://schemas.microsoft.com/office/drawing/2014/main" id="{77982454-4245-7367-727E-329918B77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111" y="342410"/>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65,000+ Green Pepper Pictures">
            <a:extLst>
              <a:ext uri="{FF2B5EF4-FFF2-40B4-BE49-F238E27FC236}">
                <a16:creationId xmlns:a16="http://schemas.microsoft.com/office/drawing/2014/main" id="{2500F1BD-6AE6-B330-A753-72FB8ECAC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141" y="355916"/>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65,000+ Green Pepper Pictures">
            <a:extLst>
              <a:ext uri="{FF2B5EF4-FFF2-40B4-BE49-F238E27FC236}">
                <a16:creationId xmlns:a16="http://schemas.microsoft.com/office/drawing/2014/main" id="{DF40A6EC-73BE-5216-8729-C5608C8C1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585" y="342409"/>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65,000+ Green Pepper Pictures">
            <a:extLst>
              <a:ext uri="{FF2B5EF4-FFF2-40B4-BE49-F238E27FC236}">
                <a16:creationId xmlns:a16="http://schemas.microsoft.com/office/drawing/2014/main" id="{A42EC864-CFDC-AFDE-5A0F-A28776057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113" y="341662"/>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65,000+ Green Pepper Pictures">
            <a:extLst>
              <a:ext uri="{FF2B5EF4-FFF2-40B4-BE49-F238E27FC236}">
                <a16:creationId xmlns:a16="http://schemas.microsoft.com/office/drawing/2014/main" id="{02278945-234F-D08D-DD09-E07207847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911" y="334198"/>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65,000+ Green Pepper Pictures">
            <a:extLst>
              <a:ext uri="{FF2B5EF4-FFF2-40B4-BE49-F238E27FC236}">
                <a16:creationId xmlns:a16="http://schemas.microsoft.com/office/drawing/2014/main" id="{02F5EB52-9A26-E70F-C70B-19A21D064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5941" y="356485"/>
            <a:ext cx="1045090" cy="6945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65,000+ Green Pepper Pictures">
            <a:extLst>
              <a:ext uri="{FF2B5EF4-FFF2-40B4-BE49-F238E27FC236}">
                <a16:creationId xmlns:a16="http://schemas.microsoft.com/office/drawing/2014/main" id="{D32DCCB2-7C2E-91E4-56D0-AC90D1B03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715" y="355916"/>
            <a:ext cx="1045090" cy="69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46208"/>
      </p:ext>
    </p:extLst>
  </p:cSld>
  <p:clrMapOvr>
    <a:masterClrMapping/>
  </p:clrMapOvr>
</p:sld>
</file>

<file path=ppt/theme/theme1.xml><?xml version="1.0" encoding="utf-8"?>
<a:theme xmlns:a="http://schemas.openxmlformats.org/drawingml/2006/main" name="Cop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VU Color Palette">
      <a:dk1>
        <a:srgbClr val="008241"/>
      </a:dk1>
      <a:lt1>
        <a:srgbClr val="FFFFFF"/>
      </a:lt1>
      <a:dk2>
        <a:srgbClr val="275D37"/>
      </a:dk2>
      <a:lt2>
        <a:srgbClr val="E7E6E6"/>
      </a:lt2>
      <a:accent1>
        <a:srgbClr val="47A045"/>
      </a:accent1>
      <a:accent2>
        <a:srgbClr val="79BB41"/>
      </a:accent2>
      <a:accent3>
        <a:srgbClr val="A9AAA9"/>
      </a:accent3>
      <a:accent4>
        <a:srgbClr val="FFB000"/>
      </a:accent4>
      <a:accent5>
        <a:srgbClr val="00C2B3"/>
      </a:accent5>
      <a:accent6>
        <a:srgbClr val="5A537A"/>
      </a:accent6>
      <a:hlink>
        <a:srgbClr val="00C2B3"/>
      </a:hlink>
      <a:folHlink>
        <a:srgbClr val="79BB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FE3816-FC68-431A-876D-84211F06FDE0}">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3877013F288E45A21BA4E54C94F9C7" ma:contentTypeVersion="4" ma:contentTypeDescription="Create a new document." ma:contentTypeScope="" ma:versionID="93c198bf963312e99955d46b5155331e">
  <xsd:schema xmlns:xsd="http://www.w3.org/2001/XMLSchema" xmlns:xs="http://www.w3.org/2001/XMLSchema" xmlns:p="http://schemas.microsoft.com/office/2006/metadata/properties" xmlns:ns2="58b815f0-1c65-4e5b-bd24-271ecc7efff0" xmlns:ns3="c0ac9fbf-2a71-4868-bc9a-c50f99dbbef2" targetNamespace="http://schemas.microsoft.com/office/2006/metadata/properties" ma:root="true" ma:fieldsID="5f98ad987e858376e3ef07be03c06d3e" ns2:_="" ns3:_="">
    <xsd:import namespace="58b815f0-1c65-4e5b-bd24-271ecc7efff0"/>
    <xsd:import namespace="c0ac9fbf-2a71-4868-bc9a-c50f99dbbe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815f0-1c65-4e5b-bd24-271ecc7eff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ac9fbf-2a71-4868-bc9a-c50f99dbbe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0ac9fbf-2a71-4868-bc9a-c50f99dbbef2">
      <UserInfo>
        <DisplayName>Tim Stanley</DisplayName>
        <AccountId>32</AccountId>
        <AccountType/>
      </UserInfo>
      <UserInfo>
        <DisplayName>Henry Molina</DisplayName>
        <AccountId>33</AccountId>
        <AccountType/>
      </UserInfo>
      <UserInfo>
        <DisplayName>Emmy Bell</DisplayName>
        <AccountId>30</AccountId>
        <AccountType/>
      </UserInfo>
    </SharedWithUsers>
  </documentManagement>
</p:properties>
</file>

<file path=customXml/itemProps1.xml><?xml version="1.0" encoding="utf-8"?>
<ds:datastoreItem xmlns:ds="http://schemas.openxmlformats.org/officeDocument/2006/customXml" ds:itemID="{B530581C-BF8C-42D7-989E-E14B1453E8E4}">
  <ds:schemaRefs>
    <ds:schemaRef ds:uri="http://schemas.microsoft.com/sharepoint/v3/contenttype/forms"/>
  </ds:schemaRefs>
</ds:datastoreItem>
</file>

<file path=customXml/itemProps2.xml><?xml version="1.0" encoding="utf-8"?>
<ds:datastoreItem xmlns:ds="http://schemas.openxmlformats.org/officeDocument/2006/customXml" ds:itemID="{39F757E3-C48A-4D7C-94B7-AA1774D27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815f0-1c65-4e5b-bd24-271ecc7efff0"/>
    <ds:schemaRef ds:uri="c0ac9fbf-2a71-4868-bc9a-c50f99dbbe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1B4CD5-CFBF-4131-A9C9-B85ADABBC003}">
  <ds:schemaRefs>
    <ds:schemaRef ds:uri="http://purl.org/dc/term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c0ac9fbf-2a71-4868-bc9a-c50f99dbbef2"/>
    <ds:schemaRef ds:uri="58b815f0-1c65-4e5b-bd24-271ecc7efff0"/>
    <ds:schemaRef ds:uri="http://purl.org/dc/dcmitype/"/>
  </ds:schemaRefs>
</ds:datastoreItem>
</file>

<file path=docMetadata/LabelInfo.xml><?xml version="1.0" encoding="utf-8"?>
<clbl:labelList xmlns:clbl="http://schemas.microsoft.com/office/2020/mipLabelMetadata">
  <clbl:label id="{1ea2b65f-2f5e-440e-b025-dfdfafd8e097}" enabled="0" method="" siteId="{1ea2b65f-2f5e-440e-b025-dfdfafd8e097}" removed="1"/>
</clbl:labelList>
</file>

<file path=docProps/app.xml><?xml version="1.0" encoding="utf-8"?>
<Properties xmlns="http://schemas.openxmlformats.org/officeDocument/2006/extended-properties" xmlns:vt="http://schemas.openxmlformats.org/officeDocument/2006/docPropsVTypes">
  <Template/>
  <TotalTime>7912</TotalTime>
  <Words>523</Words>
  <Application>Microsoft Office PowerPoint</Application>
  <PresentationFormat>Widescreen</PresentationFormat>
  <Paragraphs>113</Paragraphs>
  <Slides>22</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Arial</vt:lpstr>
      <vt:lpstr>Calibri</vt:lpstr>
      <vt:lpstr>Calibri Light</vt:lpstr>
      <vt:lpstr>Montserrat</vt:lpstr>
      <vt:lpstr>Rajdhani SemiBold</vt:lpstr>
      <vt:lpstr>Stratum1 Bd</vt:lpstr>
      <vt:lpstr>Stratum1 Bl</vt:lpstr>
      <vt:lpstr>Stratum1 Rg</vt:lpstr>
      <vt:lpstr>Copy Slide</vt:lpstr>
      <vt:lpstr>Office Theme</vt:lpstr>
      <vt:lpstr>1_Office Theme</vt:lpstr>
      <vt:lpstr>6_Office Theme</vt:lpstr>
      <vt:lpstr>PowerPoint Presentation</vt:lpstr>
      <vt:lpstr>PowerPoint Presentation</vt:lpstr>
      <vt:lpstr>Conversation Starters</vt:lpstr>
      <vt:lpstr>“Tell me about the people on the team?”</vt:lpstr>
      <vt:lpstr>PowerPoint Presentation</vt:lpstr>
      <vt:lpstr>PowerPoint Presentation</vt:lpstr>
      <vt:lpstr>PowerPoint Presentation</vt:lpstr>
      <vt:lpstr>“What’s OGC up to this year?”</vt:lpstr>
      <vt:lpstr>PowerPoint Presentation</vt:lpstr>
      <vt:lpstr>PowerPoint Presentation</vt:lpstr>
      <vt:lpstr>FY24 Priorities </vt:lpstr>
      <vt:lpstr>“It looks like OGC has a lot of moolah. What’s up with that?”</vt:lpstr>
      <vt:lpstr>PowerPoint Presentation</vt:lpstr>
      <vt:lpstr>“So what did you do with all that money, and how do you measure success?”</vt:lpstr>
      <vt:lpstr>PowerPoint Presentation</vt:lpstr>
      <vt:lpstr>Metrics</vt:lpstr>
      <vt:lpstr>PowerPoint Presentation</vt:lpstr>
      <vt:lpstr>PowerPoint Presentation</vt:lpstr>
      <vt:lpstr>PowerPoint Presentation</vt:lpstr>
      <vt:lpstr>“Wait. Tell me that all again.”</vt:lpstr>
      <vt:lpstr>Conversation Enders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UVU Community Deep-Dive</dc:title>
  <dc:creator>Loren-Christopher Schneid</dc:creator>
  <cp:lastModifiedBy>Clark Collings</cp:lastModifiedBy>
  <cp:revision>3</cp:revision>
  <cp:lastPrinted>2021-03-31T02:22:02Z</cp:lastPrinted>
  <dcterms:created xsi:type="dcterms:W3CDTF">2018-03-13T16:40:51Z</dcterms:created>
  <dcterms:modified xsi:type="dcterms:W3CDTF">2023-12-07T23:07:37Z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0x0101000D3877013F288E45A21BA4E54C94F9C7</vt:lpwstr>
  </property>
</Properties>
</file>