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2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C"/>
    <a:srgbClr val="00B0FF"/>
    <a:srgbClr val="336FFA"/>
    <a:srgbClr val="2856BF"/>
    <a:srgbClr val="90AB5E"/>
    <a:srgbClr val="00F3F0"/>
    <a:srgbClr val="00D1CF"/>
    <a:srgbClr val="008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16" y="114"/>
      </p:cViewPr>
      <p:guideLst>
        <p:guide orient="horz" pos="215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0BF4A85-B5D8-4C5F-B5AD-28ABBF307C33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904079C-FE85-4EA2-8E9A-0B0426AAA54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92A842A-D3D8-4CE7-AA68-5AB8968BDE14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B38952C-40D6-4971-B620-107CDE7F87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2ED31BA-F18E-474C-ADD9-A4F6D1C99AA4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860DDBA-925D-486A-B5F7-7946269F2E1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65FC1F6-21F9-46C6-82DF-BD1ABA182524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C64166EE-DC0C-4390-8A05-88BA7593FCE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4F90825-EC70-4740-9C36-CBF24AB153EE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62AEA8F-ADE3-41AA-A46A-B67CBAFE66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D17E147-A361-4A09-975A-2D2524FF488C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AD478E5-E718-4ECC-918D-0D55125F1C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E8700EC2-30D7-4812-9E17-08755DDDFF33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C256400-08F3-479F-A69B-432633871B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3F70058-933A-4CF4-8311-E2E41AE8F390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03E930C-81E3-4992-A393-7501B80CE0E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F3500AC-90C2-4D0B-981C-470338E8177A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B15BBF2-F61F-4913-A90E-489FDBEBEF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882F4E9-2881-488A-AAA6-1B09780524E4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CF9200D-E54A-4971-9E20-FADEBF01191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50D47B6-A135-40D5-9A8F-C5FF40116782}" type="datetime1">
              <a:rPr lang="en-US"/>
              <a:pPr/>
              <a:t>8/14/2019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9DCC66D-96A4-481D-B21A-4990870507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4476744"/>
            <a:ext cx="9144000" cy="2381256"/>
          </a:xfrm>
          <a:prstGeom prst="rect">
            <a:avLst/>
          </a:prstGeom>
          <a:gradFill>
            <a:gsLst>
              <a:gs pos="61000">
                <a:schemeClr val="bg1"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101"/>
          <p:cNvSpPr>
            <a:spLocks noChangeArrowheads="1"/>
          </p:cNvSpPr>
          <p:nvPr/>
        </p:nvSpPr>
        <p:spPr bwMode="auto">
          <a:xfrm>
            <a:off x="435870" y="3060136"/>
            <a:ext cx="1665220" cy="319722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6" name="Right Arrow 5"/>
          <p:cNvSpPr>
            <a:spLocks noChangeArrowheads="1"/>
          </p:cNvSpPr>
          <p:nvPr/>
        </p:nvSpPr>
        <p:spPr bwMode="auto">
          <a:xfrm>
            <a:off x="2158239" y="2312348"/>
            <a:ext cx="439308" cy="70642"/>
          </a:xfrm>
          <a:prstGeom prst="rightArrow">
            <a:avLst>
              <a:gd name="adj1" fmla="val 25046"/>
              <a:gd name="adj2" fmla="val 45823"/>
            </a:avLst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7" name="Rektangel 101"/>
          <p:cNvSpPr>
            <a:spLocks noChangeArrowheads="1"/>
          </p:cNvSpPr>
          <p:nvPr/>
        </p:nvSpPr>
        <p:spPr bwMode="auto">
          <a:xfrm>
            <a:off x="2597547" y="3069665"/>
            <a:ext cx="1665220" cy="319722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8" name="Rektangel 101"/>
          <p:cNvSpPr>
            <a:spLocks noChangeArrowheads="1"/>
          </p:cNvSpPr>
          <p:nvPr/>
        </p:nvSpPr>
        <p:spPr bwMode="auto">
          <a:xfrm>
            <a:off x="4849054" y="3060136"/>
            <a:ext cx="1665220" cy="319722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19" name="Rektangel 101"/>
          <p:cNvSpPr>
            <a:spLocks noChangeArrowheads="1"/>
          </p:cNvSpPr>
          <p:nvPr/>
        </p:nvSpPr>
        <p:spPr bwMode="auto">
          <a:xfrm>
            <a:off x="7044565" y="3050611"/>
            <a:ext cx="1665220" cy="31972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kern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0" name="Rektangel 101"/>
          <p:cNvSpPr>
            <a:spLocks noChangeArrowheads="1"/>
          </p:cNvSpPr>
          <p:nvPr/>
        </p:nvSpPr>
        <p:spPr bwMode="auto">
          <a:xfrm>
            <a:off x="398679" y="2079777"/>
            <a:ext cx="1665220" cy="67309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President’s Council</a:t>
            </a:r>
            <a:endParaRPr lang="da-DK" sz="1400" kern="0" dirty="0">
              <a:solidFill>
                <a:schemeClr val="tx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1" name="Rektangel 101"/>
          <p:cNvSpPr>
            <a:spLocks noChangeArrowheads="1"/>
          </p:cNvSpPr>
          <p:nvPr/>
        </p:nvSpPr>
        <p:spPr bwMode="auto">
          <a:xfrm>
            <a:off x="1287530" y="139700"/>
            <a:ext cx="6453120" cy="369888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kern="0" dirty="0" smtClean="0">
                <a:solidFill>
                  <a:sysClr val="window" lastClr="FFFFFF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UVU </a:t>
            </a:r>
            <a:r>
              <a:rPr lang="da-DK" kern="0" dirty="0" smtClean="0">
                <a:solidFill>
                  <a:sysClr val="window" lastClr="FFFFFF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Policy Development Process (Regular policy process)</a:t>
            </a:r>
            <a:endParaRPr lang="da-DK" kern="0" dirty="0">
              <a:solidFill>
                <a:sysClr val="window" lastClr="FFFFFF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2" name="Rektangel 101"/>
          <p:cNvSpPr>
            <a:spLocks noChangeArrowheads="1"/>
          </p:cNvSpPr>
          <p:nvPr/>
        </p:nvSpPr>
        <p:spPr bwMode="auto">
          <a:xfrm>
            <a:off x="7001024" y="2070252"/>
            <a:ext cx="1665220" cy="6730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President’s </a:t>
            </a:r>
            <a:r>
              <a:rPr lang="da-DK" sz="14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Council</a:t>
            </a:r>
            <a:endParaRPr lang="da-DK" sz="140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3" name="Rektangel 101"/>
          <p:cNvSpPr>
            <a:spLocks noChangeArrowheads="1"/>
          </p:cNvSpPr>
          <p:nvPr/>
        </p:nvSpPr>
        <p:spPr bwMode="auto">
          <a:xfrm>
            <a:off x="4818279" y="2037570"/>
            <a:ext cx="1658804" cy="69943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President’s Council</a:t>
            </a:r>
            <a:endParaRPr lang="da-DK" sz="140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4" name="Rektangel 101"/>
          <p:cNvSpPr>
            <a:spLocks noChangeArrowheads="1"/>
          </p:cNvSpPr>
          <p:nvPr/>
        </p:nvSpPr>
        <p:spPr bwMode="auto">
          <a:xfrm>
            <a:off x="2608479" y="2079777"/>
            <a:ext cx="1665220" cy="67309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President’s </a:t>
            </a:r>
            <a:r>
              <a:rPr lang="da-DK" sz="140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Council</a:t>
            </a:r>
          </a:p>
        </p:txBody>
      </p:sp>
      <p:sp>
        <p:nvSpPr>
          <p:cNvPr id="25" name="Rektangel 101"/>
          <p:cNvSpPr>
            <a:spLocks noChangeArrowheads="1"/>
          </p:cNvSpPr>
          <p:nvPr/>
        </p:nvSpPr>
        <p:spPr bwMode="auto">
          <a:xfrm>
            <a:off x="362718" y="714150"/>
            <a:ext cx="1665220" cy="12096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u="sng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STAGE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Drafting</a:t>
            </a:r>
            <a:endParaRPr lang="da-DK" sz="1400" kern="0" dirty="0">
              <a:solidFill>
                <a:schemeClr val="tx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6" name="Rektangel 101"/>
          <p:cNvSpPr>
            <a:spLocks noChangeArrowheads="1"/>
          </p:cNvSpPr>
          <p:nvPr/>
        </p:nvSpPr>
        <p:spPr bwMode="auto">
          <a:xfrm>
            <a:off x="6908040" y="698450"/>
            <a:ext cx="1665220" cy="12096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u="sng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STAGE 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Board of Trustees</a:t>
            </a:r>
            <a:endParaRPr lang="da-DK" sz="1600" kern="0" dirty="0">
              <a:solidFill>
                <a:schemeClr val="tx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7" name="Rektangel 101"/>
          <p:cNvSpPr>
            <a:spLocks noChangeArrowheads="1"/>
          </p:cNvSpPr>
          <p:nvPr/>
        </p:nvSpPr>
        <p:spPr bwMode="auto">
          <a:xfrm>
            <a:off x="4791472" y="705824"/>
            <a:ext cx="1665220" cy="12096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u="sng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STAGE 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4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Campus Community Review </a:t>
            </a:r>
            <a:r>
              <a:rPr lang="da-DK" sz="12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(7 to 30 days)</a:t>
            </a:r>
            <a:endParaRPr lang="da-DK" sz="1200" kern="0" dirty="0">
              <a:solidFill>
                <a:schemeClr val="tx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8" name="Rektangel 101"/>
          <p:cNvSpPr>
            <a:spLocks noChangeArrowheads="1"/>
          </p:cNvSpPr>
          <p:nvPr/>
        </p:nvSpPr>
        <p:spPr bwMode="auto">
          <a:xfrm>
            <a:off x="2597547" y="714962"/>
            <a:ext cx="1665220" cy="12096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u="sng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STAGE 2</a:t>
            </a:r>
          </a:p>
          <a:p>
            <a:pPr algn="ctr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da-DK" sz="14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Campus Entities Review </a:t>
            </a:r>
            <a:r>
              <a:rPr lang="da-DK" sz="12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(60 days)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900" kern="0" dirty="0" smtClean="0">
                <a:solidFill>
                  <a:schemeClr val="tx1"/>
                </a:solidFill>
                <a:latin typeface="Calibri"/>
                <a:ea typeface="ＭＳ Ｐゴシック" pitchFamily="-97" charset="-128"/>
                <a:cs typeface="ＭＳ Ｐゴシック" charset="-128"/>
              </a:rPr>
              <a:t>Faculty Senate, UVUSA, PACE, Academic Affairs Council </a:t>
            </a:r>
            <a:endParaRPr lang="da-DK" sz="900" kern="0" dirty="0">
              <a:solidFill>
                <a:schemeClr val="tx1"/>
              </a:solidFill>
              <a:latin typeface="Calibri"/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29" name="Rektangel 101"/>
          <p:cNvSpPr>
            <a:spLocks noChangeArrowheads="1"/>
          </p:cNvSpPr>
          <p:nvPr/>
        </p:nvSpPr>
        <p:spPr bwMode="auto">
          <a:xfrm>
            <a:off x="587957" y="3203398"/>
            <a:ext cx="1354830" cy="5445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posts executive summary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online.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8" name="Rektangel 101"/>
          <p:cNvSpPr>
            <a:spLocks noChangeArrowheads="1"/>
          </p:cNvSpPr>
          <p:nvPr/>
        </p:nvSpPr>
        <p:spPr bwMode="auto">
          <a:xfrm>
            <a:off x="585309" y="3839485"/>
            <a:ext cx="1354830" cy="5445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sponsor </a:t>
            </a:r>
            <a:r>
              <a:rPr lang="da-DK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and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steward </a:t>
            </a:r>
            <a:r>
              <a:rPr lang="da-DK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appoint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writing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 committee.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9" name="Rektangel 101"/>
          <p:cNvSpPr>
            <a:spLocks noChangeArrowheads="1"/>
          </p:cNvSpPr>
          <p:nvPr/>
        </p:nvSpPr>
        <p:spPr bwMode="auto">
          <a:xfrm>
            <a:off x="596754" y="4466726"/>
            <a:ext cx="1354830" cy="5445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provides editorial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support and reviews final draft.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0" name="Rektangel 101"/>
          <p:cNvSpPr>
            <a:spLocks noChangeArrowheads="1"/>
          </p:cNvSpPr>
          <p:nvPr/>
        </p:nvSpPr>
        <p:spPr bwMode="auto">
          <a:xfrm>
            <a:off x="593590" y="5086329"/>
            <a:ext cx="1354830" cy="5445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President’s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Council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subcommittee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reviews policy draft.*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5" name="Rektangel 101"/>
          <p:cNvSpPr>
            <a:spLocks noChangeArrowheads="1"/>
          </p:cNvSpPr>
          <p:nvPr/>
        </p:nvSpPr>
        <p:spPr bwMode="auto">
          <a:xfrm>
            <a:off x="5009011" y="3197162"/>
            <a:ext cx="1354830" cy="45944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posts Stage 3 draft online.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6" name="Rektangel 101"/>
          <p:cNvSpPr>
            <a:spLocks noChangeArrowheads="1"/>
          </p:cNvSpPr>
          <p:nvPr/>
        </p:nvSpPr>
        <p:spPr bwMode="auto">
          <a:xfrm>
            <a:off x="5013648" y="3745896"/>
            <a:ext cx="1354830" cy="64531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Campus community reviews and submits comments to Policy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Office.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7" name="Rektangel 101"/>
          <p:cNvSpPr>
            <a:spLocks noChangeArrowheads="1"/>
          </p:cNvSpPr>
          <p:nvPr/>
        </p:nvSpPr>
        <p:spPr bwMode="auto">
          <a:xfrm>
            <a:off x="5004249" y="4465767"/>
            <a:ext cx="1354830" cy="64799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Steward and </a:t>
            </a:r>
            <a:r>
              <a:rPr lang="en-US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writing </a:t>
            </a:r>
            <a:r>
              <a:rPr lang="en-US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committee provide formal responses. </a:t>
            </a:r>
            <a:endParaRPr lang="en-US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49" name="Rektangel 101"/>
          <p:cNvSpPr>
            <a:spLocks noChangeArrowheads="1"/>
          </p:cNvSpPr>
          <p:nvPr/>
        </p:nvSpPr>
        <p:spPr bwMode="auto">
          <a:xfrm>
            <a:off x="7204522" y="3149996"/>
            <a:ext cx="1354830" cy="47149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1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posts </a:t>
            </a:r>
            <a:r>
              <a:rPr lang="da-DK" sz="110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Stage 4 draft online.</a:t>
            </a:r>
            <a:endParaRPr lang="da-DK" sz="110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0" name="Rektangel 101"/>
          <p:cNvSpPr>
            <a:spLocks noChangeArrowheads="1"/>
          </p:cNvSpPr>
          <p:nvPr/>
        </p:nvSpPr>
        <p:spPr bwMode="auto">
          <a:xfrm>
            <a:off x="7204522" y="3737116"/>
            <a:ext cx="1354830" cy="62944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Board of Trustees approves or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disapproves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draft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1" name="Rektangel 101"/>
          <p:cNvSpPr>
            <a:spLocks noChangeArrowheads="1"/>
          </p:cNvSpPr>
          <p:nvPr/>
        </p:nvSpPr>
        <p:spPr bwMode="auto">
          <a:xfrm>
            <a:off x="7193410" y="4479767"/>
            <a:ext cx="1354830" cy="83264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If Board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disapproves policy,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returns to appropriate stage determined by President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2" name="Rektangel 101"/>
          <p:cNvSpPr>
            <a:spLocks noChangeArrowheads="1"/>
          </p:cNvSpPr>
          <p:nvPr/>
        </p:nvSpPr>
        <p:spPr bwMode="auto">
          <a:xfrm>
            <a:off x="7204522" y="5362883"/>
            <a:ext cx="1354830" cy="80780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If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Board approves policy, policy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is posted in the Policy Manual and goes into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effect.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53" name="Right Arrow 52"/>
          <p:cNvSpPr>
            <a:spLocks noChangeArrowheads="1"/>
          </p:cNvSpPr>
          <p:nvPr/>
        </p:nvSpPr>
        <p:spPr bwMode="auto">
          <a:xfrm rot="10800000">
            <a:off x="2148715" y="2551654"/>
            <a:ext cx="439307" cy="45720"/>
          </a:xfrm>
          <a:prstGeom prst="rightArrow">
            <a:avLst>
              <a:gd name="adj1" fmla="val 25046"/>
              <a:gd name="adj2" fmla="val 45835"/>
            </a:avLst>
          </a:prstGeom>
          <a:solidFill>
            <a:srgbClr val="FF0000"/>
          </a:solidFill>
          <a:ln>
            <a:headEnd/>
            <a:tailEnd/>
          </a:ln>
          <a:effectLst/>
        </p:spPr>
        <p:style>
          <a:lnRef idx="1">
            <a:schemeClr val="accent2"/>
          </a:lnRef>
          <a:fillRef idx="1001">
            <a:schemeClr val="lt1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5" name="Right Arrow 54"/>
          <p:cNvSpPr>
            <a:spLocks noChangeArrowheads="1"/>
          </p:cNvSpPr>
          <p:nvPr/>
        </p:nvSpPr>
        <p:spPr bwMode="auto">
          <a:xfrm rot="10800000">
            <a:off x="4352165" y="2551654"/>
            <a:ext cx="439307" cy="45720"/>
          </a:xfrm>
          <a:prstGeom prst="rightArrow">
            <a:avLst>
              <a:gd name="adj1" fmla="val 25046"/>
              <a:gd name="adj2" fmla="val 45835"/>
            </a:avLst>
          </a:prstGeom>
          <a:solidFill>
            <a:srgbClr val="FF0000"/>
          </a:solidFill>
          <a:ln>
            <a:headEnd/>
            <a:tailEnd/>
          </a:ln>
          <a:effectLst/>
        </p:spPr>
        <p:style>
          <a:lnRef idx="1">
            <a:schemeClr val="accent2"/>
          </a:lnRef>
          <a:fillRef idx="1001">
            <a:schemeClr val="lt1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6" name="Right Arrow 55"/>
          <p:cNvSpPr>
            <a:spLocks noChangeArrowheads="1"/>
          </p:cNvSpPr>
          <p:nvPr/>
        </p:nvSpPr>
        <p:spPr bwMode="auto">
          <a:xfrm rot="10800000">
            <a:off x="6555549" y="2551654"/>
            <a:ext cx="439307" cy="45720"/>
          </a:xfrm>
          <a:prstGeom prst="rightArrow">
            <a:avLst>
              <a:gd name="adj1" fmla="val 25046"/>
              <a:gd name="adj2" fmla="val 45835"/>
            </a:avLst>
          </a:prstGeom>
          <a:solidFill>
            <a:srgbClr val="FF0000"/>
          </a:solidFill>
          <a:ln>
            <a:headEnd/>
            <a:tailEnd/>
          </a:ln>
          <a:effectLst/>
        </p:spPr>
        <p:style>
          <a:lnRef idx="1">
            <a:schemeClr val="accent2"/>
          </a:lnRef>
          <a:fillRef idx="1001">
            <a:schemeClr val="lt1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grpSp>
        <p:nvGrpSpPr>
          <p:cNvPr id="2" name="Group 1"/>
          <p:cNvGrpSpPr/>
          <p:nvPr/>
        </p:nvGrpSpPr>
        <p:grpSpPr>
          <a:xfrm flipH="1">
            <a:off x="947340" y="2761956"/>
            <a:ext cx="511470" cy="284162"/>
            <a:chOff x="947340" y="3035300"/>
            <a:chExt cx="573882" cy="296859"/>
          </a:xfrm>
        </p:grpSpPr>
        <p:sp>
          <p:nvSpPr>
            <p:cNvPr id="10" name="Right Arrow 9"/>
            <p:cNvSpPr>
              <a:spLocks noChangeArrowheads="1"/>
            </p:cNvSpPr>
            <p:nvPr/>
          </p:nvSpPr>
          <p:spPr bwMode="auto">
            <a:xfrm rot="5400000">
              <a:off x="1359099" y="3170036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57" name="Right Arrow 56"/>
            <p:cNvSpPr>
              <a:spLocks noChangeArrowheads="1"/>
            </p:cNvSpPr>
            <p:nvPr/>
          </p:nvSpPr>
          <p:spPr bwMode="auto">
            <a:xfrm rot="16200000">
              <a:off x="864989" y="3117651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66" name="Right Arrow 65"/>
          <p:cNvSpPr>
            <a:spLocks noChangeArrowheads="1"/>
          </p:cNvSpPr>
          <p:nvPr/>
        </p:nvSpPr>
        <p:spPr bwMode="auto">
          <a:xfrm>
            <a:off x="4361690" y="2312348"/>
            <a:ext cx="439308" cy="70642"/>
          </a:xfrm>
          <a:prstGeom prst="rightArrow">
            <a:avLst>
              <a:gd name="adj1" fmla="val 25046"/>
              <a:gd name="adj2" fmla="val 45823"/>
            </a:avLst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7" name="Right Arrow 66"/>
          <p:cNvSpPr>
            <a:spLocks noChangeArrowheads="1"/>
          </p:cNvSpPr>
          <p:nvPr/>
        </p:nvSpPr>
        <p:spPr bwMode="auto">
          <a:xfrm>
            <a:off x="6561716" y="2312348"/>
            <a:ext cx="439308" cy="70642"/>
          </a:xfrm>
          <a:prstGeom prst="rightArrow">
            <a:avLst>
              <a:gd name="adj1" fmla="val 25046"/>
              <a:gd name="adj2" fmla="val 45823"/>
            </a:avLst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3" name="Rektangel 101"/>
          <p:cNvSpPr>
            <a:spLocks noChangeArrowheads="1"/>
          </p:cNvSpPr>
          <p:nvPr/>
        </p:nvSpPr>
        <p:spPr bwMode="auto">
          <a:xfrm>
            <a:off x="2763674" y="3221446"/>
            <a:ext cx="1354830" cy="4714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posts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Stage 2 policy draft online.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74" name="Rektangel 101"/>
          <p:cNvSpPr>
            <a:spLocks noChangeArrowheads="1"/>
          </p:cNvSpPr>
          <p:nvPr/>
        </p:nvSpPr>
        <p:spPr bwMode="auto">
          <a:xfrm>
            <a:off x="2747292" y="3791808"/>
            <a:ext cx="1354830" cy="48786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Campus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 entities  provide formal commentary.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75" name="Rektangel 101"/>
          <p:cNvSpPr>
            <a:spLocks noChangeArrowheads="1"/>
          </p:cNvSpPr>
          <p:nvPr/>
        </p:nvSpPr>
        <p:spPr bwMode="auto">
          <a:xfrm>
            <a:off x="2763674" y="4359695"/>
            <a:ext cx="1354830" cy="68421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S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teward and writing committee provide formal responses. 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76" name="Rektangel 101"/>
          <p:cNvSpPr>
            <a:spLocks noChangeArrowheads="1"/>
          </p:cNvSpPr>
          <p:nvPr/>
        </p:nvSpPr>
        <p:spPr bwMode="auto">
          <a:xfrm>
            <a:off x="2763674" y="5106508"/>
            <a:ext cx="1354830" cy="101873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steward, sponsor, and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</a:t>
            </a:r>
            <a:r>
              <a:rPr lang="da-DK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O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ffice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review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comments and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make appropriate </a:t>
            </a:r>
            <a:r>
              <a:rPr lang="da-DK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revisions.</a:t>
            </a:r>
            <a:endParaRPr lang="da-DK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grpSp>
        <p:nvGrpSpPr>
          <p:cNvPr id="54" name="Group 53"/>
          <p:cNvGrpSpPr/>
          <p:nvPr/>
        </p:nvGrpSpPr>
        <p:grpSpPr>
          <a:xfrm flipH="1">
            <a:off x="7615090" y="2761956"/>
            <a:ext cx="511470" cy="284162"/>
            <a:chOff x="947340" y="3035300"/>
            <a:chExt cx="573882" cy="296859"/>
          </a:xfrm>
        </p:grpSpPr>
        <p:sp>
          <p:nvSpPr>
            <p:cNvPr id="60" name="Right Arrow 59"/>
            <p:cNvSpPr>
              <a:spLocks noChangeArrowheads="1"/>
            </p:cNvSpPr>
            <p:nvPr/>
          </p:nvSpPr>
          <p:spPr bwMode="auto">
            <a:xfrm rot="5400000">
              <a:off x="1359099" y="3170036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61" name="Right Arrow 60"/>
            <p:cNvSpPr>
              <a:spLocks noChangeArrowheads="1"/>
            </p:cNvSpPr>
            <p:nvPr/>
          </p:nvSpPr>
          <p:spPr bwMode="auto">
            <a:xfrm rot="16200000">
              <a:off x="864989" y="3117651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 flipH="1">
            <a:off x="5425929" y="2761956"/>
            <a:ext cx="511470" cy="284162"/>
            <a:chOff x="947340" y="3035300"/>
            <a:chExt cx="573882" cy="296859"/>
          </a:xfrm>
        </p:grpSpPr>
        <p:sp>
          <p:nvSpPr>
            <p:cNvPr id="69" name="Right Arrow 68"/>
            <p:cNvSpPr>
              <a:spLocks noChangeArrowheads="1"/>
            </p:cNvSpPr>
            <p:nvPr/>
          </p:nvSpPr>
          <p:spPr bwMode="auto">
            <a:xfrm rot="5400000">
              <a:off x="1359099" y="3170036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0" name="Right Arrow 69"/>
            <p:cNvSpPr>
              <a:spLocks noChangeArrowheads="1"/>
            </p:cNvSpPr>
            <p:nvPr/>
          </p:nvSpPr>
          <p:spPr bwMode="auto">
            <a:xfrm rot="16200000">
              <a:off x="864989" y="3117651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 flipH="1">
            <a:off x="3222545" y="2761956"/>
            <a:ext cx="511470" cy="284162"/>
            <a:chOff x="947340" y="3035300"/>
            <a:chExt cx="573882" cy="296859"/>
          </a:xfrm>
        </p:grpSpPr>
        <p:sp>
          <p:nvSpPr>
            <p:cNvPr id="72" name="Right Arrow 71"/>
            <p:cNvSpPr>
              <a:spLocks noChangeArrowheads="1"/>
            </p:cNvSpPr>
            <p:nvPr/>
          </p:nvSpPr>
          <p:spPr bwMode="auto">
            <a:xfrm rot="5400000">
              <a:off x="1359099" y="3170036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sp>
          <p:nvSpPr>
            <p:cNvPr id="77" name="Right Arrow 76"/>
            <p:cNvSpPr>
              <a:spLocks noChangeArrowheads="1"/>
            </p:cNvSpPr>
            <p:nvPr/>
          </p:nvSpPr>
          <p:spPr bwMode="auto">
            <a:xfrm rot="16200000">
              <a:off x="864989" y="3117651"/>
              <a:ext cx="244474" cy="79772"/>
            </a:xfrm>
            <a:prstGeom prst="rightArrow">
              <a:avLst>
                <a:gd name="adj1" fmla="val 25046"/>
                <a:gd name="adj2" fmla="val 45835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7F7F7F"/>
                </a:gs>
              </a:gsLst>
              <a:lin ang="5400000"/>
            </a:gradFill>
            <a:ln w="9525">
              <a:solidFill>
                <a:srgbClr val="595959"/>
              </a:solidFill>
              <a:miter lim="800000"/>
              <a:headEnd/>
              <a:tailEnd/>
            </a:ln>
            <a:effectLst>
              <a:outerShdw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</p:grpSp>
      <p:sp>
        <p:nvSpPr>
          <p:cNvPr id="48" name="Rektangel 101"/>
          <p:cNvSpPr>
            <a:spLocks noChangeArrowheads="1"/>
          </p:cNvSpPr>
          <p:nvPr/>
        </p:nvSpPr>
        <p:spPr bwMode="auto">
          <a:xfrm>
            <a:off x="5004249" y="5172943"/>
            <a:ext cx="1354830" cy="96450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steward, sponsor, and </a:t>
            </a:r>
            <a:r>
              <a:rPr lang="en-US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Policy Office </a:t>
            </a:r>
            <a:r>
              <a:rPr lang="en-US" sz="1050" kern="0" dirty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review all input and make appropriate </a:t>
            </a:r>
            <a:r>
              <a:rPr lang="en-US" sz="1050" kern="0" dirty="0" smtClean="0">
                <a:solidFill>
                  <a:prstClr val="black"/>
                </a:solidFill>
                <a:ea typeface="ＭＳ Ｐゴシック" pitchFamily="-97" charset="-128"/>
                <a:cs typeface="ＭＳ Ｐゴシック" charset="-128"/>
              </a:rPr>
              <a:t>revisions.</a:t>
            </a:r>
            <a:endParaRPr lang="en-US" sz="1050" kern="0" dirty="0">
              <a:solidFill>
                <a:prstClr val="black"/>
              </a:solidFill>
              <a:ea typeface="ＭＳ Ｐゴシック" pitchFamily="-97" charset="-128"/>
              <a:cs typeface="ＭＳ Ｐゴシック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4337" y="6418803"/>
            <a:ext cx="7631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*</a:t>
            </a:r>
            <a:r>
              <a:rPr lang="en-US" sz="900" dirty="0" smtClean="0"/>
              <a:t> </a:t>
            </a:r>
            <a:r>
              <a:rPr lang="en-US" sz="1000" i="1" dirty="0" smtClean="0"/>
              <a:t>President’s Council policy subcommittee generally reviews policy drafts before they are presented to President’s Council for action.  </a:t>
            </a:r>
            <a:endParaRPr lang="en-US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hop_flowcha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6388D104503F41B5B5CC10E21A206E" ma:contentTypeVersion="0" ma:contentTypeDescription="Create a new document." ma:contentTypeScope="" ma:versionID="0cda316efbd5554db2b57b8d47972d9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05C96F-552D-45FB-A44F-C0F04D0AAB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8822D0-C05A-46C1-B163-71E19B2B1E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0DF648-ACCA-4FDD-B404-CB2D4412201C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Slideshop_flowchart</Template>
  <TotalTime>389</TotalTime>
  <Words>234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Slideshop_flowchart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Cara O'Sullivan</cp:lastModifiedBy>
  <cp:revision>22</cp:revision>
  <cp:lastPrinted>2019-08-14T18:09:06Z</cp:lastPrinted>
  <dcterms:created xsi:type="dcterms:W3CDTF">2013-02-22T21:39:48Z</dcterms:created>
  <dcterms:modified xsi:type="dcterms:W3CDTF">2019-08-14T19:44:31Z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TC018754909991</vt:lpwstr>
  </property>
  <property fmtid="{D5CDD505-2E9C-101B-9397-08002B2CF9AE}" pid="3" name="ContentTypeId">
    <vt:lpwstr>0x0101003C6388D104503F41B5B5CC10E21A206E</vt:lpwstr>
  </property>
</Properties>
</file>