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media/image5.jpg" ContentType="image/jpeg"/>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38"/>
  </p:notesMasterIdLst>
  <p:handoutMasterIdLst>
    <p:handoutMasterId r:id="rId39"/>
  </p:handoutMasterIdLst>
  <p:sldIdLst>
    <p:sldId id="256" r:id="rId2"/>
    <p:sldId id="257" r:id="rId3"/>
    <p:sldId id="259" r:id="rId4"/>
    <p:sldId id="261" r:id="rId5"/>
    <p:sldId id="302" r:id="rId6"/>
    <p:sldId id="262" r:id="rId7"/>
    <p:sldId id="263" r:id="rId8"/>
    <p:sldId id="264" r:id="rId9"/>
    <p:sldId id="267" r:id="rId10"/>
    <p:sldId id="268" r:id="rId11"/>
    <p:sldId id="295" r:id="rId12"/>
    <p:sldId id="284" r:id="rId13"/>
    <p:sldId id="282" r:id="rId14"/>
    <p:sldId id="285" r:id="rId15"/>
    <p:sldId id="283" r:id="rId16"/>
    <p:sldId id="269" r:id="rId17"/>
    <p:sldId id="292" r:id="rId18"/>
    <p:sldId id="266" r:id="rId19"/>
    <p:sldId id="270" r:id="rId20"/>
    <p:sldId id="296" r:id="rId21"/>
    <p:sldId id="271" r:id="rId22"/>
    <p:sldId id="272" r:id="rId23"/>
    <p:sldId id="297" r:id="rId24"/>
    <p:sldId id="298" r:id="rId25"/>
    <p:sldId id="273" r:id="rId26"/>
    <p:sldId id="274" r:id="rId27"/>
    <p:sldId id="275" r:id="rId28"/>
    <p:sldId id="276" r:id="rId29"/>
    <p:sldId id="293" r:id="rId30"/>
    <p:sldId id="294" r:id="rId31"/>
    <p:sldId id="278" r:id="rId32"/>
    <p:sldId id="299" r:id="rId33"/>
    <p:sldId id="300" r:id="rId34"/>
    <p:sldId id="301" r:id="rId35"/>
    <p:sldId id="277" r:id="rId36"/>
    <p:sldId id="287"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4673" autoAdjust="0"/>
  </p:normalViewPr>
  <p:slideViewPr>
    <p:cSldViewPr>
      <p:cViewPr varScale="1">
        <p:scale>
          <a:sx n="105" d="100"/>
          <a:sy n="105" d="100"/>
        </p:scale>
        <p:origin x="2382" y="96"/>
      </p:cViewPr>
      <p:guideLst>
        <p:guide orient="horz" pos="2160"/>
        <p:guide pos="2880"/>
      </p:guideLst>
    </p:cSldViewPr>
  </p:slideViewPr>
  <p:outlineViewPr>
    <p:cViewPr>
      <p:scale>
        <a:sx n="33" d="100"/>
        <a:sy n="33" d="100"/>
      </p:scale>
      <p:origin x="42" y="3486"/>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5" tIns="45718" rIns="91435" bIns="45718" rtlCol="0"/>
          <a:lstStyle>
            <a:lvl1pPr algn="l">
              <a:defRPr sz="1200"/>
            </a:lvl1pPr>
          </a:lstStyle>
          <a:p>
            <a:endParaRPr lang="en-US" dirty="0"/>
          </a:p>
        </p:txBody>
      </p:sp>
      <p:sp>
        <p:nvSpPr>
          <p:cNvPr id="3" name="Date Placeholder 2"/>
          <p:cNvSpPr>
            <a:spLocks noGrp="1"/>
          </p:cNvSpPr>
          <p:nvPr>
            <p:ph type="dt" sz="quarter" idx="1"/>
          </p:nvPr>
        </p:nvSpPr>
        <p:spPr>
          <a:xfrm>
            <a:off x="3970339" y="1"/>
            <a:ext cx="3038475" cy="466725"/>
          </a:xfrm>
          <a:prstGeom prst="rect">
            <a:avLst/>
          </a:prstGeom>
        </p:spPr>
        <p:txBody>
          <a:bodyPr vert="horz" lIns="91435" tIns="45718" rIns="91435" bIns="45718" rtlCol="0"/>
          <a:lstStyle>
            <a:lvl1pPr algn="r">
              <a:defRPr sz="1200"/>
            </a:lvl1pPr>
          </a:lstStyle>
          <a:p>
            <a:fld id="{EAF7B38C-3AAC-47EB-BDB4-7041C8680BC6}" type="datetimeFigureOut">
              <a:rPr lang="en-US" smtClean="0"/>
              <a:t>9/5/2019</a:t>
            </a:fld>
            <a:endParaRPr lang="en-US" dirty="0"/>
          </a:p>
        </p:txBody>
      </p:sp>
      <p:sp>
        <p:nvSpPr>
          <p:cNvPr id="4" name="Footer Placeholder 3"/>
          <p:cNvSpPr>
            <a:spLocks noGrp="1"/>
          </p:cNvSpPr>
          <p:nvPr>
            <p:ph type="ftr" sz="quarter" idx="2"/>
          </p:nvPr>
        </p:nvSpPr>
        <p:spPr>
          <a:xfrm>
            <a:off x="1" y="8829675"/>
            <a:ext cx="3038475" cy="466725"/>
          </a:xfrm>
          <a:prstGeom prst="rect">
            <a:avLst/>
          </a:prstGeom>
        </p:spPr>
        <p:txBody>
          <a:bodyPr vert="horz" lIns="91435" tIns="45718" rIns="91435" bIns="4571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6725"/>
          </a:xfrm>
          <a:prstGeom prst="rect">
            <a:avLst/>
          </a:prstGeom>
        </p:spPr>
        <p:txBody>
          <a:bodyPr vert="horz" lIns="91435" tIns="45718" rIns="91435" bIns="45718" rtlCol="0" anchor="b"/>
          <a:lstStyle>
            <a:lvl1pPr algn="r">
              <a:defRPr sz="1200"/>
            </a:lvl1pPr>
          </a:lstStyle>
          <a:p>
            <a:fld id="{9E07B02C-8F33-4073-8D3E-45BA16D8F02B}" type="slidenum">
              <a:rPr lang="en-US" smtClean="0"/>
              <a:t>‹#›</a:t>
            </a:fld>
            <a:endParaRPr lang="en-US" dirty="0"/>
          </a:p>
        </p:txBody>
      </p:sp>
    </p:spTree>
    <p:extLst>
      <p:ext uri="{BB962C8B-B14F-4D97-AF65-F5344CB8AC3E}">
        <p14:creationId xmlns:p14="http://schemas.microsoft.com/office/powerpoint/2010/main" val="29965317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1" tIns="46586" rIns="93171" bIns="46586"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71" tIns="46586" rIns="93171" bIns="46586" rtlCol="0"/>
          <a:lstStyle>
            <a:lvl1pPr algn="r">
              <a:defRPr sz="1200"/>
            </a:lvl1pPr>
          </a:lstStyle>
          <a:p>
            <a:fld id="{F4157155-4C30-4CB1-BDB2-1B811E8AC9FF}" type="datetimeFigureOut">
              <a:rPr lang="en-US" smtClean="0"/>
              <a:t>9/5/2019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1" tIns="46586" rIns="93171" bIns="46586" rtlCol="0" anchor="ctr"/>
          <a:lstStyle/>
          <a:p>
            <a:endParaRPr lang="en-US" dirty="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3171" tIns="46586" rIns="93171"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1" tIns="46586" rIns="93171" bIns="4658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71" tIns="46586" rIns="93171" bIns="46586" rtlCol="0" anchor="b"/>
          <a:lstStyle>
            <a:lvl1pPr algn="r">
              <a:defRPr sz="1200"/>
            </a:lvl1pPr>
          </a:lstStyle>
          <a:p>
            <a:fld id="{A1DAB48F-B21C-4EDA-A783-3EEFE1339653}" type="slidenum">
              <a:rPr lang="en-US" smtClean="0"/>
              <a:t>‹#›</a:t>
            </a:fld>
            <a:endParaRPr lang="en-US" dirty="0"/>
          </a:p>
        </p:txBody>
      </p:sp>
    </p:spTree>
    <p:extLst>
      <p:ext uri="{BB962C8B-B14F-4D97-AF65-F5344CB8AC3E}">
        <p14:creationId xmlns:p14="http://schemas.microsoft.com/office/powerpoint/2010/main" val="847164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Linda speaks</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30241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Linda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12</a:t>
            </a:fld>
            <a:endParaRPr lang="en-US" dirty="0"/>
          </a:p>
        </p:txBody>
      </p:sp>
    </p:spTree>
    <p:extLst>
      <p:ext uri="{BB962C8B-B14F-4D97-AF65-F5344CB8AC3E}">
        <p14:creationId xmlns:p14="http://schemas.microsoft.com/office/powerpoint/2010/main" val="22901856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Linda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13</a:t>
            </a:fld>
            <a:endParaRPr lang="en-US" dirty="0"/>
          </a:p>
        </p:txBody>
      </p:sp>
    </p:spTree>
    <p:extLst>
      <p:ext uri="{BB962C8B-B14F-4D97-AF65-F5344CB8AC3E}">
        <p14:creationId xmlns:p14="http://schemas.microsoft.com/office/powerpoint/2010/main" val="9124750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Linda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14</a:t>
            </a:fld>
            <a:endParaRPr lang="en-US" dirty="0"/>
          </a:p>
        </p:txBody>
      </p:sp>
    </p:spTree>
    <p:extLst>
      <p:ext uri="{BB962C8B-B14F-4D97-AF65-F5344CB8AC3E}">
        <p14:creationId xmlns:p14="http://schemas.microsoft.com/office/powerpoint/2010/main" val="41103225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Linda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15</a:t>
            </a:fld>
            <a:endParaRPr lang="en-US" dirty="0"/>
          </a:p>
        </p:txBody>
      </p:sp>
    </p:spTree>
    <p:extLst>
      <p:ext uri="{BB962C8B-B14F-4D97-AF65-F5344CB8AC3E}">
        <p14:creationId xmlns:p14="http://schemas.microsoft.com/office/powerpoint/2010/main" val="3455959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16</a:t>
            </a:fld>
            <a:endParaRPr lang="en-US" dirty="0"/>
          </a:p>
        </p:txBody>
      </p:sp>
    </p:spTree>
    <p:extLst>
      <p:ext uri="{BB962C8B-B14F-4D97-AF65-F5344CB8AC3E}">
        <p14:creationId xmlns:p14="http://schemas.microsoft.com/office/powerpoint/2010/main" val="28889690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17</a:t>
            </a:fld>
            <a:endParaRPr lang="en-US" dirty="0"/>
          </a:p>
        </p:txBody>
      </p:sp>
    </p:spTree>
    <p:extLst>
      <p:ext uri="{BB962C8B-B14F-4D97-AF65-F5344CB8AC3E}">
        <p14:creationId xmlns:p14="http://schemas.microsoft.com/office/powerpoint/2010/main" val="2851704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18</a:t>
            </a:fld>
            <a:endParaRPr lang="en-US" dirty="0"/>
          </a:p>
        </p:txBody>
      </p:sp>
    </p:spTree>
    <p:extLst>
      <p:ext uri="{BB962C8B-B14F-4D97-AF65-F5344CB8AC3E}">
        <p14:creationId xmlns:p14="http://schemas.microsoft.com/office/powerpoint/2010/main" val="37604451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Cara</a:t>
            </a:r>
          </a:p>
          <a:p>
            <a:endParaRPr lang="en-US" dirty="0"/>
          </a:p>
          <a:p>
            <a:r>
              <a:rPr lang="en-US" dirty="0" smtClean="0"/>
              <a:t>* Policy need is identified . . .. .Example: new science building with animal research facilities—calls for development of guidelines and policies for a new are of compliance the institution had not encountered  yet. </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19</a:t>
            </a:fld>
            <a:endParaRPr lang="en-US" dirty="0"/>
          </a:p>
        </p:txBody>
      </p:sp>
    </p:spTree>
    <p:extLst>
      <p:ext uri="{BB962C8B-B14F-4D97-AF65-F5344CB8AC3E}">
        <p14:creationId xmlns:p14="http://schemas.microsoft.com/office/powerpoint/2010/main" val="7138221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21</a:t>
            </a:fld>
            <a:endParaRPr lang="en-US" dirty="0"/>
          </a:p>
        </p:txBody>
      </p:sp>
    </p:spTree>
    <p:extLst>
      <p:ext uri="{BB962C8B-B14F-4D97-AF65-F5344CB8AC3E}">
        <p14:creationId xmlns:p14="http://schemas.microsoft.com/office/powerpoint/2010/main" val="16898994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22</a:t>
            </a:fld>
            <a:endParaRPr lang="en-US" dirty="0"/>
          </a:p>
        </p:txBody>
      </p:sp>
    </p:spTree>
    <p:extLst>
      <p:ext uri="{BB962C8B-B14F-4D97-AF65-F5344CB8AC3E}">
        <p14:creationId xmlns:p14="http://schemas.microsoft.com/office/powerpoint/2010/main" val="346017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LINDA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2</a:t>
            </a:fld>
            <a:endParaRPr lang="en-US" dirty="0"/>
          </a:p>
        </p:txBody>
      </p:sp>
    </p:spTree>
    <p:extLst>
      <p:ext uri="{BB962C8B-B14F-4D97-AF65-F5344CB8AC3E}">
        <p14:creationId xmlns:p14="http://schemas.microsoft.com/office/powerpoint/2010/main" val="2975751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25</a:t>
            </a:fld>
            <a:endParaRPr lang="en-US" dirty="0"/>
          </a:p>
        </p:txBody>
      </p:sp>
    </p:spTree>
    <p:extLst>
      <p:ext uri="{BB962C8B-B14F-4D97-AF65-F5344CB8AC3E}">
        <p14:creationId xmlns:p14="http://schemas.microsoft.com/office/powerpoint/2010/main" val="11850046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Cara </a:t>
            </a:r>
          </a:p>
          <a:p>
            <a:endParaRPr lang="en-US" dirty="0" smtClean="0"/>
          </a:p>
          <a:p>
            <a:pPr defTabSz="914300">
              <a:defRPr/>
            </a:pPr>
            <a:r>
              <a:rPr lang="en-US" dirty="0" smtClean="0"/>
              <a:t>Stage 3 is posted online</a:t>
            </a:r>
            <a:r>
              <a:rPr lang="en-US" baseline="0" dirty="0" smtClean="0"/>
              <a:t> for community input from all members of the public to ensure all have had a chance to provide input. </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26</a:t>
            </a:fld>
            <a:endParaRPr lang="en-US" dirty="0"/>
          </a:p>
        </p:txBody>
      </p:sp>
    </p:spTree>
    <p:extLst>
      <p:ext uri="{BB962C8B-B14F-4D97-AF65-F5344CB8AC3E}">
        <p14:creationId xmlns:p14="http://schemas.microsoft.com/office/powerpoint/2010/main" val="5290013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Cara</a:t>
            </a:r>
          </a:p>
          <a:p>
            <a:endParaRPr lang="en-US" dirty="0" smtClean="0"/>
          </a:p>
        </p:txBody>
      </p:sp>
      <p:sp>
        <p:nvSpPr>
          <p:cNvPr id="4" name="Slide Number Placeholder 3"/>
          <p:cNvSpPr>
            <a:spLocks noGrp="1"/>
          </p:cNvSpPr>
          <p:nvPr>
            <p:ph type="sldNum" sz="quarter" idx="10"/>
          </p:nvPr>
        </p:nvSpPr>
        <p:spPr/>
        <p:txBody>
          <a:bodyPr/>
          <a:lstStyle/>
          <a:p>
            <a:fld id="{FE023B67-0460-4B47-AE35-39A72B81C1B5}" type="slidenum">
              <a:rPr lang="en-US" smtClean="0"/>
              <a:t>27</a:t>
            </a:fld>
            <a:endParaRPr lang="en-US" dirty="0"/>
          </a:p>
        </p:txBody>
      </p:sp>
    </p:spTree>
    <p:extLst>
      <p:ext uri="{BB962C8B-B14F-4D97-AF65-F5344CB8AC3E}">
        <p14:creationId xmlns:p14="http://schemas.microsoft.com/office/powerpoint/2010/main" val="17492809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28</a:t>
            </a:fld>
            <a:endParaRPr lang="en-US" dirty="0"/>
          </a:p>
        </p:txBody>
      </p:sp>
    </p:spTree>
    <p:extLst>
      <p:ext uri="{BB962C8B-B14F-4D97-AF65-F5344CB8AC3E}">
        <p14:creationId xmlns:p14="http://schemas.microsoft.com/office/powerpoint/2010/main" val="38775181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Linda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31</a:t>
            </a:fld>
            <a:endParaRPr lang="en-US" dirty="0"/>
          </a:p>
        </p:txBody>
      </p:sp>
    </p:spTree>
    <p:extLst>
      <p:ext uri="{BB962C8B-B14F-4D97-AF65-F5344CB8AC3E}">
        <p14:creationId xmlns:p14="http://schemas.microsoft.com/office/powerpoint/2010/main" val="41954433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35</a:t>
            </a:fld>
            <a:endParaRPr lang="en-US" dirty="0"/>
          </a:p>
        </p:txBody>
      </p:sp>
    </p:spTree>
    <p:extLst>
      <p:ext uri="{BB962C8B-B14F-4D97-AF65-F5344CB8AC3E}">
        <p14:creationId xmlns:p14="http://schemas.microsoft.com/office/powerpoint/2010/main" val="35795050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Linda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36</a:t>
            </a:fld>
            <a:endParaRPr lang="en-US" dirty="0"/>
          </a:p>
        </p:txBody>
      </p:sp>
    </p:spTree>
    <p:extLst>
      <p:ext uri="{BB962C8B-B14F-4D97-AF65-F5344CB8AC3E}">
        <p14:creationId xmlns:p14="http://schemas.microsoft.com/office/powerpoint/2010/main" val="3775029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Linda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3</a:t>
            </a:fld>
            <a:endParaRPr lang="en-US" dirty="0"/>
          </a:p>
        </p:txBody>
      </p:sp>
    </p:spTree>
    <p:extLst>
      <p:ext uri="{BB962C8B-B14F-4D97-AF65-F5344CB8AC3E}">
        <p14:creationId xmlns:p14="http://schemas.microsoft.com/office/powerpoint/2010/main" val="3371707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Linda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4</a:t>
            </a:fld>
            <a:endParaRPr lang="en-US" dirty="0"/>
          </a:p>
        </p:txBody>
      </p:sp>
    </p:spTree>
    <p:extLst>
      <p:ext uri="{BB962C8B-B14F-4D97-AF65-F5344CB8AC3E}">
        <p14:creationId xmlns:p14="http://schemas.microsoft.com/office/powerpoint/2010/main" val="4045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Linda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6</a:t>
            </a:fld>
            <a:endParaRPr lang="en-US" dirty="0"/>
          </a:p>
        </p:txBody>
      </p:sp>
    </p:spTree>
    <p:extLst>
      <p:ext uri="{BB962C8B-B14F-4D97-AF65-F5344CB8AC3E}">
        <p14:creationId xmlns:p14="http://schemas.microsoft.com/office/powerpoint/2010/main" val="905513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7</a:t>
            </a:fld>
            <a:endParaRPr lang="en-US" dirty="0"/>
          </a:p>
        </p:txBody>
      </p:sp>
    </p:spTree>
    <p:extLst>
      <p:ext uri="{BB962C8B-B14F-4D97-AF65-F5344CB8AC3E}">
        <p14:creationId xmlns:p14="http://schemas.microsoft.com/office/powerpoint/2010/main" val="2372072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8</a:t>
            </a:fld>
            <a:endParaRPr lang="en-US" dirty="0"/>
          </a:p>
        </p:txBody>
      </p:sp>
    </p:spTree>
    <p:extLst>
      <p:ext uri="{BB962C8B-B14F-4D97-AF65-F5344CB8AC3E}">
        <p14:creationId xmlns:p14="http://schemas.microsoft.com/office/powerpoint/2010/main" val="3280651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Linda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9</a:t>
            </a:fld>
            <a:endParaRPr lang="en-US" dirty="0"/>
          </a:p>
        </p:txBody>
      </p:sp>
    </p:spTree>
    <p:extLst>
      <p:ext uri="{BB962C8B-B14F-4D97-AF65-F5344CB8AC3E}">
        <p14:creationId xmlns:p14="http://schemas.microsoft.com/office/powerpoint/2010/main" val="3806151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Cara</a:t>
            </a:r>
            <a:endParaRPr lang="en-US" dirty="0"/>
          </a:p>
        </p:txBody>
      </p:sp>
      <p:sp>
        <p:nvSpPr>
          <p:cNvPr id="4" name="Slide Number Placeholder 3"/>
          <p:cNvSpPr>
            <a:spLocks noGrp="1"/>
          </p:cNvSpPr>
          <p:nvPr>
            <p:ph type="sldNum" sz="quarter" idx="10"/>
          </p:nvPr>
        </p:nvSpPr>
        <p:spPr/>
        <p:txBody>
          <a:bodyPr/>
          <a:lstStyle/>
          <a:p>
            <a:fld id="{FE023B67-0460-4B47-AE35-39A72B81C1B5}" type="slidenum">
              <a:rPr lang="en-US" smtClean="0"/>
              <a:t>10</a:t>
            </a:fld>
            <a:endParaRPr lang="en-US" dirty="0"/>
          </a:p>
        </p:txBody>
      </p:sp>
    </p:spTree>
    <p:extLst>
      <p:ext uri="{BB962C8B-B14F-4D97-AF65-F5344CB8AC3E}">
        <p14:creationId xmlns:p14="http://schemas.microsoft.com/office/powerpoint/2010/main" val="440693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5648380" y="-21511"/>
            <a:ext cx="2591977"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pic>
        <p:nvPicPr>
          <p:cNvPr id="9" name="Picture 8" descr="UVU Horizontal Mark_1-color.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877750" y="93079"/>
            <a:ext cx="2123060" cy="468914"/>
          </a:xfrm>
          <a:prstGeom prst="rect">
            <a:avLst/>
          </a:prstGeom>
        </p:spPr>
      </p:pic>
    </p:spTree>
    <p:extLst>
      <p:ext uri="{BB962C8B-B14F-4D97-AF65-F5344CB8AC3E}">
        <p14:creationId xmlns:p14="http://schemas.microsoft.com/office/powerpoint/2010/main" val="1883671298"/>
      </p:ext>
    </p:extLst>
  </p:cSld>
  <p:clrMap bg1="lt1" tx1="dk1" bg2="lt2" tx2="dk2" accent1="accent1" accent2="accent2" accent3="accent3" accent4="accent4" accent5="accent5" accent6="accent6" hlink="hlink" folHlink="folHlink"/>
  <p:sldLayoutIdLst>
    <p:sldLayoutId id="2147483664" r:id="rId1"/>
    <p:sldLayoutId id="2147483665" r:id="rId2"/>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policy.uvu.edu/getDisplayFile/5acf8efbcc317ab4046dd794"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policy.uvu.edu/getDisplayFile/5a0dcec1bdf3110f24156954"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uvu.edu/policies"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2457450"/>
          </a:xfrm>
        </p:spPr>
        <p:txBody>
          <a:bodyPr>
            <a:normAutofit/>
          </a:bodyPr>
          <a:lstStyle/>
          <a:p>
            <a:pPr algn="ctr"/>
            <a:r>
              <a:rPr lang="en-US" b="1" dirty="0" smtClean="0"/>
              <a:t>Shared </a:t>
            </a:r>
            <a:br>
              <a:rPr lang="en-US" b="1" dirty="0" smtClean="0"/>
            </a:br>
            <a:r>
              <a:rPr lang="en-US" b="1" dirty="0" smtClean="0"/>
              <a:t>Governance in UVU Policy Development Process</a:t>
            </a:r>
            <a:endParaRPr lang="en-US" dirty="0"/>
          </a:p>
        </p:txBody>
      </p:sp>
      <p:sp>
        <p:nvSpPr>
          <p:cNvPr id="3" name="Subtitle 2"/>
          <p:cNvSpPr>
            <a:spLocks noGrp="1"/>
          </p:cNvSpPr>
          <p:nvPr>
            <p:ph type="subTitle" idx="1"/>
          </p:nvPr>
        </p:nvSpPr>
        <p:spPr>
          <a:xfrm>
            <a:off x="1295400" y="4572000"/>
            <a:ext cx="6400800" cy="1752600"/>
          </a:xfrm>
        </p:spPr>
        <p:txBody>
          <a:bodyPr>
            <a:normAutofit/>
          </a:bodyPr>
          <a:lstStyle/>
          <a:p>
            <a:r>
              <a:rPr lang="en-US" dirty="0" smtClean="0"/>
              <a:t>Cara </a:t>
            </a:r>
            <a:r>
              <a:rPr lang="en-US" dirty="0" smtClean="0"/>
              <a:t>O’Sullivan, Director,</a:t>
            </a:r>
            <a:endParaRPr lang="en-US" dirty="0" smtClean="0"/>
          </a:p>
          <a:p>
            <a:r>
              <a:rPr lang="en-US" dirty="0" smtClean="0"/>
              <a:t>Policy Office</a:t>
            </a:r>
          </a:p>
          <a:p>
            <a:r>
              <a:rPr lang="en-US" dirty="0" smtClean="0"/>
              <a:t>September 2019</a:t>
            </a:r>
          </a:p>
          <a:p>
            <a:endParaRPr lang="en-US" dirty="0"/>
          </a:p>
        </p:txBody>
      </p:sp>
      <p:sp>
        <p:nvSpPr>
          <p:cNvPr id="4" name="TextBox 3"/>
          <p:cNvSpPr txBox="1"/>
          <p:nvPr/>
        </p:nvSpPr>
        <p:spPr>
          <a:xfrm>
            <a:off x="2743200" y="3769919"/>
            <a:ext cx="3505200" cy="646331"/>
          </a:xfrm>
          <a:prstGeom prst="rect">
            <a:avLst/>
          </a:prstGeom>
          <a:noFill/>
        </p:spPr>
        <p:txBody>
          <a:bodyPr wrap="square" rtlCol="0">
            <a:spAutoFit/>
          </a:bodyPr>
          <a:lstStyle/>
          <a:p>
            <a:pPr algn="ctr"/>
            <a:r>
              <a:rPr lang="en-US" i="1" dirty="0" smtClean="0">
                <a:solidFill>
                  <a:schemeClr val="bg2">
                    <a:lumMod val="50000"/>
                  </a:schemeClr>
                </a:solidFill>
              </a:rPr>
              <a:t>Prepared for Weber State Delegation</a:t>
            </a:r>
            <a:endParaRPr lang="en-US" i="1" dirty="0">
              <a:solidFill>
                <a:schemeClr val="bg2">
                  <a:lumMod val="50000"/>
                </a:schemeClr>
              </a:solidFill>
            </a:endParaRPr>
          </a:p>
        </p:txBody>
      </p:sp>
    </p:spTree>
    <p:extLst>
      <p:ext uri="{BB962C8B-B14F-4D97-AF65-F5344CB8AC3E}">
        <p14:creationId xmlns:p14="http://schemas.microsoft.com/office/powerpoint/2010/main" val="421150554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868362"/>
          </a:xfrm>
        </p:spPr>
        <p:txBody>
          <a:bodyPr>
            <a:normAutofit/>
          </a:bodyPr>
          <a:lstStyle/>
          <a:p>
            <a:pPr algn="ctr"/>
            <a:r>
              <a:rPr lang="en-US" b="1" dirty="0" smtClean="0">
                <a:solidFill>
                  <a:schemeClr val="accent1">
                    <a:lumMod val="75000"/>
                  </a:schemeClr>
                </a:solidFill>
              </a:rPr>
              <a:t>Roles: </a:t>
            </a:r>
            <a:r>
              <a:rPr lang="en-US" dirty="0" smtClean="0">
                <a:solidFill>
                  <a:schemeClr val="accent1">
                    <a:lumMod val="75000"/>
                  </a:schemeClr>
                </a:solidFill>
              </a:rPr>
              <a:t>Policy Sponsors</a:t>
            </a:r>
            <a:endParaRPr lang="en-US" b="1" dirty="0">
              <a:solidFill>
                <a:schemeClr val="accent1">
                  <a:lumMod val="75000"/>
                </a:schemeClr>
              </a:solidFill>
            </a:endParaRPr>
          </a:p>
        </p:txBody>
      </p:sp>
      <p:sp>
        <p:nvSpPr>
          <p:cNvPr id="3" name="Content Placeholder 2"/>
          <p:cNvSpPr>
            <a:spLocks noGrp="1"/>
          </p:cNvSpPr>
          <p:nvPr>
            <p:ph idx="1"/>
          </p:nvPr>
        </p:nvSpPr>
        <p:spPr>
          <a:xfrm>
            <a:off x="457200" y="1524000"/>
            <a:ext cx="8229600" cy="3352800"/>
          </a:xfrm>
        </p:spPr>
        <p:txBody>
          <a:bodyPr>
            <a:noAutofit/>
          </a:bodyPr>
          <a:lstStyle/>
          <a:p>
            <a:r>
              <a:rPr lang="en-US" sz="2400" dirty="0" smtClean="0"/>
              <a:t>The </a:t>
            </a:r>
            <a:r>
              <a:rPr lang="en-US" sz="2400" dirty="0"/>
              <a:t>policy sponsor </a:t>
            </a:r>
            <a:r>
              <a:rPr lang="en-US" sz="2400" dirty="0" smtClean="0"/>
              <a:t>reviews and oversees university </a:t>
            </a:r>
            <a:r>
              <a:rPr lang="en-US" sz="2400" dirty="0"/>
              <a:t>policies for </a:t>
            </a:r>
            <a:r>
              <a:rPr lang="en-US" sz="2400" dirty="0" smtClean="0"/>
              <a:t>their area(s</a:t>
            </a:r>
            <a:r>
              <a:rPr lang="en-US" sz="2400" dirty="0"/>
              <a:t>) of responsibility and </a:t>
            </a:r>
            <a:r>
              <a:rPr lang="en-US" sz="2400" dirty="0" smtClean="0"/>
              <a:t>appoints </a:t>
            </a:r>
            <a:r>
              <a:rPr lang="en-US" sz="2400" dirty="0"/>
              <a:t>policy stewards</a:t>
            </a:r>
            <a:r>
              <a:rPr lang="en-US" sz="2400" dirty="0" smtClean="0"/>
              <a:t>.</a:t>
            </a:r>
          </a:p>
          <a:p>
            <a:r>
              <a:rPr lang="en-US" sz="2400" dirty="0" smtClean="0"/>
              <a:t>Oversees the development </a:t>
            </a:r>
            <a:r>
              <a:rPr lang="en-US" sz="2400" dirty="0"/>
              <a:t>and advancement of policy proposals through the policy approval processes. </a:t>
            </a:r>
            <a:endParaRPr lang="en-US" sz="2400" dirty="0" smtClean="0"/>
          </a:p>
          <a:p>
            <a:r>
              <a:rPr lang="en-US" sz="2400" dirty="0" smtClean="0"/>
              <a:t>Must be a vice president and a member </a:t>
            </a:r>
            <a:r>
              <a:rPr lang="en-US" sz="2400" dirty="0"/>
              <a:t>of the President’s </a:t>
            </a:r>
            <a:r>
              <a:rPr lang="en-US" sz="2400" dirty="0" smtClean="0"/>
              <a:t>Council. </a:t>
            </a:r>
          </a:p>
        </p:txBody>
      </p:sp>
    </p:spTree>
    <p:extLst>
      <p:ext uri="{BB962C8B-B14F-4D97-AF65-F5344CB8AC3E}">
        <p14:creationId xmlns:p14="http://schemas.microsoft.com/office/powerpoint/2010/main" val="38601428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2" y="762000"/>
            <a:ext cx="7024744" cy="801136"/>
          </a:xfrm>
        </p:spPr>
        <p:txBody>
          <a:bodyPr/>
          <a:lstStyle/>
          <a:p>
            <a:pPr algn="ctr"/>
            <a:r>
              <a:rPr lang="en-US" b="1" dirty="0">
                <a:solidFill>
                  <a:schemeClr val="accent1">
                    <a:lumMod val="75000"/>
                  </a:schemeClr>
                </a:solidFill>
              </a:rPr>
              <a:t>Roles: </a:t>
            </a:r>
            <a:r>
              <a:rPr lang="en-US" dirty="0">
                <a:solidFill>
                  <a:schemeClr val="accent1">
                    <a:lumMod val="75000"/>
                  </a:schemeClr>
                </a:solidFill>
              </a:rPr>
              <a:t>Policy Stewards</a:t>
            </a:r>
            <a:endParaRPr lang="en-US" dirty="0"/>
          </a:p>
        </p:txBody>
      </p:sp>
      <p:sp>
        <p:nvSpPr>
          <p:cNvPr id="3" name="Content Placeholder 2"/>
          <p:cNvSpPr>
            <a:spLocks noGrp="1"/>
          </p:cNvSpPr>
          <p:nvPr>
            <p:ph idx="1"/>
          </p:nvPr>
        </p:nvSpPr>
        <p:spPr>
          <a:xfrm>
            <a:off x="962810" y="1676400"/>
            <a:ext cx="7186108" cy="4398049"/>
          </a:xfrm>
        </p:spPr>
        <p:txBody>
          <a:bodyPr>
            <a:normAutofit lnSpcReduction="10000"/>
          </a:bodyPr>
          <a:lstStyle/>
          <a:p>
            <a:r>
              <a:rPr lang="en-US" dirty="0"/>
              <a:t>The policy steward oversees the writing committee and manages the day-to-day management of drafts. </a:t>
            </a:r>
          </a:p>
          <a:p>
            <a:r>
              <a:rPr lang="en-US" dirty="0"/>
              <a:t>The policy steward meets with university community members throughout the process to obtain written comments, answer questions, and respond to comments.</a:t>
            </a:r>
          </a:p>
          <a:p>
            <a:r>
              <a:rPr lang="en-US" dirty="0"/>
              <a:t>The policy steward works with the Policy Office to obtain editorial reviews and receives guidance and support as needed in writing coaching, research services, and administrative support. </a:t>
            </a:r>
          </a:p>
          <a:p>
            <a:endParaRPr lang="en-US" dirty="0"/>
          </a:p>
        </p:txBody>
      </p:sp>
    </p:spTree>
    <p:extLst>
      <p:ext uri="{BB962C8B-B14F-4D97-AF65-F5344CB8AC3E}">
        <p14:creationId xmlns:p14="http://schemas.microsoft.com/office/powerpoint/2010/main" val="10134243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chemeClr val="accent1">
                    <a:lumMod val="75000"/>
                  </a:schemeClr>
                </a:solidFill>
              </a:rPr>
              <a:t>Roles:  </a:t>
            </a:r>
            <a:r>
              <a:rPr lang="en-US" dirty="0" smtClean="0">
                <a:solidFill>
                  <a:schemeClr val="accent1">
                    <a:lumMod val="75000"/>
                  </a:schemeClr>
                </a:solidFill>
              </a:rPr>
              <a:t>Academic Affairs Council (Deans)</a:t>
            </a:r>
            <a:endParaRPr lang="en-US" dirty="0"/>
          </a:p>
        </p:txBody>
      </p:sp>
      <p:sp>
        <p:nvSpPr>
          <p:cNvPr id="3" name="Content Placeholder 2"/>
          <p:cNvSpPr>
            <a:spLocks noGrp="1"/>
          </p:cNvSpPr>
          <p:nvPr>
            <p:ph idx="1"/>
          </p:nvPr>
        </p:nvSpPr>
        <p:spPr/>
        <p:txBody>
          <a:bodyPr/>
          <a:lstStyle/>
          <a:p>
            <a:r>
              <a:rPr lang="en-US" dirty="0" smtClean="0"/>
              <a:t>Council of deans from colleges and schools represent the needs of their areas.</a:t>
            </a:r>
          </a:p>
          <a:p>
            <a:r>
              <a:rPr lang="en-US" dirty="0" smtClean="0"/>
              <a:t>Provides input into all policies.</a:t>
            </a:r>
            <a:endParaRPr lang="en-US" dirty="0"/>
          </a:p>
        </p:txBody>
      </p:sp>
    </p:spTree>
    <p:extLst>
      <p:ext uri="{BB962C8B-B14F-4D97-AF65-F5344CB8AC3E}">
        <p14:creationId xmlns:p14="http://schemas.microsoft.com/office/powerpoint/2010/main" val="24652155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solidFill>
                  <a:schemeClr val="accent1">
                    <a:lumMod val="75000"/>
                  </a:schemeClr>
                </a:solidFill>
              </a:rPr>
              <a:t>Roles: </a:t>
            </a:r>
            <a:r>
              <a:rPr lang="en-US" dirty="0" smtClean="0">
                <a:solidFill>
                  <a:schemeClr val="accent1">
                    <a:lumMod val="75000"/>
                  </a:schemeClr>
                </a:solidFill>
              </a:rPr>
              <a:t>Faculty Senate</a:t>
            </a:r>
            <a:endParaRPr lang="en-US" dirty="0"/>
          </a:p>
        </p:txBody>
      </p:sp>
      <p:sp>
        <p:nvSpPr>
          <p:cNvPr id="3" name="Content Placeholder 2"/>
          <p:cNvSpPr>
            <a:spLocks noGrp="1"/>
          </p:cNvSpPr>
          <p:nvPr>
            <p:ph idx="1"/>
          </p:nvPr>
        </p:nvSpPr>
        <p:spPr/>
        <p:txBody>
          <a:bodyPr/>
          <a:lstStyle/>
          <a:p>
            <a:r>
              <a:rPr lang="en-US" dirty="0" smtClean="0"/>
              <a:t>Elected </a:t>
            </a:r>
            <a:r>
              <a:rPr lang="en-US" dirty="0"/>
              <a:t>body that represents the needs of and voices the concerns of faculty</a:t>
            </a:r>
            <a:r>
              <a:rPr lang="en-US" dirty="0" smtClean="0"/>
              <a:t>.</a:t>
            </a:r>
          </a:p>
          <a:p>
            <a:r>
              <a:rPr lang="en-US" dirty="0" smtClean="0"/>
              <a:t>Provides </a:t>
            </a:r>
            <a:r>
              <a:rPr lang="en-US" dirty="0"/>
              <a:t>input into all policies </a:t>
            </a:r>
            <a:r>
              <a:rPr lang="en-US" dirty="0" smtClean="0"/>
              <a:t>through its policy liaison and faculty senate president.</a:t>
            </a:r>
            <a:endParaRPr lang="en-US" dirty="0"/>
          </a:p>
          <a:p>
            <a:endParaRPr lang="en-US" dirty="0"/>
          </a:p>
        </p:txBody>
      </p:sp>
    </p:spTree>
    <p:extLst>
      <p:ext uri="{BB962C8B-B14F-4D97-AF65-F5344CB8AC3E}">
        <p14:creationId xmlns:p14="http://schemas.microsoft.com/office/powerpoint/2010/main" val="7890500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chemeClr val="accent1">
                    <a:lumMod val="75000"/>
                  </a:schemeClr>
                </a:solidFill>
              </a:rPr>
              <a:t>Roles: </a:t>
            </a:r>
            <a:r>
              <a:rPr lang="en-US" dirty="0" smtClean="0">
                <a:solidFill>
                  <a:schemeClr val="accent1">
                    <a:lumMod val="75000"/>
                  </a:schemeClr>
                </a:solidFill>
              </a:rPr>
              <a:t>Staff Employee </a:t>
            </a:r>
            <a:br>
              <a:rPr lang="en-US" dirty="0" smtClean="0">
                <a:solidFill>
                  <a:schemeClr val="accent1">
                    <a:lumMod val="75000"/>
                  </a:schemeClr>
                </a:solidFill>
              </a:rPr>
            </a:br>
            <a:r>
              <a:rPr lang="en-US" dirty="0" smtClean="0">
                <a:solidFill>
                  <a:schemeClr val="accent1">
                    <a:lumMod val="75000"/>
                  </a:schemeClr>
                </a:solidFill>
              </a:rPr>
              <a:t>Association (PACE)</a:t>
            </a:r>
            <a:endParaRPr lang="en-US" dirty="0">
              <a:solidFill>
                <a:schemeClr val="accent1">
                  <a:lumMod val="75000"/>
                </a:schemeClr>
              </a:solidFill>
            </a:endParaRPr>
          </a:p>
        </p:txBody>
      </p:sp>
      <p:sp>
        <p:nvSpPr>
          <p:cNvPr id="3" name="Content Placeholder 2"/>
          <p:cNvSpPr>
            <a:spLocks noGrp="1"/>
          </p:cNvSpPr>
          <p:nvPr>
            <p:ph idx="1"/>
          </p:nvPr>
        </p:nvSpPr>
        <p:spPr/>
        <p:txBody>
          <a:bodyPr/>
          <a:lstStyle/>
          <a:p>
            <a:pPr marL="0" indent="0">
              <a:buNone/>
            </a:pPr>
            <a:r>
              <a:rPr lang="en-US" dirty="0" smtClean="0"/>
              <a:t>The Staff Employee Association (PACE), the campus association of staff employees: </a:t>
            </a:r>
          </a:p>
          <a:p>
            <a:r>
              <a:rPr lang="en-US" dirty="0"/>
              <a:t>R</a:t>
            </a:r>
            <a:r>
              <a:rPr lang="en-US" dirty="0" smtClean="0"/>
              <a:t>epresents the needs and views of staff employees. </a:t>
            </a:r>
          </a:p>
          <a:p>
            <a:r>
              <a:rPr lang="en-US" dirty="0" smtClean="0"/>
              <a:t>Provides </a:t>
            </a:r>
            <a:r>
              <a:rPr lang="en-US" dirty="0"/>
              <a:t>input to all policies with its policy committee.</a:t>
            </a:r>
          </a:p>
          <a:p>
            <a:pPr marL="0" indent="0">
              <a:buNone/>
            </a:pPr>
            <a:endParaRPr lang="en-US" dirty="0"/>
          </a:p>
        </p:txBody>
      </p:sp>
    </p:spTree>
    <p:extLst>
      <p:ext uri="{BB962C8B-B14F-4D97-AF65-F5344CB8AC3E}">
        <p14:creationId xmlns:p14="http://schemas.microsoft.com/office/powerpoint/2010/main" val="37716984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chemeClr val="accent1">
                    <a:lumMod val="75000"/>
                  </a:schemeClr>
                </a:solidFill>
              </a:rPr>
              <a:t>Roles: </a:t>
            </a:r>
            <a:r>
              <a:rPr lang="en-US" dirty="0" smtClean="0">
                <a:solidFill>
                  <a:schemeClr val="accent1">
                    <a:lumMod val="75000"/>
                  </a:schemeClr>
                </a:solidFill>
              </a:rPr>
              <a:t>Student Government (UVUSA)</a:t>
            </a:r>
            <a:endParaRPr lang="en-US" dirty="0"/>
          </a:p>
        </p:txBody>
      </p:sp>
      <p:sp>
        <p:nvSpPr>
          <p:cNvPr id="3" name="Content Placeholder 2"/>
          <p:cNvSpPr>
            <a:spLocks noGrp="1"/>
          </p:cNvSpPr>
          <p:nvPr>
            <p:ph idx="1"/>
          </p:nvPr>
        </p:nvSpPr>
        <p:spPr/>
        <p:txBody>
          <a:bodyPr/>
          <a:lstStyle/>
          <a:p>
            <a:r>
              <a:rPr lang="en-US" dirty="0"/>
              <a:t>Elected body that represents the needs of students and voices their concerns. </a:t>
            </a:r>
            <a:endParaRPr lang="en-US" dirty="0" smtClean="0"/>
          </a:p>
          <a:p>
            <a:r>
              <a:rPr lang="en-US" dirty="0"/>
              <a:t>P</a:t>
            </a:r>
            <a:r>
              <a:rPr lang="en-US" dirty="0" smtClean="0"/>
              <a:t>rovides </a:t>
            </a:r>
            <a:r>
              <a:rPr lang="en-US" dirty="0"/>
              <a:t>input into all </a:t>
            </a:r>
            <a:r>
              <a:rPr lang="en-US" dirty="0" smtClean="0"/>
              <a:t>policies.</a:t>
            </a:r>
            <a:endParaRPr lang="en-US" dirty="0"/>
          </a:p>
          <a:p>
            <a:endParaRPr lang="en-US" dirty="0"/>
          </a:p>
        </p:txBody>
      </p:sp>
    </p:spTree>
    <p:extLst>
      <p:ext uri="{BB962C8B-B14F-4D97-AF65-F5344CB8AC3E}">
        <p14:creationId xmlns:p14="http://schemas.microsoft.com/office/powerpoint/2010/main" val="1635309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0"/>
            <a:ext cx="7024744" cy="1143000"/>
          </a:xfrm>
        </p:spPr>
        <p:txBody>
          <a:bodyPr>
            <a:normAutofit fontScale="90000"/>
          </a:bodyPr>
          <a:lstStyle/>
          <a:p>
            <a:pPr algn="ctr"/>
            <a:r>
              <a:rPr lang="en-US" dirty="0" smtClean="0">
                <a:solidFill>
                  <a:schemeClr val="accent1">
                    <a:lumMod val="75000"/>
                  </a:schemeClr>
                </a:solidFill>
              </a:rPr>
              <a:t>Three Policy Review Processes</a:t>
            </a:r>
            <a:endParaRPr lang="en-US" dirty="0">
              <a:solidFill>
                <a:schemeClr val="accent1">
                  <a:lumMod val="75000"/>
                </a:schemeClr>
              </a:solidFill>
            </a:endParaRPr>
          </a:p>
        </p:txBody>
      </p:sp>
      <p:sp>
        <p:nvSpPr>
          <p:cNvPr id="3" name="Content Placeholder 2"/>
          <p:cNvSpPr>
            <a:spLocks noGrp="1"/>
          </p:cNvSpPr>
          <p:nvPr>
            <p:ph idx="1"/>
          </p:nvPr>
        </p:nvSpPr>
        <p:spPr>
          <a:xfrm>
            <a:off x="457200" y="2438400"/>
            <a:ext cx="8229600" cy="3306763"/>
          </a:xfrm>
        </p:spPr>
        <p:txBody>
          <a:bodyPr>
            <a:normAutofit/>
          </a:bodyPr>
          <a:lstStyle/>
          <a:p>
            <a:pPr marL="0" indent="0">
              <a:buNone/>
            </a:pPr>
            <a:r>
              <a:rPr lang="en-US" sz="2900" dirty="0" smtClean="0"/>
              <a:t>UVU developed three policy processes: </a:t>
            </a:r>
            <a:endParaRPr lang="en-US" sz="2900" dirty="0"/>
          </a:p>
          <a:p>
            <a:r>
              <a:rPr lang="en-US" sz="2900" dirty="0"/>
              <a:t>Regular Policies (most common)</a:t>
            </a:r>
          </a:p>
          <a:p>
            <a:r>
              <a:rPr lang="en-US" sz="2900" dirty="0" smtClean="0"/>
              <a:t>Temporary </a:t>
            </a:r>
            <a:r>
              <a:rPr lang="en-US" sz="2900" dirty="0"/>
              <a:t>Emergency Policies</a:t>
            </a:r>
          </a:p>
          <a:p>
            <a:r>
              <a:rPr lang="en-US" sz="2900" dirty="0" smtClean="0"/>
              <a:t>Expedited </a:t>
            </a:r>
            <a:r>
              <a:rPr lang="en-US" sz="2900" dirty="0" smtClean="0"/>
              <a:t>Policies</a:t>
            </a:r>
            <a:endParaRPr lang="en-US" sz="2900" dirty="0" smtClean="0"/>
          </a:p>
        </p:txBody>
      </p:sp>
    </p:spTree>
    <p:extLst>
      <p:ext uri="{BB962C8B-B14F-4D97-AF65-F5344CB8AC3E}">
        <p14:creationId xmlns:p14="http://schemas.microsoft.com/office/powerpoint/2010/main" val="34388362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762000"/>
          </a:xfrm>
        </p:spPr>
        <p:txBody>
          <a:bodyPr>
            <a:normAutofit/>
          </a:bodyPr>
          <a:lstStyle/>
          <a:p>
            <a:pPr algn="ctr"/>
            <a:r>
              <a:rPr lang="en-US" dirty="0" smtClean="0">
                <a:solidFill>
                  <a:schemeClr val="accent1">
                    <a:lumMod val="75000"/>
                  </a:schemeClr>
                </a:solidFill>
              </a:rPr>
              <a:t>Regular Policies</a:t>
            </a:r>
            <a:endParaRPr lang="en-US" dirty="0"/>
          </a:p>
        </p:txBody>
      </p:sp>
      <p:sp>
        <p:nvSpPr>
          <p:cNvPr id="3" name="Content Placeholder 2"/>
          <p:cNvSpPr>
            <a:spLocks noGrp="1"/>
          </p:cNvSpPr>
          <p:nvPr>
            <p:ph idx="1"/>
          </p:nvPr>
        </p:nvSpPr>
        <p:spPr>
          <a:xfrm>
            <a:off x="457200" y="1471312"/>
            <a:ext cx="8229600" cy="914399"/>
          </a:xfrm>
        </p:spPr>
        <p:txBody>
          <a:bodyPr/>
          <a:lstStyle/>
          <a:p>
            <a:pPr marL="0" lvl="1" indent="0">
              <a:buNone/>
            </a:pPr>
            <a:r>
              <a:rPr lang="en-US" sz="2500" dirty="0"/>
              <a:t>Most policies are developed through this </a:t>
            </a:r>
            <a:r>
              <a:rPr lang="en-US" sz="2500" dirty="0" smtClean="0"/>
              <a:t>process, which we will detail in this presentation.</a:t>
            </a:r>
          </a:p>
          <a:p>
            <a:pPr marL="0" lvl="1" indent="0">
              <a:buNone/>
            </a:pPr>
            <a:endParaRPr lang="en-US" sz="2500" dirty="0"/>
          </a:p>
          <a:p>
            <a:pPr marL="0" lvl="1" indent="0">
              <a:buNone/>
            </a:pPr>
            <a:endParaRPr lang="en-US" sz="2500" dirty="0"/>
          </a:p>
          <a:p>
            <a:pPr marL="0" indent="0">
              <a:buNone/>
            </a:pPr>
            <a:endParaRPr lang="en-US" dirty="0"/>
          </a:p>
        </p:txBody>
      </p:sp>
      <p:sp>
        <p:nvSpPr>
          <p:cNvPr id="7" name="TextBox 6"/>
          <p:cNvSpPr txBox="1"/>
          <p:nvPr/>
        </p:nvSpPr>
        <p:spPr>
          <a:xfrm>
            <a:off x="1937533" y="4227605"/>
            <a:ext cx="1052845" cy="584775"/>
          </a:xfrm>
          <a:prstGeom prst="rect">
            <a:avLst/>
          </a:prstGeom>
          <a:noFill/>
        </p:spPr>
        <p:txBody>
          <a:bodyPr wrap="square" rtlCol="0">
            <a:spAutoFit/>
          </a:bodyPr>
          <a:lstStyle/>
          <a:p>
            <a:r>
              <a:rPr lang="en-US" sz="1600" b="1" dirty="0" smtClean="0"/>
              <a:t>Stage 1</a:t>
            </a:r>
            <a:r>
              <a:rPr lang="en-US" sz="1600" dirty="0" smtClean="0"/>
              <a:t> </a:t>
            </a:r>
            <a:r>
              <a:rPr lang="en-US" sz="1600" b="1" dirty="0" smtClean="0"/>
              <a:t>Drafting</a:t>
            </a:r>
            <a:endParaRPr lang="en-US" sz="1600" b="1" dirty="0"/>
          </a:p>
        </p:txBody>
      </p:sp>
      <p:sp>
        <p:nvSpPr>
          <p:cNvPr id="8" name="TextBox 7"/>
          <p:cNvSpPr txBox="1"/>
          <p:nvPr/>
        </p:nvSpPr>
        <p:spPr>
          <a:xfrm>
            <a:off x="3665367" y="4409073"/>
            <a:ext cx="1042310" cy="1077218"/>
          </a:xfrm>
          <a:prstGeom prst="rect">
            <a:avLst/>
          </a:prstGeom>
          <a:noFill/>
        </p:spPr>
        <p:txBody>
          <a:bodyPr wrap="square" rtlCol="0">
            <a:spAutoFit/>
          </a:bodyPr>
          <a:lstStyle/>
          <a:p>
            <a:r>
              <a:rPr lang="en-US" sz="1600" b="1" dirty="0" smtClean="0"/>
              <a:t>Stage 2 Campus Entity Review</a:t>
            </a:r>
            <a:endParaRPr lang="en-US" sz="1600" b="1" dirty="0"/>
          </a:p>
        </p:txBody>
      </p:sp>
      <p:sp>
        <p:nvSpPr>
          <p:cNvPr id="9" name="TextBox 8"/>
          <p:cNvSpPr txBox="1"/>
          <p:nvPr/>
        </p:nvSpPr>
        <p:spPr>
          <a:xfrm>
            <a:off x="5507472" y="4361157"/>
            <a:ext cx="1406736" cy="1077218"/>
          </a:xfrm>
          <a:prstGeom prst="rect">
            <a:avLst/>
          </a:prstGeom>
          <a:noFill/>
        </p:spPr>
        <p:txBody>
          <a:bodyPr wrap="square" rtlCol="0">
            <a:spAutoFit/>
          </a:bodyPr>
          <a:lstStyle/>
          <a:p>
            <a:r>
              <a:rPr lang="en-US" sz="1600" b="1" dirty="0" smtClean="0"/>
              <a:t>Stage 3 Campus Community Review</a:t>
            </a:r>
            <a:endParaRPr lang="en-US" sz="1600" b="1" dirty="0"/>
          </a:p>
        </p:txBody>
      </p:sp>
      <p:sp>
        <p:nvSpPr>
          <p:cNvPr id="10" name="TextBox 9"/>
          <p:cNvSpPr txBox="1"/>
          <p:nvPr/>
        </p:nvSpPr>
        <p:spPr>
          <a:xfrm>
            <a:off x="7476963" y="3066532"/>
            <a:ext cx="1289472" cy="1323439"/>
          </a:xfrm>
          <a:prstGeom prst="rect">
            <a:avLst/>
          </a:prstGeom>
          <a:noFill/>
        </p:spPr>
        <p:txBody>
          <a:bodyPr wrap="square" rtlCol="0">
            <a:spAutoFit/>
          </a:bodyPr>
          <a:lstStyle/>
          <a:p>
            <a:r>
              <a:rPr lang="en-US" sz="1600" b="1" dirty="0" smtClean="0"/>
              <a:t>Stage 4 Board of Trustees Review/</a:t>
            </a:r>
            <a:br>
              <a:rPr lang="en-US" sz="1600" b="1" dirty="0" smtClean="0"/>
            </a:br>
            <a:r>
              <a:rPr lang="en-US" sz="1600" b="1" dirty="0" smtClean="0"/>
              <a:t>Approval</a:t>
            </a:r>
            <a:endParaRPr lang="en-US" sz="1600" b="1" dirty="0"/>
          </a:p>
        </p:txBody>
      </p:sp>
      <p:sp>
        <p:nvSpPr>
          <p:cNvPr id="11" name="Right Arrow 10"/>
          <p:cNvSpPr/>
          <p:nvPr/>
        </p:nvSpPr>
        <p:spPr>
          <a:xfrm rot="1857694">
            <a:off x="2957678" y="4519509"/>
            <a:ext cx="723900" cy="3910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Straight Arrow Connector 12"/>
          <p:cNvCxnSpPr/>
          <p:nvPr/>
        </p:nvCxnSpPr>
        <p:spPr>
          <a:xfrm flipH="1">
            <a:off x="2119111" y="2913402"/>
            <a:ext cx="2016366" cy="1158633"/>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3638470" y="2895600"/>
            <a:ext cx="517395" cy="1513473"/>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113455" y="2921000"/>
            <a:ext cx="1350923" cy="1608381"/>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4153867" y="2913402"/>
            <a:ext cx="3321099" cy="832652"/>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048000" y="2387600"/>
            <a:ext cx="2438400" cy="5334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President’s Council</a:t>
            </a:r>
            <a:endParaRPr lang="en-US" b="1" dirty="0">
              <a:solidFill>
                <a:schemeClr val="tx1"/>
              </a:solidFill>
            </a:endParaRPr>
          </a:p>
        </p:txBody>
      </p:sp>
      <p:sp>
        <p:nvSpPr>
          <p:cNvPr id="16" name="Right Arrow 15"/>
          <p:cNvSpPr/>
          <p:nvPr/>
        </p:nvSpPr>
        <p:spPr>
          <a:xfrm>
            <a:off x="4757293" y="4704251"/>
            <a:ext cx="723900" cy="3910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ight Arrow 16"/>
          <p:cNvSpPr/>
          <p:nvPr/>
        </p:nvSpPr>
        <p:spPr>
          <a:xfrm rot="19983628">
            <a:off x="6716726" y="3987205"/>
            <a:ext cx="760895" cy="3910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521964" y="3249544"/>
            <a:ext cx="1958780" cy="338554"/>
          </a:xfrm>
          <a:prstGeom prst="rect">
            <a:avLst/>
          </a:prstGeom>
          <a:noFill/>
        </p:spPr>
        <p:txBody>
          <a:bodyPr wrap="square" rtlCol="0">
            <a:spAutoFit/>
          </a:bodyPr>
          <a:lstStyle/>
          <a:p>
            <a:r>
              <a:rPr lang="en-US" sz="1600" b="1" dirty="0" smtClean="0"/>
              <a:t>Pre-</a:t>
            </a:r>
            <a:r>
              <a:rPr lang="en-US" sz="1600" b="1" dirty="0"/>
              <a:t>d</a:t>
            </a:r>
            <a:r>
              <a:rPr lang="en-US" sz="1600" b="1" dirty="0" smtClean="0"/>
              <a:t>evelopment</a:t>
            </a:r>
            <a:endParaRPr lang="en-US" sz="1600" b="1" dirty="0"/>
          </a:p>
        </p:txBody>
      </p:sp>
      <p:pic>
        <p:nvPicPr>
          <p:cNvPr id="25" name="Picture 24"/>
          <p:cNvPicPr>
            <a:picLocks noChangeAspect="1"/>
          </p:cNvPicPr>
          <p:nvPr/>
        </p:nvPicPr>
        <p:blipFill>
          <a:blip r:embed="rId3"/>
          <a:stretch>
            <a:fillRect/>
          </a:stretch>
        </p:blipFill>
        <p:spPr>
          <a:xfrm>
            <a:off x="1339214" y="3672821"/>
            <a:ext cx="701101" cy="554784"/>
          </a:xfrm>
          <a:prstGeom prst="rect">
            <a:avLst/>
          </a:prstGeom>
        </p:spPr>
      </p:pic>
    </p:spTree>
    <p:extLst>
      <p:ext uri="{BB962C8B-B14F-4D97-AF65-F5344CB8AC3E}">
        <p14:creationId xmlns:p14="http://schemas.microsoft.com/office/powerpoint/2010/main" val="186470929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childTnLst>
                                </p:cTn>
                              </p:par>
                              <p:par>
                                <p:cTn id="32" presetID="10" presetClass="entr" presetSubtype="0" fill="hold"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500"/>
                                        <p:tgtEl>
                                          <p:spTgt spid="13"/>
                                        </p:tgtEl>
                                      </p:cBhvr>
                                    </p:animEffect>
                                  </p:childTnLst>
                                </p:cTn>
                              </p:par>
                              <p:par>
                                <p:cTn id="35" presetID="10" presetClass="entr" presetSubtype="0"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par>
                                <p:cTn id="38" presetID="10" presetClass="entr" presetSubtype="0" fill="hold"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500"/>
                                        <p:tgtEl>
                                          <p:spTgt spid="19"/>
                                        </p:tgtEl>
                                      </p:cBhvr>
                                    </p:animEffect>
                                  </p:childTnLst>
                                </p:cTn>
                              </p:par>
                              <p:par>
                                <p:cTn id="41" presetID="10"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500"/>
                                        <p:tgtEl>
                                          <p:spTgt spid="21"/>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additive="base">
                                        <p:cTn id="48" dur="500" fill="hold"/>
                                        <p:tgtEl>
                                          <p:spTgt spid="16"/>
                                        </p:tgtEl>
                                        <p:attrNameLst>
                                          <p:attrName>ppt_x</p:attrName>
                                        </p:attrNameLst>
                                      </p:cBhvr>
                                      <p:tavLst>
                                        <p:tav tm="0">
                                          <p:val>
                                            <p:strVal val="#ppt_x"/>
                                          </p:val>
                                        </p:tav>
                                        <p:tav tm="100000">
                                          <p:val>
                                            <p:strVal val="#ppt_x"/>
                                          </p:val>
                                        </p:tav>
                                      </p:tavLst>
                                    </p:anim>
                                    <p:anim calcmode="lin" valueType="num">
                                      <p:cBhvr additive="base">
                                        <p:cTn id="49"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7"/>
                                        </p:tgtEl>
                                        <p:attrNameLst>
                                          <p:attrName>style.visibility</p:attrName>
                                        </p:attrNameLst>
                                      </p:cBhvr>
                                      <p:to>
                                        <p:strVal val="visible"/>
                                      </p:to>
                                    </p:set>
                                    <p:anim calcmode="lin" valueType="num">
                                      <p:cBhvr additive="base">
                                        <p:cTn id="54" dur="500" fill="hold"/>
                                        <p:tgtEl>
                                          <p:spTgt spid="17"/>
                                        </p:tgtEl>
                                        <p:attrNameLst>
                                          <p:attrName>ppt_x</p:attrName>
                                        </p:attrNameLst>
                                      </p:cBhvr>
                                      <p:tavLst>
                                        <p:tav tm="0">
                                          <p:val>
                                            <p:strVal val="#ppt_x"/>
                                          </p:val>
                                        </p:tav>
                                        <p:tav tm="100000">
                                          <p:val>
                                            <p:strVal val="#ppt_x"/>
                                          </p:val>
                                        </p:tav>
                                      </p:tavLst>
                                    </p:anim>
                                    <p:anim calcmode="lin" valueType="num">
                                      <p:cBhvr additive="base">
                                        <p:cTn id="55"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animBg="1"/>
      <p:bldP spid="6" grpId="0" animBg="1"/>
      <p:bldP spid="16" grpId="0" animBg="1"/>
      <p:bldP spid="1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295400"/>
          </a:xfrm>
        </p:spPr>
        <p:txBody>
          <a:bodyPr>
            <a:normAutofit fontScale="90000"/>
          </a:bodyPr>
          <a:lstStyle/>
          <a:p>
            <a:pPr algn="ctr"/>
            <a:r>
              <a:rPr lang="en-US" dirty="0">
                <a:solidFill>
                  <a:schemeClr val="accent1">
                    <a:lumMod val="75000"/>
                  </a:schemeClr>
                </a:solidFill>
              </a:rPr>
              <a:t>The 4-Stage Process for Regular </a:t>
            </a:r>
            <a:r>
              <a:rPr lang="en-US" dirty="0" smtClean="0">
                <a:solidFill>
                  <a:schemeClr val="accent1">
                    <a:lumMod val="75000"/>
                  </a:schemeClr>
                </a:solidFill>
              </a:rPr>
              <a:t>Policies</a:t>
            </a:r>
            <a:endParaRPr lang="en-US" dirty="0"/>
          </a:p>
        </p:txBody>
      </p:sp>
      <p:sp>
        <p:nvSpPr>
          <p:cNvPr id="3" name="Content Placeholder 2"/>
          <p:cNvSpPr>
            <a:spLocks noGrp="1"/>
          </p:cNvSpPr>
          <p:nvPr>
            <p:ph idx="1"/>
          </p:nvPr>
        </p:nvSpPr>
        <p:spPr>
          <a:xfrm>
            <a:off x="1143000" y="2057400"/>
            <a:ext cx="6777317" cy="4000948"/>
          </a:xfrm>
        </p:spPr>
        <p:txBody>
          <a:bodyPr>
            <a:normAutofit fontScale="70000" lnSpcReduction="20000"/>
          </a:bodyPr>
          <a:lstStyle/>
          <a:p>
            <a:pPr marL="0" indent="0">
              <a:buNone/>
            </a:pPr>
            <a:r>
              <a:rPr lang="en-US" sz="2000" b="1" dirty="0" smtClean="0"/>
              <a:t>Pre-development: </a:t>
            </a:r>
            <a:r>
              <a:rPr lang="en-US" sz="2000" dirty="0" smtClean="0"/>
              <a:t>An employee, student, </a:t>
            </a:r>
            <a:r>
              <a:rPr lang="en-US" sz="2000" dirty="0" smtClean="0"/>
              <a:t>administrator, or other university entity identify a policy need. </a:t>
            </a:r>
            <a:endParaRPr lang="en-US" sz="2000" b="1" dirty="0" smtClean="0"/>
          </a:p>
          <a:p>
            <a:pPr marL="0" indent="0">
              <a:buNone/>
            </a:pPr>
            <a:endParaRPr lang="en-US" sz="2000" b="1" dirty="0"/>
          </a:p>
          <a:p>
            <a:pPr marL="0" indent="0">
              <a:buNone/>
            </a:pPr>
            <a:r>
              <a:rPr lang="en-US" sz="2000" b="1" dirty="0" smtClean="0"/>
              <a:t>Stage </a:t>
            </a:r>
            <a:r>
              <a:rPr lang="en-US" sz="2000" b="1" dirty="0"/>
              <a:t>1 </a:t>
            </a:r>
            <a:r>
              <a:rPr lang="en-US" sz="2000" b="1" dirty="0" smtClean="0"/>
              <a:t>Drafting:  </a:t>
            </a:r>
            <a:r>
              <a:rPr lang="en-US" sz="2000" dirty="0" smtClean="0"/>
              <a:t>The policy sponsor and steward, in consultation with the Policy Office, develop and submit an execu</a:t>
            </a:r>
            <a:r>
              <a:rPr lang="en-US" sz="2000" dirty="0" smtClean="0"/>
              <a:t>tive submit </a:t>
            </a:r>
            <a:r>
              <a:rPr lang="en-US" sz="2000" dirty="0"/>
              <a:t>to President’s Council. Upon </a:t>
            </a:r>
            <a:r>
              <a:rPr lang="en-US" sz="2000" dirty="0" smtClean="0"/>
              <a:t>authorization, </a:t>
            </a:r>
            <a:r>
              <a:rPr lang="en-US" sz="2000" dirty="0"/>
              <a:t>a </a:t>
            </a:r>
            <a:r>
              <a:rPr lang="en-US" sz="2000" dirty="0" smtClean="0"/>
              <a:t>policy draft </a:t>
            </a:r>
            <a:r>
              <a:rPr lang="en-US" sz="2000" dirty="0"/>
              <a:t>is developed. </a:t>
            </a:r>
            <a:endParaRPr lang="en-US" sz="2000" dirty="0" smtClean="0"/>
          </a:p>
          <a:p>
            <a:pPr marL="0" indent="0">
              <a:buNone/>
            </a:pPr>
            <a:endParaRPr lang="en-US" sz="2000" dirty="0"/>
          </a:p>
          <a:p>
            <a:pPr marL="0" indent="0">
              <a:buNone/>
            </a:pPr>
            <a:r>
              <a:rPr lang="en-US" sz="2000" b="1" dirty="0"/>
              <a:t>Stage 2 Campus Entities </a:t>
            </a:r>
            <a:r>
              <a:rPr lang="en-US" sz="2000" b="1" dirty="0" smtClean="0"/>
              <a:t>Review:</a:t>
            </a:r>
            <a:r>
              <a:rPr lang="en-US" sz="2000" dirty="0"/>
              <a:t> </a:t>
            </a:r>
            <a:r>
              <a:rPr lang="en-US" sz="2000" dirty="0" smtClean="0"/>
              <a:t> Faculty </a:t>
            </a:r>
            <a:r>
              <a:rPr lang="en-US" sz="2000" dirty="0"/>
              <a:t>Senate, Student </a:t>
            </a:r>
            <a:r>
              <a:rPr lang="en-US" sz="2000" dirty="0" smtClean="0"/>
              <a:t>Government (UVUSA), </a:t>
            </a:r>
            <a:r>
              <a:rPr lang="en-US" sz="2000" dirty="0"/>
              <a:t>Staff Employee </a:t>
            </a:r>
            <a:r>
              <a:rPr lang="en-US" sz="2000" dirty="0" smtClean="0"/>
              <a:t>Association (PACE), </a:t>
            </a:r>
            <a:r>
              <a:rPr lang="en-US" sz="2000" dirty="0"/>
              <a:t>and Academic Affairs (Deans) Council </a:t>
            </a:r>
            <a:r>
              <a:rPr lang="en-US" sz="2000" dirty="0" smtClean="0"/>
              <a:t>review </a:t>
            </a:r>
            <a:r>
              <a:rPr lang="en-US" sz="2000" dirty="0"/>
              <a:t>the policy proposal and </a:t>
            </a:r>
            <a:r>
              <a:rPr lang="en-US" sz="2000" dirty="0" smtClean="0"/>
              <a:t>provide </a:t>
            </a:r>
            <a:r>
              <a:rPr lang="en-US" sz="2000" dirty="0"/>
              <a:t>input. </a:t>
            </a:r>
            <a:endParaRPr lang="en-US" sz="2000" dirty="0" smtClean="0"/>
          </a:p>
          <a:p>
            <a:pPr marL="0" indent="0">
              <a:buNone/>
            </a:pPr>
            <a:endParaRPr lang="en-US" sz="2000" dirty="0"/>
          </a:p>
          <a:p>
            <a:pPr marL="0" indent="0">
              <a:buNone/>
            </a:pPr>
            <a:r>
              <a:rPr lang="en-US" sz="2000" b="1" dirty="0"/>
              <a:t>Stage 3 Campus Community </a:t>
            </a:r>
            <a:r>
              <a:rPr lang="en-US" sz="2000" b="1" dirty="0" smtClean="0"/>
              <a:t>Review:  </a:t>
            </a:r>
            <a:r>
              <a:rPr lang="en-US" sz="2000" dirty="0" smtClean="0"/>
              <a:t>Staff</a:t>
            </a:r>
            <a:r>
              <a:rPr lang="en-US" sz="2000" dirty="0"/>
              <a:t>, faculty, </a:t>
            </a:r>
            <a:r>
              <a:rPr lang="en-US" sz="2000" dirty="0" smtClean="0"/>
              <a:t>students, and members of the public may review policy proposals </a:t>
            </a:r>
            <a:r>
              <a:rPr lang="en-US" sz="2000" dirty="0"/>
              <a:t>online and provide </a:t>
            </a:r>
            <a:r>
              <a:rPr lang="en-US" sz="2000" dirty="0" smtClean="0"/>
              <a:t>input.</a:t>
            </a:r>
          </a:p>
          <a:p>
            <a:pPr marL="0" indent="0">
              <a:buNone/>
            </a:pPr>
            <a:endParaRPr lang="en-US" sz="2000" dirty="0" smtClean="0"/>
          </a:p>
          <a:p>
            <a:pPr marL="0" indent="0">
              <a:buNone/>
            </a:pPr>
            <a:r>
              <a:rPr lang="en-US" sz="2000" b="1" dirty="0"/>
              <a:t>Stage 4 Board of Trustees Review: </a:t>
            </a:r>
            <a:r>
              <a:rPr lang="en-US" sz="2000" dirty="0" smtClean="0"/>
              <a:t>Board </a:t>
            </a:r>
            <a:r>
              <a:rPr lang="en-US" sz="2000" dirty="0"/>
              <a:t>of Trustees reviews </a:t>
            </a:r>
            <a:r>
              <a:rPr lang="en-US" sz="2000" dirty="0" smtClean="0"/>
              <a:t>a policy </a:t>
            </a:r>
            <a:r>
              <a:rPr lang="en-US" sz="2000" dirty="0"/>
              <a:t>proposal and approves or </a:t>
            </a:r>
            <a:r>
              <a:rPr lang="en-US" sz="2000" dirty="0" smtClean="0"/>
              <a:t>disapproves it</a:t>
            </a:r>
            <a:r>
              <a:rPr lang="en-US" sz="2000" dirty="0"/>
              <a:t>. </a:t>
            </a:r>
          </a:p>
          <a:p>
            <a:pPr marL="0" indent="0">
              <a:buNone/>
            </a:pPr>
            <a:endParaRPr lang="en-US" sz="2000" dirty="0"/>
          </a:p>
        </p:txBody>
      </p:sp>
    </p:spTree>
    <p:extLst>
      <p:ext uri="{BB962C8B-B14F-4D97-AF65-F5344CB8AC3E}">
        <p14:creationId xmlns:p14="http://schemas.microsoft.com/office/powerpoint/2010/main" val="2076574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186110" cy="1143000"/>
          </a:xfrm>
        </p:spPr>
        <p:txBody>
          <a:bodyPr>
            <a:normAutofit fontScale="90000"/>
          </a:bodyPr>
          <a:lstStyle/>
          <a:p>
            <a:r>
              <a:rPr lang="en-US" dirty="0" smtClean="0">
                <a:solidFill>
                  <a:schemeClr val="accent1">
                    <a:lumMod val="75000"/>
                  </a:schemeClr>
                </a:solidFill>
              </a:rPr>
              <a:t>Before Entrance to Stage 1</a:t>
            </a:r>
            <a:br>
              <a:rPr lang="en-US" dirty="0" smtClean="0">
                <a:solidFill>
                  <a:schemeClr val="accent1">
                    <a:lumMod val="75000"/>
                  </a:schemeClr>
                </a:solidFill>
              </a:rPr>
            </a:br>
            <a:r>
              <a:rPr lang="en-US" dirty="0" smtClean="0">
                <a:solidFill>
                  <a:schemeClr val="accent1">
                    <a:lumMod val="75000"/>
                  </a:schemeClr>
                </a:solidFill>
              </a:rPr>
              <a:t>(Pre-development)</a:t>
            </a:r>
            <a:endParaRPr lang="en-US" dirty="0">
              <a:solidFill>
                <a:schemeClr val="accent1">
                  <a:lumMod val="75000"/>
                </a:schemeClr>
              </a:solidFill>
            </a:endParaRPr>
          </a:p>
        </p:txBody>
      </p:sp>
      <p:sp>
        <p:nvSpPr>
          <p:cNvPr id="3" name="Content Placeholder 2"/>
          <p:cNvSpPr>
            <a:spLocks noGrp="1"/>
          </p:cNvSpPr>
          <p:nvPr>
            <p:ph idx="1"/>
          </p:nvPr>
        </p:nvSpPr>
        <p:spPr>
          <a:xfrm>
            <a:off x="685800" y="2323652"/>
            <a:ext cx="7772400" cy="3772348"/>
          </a:xfrm>
        </p:spPr>
        <p:txBody>
          <a:bodyPr>
            <a:normAutofit fontScale="85000" lnSpcReduction="20000"/>
          </a:bodyPr>
          <a:lstStyle/>
          <a:p>
            <a:r>
              <a:rPr lang="en-US" dirty="0"/>
              <a:t>An employee, student, administrator, or other university entity </a:t>
            </a:r>
            <a:r>
              <a:rPr lang="en-US" dirty="0" smtClean="0"/>
              <a:t>identify a policy need due </a:t>
            </a:r>
            <a:r>
              <a:rPr lang="en-US" dirty="0" smtClean="0"/>
              <a:t>to </a:t>
            </a:r>
            <a:r>
              <a:rPr lang="en-US" dirty="0"/>
              <a:t>change in state code or federal law or new </a:t>
            </a:r>
            <a:r>
              <a:rPr lang="en-US" dirty="0" smtClean="0"/>
              <a:t>development </a:t>
            </a:r>
            <a:r>
              <a:rPr lang="en-US" dirty="0"/>
              <a:t>at </a:t>
            </a:r>
            <a:r>
              <a:rPr lang="en-US" dirty="0" smtClean="0"/>
              <a:t>the institution</a:t>
            </a:r>
            <a:r>
              <a:rPr lang="en-US" dirty="0"/>
              <a:t>. </a:t>
            </a:r>
            <a:endParaRPr lang="en-US" dirty="0" smtClean="0"/>
          </a:p>
          <a:p>
            <a:r>
              <a:rPr lang="en-US" dirty="0" smtClean="0"/>
              <a:t>Appropriate vice president agrees to sponsor policy action and identifies a policy steward.</a:t>
            </a:r>
            <a:endParaRPr lang="en-US" dirty="0" smtClean="0"/>
          </a:p>
          <a:p>
            <a:r>
              <a:rPr lang="en-US" dirty="0" smtClean="0"/>
              <a:t>Through the Policy Office, the </a:t>
            </a:r>
            <a:r>
              <a:rPr lang="en-US" dirty="0" smtClean="0"/>
              <a:t>policy sponsor and </a:t>
            </a:r>
            <a:r>
              <a:rPr lang="en-US" dirty="0" smtClean="0"/>
              <a:t>develop </a:t>
            </a:r>
            <a:r>
              <a:rPr lang="en-US" dirty="0"/>
              <a:t>and </a:t>
            </a:r>
            <a:r>
              <a:rPr lang="en-US" dirty="0" smtClean="0"/>
              <a:t>submit the executive summary </a:t>
            </a:r>
            <a:r>
              <a:rPr lang="en-US" dirty="0" smtClean="0"/>
              <a:t>to </a:t>
            </a:r>
            <a:r>
              <a:rPr lang="en-US" dirty="0"/>
              <a:t>President’s Council for approval. </a:t>
            </a:r>
            <a:endParaRPr lang="en-US" dirty="0" smtClean="0"/>
          </a:p>
          <a:p>
            <a:r>
              <a:rPr lang="en-US" dirty="0" smtClean="0"/>
              <a:t>Policy Office and policy steward consult with Office of General Counsel to decide if an attorney should serve on the drafting committee. </a:t>
            </a:r>
            <a:endParaRPr lang="en-US" dirty="0"/>
          </a:p>
          <a:p>
            <a:r>
              <a:rPr lang="en-US" dirty="0"/>
              <a:t>The summary includes the reason for the requested policy action and the fiscal or legal impact it would have.</a:t>
            </a:r>
          </a:p>
          <a:p>
            <a:endParaRPr lang="en-US" dirty="0"/>
          </a:p>
        </p:txBody>
      </p:sp>
    </p:spTree>
    <p:extLst>
      <p:ext uri="{BB962C8B-B14F-4D97-AF65-F5344CB8AC3E}">
        <p14:creationId xmlns:p14="http://schemas.microsoft.com/office/powerpoint/2010/main" val="3486104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lumMod val="75000"/>
                  </a:schemeClr>
                </a:solidFill>
              </a:rPr>
              <a:t>Agenda</a:t>
            </a:r>
            <a:endParaRPr lang="en-US" dirty="0">
              <a:solidFill>
                <a:schemeClr val="accent1">
                  <a:lumMod val="75000"/>
                </a:schemeClr>
              </a:solidFill>
            </a:endParaRPr>
          </a:p>
        </p:txBody>
      </p:sp>
      <p:sp>
        <p:nvSpPr>
          <p:cNvPr id="3" name="Content Placeholder 2"/>
          <p:cNvSpPr>
            <a:spLocks noGrp="1"/>
          </p:cNvSpPr>
          <p:nvPr>
            <p:ph idx="1"/>
          </p:nvPr>
        </p:nvSpPr>
        <p:spPr>
          <a:xfrm>
            <a:off x="457200" y="2362200"/>
            <a:ext cx="8229600" cy="2438400"/>
          </a:xfrm>
        </p:spPr>
        <p:txBody>
          <a:bodyPr>
            <a:normAutofit/>
          </a:bodyPr>
          <a:lstStyle/>
          <a:p>
            <a:r>
              <a:rPr lang="en-US" dirty="0" smtClean="0"/>
              <a:t>Shared </a:t>
            </a:r>
            <a:r>
              <a:rPr lang="en-US" dirty="0"/>
              <a:t>Governance</a:t>
            </a:r>
          </a:p>
          <a:p>
            <a:r>
              <a:rPr lang="en-US" dirty="0" smtClean="0"/>
              <a:t>Key </a:t>
            </a:r>
            <a:r>
              <a:rPr lang="en-US" dirty="0"/>
              <a:t>Elements of Shared </a:t>
            </a:r>
            <a:r>
              <a:rPr lang="en-US" dirty="0" smtClean="0"/>
              <a:t>Governance in </a:t>
            </a:r>
            <a:r>
              <a:rPr lang="en-US" dirty="0"/>
              <a:t>Policy Process</a:t>
            </a:r>
          </a:p>
          <a:p>
            <a:r>
              <a:rPr lang="en-US" dirty="0"/>
              <a:t>4-Stage Process and Roles</a:t>
            </a:r>
          </a:p>
          <a:p>
            <a:r>
              <a:rPr lang="en-US" dirty="0" smtClean="0"/>
              <a:t>Key Challenges and Benefits</a:t>
            </a:r>
          </a:p>
          <a:p>
            <a:endParaRPr lang="en-US" dirty="0"/>
          </a:p>
        </p:txBody>
      </p:sp>
    </p:spTree>
    <p:extLst>
      <p:ext uri="{BB962C8B-B14F-4D97-AF65-F5344CB8AC3E}">
        <p14:creationId xmlns:p14="http://schemas.microsoft.com/office/powerpoint/2010/main" val="27969356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772400" cy="1470025"/>
          </a:xfrm>
        </p:spPr>
        <p:txBody>
          <a:bodyPr/>
          <a:lstStyle/>
          <a:p>
            <a:r>
              <a:rPr lang="en-US" dirty="0" smtClean="0"/>
              <a:t>Sample: Executive Summary</a:t>
            </a:r>
            <a:endParaRPr lang="en-US" dirty="0"/>
          </a:p>
        </p:txBody>
      </p:sp>
      <p:sp>
        <p:nvSpPr>
          <p:cNvPr id="3" name="Subtitle 2"/>
          <p:cNvSpPr>
            <a:spLocks noGrp="1"/>
          </p:cNvSpPr>
          <p:nvPr>
            <p:ph type="subTitle" idx="1"/>
          </p:nvPr>
        </p:nvSpPr>
        <p:spPr>
          <a:xfrm>
            <a:off x="914400" y="1774825"/>
            <a:ext cx="7391400" cy="4016375"/>
          </a:xfrm>
        </p:spPr>
        <p:txBody>
          <a:bodyPr/>
          <a:lstStyle/>
          <a:p>
            <a:r>
              <a:rPr lang="en-US" dirty="0" smtClean="0">
                <a:hlinkClick r:id="rId2"/>
              </a:rPr>
              <a:t/>
            </a:r>
            <a:br>
              <a:rPr lang="en-US" dirty="0" smtClean="0">
                <a:hlinkClick r:id="rId2"/>
              </a:rPr>
            </a:br>
            <a:r>
              <a:rPr lang="en-US" dirty="0" smtClean="0"/>
              <a:t>See handout.</a:t>
            </a:r>
            <a:endParaRPr lang="en-US" dirty="0"/>
          </a:p>
        </p:txBody>
      </p:sp>
    </p:spTree>
    <p:extLst>
      <p:ext uri="{BB962C8B-B14F-4D97-AF65-F5344CB8AC3E}">
        <p14:creationId xmlns:p14="http://schemas.microsoft.com/office/powerpoint/2010/main" val="255117834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1528" y="609600"/>
            <a:ext cx="7024744" cy="724936"/>
          </a:xfrm>
        </p:spPr>
        <p:txBody>
          <a:bodyPr>
            <a:normAutofit/>
          </a:bodyPr>
          <a:lstStyle/>
          <a:p>
            <a:pPr algn="ctr"/>
            <a:r>
              <a:rPr lang="en-US" dirty="0">
                <a:solidFill>
                  <a:schemeClr val="accent1">
                    <a:lumMod val="75000"/>
                  </a:schemeClr>
                </a:solidFill>
              </a:rPr>
              <a:t>Stage 1 </a:t>
            </a:r>
            <a:r>
              <a:rPr lang="en-US" dirty="0" smtClean="0">
                <a:solidFill>
                  <a:schemeClr val="accent1">
                    <a:lumMod val="75000"/>
                  </a:schemeClr>
                </a:solidFill>
              </a:rPr>
              <a:t>Drafting</a:t>
            </a:r>
            <a:endParaRPr lang="en-US" dirty="0">
              <a:solidFill>
                <a:schemeClr val="accent1">
                  <a:lumMod val="75000"/>
                </a:schemeClr>
              </a:solidFill>
            </a:endParaRPr>
          </a:p>
        </p:txBody>
      </p:sp>
      <p:sp>
        <p:nvSpPr>
          <p:cNvPr id="3" name="Content Placeholder 2"/>
          <p:cNvSpPr>
            <a:spLocks noGrp="1"/>
          </p:cNvSpPr>
          <p:nvPr>
            <p:ph idx="1"/>
          </p:nvPr>
        </p:nvSpPr>
        <p:spPr>
          <a:xfrm>
            <a:off x="762000" y="1295400"/>
            <a:ext cx="7848600" cy="5943600"/>
          </a:xfrm>
        </p:spPr>
        <p:txBody>
          <a:bodyPr>
            <a:noAutofit/>
          </a:bodyPr>
          <a:lstStyle/>
          <a:p>
            <a:r>
              <a:rPr lang="en-US" sz="2000" dirty="0"/>
              <a:t>Policy O</a:t>
            </a:r>
            <a:r>
              <a:rPr lang="en-US" sz="2000" dirty="0" smtClean="0"/>
              <a:t>ffice posts the executive summary online and posts notice that </a:t>
            </a:r>
            <a:r>
              <a:rPr lang="en-US" sz="2000" dirty="0"/>
              <a:t>the </a:t>
            </a:r>
            <a:r>
              <a:rPr lang="en-US" sz="2000" dirty="0" smtClean="0"/>
              <a:t>policy proposal </a:t>
            </a:r>
            <a:r>
              <a:rPr lang="en-US" sz="2000" dirty="0"/>
              <a:t>has entered Stage 1.</a:t>
            </a:r>
          </a:p>
          <a:p>
            <a:r>
              <a:rPr lang="en-US" sz="2000" dirty="0"/>
              <a:t>Policy </a:t>
            </a:r>
            <a:r>
              <a:rPr lang="en-US" sz="2000" dirty="0" smtClean="0"/>
              <a:t>steward/sponsor gathers </a:t>
            </a:r>
            <a:r>
              <a:rPr lang="en-US" sz="2000" dirty="0"/>
              <a:t>a committee </a:t>
            </a:r>
            <a:r>
              <a:rPr lang="en-US" sz="2000" dirty="0" smtClean="0"/>
              <a:t>of subject matter experts to </a:t>
            </a:r>
            <a:r>
              <a:rPr lang="en-US" sz="2000" dirty="0"/>
              <a:t>draft the policy. </a:t>
            </a:r>
            <a:endParaRPr lang="en-US" sz="2000" dirty="0" smtClean="0"/>
          </a:p>
          <a:p>
            <a:r>
              <a:rPr lang="en-US" sz="2000" dirty="0" smtClean="0"/>
              <a:t>Policy </a:t>
            </a:r>
            <a:r>
              <a:rPr lang="en-US" sz="2000" dirty="0"/>
              <a:t>Office provides editorial </a:t>
            </a:r>
            <a:r>
              <a:rPr lang="en-US" sz="2000" dirty="0" smtClean="0"/>
              <a:t>support</a:t>
            </a:r>
            <a:r>
              <a:rPr lang="en-US" sz="2000" dirty="0"/>
              <a:t> </a:t>
            </a:r>
            <a:r>
              <a:rPr lang="en-US" sz="2000" dirty="0" smtClean="0"/>
              <a:t>through the drafting process.</a:t>
            </a:r>
          </a:p>
          <a:p>
            <a:r>
              <a:rPr lang="en-US" sz="2000" dirty="0" smtClean="0"/>
              <a:t>Policy steward submits final draft to Policy Office for extensive editorial review. </a:t>
            </a:r>
            <a:endParaRPr lang="en-US" sz="2000" dirty="0"/>
          </a:p>
          <a:p>
            <a:r>
              <a:rPr lang="en-US" sz="2000" dirty="0"/>
              <a:t>Draft is submitted to </a:t>
            </a:r>
            <a:r>
              <a:rPr lang="en-US" sz="2000" dirty="0" smtClean="0"/>
              <a:t>President’s Council policy </a:t>
            </a:r>
            <a:r>
              <a:rPr lang="en-US" sz="2000" dirty="0"/>
              <a:t>subcommittee. </a:t>
            </a:r>
          </a:p>
          <a:p>
            <a:r>
              <a:rPr lang="en-US" sz="2000" dirty="0"/>
              <a:t>The policy subcommittee may approve the draft to be submitted to President’s Council or may require more revisions and request to review the revised draft. </a:t>
            </a:r>
          </a:p>
          <a:p>
            <a:r>
              <a:rPr lang="en-US" sz="2000" dirty="0"/>
              <a:t>President’s Council approves the policy proposal to enter Stage 2 or may require more </a:t>
            </a:r>
            <a:r>
              <a:rPr lang="en-US" sz="2000" dirty="0" smtClean="0"/>
              <a:t>revisions. </a:t>
            </a:r>
            <a:endParaRPr lang="en-US" sz="2000" dirty="0"/>
          </a:p>
        </p:txBody>
      </p:sp>
    </p:spTree>
    <p:extLst>
      <p:ext uri="{BB962C8B-B14F-4D97-AF65-F5344CB8AC3E}">
        <p14:creationId xmlns:p14="http://schemas.microsoft.com/office/powerpoint/2010/main" val="36111674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pPr algn="ctr"/>
            <a:r>
              <a:rPr lang="en-US" dirty="0">
                <a:solidFill>
                  <a:schemeClr val="accent1">
                    <a:lumMod val="75000"/>
                  </a:schemeClr>
                </a:solidFill>
              </a:rPr>
              <a:t>Stage 2 Campus Entities Review </a:t>
            </a:r>
            <a:r>
              <a:rPr lang="en-US" dirty="0" smtClean="0">
                <a:solidFill>
                  <a:schemeClr val="accent1">
                    <a:lumMod val="75000"/>
                  </a:schemeClr>
                </a:solidFill>
              </a:rPr>
              <a:t>(Typically 60 </a:t>
            </a:r>
            <a:r>
              <a:rPr lang="en-US" dirty="0">
                <a:solidFill>
                  <a:schemeClr val="accent1">
                    <a:lumMod val="75000"/>
                  </a:schemeClr>
                </a:solidFill>
              </a:rPr>
              <a:t>Days</a:t>
            </a:r>
            <a:r>
              <a:rPr lang="en-US" dirty="0" smtClean="0">
                <a:solidFill>
                  <a:schemeClr val="accent1">
                    <a:lumMod val="75000"/>
                  </a:schemeClr>
                </a:solidFill>
              </a:rPr>
              <a:t>)</a:t>
            </a:r>
            <a:endParaRPr lang="en-US" dirty="0"/>
          </a:p>
        </p:txBody>
      </p:sp>
      <p:sp>
        <p:nvSpPr>
          <p:cNvPr id="3" name="Content Placeholder 2"/>
          <p:cNvSpPr>
            <a:spLocks noGrp="1"/>
          </p:cNvSpPr>
          <p:nvPr>
            <p:ph idx="1"/>
          </p:nvPr>
        </p:nvSpPr>
        <p:spPr/>
        <p:txBody>
          <a:bodyPr>
            <a:normAutofit/>
          </a:bodyPr>
          <a:lstStyle/>
          <a:p>
            <a:r>
              <a:rPr lang="en-US" dirty="0"/>
              <a:t>Policy Officer posts Stage 2 draft online.</a:t>
            </a:r>
          </a:p>
          <a:p>
            <a:r>
              <a:rPr lang="en-US" dirty="0"/>
              <a:t>The policy steward sends the policy proposal to each of the </a:t>
            </a:r>
            <a:r>
              <a:rPr lang="en-US" dirty="0" smtClean="0"/>
              <a:t>four </a:t>
            </a:r>
            <a:r>
              <a:rPr lang="en-US" dirty="0"/>
              <a:t>campus </a:t>
            </a:r>
            <a:r>
              <a:rPr lang="en-US" dirty="0" smtClean="0"/>
              <a:t>entities.</a:t>
            </a:r>
          </a:p>
          <a:p>
            <a:r>
              <a:rPr lang="en-US" dirty="0" smtClean="0"/>
              <a:t>Each campus entity reviews the policy to provide feedback.</a:t>
            </a:r>
          </a:p>
          <a:p>
            <a:r>
              <a:rPr lang="en-US" dirty="0" smtClean="0"/>
              <a:t>Some campus entities have a policy committee that does this. </a:t>
            </a:r>
          </a:p>
        </p:txBody>
      </p:sp>
    </p:spTree>
    <p:extLst>
      <p:ext uri="{BB962C8B-B14F-4D97-AF65-F5344CB8AC3E}">
        <p14:creationId xmlns:p14="http://schemas.microsoft.com/office/powerpoint/2010/main" val="3170195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470025"/>
          </a:xfrm>
        </p:spPr>
        <p:txBody>
          <a:bodyPr/>
          <a:lstStyle/>
          <a:p>
            <a:r>
              <a:rPr lang="en-US" dirty="0" smtClean="0"/>
              <a:t>Sample: Stage 2 Draft</a:t>
            </a:r>
            <a:endParaRPr lang="en-US" dirty="0"/>
          </a:p>
        </p:txBody>
      </p:sp>
      <p:sp>
        <p:nvSpPr>
          <p:cNvPr id="3" name="Subtitle 2"/>
          <p:cNvSpPr>
            <a:spLocks noGrp="1"/>
          </p:cNvSpPr>
          <p:nvPr>
            <p:ph type="subTitle" idx="1"/>
          </p:nvPr>
        </p:nvSpPr>
        <p:spPr>
          <a:xfrm>
            <a:off x="1219200" y="2209800"/>
            <a:ext cx="6400800" cy="1752600"/>
          </a:xfrm>
        </p:spPr>
        <p:txBody>
          <a:bodyPr/>
          <a:lstStyle/>
          <a:p>
            <a:r>
              <a:rPr lang="en-US" dirty="0"/>
              <a:t>S</a:t>
            </a:r>
            <a:r>
              <a:rPr lang="en-US" dirty="0" smtClean="0"/>
              <a:t>ee handout. </a:t>
            </a:r>
            <a:endParaRPr lang="en-US" dirty="0"/>
          </a:p>
        </p:txBody>
      </p:sp>
    </p:spTree>
    <p:extLst>
      <p:ext uri="{BB962C8B-B14F-4D97-AF65-F5344CB8AC3E}">
        <p14:creationId xmlns:p14="http://schemas.microsoft.com/office/powerpoint/2010/main" val="183224710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772400" cy="1470025"/>
          </a:xfrm>
        </p:spPr>
        <p:txBody>
          <a:bodyPr/>
          <a:lstStyle/>
          <a:p>
            <a:r>
              <a:rPr lang="en-US" dirty="0" smtClean="0"/>
              <a:t>Sample:  Summary of Comments</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763744956"/>
              </p:ext>
            </p:extLst>
          </p:nvPr>
        </p:nvGraphicFramePr>
        <p:xfrm>
          <a:off x="914402" y="1783969"/>
          <a:ext cx="7238998" cy="771144"/>
        </p:xfrm>
        <a:graphic>
          <a:graphicData uri="http://schemas.openxmlformats.org/drawingml/2006/table">
            <a:tbl>
              <a:tblPr firstRow="1" firstCol="1" bandRow="1"/>
              <a:tblGrid>
                <a:gridCol w="3885328">
                  <a:extLst>
                    <a:ext uri="{9D8B030D-6E8A-4147-A177-3AD203B41FA5}">
                      <a16:colId xmlns:a16="http://schemas.microsoft.com/office/drawing/2014/main" val="3278800142"/>
                    </a:ext>
                  </a:extLst>
                </a:gridCol>
                <a:gridCol w="3353670">
                  <a:extLst>
                    <a:ext uri="{9D8B030D-6E8A-4147-A177-3AD203B41FA5}">
                      <a16:colId xmlns:a16="http://schemas.microsoft.com/office/drawing/2014/main" val="1470319868"/>
                    </a:ext>
                  </a:extLst>
                </a:gridCol>
              </a:tblGrid>
              <a:tr h="0">
                <a:tc>
                  <a:txBody>
                    <a:bodyPr/>
                    <a:lstStyle/>
                    <a:p>
                      <a:pPr marL="0" marR="0">
                        <a:lnSpc>
                          <a:spcPct val="115000"/>
                        </a:lnSpc>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Policy Title:      Administration of Scholarships and Other Payments to Students      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Policy Number: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2"/>
                        </a:rPr>
                        <a:t>Policy 512</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extLst>
                  <a:ext uri="{0D108BD9-81ED-4DB2-BD59-A6C34878D82A}">
                    <a16:rowId xmlns:a16="http://schemas.microsoft.com/office/drawing/2014/main" val="3195887827"/>
                  </a:ext>
                </a:extLst>
              </a:tr>
              <a:tr h="0">
                <a:tc>
                  <a:txBody>
                    <a:bodyPr/>
                    <a:lstStyle/>
                    <a:p>
                      <a:pPr marL="0" marR="0">
                        <a:lnSpc>
                          <a:spcPct val="115000"/>
                        </a:lnSpc>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Sponsor: Kyle Reyes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Steward: John Curl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extLst>
                  <a:ext uri="{0D108BD9-81ED-4DB2-BD59-A6C34878D82A}">
                    <a16:rowId xmlns:a16="http://schemas.microsoft.com/office/drawing/2014/main" val="4207729657"/>
                  </a:ext>
                </a:extLst>
              </a:tr>
              <a:tr h="0">
                <a:tc>
                  <a:txBody>
                    <a:bodyPr/>
                    <a:lstStyle/>
                    <a:p>
                      <a:pPr marL="0" marR="0">
                        <a:lnSpc>
                          <a:spcPct val="115000"/>
                        </a:lnSpc>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Presentation  to: Faculty Senate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Date Presented: 2/5/19-2/24/19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extLst>
                  <a:ext uri="{0D108BD9-81ED-4DB2-BD59-A6C34878D82A}">
                    <a16:rowId xmlns:a16="http://schemas.microsoft.com/office/drawing/2014/main" val="627756766"/>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783962061"/>
              </p:ext>
            </p:extLst>
          </p:nvPr>
        </p:nvGraphicFramePr>
        <p:xfrm>
          <a:off x="914402" y="2743200"/>
          <a:ext cx="7323277" cy="3733800"/>
        </p:xfrm>
        <a:graphic>
          <a:graphicData uri="http://schemas.openxmlformats.org/drawingml/2006/table">
            <a:tbl>
              <a:tblPr firstRow="1" firstCol="1" bandRow="1"/>
              <a:tblGrid>
                <a:gridCol w="695726">
                  <a:extLst>
                    <a:ext uri="{9D8B030D-6E8A-4147-A177-3AD203B41FA5}">
                      <a16:colId xmlns:a16="http://schemas.microsoft.com/office/drawing/2014/main" val="3348525393"/>
                    </a:ext>
                  </a:extLst>
                </a:gridCol>
                <a:gridCol w="725007">
                  <a:extLst>
                    <a:ext uri="{9D8B030D-6E8A-4147-A177-3AD203B41FA5}">
                      <a16:colId xmlns:a16="http://schemas.microsoft.com/office/drawing/2014/main" val="2486095334"/>
                    </a:ext>
                  </a:extLst>
                </a:gridCol>
                <a:gridCol w="842719">
                  <a:extLst>
                    <a:ext uri="{9D8B030D-6E8A-4147-A177-3AD203B41FA5}">
                      <a16:colId xmlns:a16="http://schemas.microsoft.com/office/drawing/2014/main" val="1556635296"/>
                    </a:ext>
                  </a:extLst>
                </a:gridCol>
                <a:gridCol w="790597">
                  <a:extLst>
                    <a:ext uri="{9D8B030D-6E8A-4147-A177-3AD203B41FA5}">
                      <a16:colId xmlns:a16="http://schemas.microsoft.com/office/drawing/2014/main" val="84278962"/>
                    </a:ext>
                  </a:extLst>
                </a:gridCol>
                <a:gridCol w="2055554">
                  <a:extLst>
                    <a:ext uri="{9D8B030D-6E8A-4147-A177-3AD203B41FA5}">
                      <a16:colId xmlns:a16="http://schemas.microsoft.com/office/drawing/2014/main" val="187991868"/>
                    </a:ext>
                  </a:extLst>
                </a:gridCol>
                <a:gridCol w="2213674">
                  <a:extLst>
                    <a:ext uri="{9D8B030D-6E8A-4147-A177-3AD203B41FA5}">
                      <a16:colId xmlns:a16="http://schemas.microsoft.com/office/drawing/2014/main" val="3073596713"/>
                    </a:ext>
                  </a:extLst>
                </a:gridCol>
              </a:tblGrid>
              <a:tr h="355600">
                <a:tc>
                  <a:txBody>
                    <a:bodyPr/>
                    <a:lstStyle/>
                    <a:p>
                      <a:pPr marL="0" marR="0">
                        <a:lnSpc>
                          <a:spcPct val="115000"/>
                        </a:lnSpc>
                        <a:spcBef>
                          <a:spcPts val="0"/>
                        </a:spcBef>
                        <a:spcAft>
                          <a:spcPts val="0"/>
                        </a:spcAft>
                      </a:pPr>
                      <a:r>
                        <a:rPr lang="en-US" sz="900" b="1" dirty="0">
                          <a:effectLst/>
                          <a:latin typeface="Calibri" panose="020F0502020204030204" pitchFamily="34" charset="0"/>
                          <a:ea typeface="Times New Roman" panose="02020603050405020304" pitchFamily="18" charset="0"/>
                          <a:cs typeface="Times New Roman" panose="02020603050405020304" pitchFamily="18" charset="0"/>
                        </a:rPr>
                        <a:t>CAMPUS ENTITY</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nSpc>
                          <a:spcPct val="115000"/>
                        </a:lnSpc>
                        <a:spcBef>
                          <a:spcPts val="0"/>
                        </a:spcBef>
                        <a:spcAft>
                          <a:spcPts val="0"/>
                        </a:spcAft>
                      </a:pPr>
                      <a:r>
                        <a:rPr lang="en-US" sz="900" b="1" dirty="0">
                          <a:effectLst/>
                          <a:latin typeface="Calibri" panose="020F0502020204030204" pitchFamily="34" charset="0"/>
                          <a:ea typeface="Times New Roman" panose="02020603050405020304" pitchFamily="18" charset="0"/>
                          <a:cs typeface="Times New Roman" panose="02020603050405020304" pitchFamily="18" charset="0"/>
                        </a:rPr>
                        <a:t>POLICY SECTION</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nSpc>
                          <a:spcPct val="115000"/>
                        </a:lnSpc>
                        <a:spcBef>
                          <a:spcPts val="0"/>
                        </a:spcBef>
                        <a:spcAft>
                          <a:spcPts val="0"/>
                        </a:spcAft>
                      </a:pPr>
                      <a:r>
                        <a:rPr lang="en-US" sz="900" b="1" dirty="0">
                          <a:effectLst/>
                          <a:latin typeface="Calibri" panose="020F0502020204030204" pitchFamily="34" charset="0"/>
                          <a:ea typeface="Times New Roman" panose="02020603050405020304" pitchFamily="18" charset="0"/>
                          <a:cs typeface="Times New Roman" panose="02020603050405020304" pitchFamily="18" charset="0"/>
                        </a:rPr>
                        <a:t>Editorial Comment? </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nSpc>
                          <a:spcPct val="115000"/>
                        </a:lnSpc>
                        <a:spcBef>
                          <a:spcPts val="0"/>
                        </a:spcBef>
                        <a:spcAft>
                          <a:spcPts val="0"/>
                        </a:spcAft>
                      </a:pPr>
                      <a:r>
                        <a:rPr lang="en-US" sz="900" b="1" dirty="0">
                          <a:effectLst/>
                          <a:latin typeface="Calibri" panose="020F0502020204030204" pitchFamily="34" charset="0"/>
                          <a:ea typeface="Times New Roman" panose="02020603050405020304" pitchFamily="18" charset="0"/>
                          <a:cs typeface="Times New Roman" panose="02020603050405020304" pitchFamily="18" charset="0"/>
                        </a:rPr>
                        <a:t>Substance Comment?</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nSpc>
                          <a:spcPct val="115000"/>
                        </a:lnSpc>
                        <a:spcBef>
                          <a:spcPts val="0"/>
                        </a:spcBef>
                        <a:spcAft>
                          <a:spcPts val="0"/>
                        </a:spcAft>
                      </a:pPr>
                      <a:r>
                        <a:rPr lang="en-US" sz="900" b="1" dirty="0">
                          <a:effectLst/>
                          <a:latin typeface="Calibri" panose="020F0502020204030204" pitchFamily="34" charset="0"/>
                          <a:ea typeface="Times New Roman" panose="02020603050405020304" pitchFamily="18" charset="0"/>
                          <a:cs typeface="Times New Roman" panose="02020603050405020304" pitchFamily="18" charset="0"/>
                        </a:rPr>
                        <a:t>CONCERN</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0" marR="0">
                        <a:lnSpc>
                          <a:spcPct val="115000"/>
                        </a:lnSpc>
                        <a:spcBef>
                          <a:spcPts val="0"/>
                        </a:spcBef>
                        <a:spcAft>
                          <a:spcPts val="0"/>
                        </a:spcAft>
                      </a:pPr>
                      <a:r>
                        <a:rPr lang="en-US" sz="900" b="1" dirty="0">
                          <a:effectLst/>
                          <a:latin typeface="Calibri" panose="020F0502020204030204" pitchFamily="34" charset="0"/>
                          <a:ea typeface="Times New Roman" panose="02020603050405020304" pitchFamily="18" charset="0"/>
                          <a:cs typeface="Times New Roman" panose="02020603050405020304" pitchFamily="18" charset="0"/>
                        </a:rPr>
                        <a:t>SPONSOR/STEWARD RESPONSE</a:t>
                      </a: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3450827601"/>
                  </a:ext>
                </a:extLst>
              </a:tr>
              <a:tr h="889000">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Senate</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Line 20, Line 169,  Line 181, Line 193</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y</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 </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Several places have extra spaces between words. Please remove extra spaces.</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Removed extra spaces.</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2931263"/>
                  </a:ext>
                </a:extLst>
              </a:tr>
              <a:tr h="355600">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Senate</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3.2</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 </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y</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Provide definitions of non-exempt in the definition section.</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Inserted reference to Policy 325</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1726748"/>
                  </a:ext>
                </a:extLst>
              </a:tr>
              <a:tr h="2133600">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Senate</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3.6</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y</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 </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The original statement is: “(Awards provided to a student from a closed—i.e. UVU student-only—competition are treated as a scholarship for the purposes of this policy. See 3.7 below.)”</a:t>
                      </a:r>
                    </a:p>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Reformat to read: “Awards provided to students from a closed competition (i.e., UVU students only) are treated as a scholarship (see 3.7 below).”</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dirty="0">
                          <a:effectLst/>
                          <a:latin typeface="Calibri" panose="020F0502020204030204" pitchFamily="34" charset="0"/>
                          <a:ea typeface="Times New Roman" panose="02020603050405020304" pitchFamily="18" charset="0"/>
                          <a:cs typeface="Times New Roman" panose="02020603050405020304" pitchFamily="18" charset="0"/>
                        </a:rPr>
                        <a:t>Updated to new statement.</a:t>
                      </a:r>
                    </a:p>
                  </a:txBody>
                  <a:tcPr marL="58530" marR="585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2676982"/>
                  </a:ext>
                </a:extLst>
              </a:tr>
            </a:tbl>
          </a:graphicData>
        </a:graphic>
      </p:graphicFrame>
      <p:sp>
        <p:nvSpPr>
          <p:cNvPr id="9" name="Rectangle 2"/>
          <p:cNvSpPr>
            <a:spLocks noGrp="1" noChangeArrowheads="1"/>
          </p:cNvSpPr>
          <p:nvPr>
            <p:ph type="subTitle" idx="1"/>
          </p:nvPr>
        </p:nvSpPr>
        <p:spPr bwMode="auto">
          <a:xfrm>
            <a:off x="557212" y="5023267"/>
            <a:ext cx="8001000" cy="458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POLICY APPROVAL PROCESS - STAGE 2</a:t>
            </a:r>
            <a:endParaRPr kumimoji="0" lang="en-US"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SUMMARY OF COMMENTS</a:t>
            </a:r>
            <a:endParaRPr kumimoji="0" lang="en-US"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kumimoji="0" lang="en-US"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NOTE: Indicate with X whether the comment is editorial (grammar, punctuation, sentence structure, etc.) or is a substance comment (content, procedure, etc.).</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3655355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38200"/>
            <a:ext cx="7024744" cy="648736"/>
          </a:xfrm>
        </p:spPr>
        <p:txBody>
          <a:bodyPr>
            <a:normAutofit fontScale="90000"/>
          </a:bodyPr>
          <a:lstStyle/>
          <a:p>
            <a:pPr algn="ctr"/>
            <a:r>
              <a:rPr lang="en-US" dirty="0">
                <a:solidFill>
                  <a:schemeClr val="accent1">
                    <a:lumMod val="75000"/>
                  </a:schemeClr>
                </a:solidFill>
              </a:rPr>
              <a:t>Stage </a:t>
            </a:r>
            <a:r>
              <a:rPr lang="en-US" dirty="0" smtClean="0">
                <a:solidFill>
                  <a:schemeClr val="accent1">
                    <a:lumMod val="75000"/>
                  </a:schemeClr>
                </a:solidFill>
              </a:rPr>
              <a:t>2 - </a:t>
            </a:r>
            <a:r>
              <a:rPr lang="en-US" i="1" dirty="0" smtClean="0">
                <a:solidFill>
                  <a:schemeClr val="accent1">
                    <a:lumMod val="75000"/>
                  </a:schemeClr>
                </a:solidFill>
              </a:rPr>
              <a:t>continued</a:t>
            </a:r>
            <a:endParaRPr lang="en-US" i="1" dirty="0"/>
          </a:p>
        </p:txBody>
      </p:sp>
      <p:sp>
        <p:nvSpPr>
          <p:cNvPr id="3" name="Content Placeholder 2"/>
          <p:cNvSpPr>
            <a:spLocks noGrp="1"/>
          </p:cNvSpPr>
          <p:nvPr>
            <p:ph idx="1"/>
          </p:nvPr>
        </p:nvSpPr>
        <p:spPr>
          <a:xfrm>
            <a:off x="1043492" y="1600201"/>
            <a:ext cx="6777317" cy="4114800"/>
          </a:xfrm>
        </p:spPr>
        <p:txBody>
          <a:bodyPr>
            <a:normAutofit lnSpcReduction="10000"/>
          </a:bodyPr>
          <a:lstStyle/>
          <a:p>
            <a:r>
              <a:rPr lang="en-US" dirty="0"/>
              <a:t>Revised draft </a:t>
            </a:r>
            <a:r>
              <a:rPr lang="en-US" dirty="0" smtClean="0"/>
              <a:t>with the feedback (list </a:t>
            </a:r>
            <a:r>
              <a:rPr lang="en-US" dirty="0"/>
              <a:t>of </a:t>
            </a:r>
            <a:r>
              <a:rPr lang="en-US" dirty="0" smtClean="0"/>
              <a:t>comments) </a:t>
            </a:r>
            <a:r>
              <a:rPr lang="en-US" dirty="0"/>
              <a:t>is submitted to the policy subcommittee for approval.</a:t>
            </a:r>
          </a:p>
          <a:p>
            <a:r>
              <a:rPr lang="en-US" dirty="0"/>
              <a:t>The policy subcommittee may approve the draft to be submitted to President’s Council or may require more revisions and request to review the revised draft. </a:t>
            </a:r>
          </a:p>
          <a:p>
            <a:r>
              <a:rPr lang="en-US" dirty="0"/>
              <a:t>President’s </a:t>
            </a:r>
            <a:r>
              <a:rPr lang="en-US" dirty="0" smtClean="0"/>
              <a:t>Council </a:t>
            </a:r>
            <a:r>
              <a:rPr lang="en-US" dirty="0"/>
              <a:t>approves the policy proposal to enter Stage 3 or may require more revisions and request to review the revised draft. </a:t>
            </a:r>
          </a:p>
        </p:txBody>
      </p:sp>
    </p:spTree>
    <p:extLst>
      <p:ext uri="{BB962C8B-B14F-4D97-AF65-F5344CB8AC3E}">
        <p14:creationId xmlns:p14="http://schemas.microsoft.com/office/powerpoint/2010/main" val="764251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fontScale="90000"/>
          </a:bodyPr>
          <a:lstStyle/>
          <a:p>
            <a:pPr algn="ctr"/>
            <a:r>
              <a:rPr lang="en-US" dirty="0">
                <a:solidFill>
                  <a:schemeClr val="accent1">
                    <a:lumMod val="75000"/>
                  </a:schemeClr>
                </a:solidFill>
              </a:rPr>
              <a:t>Stage 3 Campus Community Review </a:t>
            </a:r>
            <a:r>
              <a:rPr lang="en-US" dirty="0" smtClean="0">
                <a:solidFill>
                  <a:schemeClr val="accent1">
                    <a:lumMod val="75000"/>
                  </a:schemeClr>
                </a:solidFill>
              </a:rPr>
              <a:t>(7 to 30 </a:t>
            </a:r>
            <a:r>
              <a:rPr lang="en-US" dirty="0">
                <a:solidFill>
                  <a:schemeClr val="accent1">
                    <a:lumMod val="75000"/>
                  </a:schemeClr>
                </a:solidFill>
              </a:rPr>
              <a:t>Days</a:t>
            </a:r>
            <a:r>
              <a:rPr lang="en-US" dirty="0" smtClean="0">
                <a:solidFill>
                  <a:schemeClr val="accent1">
                    <a:lumMod val="75000"/>
                  </a:schemeClr>
                </a:solidFill>
              </a:rPr>
              <a:t>)</a:t>
            </a:r>
            <a:endParaRPr lang="en-US" dirty="0"/>
          </a:p>
        </p:txBody>
      </p:sp>
      <p:sp>
        <p:nvSpPr>
          <p:cNvPr id="3" name="Content Placeholder 2"/>
          <p:cNvSpPr>
            <a:spLocks noGrp="1"/>
          </p:cNvSpPr>
          <p:nvPr>
            <p:ph idx="1"/>
          </p:nvPr>
        </p:nvSpPr>
        <p:spPr>
          <a:xfrm>
            <a:off x="457200" y="1828800"/>
            <a:ext cx="8229600" cy="4525963"/>
          </a:xfrm>
        </p:spPr>
        <p:txBody>
          <a:bodyPr>
            <a:normAutofit fontScale="92500"/>
          </a:bodyPr>
          <a:lstStyle/>
          <a:p>
            <a:r>
              <a:rPr lang="en-US" dirty="0"/>
              <a:t>The </a:t>
            </a:r>
            <a:r>
              <a:rPr lang="en-US" dirty="0" smtClean="0"/>
              <a:t>Policy </a:t>
            </a:r>
            <a:r>
              <a:rPr lang="en-US" dirty="0"/>
              <a:t>O</a:t>
            </a:r>
            <a:r>
              <a:rPr lang="en-US" dirty="0" smtClean="0"/>
              <a:t>ffice </a:t>
            </a:r>
            <a:r>
              <a:rPr lang="en-US" dirty="0"/>
              <a:t>posts the Stage 3 draft online and submits an announcement </a:t>
            </a:r>
            <a:r>
              <a:rPr lang="en-US" dirty="0" smtClean="0"/>
              <a:t>through </a:t>
            </a:r>
            <a:r>
              <a:rPr lang="en-US" dirty="0"/>
              <a:t>campus communications. An email goes out weekly to staff, faculty, and students with announcements. </a:t>
            </a:r>
          </a:p>
          <a:p>
            <a:r>
              <a:rPr lang="en-US" dirty="0"/>
              <a:t>Campus community members may submit comments </a:t>
            </a:r>
            <a:r>
              <a:rPr lang="en-US" dirty="0" smtClean="0"/>
              <a:t>directly to or </a:t>
            </a:r>
            <a:r>
              <a:rPr lang="en-US" dirty="0"/>
              <a:t>via email to the </a:t>
            </a:r>
            <a:r>
              <a:rPr lang="en-US" dirty="0" smtClean="0"/>
              <a:t>Policy </a:t>
            </a:r>
            <a:r>
              <a:rPr lang="en-US" dirty="0"/>
              <a:t>O</a:t>
            </a:r>
            <a:r>
              <a:rPr lang="en-US" dirty="0" smtClean="0"/>
              <a:t>fficer </a:t>
            </a:r>
            <a:r>
              <a:rPr lang="en-US" dirty="0"/>
              <a:t>and the policy steward from the </a:t>
            </a:r>
            <a:r>
              <a:rPr lang="en-US" dirty="0" smtClean="0"/>
              <a:t>Policy </a:t>
            </a:r>
            <a:r>
              <a:rPr lang="en-US" dirty="0"/>
              <a:t>O</a:t>
            </a:r>
            <a:r>
              <a:rPr lang="en-US" dirty="0" smtClean="0"/>
              <a:t>ffice </a:t>
            </a:r>
            <a:r>
              <a:rPr lang="en-US" dirty="0"/>
              <a:t>website. </a:t>
            </a:r>
          </a:p>
          <a:p>
            <a:r>
              <a:rPr lang="en-US" dirty="0"/>
              <a:t>The policy </a:t>
            </a:r>
            <a:r>
              <a:rPr lang="en-US" dirty="0" smtClean="0"/>
              <a:t>sponsor, steward</a:t>
            </a:r>
            <a:r>
              <a:rPr lang="en-US" dirty="0"/>
              <a:t>, the </a:t>
            </a:r>
            <a:r>
              <a:rPr lang="en-US" dirty="0" smtClean="0"/>
              <a:t>Policy </a:t>
            </a:r>
            <a:r>
              <a:rPr lang="en-US" dirty="0"/>
              <a:t>O</a:t>
            </a:r>
            <a:r>
              <a:rPr lang="en-US" dirty="0" smtClean="0"/>
              <a:t>fficer, </a:t>
            </a:r>
            <a:r>
              <a:rPr lang="en-US" dirty="0"/>
              <a:t>and the </a:t>
            </a:r>
            <a:r>
              <a:rPr lang="en-US" dirty="0" smtClean="0"/>
              <a:t>Chief </a:t>
            </a:r>
            <a:r>
              <a:rPr lang="en-US" dirty="0"/>
              <a:t>P</a:t>
            </a:r>
            <a:r>
              <a:rPr lang="en-US" dirty="0" smtClean="0"/>
              <a:t>olicy </a:t>
            </a:r>
            <a:r>
              <a:rPr lang="en-US" dirty="0"/>
              <a:t>O</a:t>
            </a:r>
            <a:r>
              <a:rPr lang="en-US" dirty="0" smtClean="0"/>
              <a:t>fficer </a:t>
            </a:r>
            <a:r>
              <a:rPr lang="en-US" dirty="0"/>
              <a:t>review all input received and make </a:t>
            </a:r>
            <a:r>
              <a:rPr lang="en-US" dirty="0" smtClean="0"/>
              <a:t>appropriate revisions. </a:t>
            </a:r>
          </a:p>
          <a:p>
            <a:r>
              <a:rPr lang="en-US" dirty="0"/>
              <a:t>If any Stage 3 comments are received, they are documented. </a:t>
            </a:r>
            <a:r>
              <a:rPr lang="en-US" dirty="0" smtClean="0"/>
              <a:t> </a:t>
            </a:r>
            <a:endParaRPr lang="en-US" dirty="0"/>
          </a:p>
        </p:txBody>
      </p:sp>
    </p:spTree>
    <p:extLst>
      <p:ext uri="{BB962C8B-B14F-4D97-AF65-F5344CB8AC3E}">
        <p14:creationId xmlns:p14="http://schemas.microsoft.com/office/powerpoint/2010/main" val="2109617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lstStyle/>
          <a:p>
            <a:pPr algn="ctr"/>
            <a:r>
              <a:rPr lang="en-US" dirty="0">
                <a:solidFill>
                  <a:schemeClr val="accent1">
                    <a:lumMod val="75000"/>
                  </a:schemeClr>
                </a:solidFill>
              </a:rPr>
              <a:t>Stage </a:t>
            </a:r>
            <a:r>
              <a:rPr lang="en-US" dirty="0" smtClean="0">
                <a:solidFill>
                  <a:schemeClr val="accent1">
                    <a:lumMod val="75000"/>
                  </a:schemeClr>
                </a:solidFill>
              </a:rPr>
              <a:t>3 - </a:t>
            </a:r>
            <a:r>
              <a:rPr lang="en-US" i="1" dirty="0" smtClean="0">
                <a:solidFill>
                  <a:schemeClr val="accent1">
                    <a:lumMod val="75000"/>
                  </a:schemeClr>
                </a:solidFill>
              </a:rPr>
              <a:t>continued</a:t>
            </a:r>
            <a:endParaRPr lang="en-US" dirty="0"/>
          </a:p>
        </p:txBody>
      </p:sp>
      <p:sp>
        <p:nvSpPr>
          <p:cNvPr id="3" name="Content Placeholder 2"/>
          <p:cNvSpPr>
            <a:spLocks noGrp="1"/>
          </p:cNvSpPr>
          <p:nvPr>
            <p:ph idx="1"/>
          </p:nvPr>
        </p:nvSpPr>
        <p:spPr>
          <a:xfrm>
            <a:off x="838200" y="1828800"/>
            <a:ext cx="7467600" cy="4419600"/>
          </a:xfrm>
        </p:spPr>
        <p:txBody>
          <a:bodyPr>
            <a:normAutofit/>
          </a:bodyPr>
          <a:lstStyle/>
          <a:p>
            <a:r>
              <a:rPr lang="en-US" dirty="0"/>
              <a:t>For feedback that is not implemented in policy, the sponsor/steward document the reasons for doing so. </a:t>
            </a:r>
          </a:p>
          <a:p>
            <a:r>
              <a:rPr lang="en-US" dirty="0" smtClean="0"/>
              <a:t>The </a:t>
            </a:r>
            <a:r>
              <a:rPr lang="en-US" dirty="0"/>
              <a:t>policy subcommittee may approve the draft to be submitted to President’s Council or may require more revisions and request to review the revised draft. </a:t>
            </a:r>
          </a:p>
          <a:p>
            <a:r>
              <a:rPr lang="en-US" dirty="0"/>
              <a:t>President’s </a:t>
            </a:r>
            <a:r>
              <a:rPr lang="en-US" dirty="0" smtClean="0"/>
              <a:t>Council </a:t>
            </a:r>
            <a:r>
              <a:rPr lang="en-US" dirty="0"/>
              <a:t>approves the policy proposal to enter Stage </a:t>
            </a:r>
            <a:r>
              <a:rPr lang="en-US" dirty="0" smtClean="0"/>
              <a:t>4 or </a:t>
            </a:r>
            <a:r>
              <a:rPr lang="en-US" dirty="0"/>
              <a:t>may require more revisions and request to review the revised draft</a:t>
            </a:r>
          </a:p>
        </p:txBody>
      </p:sp>
    </p:spTree>
    <p:extLst>
      <p:ext uri="{BB962C8B-B14F-4D97-AF65-F5344CB8AC3E}">
        <p14:creationId xmlns:p14="http://schemas.microsoft.com/office/powerpoint/2010/main" val="17778933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rmAutofit/>
          </a:bodyPr>
          <a:lstStyle/>
          <a:p>
            <a:pPr algn="ctr"/>
            <a:r>
              <a:rPr lang="en-US" dirty="0">
                <a:solidFill>
                  <a:schemeClr val="accent1">
                    <a:lumMod val="75000"/>
                  </a:schemeClr>
                </a:solidFill>
              </a:rPr>
              <a:t>Stage 4 Board of </a:t>
            </a:r>
            <a:r>
              <a:rPr lang="en-US" dirty="0" smtClean="0">
                <a:solidFill>
                  <a:schemeClr val="accent1">
                    <a:lumMod val="75000"/>
                  </a:schemeClr>
                </a:solidFill>
              </a:rPr>
              <a:t>Trustees</a:t>
            </a:r>
            <a:endParaRPr lang="en-US" dirty="0"/>
          </a:p>
        </p:txBody>
      </p:sp>
      <p:sp>
        <p:nvSpPr>
          <p:cNvPr id="3" name="Content Placeholder 2"/>
          <p:cNvSpPr>
            <a:spLocks noGrp="1"/>
          </p:cNvSpPr>
          <p:nvPr>
            <p:ph idx="1"/>
          </p:nvPr>
        </p:nvSpPr>
        <p:spPr>
          <a:xfrm>
            <a:off x="838200" y="1676400"/>
            <a:ext cx="7391400" cy="4156229"/>
          </a:xfrm>
        </p:spPr>
        <p:txBody>
          <a:bodyPr>
            <a:normAutofit/>
          </a:bodyPr>
          <a:lstStyle/>
          <a:p>
            <a:r>
              <a:rPr lang="en-US" dirty="0"/>
              <a:t>Policy </a:t>
            </a:r>
            <a:r>
              <a:rPr lang="en-US" dirty="0" smtClean="0"/>
              <a:t>Officer </a:t>
            </a:r>
            <a:r>
              <a:rPr lang="en-US" dirty="0"/>
              <a:t>posts Stage 4 draft online. </a:t>
            </a:r>
          </a:p>
          <a:p>
            <a:r>
              <a:rPr lang="en-US" dirty="0"/>
              <a:t>Board of Trustees approves or disapproves </a:t>
            </a:r>
            <a:r>
              <a:rPr lang="en-US" dirty="0" smtClean="0"/>
              <a:t>the </a:t>
            </a:r>
            <a:r>
              <a:rPr lang="en-US" dirty="0"/>
              <a:t>policy proposal</a:t>
            </a:r>
            <a:r>
              <a:rPr lang="en-US" dirty="0" smtClean="0"/>
              <a:t>.</a:t>
            </a:r>
          </a:p>
          <a:p>
            <a:r>
              <a:rPr lang="en-US" dirty="0" smtClean="0"/>
              <a:t>If the Board disapproves the policy, they can send it back to the appropriate stage—the President decides which stage.</a:t>
            </a:r>
            <a:endParaRPr lang="en-US" dirty="0"/>
          </a:p>
          <a:p>
            <a:r>
              <a:rPr lang="en-US" dirty="0"/>
              <a:t>If approved, the policy is posted in the </a:t>
            </a:r>
            <a:r>
              <a:rPr lang="en-US" dirty="0" smtClean="0"/>
              <a:t>Policy </a:t>
            </a:r>
            <a:r>
              <a:rPr lang="en-US" dirty="0"/>
              <a:t>M</a:t>
            </a:r>
            <a:r>
              <a:rPr lang="en-US" dirty="0" smtClean="0"/>
              <a:t>anual </a:t>
            </a:r>
            <a:r>
              <a:rPr lang="en-US" dirty="0"/>
              <a:t>and goes into effect.</a:t>
            </a:r>
          </a:p>
        </p:txBody>
      </p:sp>
    </p:spTree>
    <p:extLst>
      <p:ext uri="{BB962C8B-B14F-4D97-AF65-F5344CB8AC3E}">
        <p14:creationId xmlns:p14="http://schemas.microsoft.com/office/powerpoint/2010/main" val="881060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62000"/>
            <a:ext cx="7772400" cy="685801"/>
          </a:xfrm>
        </p:spPr>
        <p:txBody>
          <a:bodyPr>
            <a:normAutofit fontScale="90000"/>
          </a:bodyPr>
          <a:lstStyle/>
          <a:p>
            <a:r>
              <a:rPr lang="en-US" dirty="0" smtClean="0">
                <a:solidFill>
                  <a:schemeClr val="accent1">
                    <a:lumMod val="75000"/>
                  </a:schemeClr>
                </a:solidFill>
              </a:rPr>
              <a:t>Temporary Emergency process</a:t>
            </a:r>
            <a:endParaRPr lang="en-US" dirty="0"/>
          </a:p>
        </p:txBody>
      </p:sp>
      <p:sp>
        <p:nvSpPr>
          <p:cNvPr id="3" name="Subtitle 2"/>
          <p:cNvSpPr>
            <a:spLocks noGrp="1"/>
          </p:cNvSpPr>
          <p:nvPr>
            <p:ph type="subTitle" idx="1"/>
          </p:nvPr>
        </p:nvSpPr>
        <p:spPr>
          <a:xfrm>
            <a:off x="838200" y="1600200"/>
            <a:ext cx="7620000" cy="4343400"/>
          </a:xfrm>
        </p:spPr>
        <p:txBody>
          <a:bodyPr>
            <a:normAutofit fontScale="92500" lnSpcReduction="10000"/>
          </a:bodyPr>
          <a:lstStyle/>
          <a:p>
            <a:pPr algn="l"/>
            <a:r>
              <a:rPr lang="en-US" b="1" dirty="0" smtClean="0">
                <a:solidFill>
                  <a:schemeClr val="tx1"/>
                </a:solidFill>
              </a:rPr>
              <a:t>Stage </a:t>
            </a:r>
            <a:r>
              <a:rPr lang="en-US" b="1" dirty="0">
                <a:solidFill>
                  <a:schemeClr val="tx1"/>
                </a:solidFill>
              </a:rPr>
              <a:t>1 Drafting:  </a:t>
            </a:r>
            <a:r>
              <a:rPr lang="en-US" dirty="0">
                <a:solidFill>
                  <a:schemeClr val="tx1"/>
                </a:solidFill>
              </a:rPr>
              <a:t>An executive summary is developed and submitted to President’s Council</a:t>
            </a:r>
            <a:r>
              <a:rPr lang="en-US" dirty="0" smtClean="0">
                <a:solidFill>
                  <a:schemeClr val="tx1"/>
                </a:solidFill>
              </a:rPr>
              <a:t>.</a:t>
            </a:r>
          </a:p>
          <a:p>
            <a:pPr algn="l"/>
            <a:r>
              <a:rPr lang="en-US" dirty="0" smtClean="0">
                <a:solidFill>
                  <a:schemeClr val="tx1"/>
                </a:solidFill>
              </a:rPr>
              <a:t> </a:t>
            </a:r>
          </a:p>
          <a:p>
            <a:pPr algn="l"/>
            <a:r>
              <a:rPr lang="en-US" b="1" dirty="0" smtClean="0">
                <a:solidFill>
                  <a:schemeClr val="tx1"/>
                </a:solidFill>
              </a:rPr>
              <a:t>Stage 2 </a:t>
            </a:r>
            <a:r>
              <a:rPr lang="en-US" b="1" dirty="0">
                <a:solidFill>
                  <a:schemeClr val="tx1"/>
                </a:solidFill>
              </a:rPr>
              <a:t>Board of Trustees Review: </a:t>
            </a:r>
            <a:r>
              <a:rPr lang="en-US" dirty="0">
                <a:solidFill>
                  <a:schemeClr val="tx1"/>
                </a:solidFill>
              </a:rPr>
              <a:t>Board of Trustees reviews a policy proposal and approves or disapproves it</a:t>
            </a:r>
            <a:r>
              <a:rPr lang="en-US" dirty="0"/>
              <a:t>. </a:t>
            </a:r>
            <a:endParaRPr lang="en-US" dirty="0" smtClean="0"/>
          </a:p>
          <a:p>
            <a:pPr algn="l"/>
            <a:endParaRPr lang="en-US" dirty="0"/>
          </a:p>
          <a:p>
            <a:pPr algn="l"/>
            <a:r>
              <a:rPr lang="en-US" i="1" dirty="0" smtClean="0">
                <a:solidFill>
                  <a:schemeClr val="tx1"/>
                </a:solidFill>
              </a:rPr>
              <a:t>Things to remember: </a:t>
            </a:r>
          </a:p>
          <a:p>
            <a:pPr marL="342900" indent="-342900" algn="l">
              <a:buFont typeface="Arial" panose="020B0604020202020204" pitchFamily="34" charset="0"/>
              <a:buChar char="•"/>
            </a:pPr>
            <a:r>
              <a:rPr lang="en-US" dirty="0" smtClean="0">
                <a:solidFill>
                  <a:schemeClr val="tx1"/>
                </a:solidFill>
              </a:rPr>
              <a:t>Temporary Emergency policies are not open for feedback from the university community. </a:t>
            </a:r>
          </a:p>
          <a:p>
            <a:pPr marL="342900" indent="-342900" algn="l">
              <a:buFont typeface="Arial" panose="020B0604020202020204" pitchFamily="34" charset="0"/>
              <a:buChar char="•"/>
            </a:pPr>
            <a:r>
              <a:rPr lang="en-US" dirty="0" smtClean="0">
                <a:solidFill>
                  <a:schemeClr val="tx1"/>
                </a:solidFill>
              </a:rPr>
              <a:t>These policies in effect for one year during which time the Regular policy is under development.</a:t>
            </a:r>
            <a:endParaRPr lang="en-US" dirty="0">
              <a:solidFill>
                <a:schemeClr val="tx1"/>
              </a:solidFill>
            </a:endParaRPr>
          </a:p>
          <a:p>
            <a:endParaRPr lang="en-US" dirty="0"/>
          </a:p>
          <a:p>
            <a:pPr algn="l"/>
            <a:endParaRPr lang="en-US" dirty="0" smtClean="0"/>
          </a:p>
          <a:p>
            <a:pPr algn="l"/>
            <a:endParaRPr lang="en-US" dirty="0"/>
          </a:p>
          <a:p>
            <a:pPr algn="l"/>
            <a:endParaRPr lang="en-US" dirty="0"/>
          </a:p>
          <a:p>
            <a:endParaRPr lang="en-US" dirty="0"/>
          </a:p>
        </p:txBody>
      </p:sp>
    </p:spTree>
    <p:extLst>
      <p:ext uri="{BB962C8B-B14F-4D97-AF65-F5344CB8AC3E}">
        <p14:creationId xmlns:p14="http://schemas.microsoft.com/office/powerpoint/2010/main" val="346627607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lgn="ctr"/>
            <a:r>
              <a:rPr lang="en-US" dirty="0">
                <a:solidFill>
                  <a:schemeClr val="accent1">
                    <a:lumMod val="75000"/>
                  </a:schemeClr>
                </a:solidFill>
              </a:rPr>
              <a:t>What is Shared Governance?</a:t>
            </a:r>
          </a:p>
        </p:txBody>
      </p:sp>
      <p:sp>
        <p:nvSpPr>
          <p:cNvPr id="3" name="Content Placeholder 2"/>
          <p:cNvSpPr>
            <a:spLocks noGrp="1"/>
          </p:cNvSpPr>
          <p:nvPr>
            <p:ph idx="1"/>
          </p:nvPr>
        </p:nvSpPr>
        <p:spPr/>
        <p:txBody>
          <a:bodyPr>
            <a:normAutofit/>
          </a:bodyPr>
          <a:lstStyle/>
          <a:p>
            <a:pPr marL="68580" indent="0">
              <a:buNone/>
            </a:pPr>
            <a:r>
              <a:rPr lang="en-US" dirty="0"/>
              <a:t>“Shared governance is a model of management in higher education founded on democratic ideals and is based on principles of </a:t>
            </a:r>
            <a:r>
              <a:rPr lang="en-US" i="1" dirty="0">
                <a:solidFill>
                  <a:schemeClr val="accent1">
                    <a:lumMod val="75000"/>
                  </a:schemeClr>
                </a:solidFill>
              </a:rPr>
              <a:t>mutual trust, respect, fairness, transparency, accountability, open dialogue</a:t>
            </a:r>
            <a:r>
              <a:rPr lang="en-US" dirty="0"/>
              <a:t>, and the best use of human talent and physical resources.” </a:t>
            </a:r>
          </a:p>
          <a:p>
            <a:pPr marL="68580" indent="0">
              <a:buNone/>
            </a:pPr>
            <a:r>
              <a:rPr lang="en-US" dirty="0"/>
              <a:t>	―</a:t>
            </a:r>
            <a:r>
              <a:rPr lang="en-US" i="1" dirty="0"/>
              <a:t>Statement on Government of 	Colleges and Universities</a:t>
            </a:r>
            <a:r>
              <a:rPr lang="en-US" dirty="0"/>
              <a:t>, AAUP</a:t>
            </a:r>
          </a:p>
          <a:p>
            <a:endParaRPr lang="en-US" dirty="0"/>
          </a:p>
        </p:txBody>
      </p:sp>
    </p:spTree>
    <p:extLst>
      <p:ext uri="{BB962C8B-B14F-4D97-AF65-F5344CB8AC3E}">
        <p14:creationId xmlns:p14="http://schemas.microsoft.com/office/powerpoint/2010/main" val="2030920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7772400" cy="841375"/>
          </a:xfrm>
        </p:spPr>
        <p:txBody>
          <a:bodyPr/>
          <a:lstStyle/>
          <a:p>
            <a:r>
              <a:rPr lang="en-US" dirty="0" smtClean="0">
                <a:solidFill>
                  <a:schemeClr val="accent1">
                    <a:lumMod val="75000"/>
                  </a:schemeClr>
                </a:solidFill>
              </a:rPr>
              <a:t>Expedited policy process</a:t>
            </a:r>
            <a:endParaRPr lang="en-US" dirty="0"/>
          </a:p>
        </p:txBody>
      </p:sp>
      <p:sp>
        <p:nvSpPr>
          <p:cNvPr id="3" name="Subtitle 2"/>
          <p:cNvSpPr>
            <a:spLocks noGrp="1"/>
          </p:cNvSpPr>
          <p:nvPr>
            <p:ph type="subTitle" idx="1"/>
          </p:nvPr>
        </p:nvSpPr>
        <p:spPr>
          <a:xfrm>
            <a:off x="914400" y="1752600"/>
            <a:ext cx="7543800" cy="4495800"/>
          </a:xfrm>
        </p:spPr>
        <p:txBody>
          <a:bodyPr/>
          <a:lstStyle/>
          <a:p>
            <a:pPr marL="342900" indent="-342900" algn="l">
              <a:buFont typeface="Arial" panose="020B0604020202020204" pitchFamily="34" charset="0"/>
              <a:buChar char="•"/>
            </a:pPr>
            <a:r>
              <a:rPr lang="en-US" dirty="0" smtClean="0"/>
              <a:t>Non-substantive changes are made to these policies. </a:t>
            </a:r>
          </a:p>
          <a:p>
            <a:pPr marL="342900" indent="-342900" algn="l">
              <a:buFont typeface="Arial" panose="020B0604020202020204" pitchFamily="34" charset="0"/>
              <a:buChar char="•"/>
            </a:pPr>
            <a:r>
              <a:rPr lang="en-US" dirty="0" smtClean="0"/>
              <a:t>This process does not have an approval or input stage. </a:t>
            </a:r>
          </a:p>
          <a:p>
            <a:pPr marL="342900" indent="-342900" algn="l">
              <a:buFont typeface="Arial" panose="020B0604020202020204" pitchFamily="34" charset="0"/>
              <a:buChar char="•"/>
            </a:pPr>
            <a:r>
              <a:rPr lang="en-US" dirty="0" smtClean="0"/>
              <a:t>The Policy Office informs President’s Council and the Board of Trustees of non-substantive changes made. </a:t>
            </a: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135248118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96962"/>
          </a:xfrm>
        </p:spPr>
        <p:txBody>
          <a:bodyPr>
            <a:normAutofit fontScale="90000"/>
          </a:bodyPr>
          <a:lstStyle/>
          <a:p>
            <a:pPr algn="ctr"/>
            <a:r>
              <a:rPr lang="en-US" sz="3600" dirty="0">
                <a:solidFill>
                  <a:schemeClr val="accent1">
                    <a:lumMod val="75000"/>
                  </a:schemeClr>
                </a:solidFill>
              </a:rPr>
              <a:t>Challenges of Shared Governance </a:t>
            </a:r>
            <a:r>
              <a:rPr lang="en-US" sz="3600" dirty="0" smtClean="0">
                <a:solidFill>
                  <a:schemeClr val="accent1">
                    <a:lumMod val="75000"/>
                  </a:schemeClr>
                </a:solidFill>
              </a:rPr>
              <a:t>Model</a:t>
            </a:r>
            <a:endParaRPr lang="en-US" sz="3600" b="1" dirty="0">
              <a:solidFill>
                <a:schemeClr val="accent1">
                  <a:lumMod val="75000"/>
                </a:schemeClr>
              </a:solidFill>
            </a:endParaRPr>
          </a:p>
        </p:txBody>
      </p:sp>
      <p:sp>
        <p:nvSpPr>
          <p:cNvPr id="3" name="Content Placeholder 2"/>
          <p:cNvSpPr>
            <a:spLocks noGrp="1"/>
          </p:cNvSpPr>
          <p:nvPr>
            <p:ph idx="1"/>
          </p:nvPr>
        </p:nvSpPr>
        <p:spPr>
          <a:xfrm>
            <a:off x="457200" y="1752600"/>
            <a:ext cx="8229600" cy="4724400"/>
          </a:xfrm>
        </p:spPr>
        <p:txBody>
          <a:bodyPr>
            <a:normAutofit/>
          </a:bodyPr>
          <a:lstStyle/>
          <a:p>
            <a:r>
              <a:rPr lang="en-US" dirty="0"/>
              <a:t>Varying perspectives of </a:t>
            </a:r>
            <a:r>
              <a:rPr lang="en-US" dirty="0" smtClean="0"/>
              <a:t>staff</a:t>
            </a:r>
            <a:r>
              <a:rPr lang="en-US" dirty="0"/>
              <a:t>, faculty, administration, and </a:t>
            </a:r>
            <a:r>
              <a:rPr lang="en-US" dirty="0" smtClean="0"/>
              <a:t>students</a:t>
            </a:r>
          </a:p>
          <a:p>
            <a:pPr lvl="1"/>
            <a:r>
              <a:rPr lang="en-US" dirty="0"/>
              <a:t>Identifying key campus entities to give voice to </a:t>
            </a:r>
            <a:r>
              <a:rPr lang="en-US" dirty="0" smtClean="0"/>
              <a:t>constituents</a:t>
            </a:r>
          </a:p>
          <a:p>
            <a:pPr lvl="0"/>
            <a:r>
              <a:rPr lang="en-US" dirty="0" smtClean="0"/>
              <a:t>Communication and transparency—TOPS was our answer to this challenge</a:t>
            </a:r>
          </a:p>
          <a:p>
            <a:pPr lvl="0"/>
            <a:r>
              <a:rPr lang="en-US" dirty="0" smtClean="0"/>
              <a:t>Maintaining emphasis on </a:t>
            </a:r>
            <a:r>
              <a:rPr lang="en-US" i="1" dirty="0" smtClean="0"/>
              <a:t>shared</a:t>
            </a:r>
            <a:endParaRPr lang="en-US" dirty="0" smtClean="0"/>
          </a:p>
          <a:p>
            <a:pPr lvl="0"/>
            <a:r>
              <a:rPr lang="en-US" dirty="0" smtClean="0"/>
              <a:t>Summer </a:t>
            </a:r>
            <a:r>
              <a:rPr lang="en-US" dirty="0"/>
              <a:t>break: pause in policy process</a:t>
            </a:r>
          </a:p>
          <a:p>
            <a:pPr lvl="0"/>
            <a:r>
              <a:rPr lang="en-US" dirty="0"/>
              <a:t>Challenging for administration to give edicts even when </a:t>
            </a:r>
            <a:r>
              <a:rPr lang="en-US" dirty="0" smtClean="0"/>
              <a:t>they need to </a:t>
            </a:r>
          </a:p>
          <a:p>
            <a:pPr lvl="1"/>
            <a:r>
              <a:rPr lang="en-US" dirty="0" smtClean="0"/>
              <a:t>“Is it policy or not?”</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72200" y="2924175"/>
            <a:ext cx="857250" cy="857250"/>
          </a:xfrm>
          <a:prstGeom prst="rect">
            <a:avLst/>
          </a:prstGeom>
        </p:spPr>
      </p:pic>
    </p:spTree>
    <p:extLst>
      <p:ext uri="{BB962C8B-B14F-4D97-AF65-F5344CB8AC3E}">
        <p14:creationId xmlns:p14="http://schemas.microsoft.com/office/powerpoint/2010/main" val="3199001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4"/>
                                        </p:tgtEl>
                                        <p:attrNameLst>
                                          <p:attrName>style.visibility</p:attrName>
                                        </p:attrNameLst>
                                      </p:cBhvr>
                                      <p:to>
                                        <p:strVal val="visible"/>
                                      </p:to>
                                    </p:set>
                                    <p:anim calcmode="lin" valueType="num">
                                      <p:cBhvr additive="base">
                                        <p:cTn id="40" dur="500" fill="hold"/>
                                        <p:tgtEl>
                                          <p:spTgt spid="4"/>
                                        </p:tgtEl>
                                        <p:attrNameLst>
                                          <p:attrName>ppt_x</p:attrName>
                                        </p:attrNameLst>
                                      </p:cBhvr>
                                      <p:tavLst>
                                        <p:tav tm="0">
                                          <p:val>
                                            <p:strVal val="#ppt_x"/>
                                          </p:val>
                                        </p:tav>
                                        <p:tav tm="100000">
                                          <p:val>
                                            <p:strVal val="#ppt_x"/>
                                          </p:val>
                                        </p:tav>
                                      </p:tavLst>
                                    </p:anim>
                                    <p:anim calcmode="lin" valueType="num">
                                      <p:cBhvr additive="base">
                                        <p:cTn id="4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fade">
                                      <p:cBhvr>
                                        <p:cTn id="46" dur="1000"/>
                                        <p:tgtEl>
                                          <p:spTgt spid="3">
                                            <p:txEl>
                                              <p:pRg st="5" end="5"/>
                                            </p:txEl>
                                          </p:spTgt>
                                        </p:tgtEl>
                                      </p:cBhvr>
                                    </p:animEffect>
                                    <p:anim calcmode="lin" valueType="num">
                                      <p:cBhvr>
                                        <p:cTn id="4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Effect transition="in" filter="fade">
                                      <p:cBhvr>
                                        <p:cTn id="51" dur="1000"/>
                                        <p:tgtEl>
                                          <p:spTgt spid="3">
                                            <p:txEl>
                                              <p:pRg st="6" end="6"/>
                                            </p:txEl>
                                          </p:spTgt>
                                        </p:tgtEl>
                                      </p:cBhvr>
                                    </p:animEffect>
                                    <p:anim calcmode="lin" valueType="num">
                                      <p:cBhvr>
                                        <p:cTn id="5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1470025"/>
          </a:xfrm>
        </p:spPr>
        <p:txBody>
          <a:bodyPr/>
          <a:lstStyle/>
          <a:p>
            <a:r>
              <a:rPr lang="en-US" dirty="0" smtClean="0"/>
              <a:t>An Addition to the Process: Policy  Coordinators</a:t>
            </a:r>
            <a:endParaRPr lang="en-US" dirty="0"/>
          </a:p>
        </p:txBody>
      </p:sp>
      <p:sp>
        <p:nvSpPr>
          <p:cNvPr id="3" name="Subtitle 2"/>
          <p:cNvSpPr>
            <a:spLocks noGrp="1"/>
          </p:cNvSpPr>
          <p:nvPr>
            <p:ph type="subTitle" idx="1"/>
          </p:nvPr>
        </p:nvSpPr>
        <p:spPr>
          <a:xfrm>
            <a:off x="990600" y="1905000"/>
            <a:ext cx="6781800" cy="4191000"/>
          </a:xfrm>
        </p:spPr>
        <p:txBody>
          <a:bodyPr>
            <a:normAutofit fontScale="85000" lnSpcReduction="10000"/>
          </a:bodyPr>
          <a:lstStyle/>
          <a:p>
            <a:pPr algn="l"/>
            <a:r>
              <a:rPr lang="en-US" sz="2900" dirty="0" smtClean="0">
                <a:solidFill>
                  <a:schemeClr val="bg2">
                    <a:lumMod val="50000"/>
                  </a:schemeClr>
                </a:solidFill>
              </a:rPr>
              <a:t>What is a Policy Coordinator?</a:t>
            </a:r>
          </a:p>
          <a:p>
            <a:pPr algn="l"/>
            <a:r>
              <a:rPr lang="en-US" dirty="0" smtClean="0"/>
              <a:t>A </a:t>
            </a:r>
            <a:r>
              <a:rPr lang="en-US" dirty="0"/>
              <a:t>dedicated subject matter expert employed by a university organization tasked with assessing policy needs, researching and drafting policies, and coordinating policy work with the Policy Office and others across the University. </a:t>
            </a:r>
          </a:p>
          <a:p>
            <a:pPr algn="l"/>
            <a:endParaRPr lang="en-US" dirty="0"/>
          </a:p>
          <a:p>
            <a:pPr algn="l"/>
            <a:r>
              <a:rPr lang="en-US" dirty="0"/>
              <a:t>This proposal provides a possible model that would allow university organizations to </a:t>
            </a:r>
          </a:p>
          <a:p>
            <a:pPr marL="342900" indent="-342900" algn="l">
              <a:buAutoNum type="arabicParenR"/>
            </a:pPr>
            <a:r>
              <a:rPr lang="en-US" dirty="0"/>
              <a:t>Review, update, and implement policies in a timely manner. </a:t>
            </a:r>
          </a:p>
          <a:p>
            <a:pPr marL="342900" indent="-342900" algn="l">
              <a:buAutoNum type="arabicParenR"/>
            </a:pPr>
            <a:r>
              <a:rPr lang="en-US" dirty="0"/>
              <a:t>Allocate their employee’s time between policy work and other assignments as needed. </a:t>
            </a:r>
          </a:p>
          <a:p>
            <a:endParaRPr lang="en-US" dirty="0"/>
          </a:p>
        </p:txBody>
      </p:sp>
    </p:spTree>
    <p:extLst>
      <p:ext uri="{BB962C8B-B14F-4D97-AF65-F5344CB8AC3E}">
        <p14:creationId xmlns:p14="http://schemas.microsoft.com/office/powerpoint/2010/main" val="105735086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normAutofit/>
          </a:bodyPr>
          <a:lstStyle/>
          <a:p>
            <a:r>
              <a:rPr lang="en-US" dirty="0"/>
              <a:t>How </a:t>
            </a:r>
            <a:r>
              <a:rPr lang="en-US" dirty="0" smtClean="0"/>
              <a:t>will </a:t>
            </a:r>
            <a:r>
              <a:rPr lang="en-US" dirty="0"/>
              <a:t>the </a:t>
            </a:r>
            <a:r>
              <a:rPr lang="en-US" dirty="0" smtClean="0"/>
              <a:t>Policy </a:t>
            </a:r>
            <a:r>
              <a:rPr lang="en-US" dirty="0"/>
              <a:t>Coordinator Model Work? </a:t>
            </a:r>
          </a:p>
        </p:txBody>
      </p:sp>
      <p:sp>
        <p:nvSpPr>
          <p:cNvPr id="3" name="Subtitle 2"/>
          <p:cNvSpPr>
            <a:spLocks noGrp="1"/>
          </p:cNvSpPr>
          <p:nvPr>
            <p:ph type="subTitle" idx="1"/>
          </p:nvPr>
        </p:nvSpPr>
        <p:spPr>
          <a:xfrm>
            <a:off x="762000" y="1668144"/>
            <a:ext cx="7620000" cy="4732655"/>
          </a:xfrm>
        </p:spPr>
        <p:txBody>
          <a:bodyPr>
            <a:normAutofit fontScale="77500" lnSpcReduction="20000"/>
          </a:bodyPr>
          <a:lstStyle/>
          <a:p>
            <a:pPr algn="l"/>
            <a:r>
              <a:rPr lang="en-US" dirty="0"/>
              <a:t>This proposed model is based on the one developed by Academic Affairs </a:t>
            </a:r>
            <a:r>
              <a:rPr lang="en-US" dirty="0" smtClean="0"/>
              <a:t>with </a:t>
            </a:r>
            <a:r>
              <a:rPr lang="en-US" dirty="0"/>
              <a:t>their policy manager: </a:t>
            </a:r>
            <a:br>
              <a:rPr lang="en-US" dirty="0"/>
            </a:br>
            <a:endParaRPr lang="en-US" dirty="0"/>
          </a:p>
          <a:p>
            <a:pPr marL="285750" indent="-285750" algn="l">
              <a:buFont typeface="Arial" panose="020B0604020202020204" pitchFamily="34" charset="0"/>
              <a:buChar char="•"/>
            </a:pPr>
            <a:r>
              <a:rPr lang="en-US" dirty="0"/>
              <a:t>Each policy coordinator would reside within a university organization and report to a manager in that university organization.</a:t>
            </a:r>
          </a:p>
          <a:p>
            <a:pPr marL="285750" indent="-285750" algn="l">
              <a:buFont typeface="Arial" panose="020B0604020202020204" pitchFamily="34" charset="0"/>
              <a:buChar char="•"/>
            </a:pPr>
            <a:r>
              <a:rPr lang="en-US" dirty="0"/>
              <a:t>Each university organization would determine what part of this employee’s time would be dedicated to policy work and, if appropriate, to other assignments.</a:t>
            </a:r>
          </a:p>
          <a:p>
            <a:pPr marL="285750" indent="-285750" algn="l">
              <a:buFont typeface="Arial" panose="020B0604020202020204" pitchFamily="34" charset="0"/>
              <a:buChar char="•"/>
            </a:pPr>
            <a:r>
              <a:rPr lang="en-US" dirty="0"/>
              <a:t>Each policy coordinator would conduct policy research, write policy drafts, and meet with writing committees to review/develop drafts.</a:t>
            </a:r>
          </a:p>
          <a:p>
            <a:pPr marL="285750" indent="-285750" algn="l">
              <a:buFont typeface="Arial" panose="020B0604020202020204" pitchFamily="34" charset="0"/>
              <a:buChar char="•"/>
            </a:pPr>
            <a:r>
              <a:rPr lang="en-US" dirty="0"/>
              <a:t>Each policy coordinator would work with their management, VP, Policy Office, University Compliance, and General Counsel to continuously assess their group’s policy needs.</a:t>
            </a:r>
          </a:p>
          <a:p>
            <a:pPr marL="285750" indent="-285750" algn="l">
              <a:buFont typeface="Arial" panose="020B0604020202020204" pitchFamily="34" charset="0"/>
              <a:buChar char="•"/>
            </a:pPr>
            <a:r>
              <a:rPr lang="en-US" dirty="0"/>
              <a:t>Each policy coordinator would synchronize their work as needed with others across the University via President’s Council and a proposed Policy Advisory Committee.</a:t>
            </a:r>
          </a:p>
          <a:p>
            <a:pPr algn="l"/>
            <a:endParaRPr lang="en-US" dirty="0"/>
          </a:p>
        </p:txBody>
      </p:sp>
    </p:spTree>
    <p:extLst>
      <p:ext uri="{BB962C8B-B14F-4D97-AF65-F5344CB8AC3E}">
        <p14:creationId xmlns:p14="http://schemas.microsoft.com/office/powerpoint/2010/main" val="97284664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7772400" cy="1470025"/>
          </a:xfrm>
        </p:spPr>
        <p:txBody>
          <a:bodyPr>
            <a:normAutofit fontScale="90000"/>
          </a:bodyPr>
          <a:lstStyle/>
          <a:p>
            <a:r>
              <a:rPr lang="en-US" dirty="0" smtClean="0"/>
              <a:t>How will University Divisions Benefit from Policy Coordinators?</a:t>
            </a:r>
            <a:endParaRPr lang="en-US" dirty="0"/>
          </a:p>
        </p:txBody>
      </p:sp>
      <p:sp>
        <p:nvSpPr>
          <p:cNvPr id="3" name="Subtitle 2"/>
          <p:cNvSpPr>
            <a:spLocks noGrp="1"/>
          </p:cNvSpPr>
          <p:nvPr>
            <p:ph type="subTitle" idx="1"/>
          </p:nvPr>
        </p:nvSpPr>
        <p:spPr>
          <a:xfrm>
            <a:off x="762000" y="1927224"/>
            <a:ext cx="7772400" cy="4244976"/>
          </a:xfrm>
        </p:spPr>
        <p:txBody>
          <a:bodyPr>
            <a:normAutofit/>
          </a:bodyPr>
          <a:lstStyle/>
          <a:p>
            <a:pPr algn="l">
              <a:tabLst>
                <a:tab pos="227013" algn="l"/>
              </a:tabLst>
            </a:pPr>
            <a:r>
              <a:rPr lang="en-US" dirty="0"/>
              <a:t>A policy coordinator in each key university area (such as HR, Student Affairs, IT, etc.) </a:t>
            </a:r>
            <a:r>
              <a:rPr lang="en-US" dirty="0" smtClean="0"/>
              <a:t>will:</a:t>
            </a:r>
          </a:p>
          <a:p>
            <a:pPr marL="342900" indent="-342900" algn="l">
              <a:buFont typeface="Arial" panose="020B0604020202020204" pitchFamily="34" charset="0"/>
              <a:buChar char="•"/>
              <a:tabLst>
                <a:tab pos="227013" algn="l"/>
              </a:tabLst>
            </a:pPr>
            <a:r>
              <a:rPr lang="en-US" dirty="0"/>
              <a:t>Ensure their area has up-to-date policies </a:t>
            </a:r>
          </a:p>
          <a:p>
            <a:pPr marL="342900" indent="-342900" algn="l">
              <a:buFont typeface="Arial" panose="020B0604020202020204" pitchFamily="34" charset="0"/>
              <a:buChar char="•"/>
              <a:tabLst>
                <a:tab pos="227013" algn="l"/>
              </a:tabLst>
            </a:pPr>
            <a:r>
              <a:rPr lang="en-US" dirty="0" smtClean="0"/>
              <a:t>Prevent </a:t>
            </a:r>
            <a:r>
              <a:rPr lang="en-US" dirty="0"/>
              <a:t>stagnation in policy development </a:t>
            </a:r>
          </a:p>
          <a:p>
            <a:pPr marL="342900" indent="-342900" algn="l">
              <a:buFont typeface="Arial" panose="020B0604020202020204" pitchFamily="34" charset="0"/>
              <a:buChar char="•"/>
              <a:tabLst>
                <a:tab pos="285750" algn="l"/>
              </a:tabLst>
            </a:pPr>
            <a:r>
              <a:rPr lang="en-US" dirty="0" smtClean="0"/>
              <a:t>Provide </a:t>
            </a:r>
            <a:r>
              <a:rPr lang="en-US" dirty="0"/>
              <a:t>a dedicated resource to assist university organizations with heavy compliance and policy needs</a:t>
            </a:r>
          </a:p>
          <a:p>
            <a:pPr marL="342900" indent="-342900" algn="l">
              <a:buFont typeface="Arial" panose="020B0604020202020204" pitchFamily="34" charset="0"/>
              <a:buChar char="•"/>
              <a:tabLst>
                <a:tab pos="285750" algn="l"/>
              </a:tabLst>
            </a:pPr>
            <a:r>
              <a:rPr lang="en-US" dirty="0" smtClean="0"/>
              <a:t>Consistency </a:t>
            </a:r>
            <a:r>
              <a:rPr lang="en-US" dirty="0"/>
              <a:t>throughout that area’s policies</a:t>
            </a:r>
          </a:p>
          <a:p>
            <a:pPr marL="342900" indent="-342900" algn="l">
              <a:buFont typeface="Arial" panose="020B0604020202020204" pitchFamily="34" charset="0"/>
              <a:buChar char="•"/>
              <a:tabLst>
                <a:tab pos="285750" algn="l"/>
              </a:tabLst>
            </a:pPr>
            <a:r>
              <a:rPr lang="en-US" dirty="0" smtClean="0"/>
              <a:t>Create </a:t>
            </a:r>
            <a:r>
              <a:rPr lang="en-US" dirty="0"/>
              <a:t>consistent coordination between their area and the Policy Office and others </a:t>
            </a:r>
          </a:p>
          <a:p>
            <a:pPr algn="l"/>
            <a:endParaRPr lang="en-US" dirty="0"/>
          </a:p>
        </p:txBody>
      </p:sp>
    </p:spTree>
    <p:extLst>
      <p:ext uri="{BB962C8B-B14F-4D97-AF65-F5344CB8AC3E}">
        <p14:creationId xmlns:p14="http://schemas.microsoft.com/office/powerpoint/2010/main" val="396278304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TOPS (The Online Policy System): Our Tool</a:t>
            </a:r>
            <a:endParaRPr lang="en-US" dirty="0"/>
          </a:p>
        </p:txBody>
      </p:sp>
      <p:sp>
        <p:nvSpPr>
          <p:cNvPr id="3" name="Content Placeholder 2"/>
          <p:cNvSpPr>
            <a:spLocks noGrp="1"/>
          </p:cNvSpPr>
          <p:nvPr>
            <p:ph idx="1"/>
          </p:nvPr>
        </p:nvSpPr>
        <p:spPr>
          <a:xfrm>
            <a:off x="457200" y="5257800"/>
            <a:ext cx="8229600" cy="762000"/>
          </a:xfrm>
        </p:spPr>
        <p:txBody>
          <a:bodyPr/>
          <a:lstStyle/>
          <a:p>
            <a:pPr marL="0" indent="0" algn="ctr">
              <a:buNone/>
            </a:pPr>
            <a:r>
              <a:rPr lang="en-US" b="1" dirty="0" smtClean="0">
                <a:hlinkClick r:id="rId3"/>
              </a:rPr>
              <a:t>www.uvu.edu/policies</a:t>
            </a:r>
            <a:endParaRPr lang="en-US" dirty="0"/>
          </a:p>
        </p:txBody>
      </p:sp>
      <p:pic>
        <p:nvPicPr>
          <p:cNvPr id="4" name="Picture 3" descr="C:\Users\10034594\AppData\Local\Microsoft\Windows\Temporary Internet Files\Content.IE5\T7PDR7CA\MP900404940[1].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48238" y="2362200"/>
            <a:ext cx="3429000" cy="2819400"/>
          </a:xfrm>
          <a:prstGeom prst="rect">
            <a:avLst/>
          </a:prstGeom>
          <a:noFill/>
          <a:ln>
            <a:solidFill>
              <a:schemeClr val="tx1"/>
            </a:solidFill>
          </a:ln>
        </p:spPr>
      </p:pic>
    </p:spTree>
    <p:extLst>
      <p:ext uri="{BB962C8B-B14F-4D97-AF65-F5344CB8AC3E}">
        <p14:creationId xmlns:p14="http://schemas.microsoft.com/office/powerpoint/2010/main" val="217664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90600"/>
            <a:ext cx="7024744" cy="1105936"/>
          </a:xfrm>
        </p:spPr>
        <p:txBody>
          <a:bodyPr>
            <a:normAutofit fontScale="90000"/>
          </a:bodyPr>
          <a:lstStyle/>
          <a:p>
            <a:pPr algn="ctr"/>
            <a:r>
              <a:rPr lang="en-US" dirty="0" smtClean="0">
                <a:solidFill>
                  <a:schemeClr val="accent1">
                    <a:lumMod val="75000"/>
                  </a:schemeClr>
                </a:solidFill>
              </a:rPr>
              <a:t>How to Contact the Policy Office </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a:bodyPr>
          <a:lstStyle/>
          <a:p>
            <a:pPr marL="68580" indent="0">
              <a:buNone/>
            </a:pPr>
            <a:r>
              <a:rPr lang="en-US" dirty="0" smtClean="0"/>
              <a:t>Cara O’Sullivan</a:t>
            </a:r>
          </a:p>
          <a:p>
            <a:pPr marL="68580" indent="0">
              <a:buNone/>
            </a:pPr>
            <a:r>
              <a:rPr lang="en-US" dirty="0" smtClean="0"/>
              <a:t>Office: HF 225</a:t>
            </a:r>
          </a:p>
          <a:p>
            <a:pPr marL="68580" indent="0">
              <a:buNone/>
            </a:pPr>
            <a:r>
              <a:rPr lang="en-US" dirty="0" smtClean="0"/>
              <a:t>Office Phone: 801 863-7355</a:t>
            </a:r>
          </a:p>
          <a:p>
            <a:pPr marL="68580" indent="0">
              <a:buNone/>
            </a:pPr>
            <a:r>
              <a:rPr lang="en-US" dirty="0" smtClean="0"/>
              <a:t>Email:  cara.osullivan@uvu.edu</a:t>
            </a:r>
          </a:p>
        </p:txBody>
      </p:sp>
    </p:spTree>
    <p:extLst>
      <p:ext uri="{BB962C8B-B14F-4D97-AF65-F5344CB8AC3E}">
        <p14:creationId xmlns:p14="http://schemas.microsoft.com/office/powerpoint/2010/main" val="35287855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249362"/>
          </a:xfrm>
        </p:spPr>
        <p:txBody>
          <a:bodyPr>
            <a:normAutofit fontScale="90000"/>
          </a:bodyPr>
          <a:lstStyle/>
          <a:p>
            <a:pPr algn="ctr"/>
            <a:r>
              <a:rPr lang="en-US" dirty="0" smtClean="0"/>
              <a:t>Shared Governance Policy Development Model</a:t>
            </a:r>
            <a:endParaRPr lang="en-US" dirty="0"/>
          </a:p>
        </p:txBody>
      </p:sp>
      <p:sp>
        <p:nvSpPr>
          <p:cNvPr id="3" name="Content Placeholder 2"/>
          <p:cNvSpPr>
            <a:spLocks noGrp="1"/>
          </p:cNvSpPr>
          <p:nvPr>
            <p:ph idx="1"/>
          </p:nvPr>
        </p:nvSpPr>
        <p:spPr>
          <a:xfrm>
            <a:off x="457200" y="2286000"/>
            <a:ext cx="8229600" cy="3276600"/>
          </a:xfrm>
        </p:spPr>
        <p:txBody>
          <a:bodyPr>
            <a:normAutofit/>
          </a:bodyPr>
          <a:lstStyle/>
          <a:p>
            <a:pPr marL="0" indent="0">
              <a:buNone/>
            </a:pPr>
            <a:r>
              <a:rPr lang="en-US" dirty="0" smtClean="0"/>
              <a:t>UVU developed and follows a </a:t>
            </a:r>
            <a:r>
              <a:rPr lang="en-US" i="1" dirty="0"/>
              <a:t>shared governance</a:t>
            </a:r>
            <a:r>
              <a:rPr lang="en-US" dirty="0"/>
              <a:t> policy development </a:t>
            </a:r>
            <a:r>
              <a:rPr lang="en-US" dirty="0" smtClean="0"/>
              <a:t>model with </a:t>
            </a:r>
            <a:r>
              <a:rPr lang="en-US" dirty="0"/>
              <a:t>established roles and input stages that provide opportunities for members of an institution’s community—students, staff, faculty, and administration—to provide feedback and perspective in the institutional policy process</a:t>
            </a:r>
            <a:r>
              <a:rPr lang="en-US" dirty="0" smtClean="0"/>
              <a:t>.</a:t>
            </a:r>
            <a:endParaRPr lang="en-US" dirty="0"/>
          </a:p>
        </p:txBody>
      </p:sp>
    </p:spTree>
    <p:extLst>
      <p:ext uri="{BB962C8B-B14F-4D97-AF65-F5344CB8AC3E}">
        <p14:creationId xmlns:p14="http://schemas.microsoft.com/office/powerpoint/2010/main" val="2662938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14400"/>
            <a:ext cx="7772400" cy="1470025"/>
          </a:xfrm>
        </p:spPr>
        <p:txBody>
          <a:bodyPr/>
          <a:lstStyle/>
          <a:p>
            <a:r>
              <a:rPr lang="en-US" dirty="0" smtClean="0"/>
              <a:t>Where does University Governance and Policy Start? </a:t>
            </a:r>
            <a:endParaRPr lang="en-US" dirty="0"/>
          </a:p>
        </p:txBody>
      </p:sp>
      <p:sp>
        <p:nvSpPr>
          <p:cNvPr id="3" name="Subtitle 2"/>
          <p:cNvSpPr>
            <a:spLocks noGrp="1"/>
          </p:cNvSpPr>
          <p:nvPr>
            <p:ph type="subTitle" idx="1"/>
          </p:nvPr>
        </p:nvSpPr>
        <p:spPr>
          <a:xfrm>
            <a:off x="457200" y="2514600"/>
            <a:ext cx="8153400" cy="2667000"/>
          </a:xfrm>
        </p:spPr>
        <p:txBody>
          <a:bodyPr>
            <a:normAutofit/>
          </a:bodyPr>
          <a:lstStyle/>
          <a:p>
            <a:pPr algn="l"/>
            <a:r>
              <a:rPr lang="en-US" b="1" dirty="0">
                <a:solidFill>
                  <a:schemeClr val="tx1"/>
                </a:solidFill>
              </a:rPr>
              <a:t>5.1. </a:t>
            </a:r>
            <a:r>
              <a:rPr lang="en-US" dirty="0">
                <a:solidFill>
                  <a:schemeClr val="tx1"/>
                </a:solidFill>
              </a:rPr>
              <a:t>Any university employee, entity, or student may make recommendations regarding university policy to a policy sponsor. </a:t>
            </a:r>
            <a:endParaRPr lang="en-US" dirty="0" smtClean="0">
              <a:solidFill>
                <a:schemeClr val="tx1"/>
              </a:solidFill>
            </a:endParaRPr>
          </a:p>
          <a:p>
            <a:r>
              <a:rPr lang="en-US" dirty="0" smtClean="0">
                <a:solidFill>
                  <a:schemeClr val="tx1"/>
                </a:solidFill>
              </a:rPr>
              <a:t>--Policy 101 </a:t>
            </a:r>
            <a:r>
              <a:rPr lang="en-US" i="1" dirty="0" smtClean="0">
                <a:solidFill>
                  <a:schemeClr val="tx1"/>
                </a:solidFill>
              </a:rPr>
              <a:t>Policy Governing Policies</a:t>
            </a:r>
            <a:endParaRPr lang="en-US" dirty="0">
              <a:solidFill>
                <a:schemeClr val="tx1"/>
              </a:solidFill>
            </a:endParaRPr>
          </a:p>
        </p:txBody>
      </p:sp>
    </p:spTree>
    <p:extLst>
      <p:ext uri="{BB962C8B-B14F-4D97-AF65-F5344CB8AC3E}">
        <p14:creationId xmlns:p14="http://schemas.microsoft.com/office/powerpoint/2010/main" val="235606408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Straight Connector 20"/>
          <p:cNvCxnSpPr/>
          <p:nvPr/>
        </p:nvCxnSpPr>
        <p:spPr>
          <a:xfrm>
            <a:off x="401061" y="3454481"/>
            <a:ext cx="8307070" cy="0"/>
          </a:xfrm>
          <a:prstGeom prst="line">
            <a:avLst/>
          </a:prstGeom>
          <a:noFill/>
          <a:ln w="34925" cap="flat" cmpd="sng" algn="ctr">
            <a:solidFill>
              <a:schemeClr val="tx2">
                <a:lumMod val="60000"/>
                <a:lumOff val="40000"/>
              </a:schemeClr>
            </a:solidFill>
            <a:prstDash val="solid"/>
          </a:ln>
          <a:effectLst/>
        </p:spPr>
      </p:cxnSp>
      <p:sp>
        <p:nvSpPr>
          <p:cNvPr id="2" name="Title 1"/>
          <p:cNvSpPr>
            <a:spLocks noGrp="1"/>
          </p:cNvSpPr>
          <p:nvPr>
            <p:ph type="title"/>
          </p:nvPr>
        </p:nvSpPr>
        <p:spPr>
          <a:xfrm>
            <a:off x="451444" y="493015"/>
            <a:ext cx="8229600" cy="792162"/>
          </a:xfrm>
        </p:spPr>
        <p:txBody>
          <a:bodyPr/>
          <a:lstStyle/>
          <a:p>
            <a:pPr algn="ctr"/>
            <a:r>
              <a:rPr lang="en-US" dirty="0">
                <a:solidFill>
                  <a:schemeClr val="accent1">
                    <a:lumMod val="75000"/>
                  </a:schemeClr>
                </a:solidFill>
              </a:rPr>
              <a:t>Shared Governance at UVU</a:t>
            </a:r>
          </a:p>
        </p:txBody>
      </p:sp>
      <p:sp>
        <p:nvSpPr>
          <p:cNvPr id="4" name="Flowchart: Process 3"/>
          <p:cNvSpPr/>
          <p:nvPr/>
        </p:nvSpPr>
        <p:spPr>
          <a:xfrm>
            <a:off x="3607752" y="1298402"/>
            <a:ext cx="2323118" cy="581025"/>
          </a:xfrm>
          <a:prstGeom prst="flowChartProcess">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1200" dirty="0">
                <a:effectLst/>
                <a:latin typeface="Times New Roman"/>
                <a:ea typeface="Calibri"/>
                <a:cs typeface="Times New Roman"/>
              </a:rPr>
              <a:t>Utah Board of Regents</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dirty="0">
                <a:effectLst/>
                <a:latin typeface="Calibri"/>
                <a:ea typeface="Calibri"/>
                <a:cs typeface="Times New Roman"/>
              </a:rPr>
              <a:t> </a:t>
            </a:r>
          </a:p>
        </p:txBody>
      </p:sp>
      <p:sp>
        <p:nvSpPr>
          <p:cNvPr id="5" name="Flowchart: Process 4"/>
          <p:cNvSpPr/>
          <p:nvPr/>
        </p:nvSpPr>
        <p:spPr>
          <a:xfrm>
            <a:off x="3565773" y="2269358"/>
            <a:ext cx="2386330" cy="557530"/>
          </a:xfrm>
          <a:prstGeom prst="flowChartProcess">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1200" dirty="0">
                <a:effectLst/>
                <a:latin typeface="Times New Roman"/>
                <a:ea typeface="Calibri"/>
                <a:cs typeface="Times New Roman"/>
              </a:rPr>
              <a:t>UVU Board of Trustees</a:t>
            </a:r>
            <a:endParaRPr lang="en-US" sz="1100" dirty="0">
              <a:effectLst/>
              <a:latin typeface="Calibri"/>
              <a:ea typeface="Calibri"/>
              <a:cs typeface="Times New Roman"/>
            </a:endParaRPr>
          </a:p>
          <a:p>
            <a:pPr marL="0" marR="0" algn="ctr">
              <a:lnSpc>
                <a:spcPct val="115000"/>
              </a:lnSpc>
              <a:spcBef>
                <a:spcPts val="0"/>
              </a:spcBef>
              <a:spcAft>
                <a:spcPts val="1000"/>
              </a:spcAft>
            </a:pPr>
            <a:r>
              <a:rPr lang="en-US" sz="1100" dirty="0">
                <a:effectLst/>
                <a:latin typeface="Calibri"/>
                <a:ea typeface="Calibri"/>
                <a:cs typeface="Times New Roman"/>
              </a:rPr>
              <a:t> </a:t>
            </a:r>
          </a:p>
        </p:txBody>
      </p:sp>
      <p:sp>
        <p:nvSpPr>
          <p:cNvPr id="6" name="Flowchart: Process 5"/>
          <p:cNvSpPr/>
          <p:nvPr/>
        </p:nvSpPr>
        <p:spPr>
          <a:xfrm>
            <a:off x="3511163" y="3163969"/>
            <a:ext cx="2440940" cy="581025"/>
          </a:xfrm>
          <a:prstGeom prst="flowChartProcess">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100" dirty="0">
                <a:effectLst/>
                <a:latin typeface="Times New Roman"/>
                <a:ea typeface="Calibri"/>
                <a:cs typeface="Times New Roman"/>
              </a:rPr>
              <a:t>President</a:t>
            </a:r>
            <a:endParaRPr lang="en-US" sz="1100" dirty="0">
              <a:effectLst/>
              <a:latin typeface="Calibri"/>
              <a:ea typeface="Calibri"/>
              <a:cs typeface="Times New Roman"/>
            </a:endParaRPr>
          </a:p>
        </p:txBody>
      </p:sp>
      <p:sp>
        <p:nvSpPr>
          <p:cNvPr id="7" name="Flowchart: Process 6"/>
          <p:cNvSpPr/>
          <p:nvPr/>
        </p:nvSpPr>
        <p:spPr>
          <a:xfrm>
            <a:off x="774700" y="5499377"/>
            <a:ext cx="1945005" cy="464820"/>
          </a:xfrm>
          <a:prstGeom prst="flowChartProcess">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100" dirty="0">
                <a:effectLst/>
                <a:latin typeface="Times New Roman"/>
                <a:ea typeface="Calibri"/>
                <a:cs typeface="Times New Roman"/>
              </a:rPr>
              <a:t>Staff Employee </a:t>
            </a:r>
            <a:br>
              <a:rPr lang="en-US" sz="1100" dirty="0">
                <a:effectLst/>
                <a:latin typeface="Times New Roman"/>
                <a:ea typeface="Calibri"/>
                <a:cs typeface="Times New Roman"/>
              </a:rPr>
            </a:br>
            <a:r>
              <a:rPr lang="en-US" sz="1100" dirty="0" smtClean="0">
                <a:effectLst/>
                <a:latin typeface="Times New Roman"/>
                <a:ea typeface="Calibri"/>
                <a:cs typeface="Times New Roman"/>
              </a:rPr>
              <a:t>Association (PACE)</a:t>
            </a:r>
            <a:endParaRPr lang="en-US" sz="1100" dirty="0">
              <a:effectLst/>
              <a:latin typeface="Calibri"/>
              <a:ea typeface="Calibri"/>
              <a:cs typeface="Times New Roman"/>
            </a:endParaRPr>
          </a:p>
        </p:txBody>
      </p:sp>
      <p:sp>
        <p:nvSpPr>
          <p:cNvPr id="8" name="Flowchart: Process 7"/>
          <p:cNvSpPr/>
          <p:nvPr/>
        </p:nvSpPr>
        <p:spPr>
          <a:xfrm>
            <a:off x="3544540" y="4288965"/>
            <a:ext cx="2386330" cy="379095"/>
          </a:xfrm>
          <a:prstGeom prst="flowChartProcess">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100" dirty="0">
                <a:effectLst/>
                <a:latin typeface="Times New Roman"/>
                <a:ea typeface="Calibri"/>
                <a:cs typeface="Times New Roman"/>
              </a:rPr>
              <a:t>President’s Council</a:t>
            </a:r>
            <a:endParaRPr lang="en-US" sz="1100" dirty="0">
              <a:effectLst/>
              <a:latin typeface="Calibri"/>
              <a:ea typeface="Calibri"/>
              <a:cs typeface="Times New Roman"/>
            </a:endParaRPr>
          </a:p>
        </p:txBody>
      </p:sp>
      <p:sp>
        <p:nvSpPr>
          <p:cNvPr id="9" name="Flowchart: Process 8"/>
          <p:cNvSpPr/>
          <p:nvPr/>
        </p:nvSpPr>
        <p:spPr>
          <a:xfrm>
            <a:off x="3025453" y="5523069"/>
            <a:ext cx="1340485" cy="441128"/>
          </a:xfrm>
          <a:prstGeom prst="flowChartProcess">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100" dirty="0">
                <a:effectLst/>
                <a:latin typeface="Times New Roman"/>
                <a:ea typeface="Calibri"/>
                <a:cs typeface="Times New Roman"/>
              </a:rPr>
              <a:t>Faculty </a:t>
            </a:r>
            <a:br>
              <a:rPr lang="en-US" sz="1100" dirty="0">
                <a:effectLst/>
                <a:latin typeface="Times New Roman"/>
                <a:ea typeface="Calibri"/>
                <a:cs typeface="Times New Roman"/>
              </a:rPr>
            </a:br>
            <a:r>
              <a:rPr lang="en-US" sz="1100" dirty="0">
                <a:effectLst/>
                <a:latin typeface="Times New Roman"/>
                <a:ea typeface="Calibri"/>
                <a:cs typeface="Times New Roman"/>
              </a:rPr>
              <a:t>Senate</a:t>
            </a:r>
            <a:endParaRPr lang="en-US" sz="1100" dirty="0">
              <a:effectLst/>
              <a:latin typeface="Calibri"/>
              <a:ea typeface="Calibri"/>
              <a:cs typeface="Times New Roman"/>
            </a:endParaRPr>
          </a:p>
        </p:txBody>
      </p:sp>
      <p:sp>
        <p:nvSpPr>
          <p:cNvPr id="10" name="Flowchart: Process 9"/>
          <p:cNvSpPr/>
          <p:nvPr/>
        </p:nvSpPr>
        <p:spPr>
          <a:xfrm>
            <a:off x="6599237" y="5523069"/>
            <a:ext cx="1282633" cy="518795"/>
          </a:xfrm>
          <a:prstGeom prst="flowChartProcess">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100" dirty="0">
                <a:effectLst/>
                <a:latin typeface="Times New Roman"/>
                <a:ea typeface="Calibri"/>
                <a:cs typeface="Times New Roman"/>
              </a:rPr>
              <a:t>Student </a:t>
            </a:r>
            <a:br>
              <a:rPr lang="en-US" sz="1100" dirty="0">
                <a:effectLst/>
                <a:latin typeface="Times New Roman"/>
                <a:ea typeface="Calibri"/>
                <a:cs typeface="Times New Roman"/>
              </a:rPr>
            </a:br>
            <a:r>
              <a:rPr lang="en-US" sz="1100" dirty="0" smtClean="0">
                <a:effectLst/>
                <a:latin typeface="Times New Roman"/>
                <a:ea typeface="Calibri"/>
                <a:cs typeface="Times New Roman"/>
              </a:rPr>
              <a:t>Government (UVUSA)</a:t>
            </a:r>
            <a:endParaRPr lang="en-US" sz="1100" dirty="0">
              <a:effectLst/>
              <a:latin typeface="Calibri"/>
              <a:ea typeface="Calibri"/>
              <a:cs typeface="Times New Roman"/>
            </a:endParaRPr>
          </a:p>
        </p:txBody>
      </p:sp>
      <p:sp>
        <p:nvSpPr>
          <p:cNvPr id="11" name="Down Arrow 10"/>
          <p:cNvSpPr/>
          <p:nvPr/>
        </p:nvSpPr>
        <p:spPr>
          <a:xfrm>
            <a:off x="4439115" y="1921283"/>
            <a:ext cx="426085" cy="301625"/>
          </a:xfrm>
          <a:prstGeom prst="downArrow">
            <a:avLst/>
          </a:prstGeom>
          <a:solidFill>
            <a:schemeClr val="tx2">
              <a:lumMod val="60000"/>
              <a:lumOff val="40000"/>
            </a:schemeClr>
          </a:solidFill>
          <a:ln w="25400" cap="flat" cmpd="sng" algn="ctr">
            <a:solidFill>
              <a:schemeClr val="tx2">
                <a:lumMod val="60000"/>
                <a:lumOff val="40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2" name="Down Arrow 11"/>
          <p:cNvSpPr/>
          <p:nvPr/>
        </p:nvSpPr>
        <p:spPr>
          <a:xfrm>
            <a:off x="4431589" y="2842959"/>
            <a:ext cx="426085" cy="301625"/>
          </a:xfrm>
          <a:prstGeom prst="downArrow">
            <a:avLst/>
          </a:prstGeom>
          <a:solidFill>
            <a:schemeClr val="tx2">
              <a:lumMod val="60000"/>
              <a:lumOff val="40000"/>
            </a:schemeClr>
          </a:solidFill>
          <a:ln w="25400" cap="flat" cmpd="sng" algn="ctr">
            <a:solidFill>
              <a:schemeClr val="tx2">
                <a:lumMod val="60000"/>
                <a:lumOff val="40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3" name="Left-Right Arrow 12"/>
          <p:cNvSpPr/>
          <p:nvPr/>
        </p:nvSpPr>
        <p:spPr>
          <a:xfrm rot="18826212">
            <a:off x="1798227" y="4855937"/>
            <a:ext cx="821055" cy="410210"/>
          </a:xfrm>
          <a:prstGeom prst="leftRightArrow">
            <a:avLst/>
          </a:prstGeom>
          <a:solidFill>
            <a:schemeClr val="tx2">
              <a:lumMod val="60000"/>
              <a:lumOff val="40000"/>
            </a:schemeClr>
          </a:solidFill>
          <a:ln w="25400" cap="flat" cmpd="sng" algn="ctr">
            <a:solidFill>
              <a:schemeClr val="tx2">
                <a:lumMod val="60000"/>
                <a:lumOff val="40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4" name="Left-Right Arrow 13"/>
          <p:cNvSpPr/>
          <p:nvPr/>
        </p:nvSpPr>
        <p:spPr>
          <a:xfrm rot="18090101">
            <a:off x="3314619" y="4845920"/>
            <a:ext cx="821055" cy="410210"/>
          </a:xfrm>
          <a:prstGeom prst="leftRightArrow">
            <a:avLst/>
          </a:prstGeom>
          <a:solidFill>
            <a:schemeClr val="tx2">
              <a:lumMod val="60000"/>
              <a:lumOff val="40000"/>
            </a:schemeClr>
          </a:solidFill>
          <a:ln w="25400" cap="flat" cmpd="sng" algn="ctr">
            <a:solidFill>
              <a:schemeClr val="tx2">
                <a:lumMod val="60000"/>
                <a:lumOff val="40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5" name="Flowchart: Process 14"/>
          <p:cNvSpPr/>
          <p:nvPr/>
        </p:nvSpPr>
        <p:spPr>
          <a:xfrm>
            <a:off x="4615180" y="5508223"/>
            <a:ext cx="1689100" cy="480060"/>
          </a:xfrm>
          <a:prstGeom prst="flowChartProcess">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100" dirty="0">
                <a:effectLst/>
                <a:latin typeface="Times New Roman"/>
                <a:ea typeface="Calibri"/>
                <a:cs typeface="Times New Roman"/>
              </a:rPr>
              <a:t>Academic Affairs </a:t>
            </a:r>
            <a:br>
              <a:rPr lang="en-US" sz="1100" dirty="0">
                <a:effectLst/>
                <a:latin typeface="Times New Roman"/>
                <a:ea typeface="Calibri"/>
                <a:cs typeface="Times New Roman"/>
              </a:rPr>
            </a:br>
            <a:r>
              <a:rPr lang="en-US" sz="1100" dirty="0">
                <a:effectLst/>
                <a:latin typeface="Times New Roman"/>
                <a:ea typeface="Calibri"/>
                <a:cs typeface="Times New Roman"/>
              </a:rPr>
              <a:t>(Deans) Council</a:t>
            </a:r>
            <a:endParaRPr lang="en-US" sz="1100" dirty="0">
              <a:effectLst/>
              <a:latin typeface="Calibri"/>
              <a:ea typeface="Calibri"/>
              <a:cs typeface="Times New Roman"/>
            </a:endParaRPr>
          </a:p>
        </p:txBody>
      </p:sp>
      <p:sp>
        <p:nvSpPr>
          <p:cNvPr id="16" name="Left-Right Arrow 15"/>
          <p:cNvSpPr/>
          <p:nvPr/>
        </p:nvSpPr>
        <p:spPr>
          <a:xfrm rot="3180579">
            <a:off x="5030697" y="4868912"/>
            <a:ext cx="821055" cy="410210"/>
          </a:xfrm>
          <a:prstGeom prst="leftRightArrow">
            <a:avLst/>
          </a:prstGeom>
          <a:solidFill>
            <a:schemeClr val="tx2">
              <a:lumMod val="60000"/>
              <a:lumOff val="40000"/>
            </a:schemeClr>
          </a:solidFill>
          <a:ln w="25400" cap="flat" cmpd="sng" algn="ctr">
            <a:solidFill>
              <a:schemeClr val="tx2">
                <a:lumMod val="60000"/>
                <a:lumOff val="40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7" name="Flowchart: Alternate Process 16"/>
          <p:cNvSpPr/>
          <p:nvPr/>
        </p:nvSpPr>
        <p:spPr>
          <a:xfrm>
            <a:off x="888531" y="2450684"/>
            <a:ext cx="1595755" cy="643255"/>
          </a:xfrm>
          <a:prstGeom prst="flowChartAlternateProcess">
            <a:avLst/>
          </a:prstGeom>
          <a:solidFill>
            <a:schemeClr val="tx2">
              <a:lumMod val="60000"/>
              <a:lumOff val="40000"/>
            </a:schemeClr>
          </a:solidFill>
          <a:ln w="25400" cap="flat" cmpd="sng" algn="ctr">
            <a:solidFill>
              <a:schemeClr val="tx2">
                <a:lumMod val="60000"/>
                <a:lumOff val="40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100" dirty="0" smtClean="0">
                <a:solidFill>
                  <a:srgbClr val="000000"/>
                </a:solidFill>
                <a:effectLst/>
                <a:latin typeface="Calibri"/>
                <a:ea typeface="Calibri"/>
                <a:cs typeface="Times New Roman"/>
              </a:rPr>
              <a:t>Roles and  authority set </a:t>
            </a:r>
            <a:r>
              <a:rPr lang="en-US" sz="1100" dirty="0">
                <a:solidFill>
                  <a:srgbClr val="000000"/>
                </a:solidFill>
                <a:effectLst/>
                <a:latin typeface="Calibri"/>
                <a:ea typeface="Calibri"/>
                <a:cs typeface="Times New Roman"/>
              </a:rPr>
              <a:t>forth and governed by Utah state law</a:t>
            </a:r>
            <a:endParaRPr lang="en-US" sz="1100" dirty="0">
              <a:effectLst/>
              <a:latin typeface="Calibri"/>
              <a:ea typeface="Calibri"/>
              <a:cs typeface="Times New Roman"/>
            </a:endParaRPr>
          </a:p>
        </p:txBody>
      </p:sp>
      <p:sp>
        <p:nvSpPr>
          <p:cNvPr id="18" name="Flowchart: Alternate Process 17"/>
          <p:cNvSpPr/>
          <p:nvPr/>
        </p:nvSpPr>
        <p:spPr>
          <a:xfrm>
            <a:off x="888532" y="3950571"/>
            <a:ext cx="1595755" cy="717489"/>
          </a:xfrm>
          <a:prstGeom prst="flowChartAlternateProcess">
            <a:avLst/>
          </a:prstGeom>
          <a:solidFill>
            <a:schemeClr val="tx2">
              <a:lumMod val="60000"/>
              <a:lumOff val="40000"/>
            </a:schemeClr>
          </a:solidFill>
          <a:ln w="25400" cap="flat" cmpd="sng" algn="ctr">
            <a:solidFill>
              <a:schemeClr val="tx2">
                <a:lumMod val="60000"/>
                <a:lumOff val="40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1000"/>
              </a:spcAft>
            </a:pPr>
            <a:r>
              <a:rPr lang="en-US" sz="1100" dirty="0" smtClean="0">
                <a:effectLst/>
                <a:latin typeface="Calibri"/>
                <a:ea typeface="Calibri"/>
                <a:cs typeface="Times New Roman"/>
              </a:rPr>
              <a:t>Roles and authority </a:t>
            </a:r>
            <a:r>
              <a:rPr lang="en-US" sz="1100" dirty="0" smtClean="0">
                <a:latin typeface="Calibri"/>
                <a:ea typeface="Calibri"/>
                <a:cs typeface="Times New Roman"/>
              </a:rPr>
              <a:t>set </a:t>
            </a:r>
            <a:r>
              <a:rPr lang="en-US" sz="1100" dirty="0" smtClean="0">
                <a:effectLst/>
                <a:latin typeface="Calibri"/>
                <a:ea typeface="Calibri"/>
                <a:cs typeface="Times New Roman"/>
              </a:rPr>
              <a:t>forth </a:t>
            </a:r>
            <a:r>
              <a:rPr lang="en-US" sz="1100" dirty="0">
                <a:effectLst/>
                <a:latin typeface="Calibri"/>
                <a:ea typeface="Calibri"/>
                <a:cs typeface="Times New Roman"/>
              </a:rPr>
              <a:t>and governed by UVU policy </a:t>
            </a:r>
            <a:r>
              <a:rPr lang="en-US" sz="1100" dirty="0" smtClean="0">
                <a:effectLst/>
                <a:latin typeface="Calibri"/>
                <a:ea typeface="Calibri"/>
                <a:cs typeface="Times New Roman"/>
              </a:rPr>
              <a:t>and practice</a:t>
            </a:r>
            <a:endParaRPr lang="en-US" sz="1100" dirty="0">
              <a:effectLst/>
              <a:latin typeface="Calibri"/>
              <a:ea typeface="Calibri"/>
              <a:cs typeface="Times New Roman"/>
            </a:endParaRPr>
          </a:p>
        </p:txBody>
      </p:sp>
      <p:sp>
        <p:nvSpPr>
          <p:cNvPr id="20" name="Left-Right Arrow 19"/>
          <p:cNvSpPr/>
          <p:nvPr/>
        </p:nvSpPr>
        <p:spPr>
          <a:xfrm rot="3180579">
            <a:off x="6625797" y="4879386"/>
            <a:ext cx="821055" cy="410210"/>
          </a:xfrm>
          <a:prstGeom prst="leftRightArrow">
            <a:avLst/>
          </a:prstGeom>
          <a:solidFill>
            <a:schemeClr val="tx2">
              <a:lumMod val="60000"/>
              <a:lumOff val="40000"/>
            </a:schemeClr>
          </a:solidFill>
          <a:ln w="25400" cap="flat" cmpd="sng" algn="ctr">
            <a:solidFill>
              <a:schemeClr val="tx2">
                <a:lumMod val="60000"/>
                <a:lumOff val="40000"/>
              </a:scheme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3" name="Up-Down Arrow 2"/>
          <p:cNvSpPr/>
          <p:nvPr/>
        </p:nvSpPr>
        <p:spPr>
          <a:xfrm>
            <a:off x="4500618" y="3744994"/>
            <a:ext cx="303077" cy="543971"/>
          </a:xfrm>
          <a:prstGeom prst="up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35535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anim calcmode="lin" valueType="num">
                                      <p:cBhvr>
                                        <p:cTn id="18" dur="1000" fill="hold"/>
                                        <p:tgtEl>
                                          <p:spTgt spid="11"/>
                                        </p:tgtEl>
                                        <p:attrNameLst>
                                          <p:attrName>ppt_x</p:attrName>
                                        </p:attrNameLst>
                                      </p:cBhvr>
                                      <p:tavLst>
                                        <p:tav tm="0">
                                          <p:val>
                                            <p:strVal val="#ppt_x"/>
                                          </p:val>
                                        </p:tav>
                                        <p:tav tm="100000">
                                          <p:val>
                                            <p:strVal val="#ppt_x"/>
                                          </p:val>
                                        </p:tav>
                                      </p:tavLst>
                                    </p:anim>
                                    <p:anim calcmode="lin" valueType="num">
                                      <p:cBhvr>
                                        <p:cTn id="19" dur="1000" fill="hold"/>
                                        <p:tgtEl>
                                          <p:spTgt spid="11"/>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1000"/>
                                        <p:tgtEl>
                                          <p:spTgt spid="6"/>
                                        </p:tgtEl>
                                      </p:cBhvr>
                                    </p:animEffect>
                                    <p:anim calcmode="lin" valueType="num">
                                      <p:cBhvr>
                                        <p:cTn id="35" dur="1000" fill="hold"/>
                                        <p:tgtEl>
                                          <p:spTgt spid="6"/>
                                        </p:tgtEl>
                                        <p:attrNameLst>
                                          <p:attrName>ppt_x</p:attrName>
                                        </p:attrNameLst>
                                      </p:cBhvr>
                                      <p:tavLst>
                                        <p:tav tm="0">
                                          <p:val>
                                            <p:strVal val="#ppt_x"/>
                                          </p:val>
                                        </p:tav>
                                        <p:tav tm="100000">
                                          <p:val>
                                            <p:strVal val="#ppt_x"/>
                                          </p:val>
                                        </p:tav>
                                      </p:tavLst>
                                    </p:anim>
                                    <p:anim calcmode="lin" valueType="num">
                                      <p:cBhvr>
                                        <p:cTn id="3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fade">
                                      <p:cBhvr>
                                        <p:cTn id="41" dur="1000"/>
                                        <p:tgtEl>
                                          <p:spTgt spid="3"/>
                                        </p:tgtEl>
                                      </p:cBhvr>
                                    </p:animEffect>
                                    <p:anim calcmode="lin" valueType="num">
                                      <p:cBhvr>
                                        <p:cTn id="42" dur="1000" fill="hold"/>
                                        <p:tgtEl>
                                          <p:spTgt spid="3"/>
                                        </p:tgtEl>
                                        <p:attrNameLst>
                                          <p:attrName>ppt_x</p:attrName>
                                        </p:attrNameLst>
                                      </p:cBhvr>
                                      <p:tavLst>
                                        <p:tav tm="0">
                                          <p:val>
                                            <p:strVal val="#ppt_x"/>
                                          </p:val>
                                        </p:tav>
                                        <p:tav tm="100000">
                                          <p:val>
                                            <p:strVal val="#ppt_x"/>
                                          </p:val>
                                        </p:tav>
                                      </p:tavLst>
                                    </p:anim>
                                    <p:anim calcmode="lin" valueType="num">
                                      <p:cBhvr>
                                        <p:cTn id="4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nodeType="click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1000"/>
                                        <p:tgtEl>
                                          <p:spTgt spid="21"/>
                                        </p:tgtEl>
                                      </p:cBhvr>
                                    </p:animEffect>
                                    <p:anim calcmode="lin" valueType="num">
                                      <p:cBhvr>
                                        <p:cTn id="49" dur="1000" fill="hold"/>
                                        <p:tgtEl>
                                          <p:spTgt spid="21"/>
                                        </p:tgtEl>
                                        <p:attrNameLst>
                                          <p:attrName>ppt_x</p:attrName>
                                        </p:attrNameLst>
                                      </p:cBhvr>
                                      <p:tavLst>
                                        <p:tav tm="0">
                                          <p:val>
                                            <p:strVal val="#ppt_x"/>
                                          </p:val>
                                        </p:tav>
                                        <p:tav tm="100000">
                                          <p:val>
                                            <p:strVal val="#ppt_x"/>
                                          </p:val>
                                        </p:tav>
                                      </p:tavLst>
                                    </p:anim>
                                    <p:anim calcmode="lin" valueType="num">
                                      <p:cBhvr>
                                        <p:cTn id="50"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fade">
                                      <p:cBhvr>
                                        <p:cTn id="55" dur="1000"/>
                                        <p:tgtEl>
                                          <p:spTgt spid="18"/>
                                        </p:tgtEl>
                                      </p:cBhvr>
                                    </p:animEffect>
                                    <p:anim calcmode="lin" valueType="num">
                                      <p:cBhvr>
                                        <p:cTn id="56" dur="1000" fill="hold"/>
                                        <p:tgtEl>
                                          <p:spTgt spid="18"/>
                                        </p:tgtEl>
                                        <p:attrNameLst>
                                          <p:attrName>ppt_x</p:attrName>
                                        </p:attrNameLst>
                                      </p:cBhvr>
                                      <p:tavLst>
                                        <p:tav tm="0">
                                          <p:val>
                                            <p:strVal val="#ppt_x"/>
                                          </p:val>
                                        </p:tav>
                                        <p:tav tm="100000">
                                          <p:val>
                                            <p:strVal val="#ppt_x"/>
                                          </p:val>
                                        </p:tav>
                                      </p:tavLst>
                                    </p:anim>
                                    <p:anim calcmode="lin" valueType="num">
                                      <p:cBhvr>
                                        <p:cTn id="5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7" presetClass="entr" presetSubtype="0" fill="hold" grpId="0" nodeType="click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fade">
                                      <p:cBhvr>
                                        <p:cTn id="62" dur="1000"/>
                                        <p:tgtEl>
                                          <p:spTgt spid="8"/>
                                        </p:tgtEl>
                                      </p:cBhvr>
                                    </p:animEffect>
                                    <p:anim calcmode="lin" valueType="num">
                                      <p:cBhvr>
                                        <p:cTn id="63" dur="1000" fill="hold"/>
                                        <p:tgtEl>
                                          <p:spTgt spid="8"/>
                                        </p:tgtEl>
                                        <p:attrNameLst>
                                          <p:attrName>ppt_x</p:attrName>
                                        </p:attrNameLst>
                                      </p:cBhvr>
                                      <p:tavLst>
                                        <p:tav tm="0">
                                          <p:val>
                                            <p:strVal val="#ppt_x"/>
                                          </p:val>
                                        </p:tav>
                                        <p:tav tm="100000">
                                          <p:val>
                                            <p:strVal val="#ppt_x"/>
                                          </p:val>
                                        </p:tav>
                                      </p:tavLst>
                                    </p:anim>
                                    <p:anim calcmode="lin" valueType="num">
                                      <p:cBhvr>
                                        <p:cTn id="6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13"/>
                                        </p:tgtEl>
                                        <p:attrNameLst>
                                          <p:attrName>style.visibility</p:attrName>
                                        </p:attrNameLst>
                                      </p:cBhvr>
                                      <p:to>
                                        <p:strVal val="visible"/>
                                      </p:to>
                                    </p:set>
                                    <p:animEffect transition="in" filter="fade">
                                      <p:cBhvr>
                                        <p:cTn id="69" dur="1000"/>
                                        <p:tgtEl>
                                          <p:spTgt spid="13"/>
                                        </p:tgtEl>
                                      </p:cBhvr>
                                    </p:animEffect>
                                    <p:anim calcmode="lin" valueType="num">
                                      <p:cBhvr>
                                        <p:cTn id="70" dur="1000" fill="hold"/>
                                        <p:tgtEl>
                                          <p:spTgt spid="13"/>
                                        </p:tgtEl>
                                        <p:attrNameLst>
                                          <p:attrName>ppt_x</p:attrName>
                                        </p:attrNameLst>
                                      </p:cBhvr>
                                      <p:tavLst>
                                        <p:tav tm="0">
                                          <p:val>
                                            <p:strVal val="#ppt_x"/>
                                          </p:val>
                                        </p:tav>
                                        <p:tav tm="100000">
                                          <p:val>
                                            <p:strVal val="#ppt_x"/>
                                          </p:val>
                                        </p:tav>
                                      </p:tavLst>
                                    </p:anim>
                                    <p:anim calcmode="lin" valueType="num">
                                      <p:cBhvr>
                                        <p:cTn id="71" dur="1000" fill="hold"/>
                                        <p:tgtEl>
                                          <p:spTgt spid="13"/>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14"/>
                                        </p:tgtEl>
                                        <p:attrNameLst>
                                          <p:attrName>style.visibility</p:attrName>
                                        </p:attrNameLst>
                                      </p:cBhvr>
                                      <p:to>
                                        <p:strVal val="visible"/>
                                      </p:to>
                                    </p:set>
                                    <p:animEffect transition="in" filter="fade">
                                      <p:cBhvr>
                                        <p:cTn id="74" dur="1000"/>
                                        <p:tgtEl>
                                          <p:spTgt spid="14"/>
                                        </p:tgtEl>
                                      </p:cBhvr>
                                    </p:animEffect>
                                    <p:anim calcmode="lin" valueType="num">
                                      <p:cBhvr>
                                        <p:cTn id="75" dur="1000" fill="hold"/>
                                        <p:tgtEl>
                                          <p:spTgt spid="14"/>
                                        </p:tgtEl>
                                        <p:attrNameLst>
                                          <p:attrName>ppt_x</p:attrName>
                                        </p:attrNameLst>
                                      </p:cBhvr>
                                      <p:tavLst>
                                        <p:tav tm="0">
                                          <p:val>
                                            <p:strVal val="#ppt_x"/>
                                          </p:val>
                                        </p:tav>
                                        <p:tav tm="100000">
                                          <p:val>
                                            <p:strVal val="#ppt_x"/>
                                          </p:val>
                                        </p:tav>
                                      </p:tavLst>
                                    </p:anim>
                                    <p:anim calcmode="lin" valueType="num">
                                      <p:cBhvr>
                                        <p:cTn id="76" dur="1000" fill="hold"/>
                                        <p:tgtEl>
                                          <p:spTgt spid="14"/>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16"/>
                                        </p:tgtEl>
                                        <p:attrNameLst>
                                          <p:attrName>style.visibility</p:attrName>
                                        </p:attrNameLst>
                                      </p:cBhvr>
                                      <p:to>
                                        <p:strVal val="visible"/>
                                      </p:to>
                                    </p:set>
                                    <p:animEffect transition="in" filter="fade">
                                      <p:cBhvr>
                                        <p:cTn id="79" dur="1000"/>
                                        <p:tgtEl>
                                          <p:spTgt spid="16"/>
                                        </p:tgtEl>
                                      </p:cBhvr>
                                    </p:animEffect>
                                    <p:anim calcmode="lin" valueType="num">
                                      <p:cBhvr>
                                        <p:cTn id="80" dur="1000" fill="hold"/>
                                        <p:tgtEl>
                                          <p:spTgt spid="16"/>
                                        </p:tgtEl>
                                        <p:attrNameLst>
                                          <p:attrName>ppt_x</p:attrName>
                                        </p:attrNameLst>
                                      </p:cBhvr>
                                      <p:tavLst>
                                        <p:tav tm="0">
                                          <p:val>
                                            <p:strVal val="#ppt_x"/>
                                          </p:val>
                                        </p:tav>
                                        <p:tav tm="100000">
                                          <p:val>
                                            <p:strVal val="#ppt_x"/>
                                          </p:val>
                                        </p:tav>
                                      </p:tavLst>
                                    </p:anim>
                                    <p:anim calcmode="lin" valueType="num">
                                      <p:cBhvr>
                                        <p:cTn id="81" dur="1000" fill="hold"/>
                                        <p:tgtEl>
                                          <p:spTgt spid="16"/>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20"/>
                                        </p:tgtEl>
                                        <p:attrNameLst>
                                          <p:attrName>style.visibility</p:attrName>
                                        </p:attrNameLst>
                                      </p:cBhvr>
                                      <p:to>
                                        <p:strVal val="visible"/>
                                      </p:to>
                                    </p:set>
                                    <p:animEffect transition="in" filter="fade">
                                      <p:cBhvr>
                                        <p:cTn id="84" dur="1000"/>
                                        <p:tgtEl>
                                          <p:spTgt spid="20"/>
                                        </p:tgtEl>
                                      </p:cBhvr>
                                    </p:animEffect>
                                    <p:anim calcmode="lin" valueType="num">
                                      <p:cBhvr>
                                        <p:cTn id="85" dur="1000" fill="hold"/>
                                        <p:tgtEl>
                                          <p:spTgt spid="20"/>
                                        </p:tgtEl>
                                        <p:attrNameLst>
                                          <p:attrName>ppt_x</p:attrName>
                                        </p:attrNameLst>
                                      </p:cBhvr>
                                      <p:tavLst>
                                        <p:tav tm="0">
                                          <p:val>
                                            <p:strVal val="#ppt_x"/>
                                          </p:val>
                                        </p:tav>
                                        <p:tav tm="100000">
                                          <p:val>
                                            <p:strVal val="#ppt_x"/>
                                          </p:val>
                                        </p:tav>
                                      </p:tavLst>
                                    </p:anim>
                                    <p:anim calcmode="lin" valueType="num">
                                      <p:cBhvr>
                                        <p:cTn id="86"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7"/>
                                        </p:tgtEl>
                                        <p:attrNameLst>
                                          <p:attrName>style.visibility</p:attrName>
                                        </p:attrNameLst>
                                      </p:cBhvr>
                                      <p:to>
                                        <p:strVal val="visible"/>
                                      </p:to>
                                    </p:set>
                                    <p:animEffect transition="in" filter="fade">
                                      <p:cBhvr>
                                        <p:cTn id="91" dur="1000"/>
                                        <p:tgtEl>
                                          <p:spTgt spid="7"/>
                                        </p:tgtEl>
                                      </p:cBhvr>
                                    </p:animEffect>
                                    <p:anim calcmode="lin" valueType="num">
                                      <p:cBhvr>
                                        <p:cTn id="92" dur="1000" fill="hold"/>
                                        <p:tgtEl>
                                          <p:spTgt spid="7"/>
                                        </p:tgtEl>
                                        <p:attrNameLst>
                                          <p:attrName>ppt_x</p:attrName>
                                        </p:attrNameLst>
                                      </p:cBhvr>
                                      <p:tavLst>
                                        <p:tav tm="0">
                                          <p:val>
                                            <p:strVal val="#ppt_x"/>
                                          </p:val>
                                        </p:tav>
                                        <p:tav tm="100000">
                                          <p:val>
                                            <p:strVal val="#ppt_x"/>
                                          </p:val>
                                        </p:tav>
                                      </p:tavLst>
                                    </p:anim>
                                    <p:anim calcmode="lin" valueType="num">
                                      <p:cBhvr>
                                        <p:cTn id="9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9"/>
                                        </p:tgtEl>
                                        <p:attrNameLst>
                                          <p:attrName>style.visibility</p:attrName>
                                        </p:attrNameLst>
                                      </p:cBhvr>
                                      <p:to>
                                        <p:strVal val="visible"/>
                                      </p:to>
                                    </p:set>
                                    <p:animEffect transition="in" filter="fade">
                                      <p:cBhvr>
                                        <p:cTn id="98" dur="1000"/>
                                        <p:tgtEl>
                                          <p:spTgt spid="9"/>
                                        </p:tgtEl>
                                      </p:cBhvr>
                                    </p:animEffect>
                                    <p:anim calcmode="lin" valueType="num">
                                      <p:cBhvr>
                                        <p:cTn id="99" dur="1000" fill="hold"/>
                                        <p:tgtEl>
                                          <p:spTgt spid="9"/>
                                        </p:tgtEl>
                                        <p:attrNameLst>
                                          <p:attrName>ppt_x</p:attrName>
                                        </p:attrNameLst>
                                      </p:cBhvr>
                                      <p:tavLst>
                                        <p:tav tm="0">
                                          <p:val>
                                            <p:strVal val="#ppt_x"/>
                                          </p:val>
                                        </p:tav>
                                        <p:tav tm="100000">
                                          <p:val>
                                            <p:strVal val="#ppt_x"/>
                                          </p:val>
                                        </p:tav>
                                      </p:tavLst>
                                    </p:anim>
                                    <p:anim calcmode="lin" valueType="num">
                                      <p:cBhvr>
                                        <p:cTn id="10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15"/>
                                        </p:tgtEl>
                                        <p:attrNameLst>
                                          <p:attrName>style.visibility</p:attrName>
                                        </p:attrNameLst>
                                      </p:cBhvr>
                                      <p:to>
                                        <p:strVal val="visible"/>
                                      </p:to>
                                    </p:set>
                                    <p:animEffect transition="in" filter="fade">
                                      <p:cBhvr>
                                        <p:cTn id="105" dur="1000"/>
                                        <p:tgtEl>
                                          <p:spTgt spid="15"/>
                                        </p:tgtEl>
                                      </p:cBhvr>
                                    </p:animEffect>
                                    <p:anim calcmode="lin" valueType="num">
                                      <p:cBhvr>
                                        <p:cTn id="106" dur="1000" fill="hold"/>
                                        <p:tgtEl>
                                          <p:spTgt spid="15"/>
                                        </p:tgtEl>
                                        <p:attrNameLst>
                                          <p:attrName>ppt_x</p:attrName>
                                        </p:attrNameLst>
                                      </p:cBhvr>
                                      <p:tavLst>
                                        <p:tav tm="0">
                                          <p:val>
                                            <p:strVal val="#ppt_x"/>
                                          </p:val>
                                        </p:tav>
                                        <p:tav tm="100000">
                                          <p:val>
                                            <p:strVal val="#ppt_x"/>
                                          </p:val>
                                        </p:tav>
                                      </p:tavLst>
                                    </p:anim>
                                    <p:anim calcmode="lin" valueType="num">
                                      <p:cBhvr>
                                        <p:cTn id="10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10"/>
                                        </p:tgtEl>
                                        <p:attrNameLst>
                                          <p:attrName>style.visibility</p:attrName>
                                        </p:attrNameLst>
                                      </p:cBhvr>
                                      <p:to>
                                        <p:strVal val="visible"/>
                                      </p:to>
                                    </p:set>
                                    <p:animEffect transition="in" filter="fade">
                                      <p:cBhvr>
                                        <p:cTn id="112" dur="1000"/>
                                        <p:tgtEl>
                                          <p:spTgt spid="10"/>
                                        </p:tgtEl>
                                      </p:cBhvr>
                                    </p:animEffect>
                                    <p:anim calcmode="lin" valueType="num">
                                      <p:cBhvr>
                                        <p:cTn id="113" dur="1000" fill="hold"/>
                                        <p:tgtEl>
                                          <p:spTgt spid="10"/>
                                        </p:tgtEl>
                                        <p:attrNameLst>
                                          <p:attrName>ppt_x</p:attrName>
                                        </p:attrNameLst>
                                      </p:cBhvr>
                                      <p:tavLst>
                                        <p:tav tm="0">
                                          <p:val>
                                            <p:strVal val="#ppt_x"/>
                                          </p:val>
                                        </p:tav>
                                        <p:tav tm="100000">
                                          <p:val>
                                            <p:strVal val="#ppt_x"/>
                                          </p:val>
                                        </p:tav>
                                      </p:tavLst>
                                    </p:anim>
                                    <p:anim calcmode="lin" valueType="num">
                                      <p:cBhvr>
                                        <p:cTn id="1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20"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728" y="457200"/>
            <a:ext cx="7024744" cy="1143000"/>
          </a:xfrm>
        </p:spPr>
        <p:txBody>
          <a:bodyPr/>
          <a:lstStyle/>
          <a:p>
            <a:pPr algn="ctr"/>
            <a:r>
              <a:rPr lang="en-US" dirty="0" smtClean="0">
                <a:solidFill>
                  <a:schemeClr val="accent1">
                    <a:lumMod val="75000"/>
                  </a:schemeClr>
                </a:solidFill>
              </a:rPr>
              <a:t>Role of the Policy Office</a:t>
            </a:r>
            <a:endParaRPr lang="en-US" dirty="0">
              <a:solidFill>
                <a:schemeClr val="accent1">
                  <a:lumMod val="75000"/>
                </a:schemeClr>
              </a:solidFill>
            </a:endParaRPr>
          </a:p>
        </p:txBody>
      </p:sp>
      <p:sp>
        <p:nvSpPr>
          <p:cNvPr id="3" name="Content Placeholder 2"/>
          <p:cNvSpPr>
            <a:spLocks noGrp="1"/>
          </p:cNvSpPr>
          <p:nvPr>
            <p:ph idx="1"/>
          </p:nvPr>
        </p:nvSpPr>
        <p:spPr>
          <a:xfrm>
            <a:off x="762000" y="1600200"/>
            <a:ext cx="7696200" cy="4572000"/>
          </a:xfrm>
        </p:spPr>
        <p:txBody>
          <a:bodyPr>
            <a:normAutofit fontScale="85000" lnSpcReduction="20000"/>
          </a:bodyPr>
          <a:lstStyle/>
          <a:p>
            <a:pPr marL="68580" indent="0">
              <a:buNone/>
            </a:pPr>
            <a:r>
              <a:rPr lang="en-US" dirty="0" smtClean="0"/>
              <a:t>The Policy </a:t>
            </a:r>
            <a:r>
              <a:rPr lang="en-US" dirty="0"/>
              <a:t>Office, which reports </a:t>
            </a:r>
            <a:r>
              <a:rPr lang="en-US" dirty="0" smtClean="0"/>
              <a:t>the Vice President of Budget, </a:t>
            </a:r>
            <a:r>
              <a:rPr lang="en-US" dirty="0" smtClean="0"/>
              <a:t>Planning, and Human Resources (who is a </a:t>
            </a:r>
            <a:r>
              <a:rPr lang="en-US" dirty="0" smtClean="0"/>
              <a:t> </a:t>
            </a:r>
            <a:r>
              <a:rPr lang="en-US" dirty="0"/>
              <a:t>member of President’s </a:t>
            </a:r>
            <a:r>
              <a:rPr lang="en-US" dirty="0" smtClean="0"/>
              <a:t>Council), </a:t>
            </a:r>
            <a:r>
              <a:rPr lang="en-US" dirty="0"/>
              <a:t>was established to: </a:t>
            </a:r>
          </a:p>
          <a:p>
            <a:r>
              <a:rPr lang="en-US" dirty="0"/>
              <a:t>Facilitate the policy development process.</a:t>
            </a:r>
          </a:p>
          <a:p>
            <a:r>
              <a:rPr lang="en-US" dirty="0"/>
              <a:t>Ensure compliance with UVU Policy 101 </a:t>
            </a:r>
            <a:r>
              <a:rPr lang="en-US" i="1" dirty="0"/>
              <a:t>Policy </a:t>
            </a:r>
            <a:r>
              <a:rPr lang="en-US" i="1" dirty="0" smtClean="0"/>
              <a:t>Governing Policies and Procedures.</a:t>
            </a:r>
            <a:endParaRPr lang="en-US" i="1" dirty="0"/>
          </a:p>
          <a:p>
            <a:r>
              <a:rPr lang="en-US" dirty="0" smtClean="0"/>
              <a:t>Ensure </a:t>
            </a:r>
            <a:r>
              <a:rPr lang="en-US" dirty="0"/>
              <a:t>editorial quality and </a:t>
            </a:r>
            <a:r>
              <a:rPr lang="en-US" dirty="0" smtClean="0"/>
              <a:t>develop </a:t>
            </a:r>
            <a:r>
              <a:rPr lang="en-US" dirty="0"/>
              <a:t>style guidelines</a:t>
            </a:r>
            <a:r>
              <a:rPr lang="en-US" dirty="0" smtClean="0"/>
              <a:t>.</a:t>
            </a:r>
          </a:p>
          <a:p>
            <a:r>
              <a:rPr lang="en-US" dirty="0" smtClean="0"/>
              <a:t>Conduct policy </a:t>
            </a:r>
            <a:r>
              <a:rPr lang="en-US" dirty="0" smtClean="0"/>
              <a:t>research as needed.</a:t>
            </a:r>
            <a:endParaRPr lang="en-US" dirty="0" smtClean="0"/>
          </a:p>
          <a:p>
            <a:r>
              <a:rPr lang="en-US" dirty="0" smtClean="0"/>
              <a:t>Maintain </a:t>
            </a:r>
            <a:r>
              <a:rPr lang="en-US" dirty="0" smtClean="0"/>
              <a:t>a glossary </a:t>
            </a:r>
            <a:r>
              <a:rPr lang="en-US" dirty="0" smtClean="0"/>
              <a:t>of standard definitions across all policies.</a:t>
            </a:r>
            <a:endParaRPr lang="en-US" dirty="0"/>
          </a:p>
          <a:p>
            <a:r>
              <a:rPr lang="en-US" dirty="0" smtClean="0"/>
              <a:t>Maintain </a:t>
            </a:r>
            <a:r>
              <a:rPr lang="en-US" dirty="0" smtClean="0"/>
              <a:t>the online </a:t>
            </a:r>
            <a:r>
              <a:rPr lang="en-US" dirty="0"/>
              <a:t>policy system. </a:t>
            </a:r>
            <a:endParaRPr lang="en-US" dirty="0" smtClean="0"/>
          </a:p>
          <a:p>
            <a:r>
              <a:rPr lang="en-US" dirty="0" smtClean="0"/>
              <a:t>Coordinate policy needs assessment and review with President’s Council, the Office of General Council, Risk Management, Internal Audit, and the new Policy Coordinator Committee. </a:t>
            </a:r>
            <a:endParaRPr lang="en-US" dirty="0"/>
          </a:p>
          <a:p>
            <a:endParaRPr lang="en-US" dirty="0"/>
          </a:p>
        </p:txBody>
      </p:sp>
    </p:spTree>
    <p:extLst>
      <p:ext uri="{BB962C8B-B14F-4D97-AF65-F5344CB8AC3E}">
        <p14:creationId xmlns:p14="http://schemas.microsoft.com/office/powerpoint/2010/main" val="35781612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 calcmode="lin" valueType="num">
                                      <p:cBhvr additive="base">
                                        <p:cTn id="4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48400" y="3429000"/>
            <a:ext cx="2171700" cy="2171700"/>
          </a:xfrm>
          <a:prstGeom prst="rect">
            <a:avLst/>
          </a:prstGeom>
        </p:spPr>
      </p:pic>
      <p:sp>
        <p:nvSpPr>
          <p:cNvPr id="2" name="Title 1"/>
          <p:cNvSpPr>
            <a:spLocks noGrp="1"/>
          </p:cNvSpPr>
          <p:nvPr>
            <p:ph type="title"/>
          </p:nvPr>
        </p:nvSpPr>
        <p:spPr>
          <a:xfrm>
            <a:off x="990600" y="762000"/>
            <a:ext cx="7024744" cy="799064"/>
          </a:xfrm>
        </p:spPr>
        <p:txBody>
          <a:bodyPr>
            <a:normAutofit/>
          </a:bodyPr>
          <a:lstStyle/>
          <a:p>
            <a:pPr algn="ctr"/>
            <a:r>
              <a:rPr lang="en-US" dirty="0" smtClean="0">
                <a:solidFill>
                  <a:schemeClr val="accent1">
                    <a:lumMod val="75000"/>
                  </a:schemeClr>
                </a:solidFill>
              </a:rPr>
              <a:t>One Policy to Rule Them . . </a:t>
            </a:r>
            <a:endParaRPr lang="en-US" dirty="0">
              <a:solidFill>
                <a:schemeClr val="accent1">
                  <a:lumMod val="75000"/>
                </a:schemeClr>
              </a:solidFill>
            </a:endParaRPr>
          </a:p>
        </p:txBody>
      </p:sp>
      <p:sp>
        <p:nvSpPr>
          <p:cNvPr id="3" name="Content Placeholder 2"/>
          <p:cNvSpPr>
            <a:spLocks noGrp="1"/>
          </p:cNvSpPr>
          <p:nvPr>
            <p:ph idx="1"/>
          </p:nvPr>
        </p:nvSpPr>
        <p:spPr>
          <a:xfrm>
            <a:off x="1043493" y="1828800"/>
            <a:ext cx="5204908" cy="4343400"/>
          </a:xfrm>
        </p:spPr>
        <p:txBody>
          <a:bodyPr>
            <a:normAutofit fontScale="92500" lnSpcReduction="10000"/>
          </a:bodyPr>
          <a:lstStyle/>
          <a:p>
            <a:pPr marL="68580" indent="0">
              <a:buNone/>
            </a:pPr>
            <a:r>
              <a:rPr lang="en-US" dirty="0" smtClean="0"/>
              <a:t>Policy </a:t>
            </a:r>
            <a:r>
              <a:rPr lang="en-US" dirty="0"/>
              <a:t>101 </a:t>
            </a:r>
            <a:r>
              <a:rPr lang="en-US" i="1" dirty="0"/>
              <a:t>Policy </a:t>
            </a:r>
            <a:r>
              <a:rPr lang="en-US" i="1" dirty="0" smtClean="0"/>
              <a:t>Governing </a:t>
            </a:r>
            <a:r>
              <a:rPr lang="en-US" i="1" dirty="0"/>
              <a:t>Policies</a:t>
            </a:r>
            <a:r>
              <a:rPr lang="en-US" dirty="0"/>
              <a:t> </a:t>
            </a:r>
            <a:r>
              <a:rPr lang="en-US" i="1" dirty="0" smtClean="0"/>
              <a:t>and </a:t>
            </a:r>
            <a:r>
              <a:rPr lang="en-US" i="1" dirty="0" smtClean="0"/>
              <a:t>Procedures</a:t>
            </a:r>
            <a:endParaRPr lang="en-US" dirty="0"/>
          </a:p>
          <a:p>
            <a:pPr lvl="0"/>
            <a:r>
              <a:rPr lang="en-US" dirty="0" smtClean="0"/>
              <a:t>Lays </a:t>
            </a:r>
            <a:r>
              <a:rPr lang="en-US" dirty="0"/>
              <a:t>out the policy approval process.</a:t>
            </a:r>
          </a:p>
          <a:p>
            <a:pPr lvl="0"/>
            <a:r>
              <a:rPr lang="en-US" dirty="0" smtClean="0"/>
              <a:t>Establishes </a:t>
            </a:r>
            <a:r>
              <a:rPr lang="en-US" dirty="0"/>
              <a:t>roles and responsibilities of entities involved in policy proposal review. </a:t>
            </a:r>
          </a:p>
          <a:p>
            <a:pPr lvl="0"/>
            <a:r>
              <a:rPr lang="en-US" dirty="0" smtClean="0"/>
              <a:t>Establishes </a:t>
            </a:r>
            <a:r>
              <a:rPr lang="en-US" dirty="0"/>
              <a:t>review process that </a:t>
            </a:r>
            <a:r>
              <a:rPr lang="en-US" dirty="0" smtClean="0"/>
              <a:t>ensured university constituents </a:t>
            </a:r>
            <a:r>
              <a:rPr lang="en-US" dirty="0"/>
              <a:t>had </a:t>
            </a:r>
            <a:r>
              <a:rPr lang="en-US" dirty="0" smtClean="0"/>
              <a:t>opportunities  </a:t>
            </a:r>
            <a:r>
              <a:rPr lang="en-US" dirty="0"/>
              <a:t>to provide input. </a:t>
            </a:r>
          </a:p>
          <a:p>
            <a:r>
              <a:rPr lang="en-US" dirty="0" smtClean="0"/>
              <a:t>Provides</a:t>
            </a:r>
            <a:r>
              <a:rPr lang="en-US" dirty="0" smtClean="0"/>
              <a:t> </a:t>
            </a:r>
            <a:r>
              <a:rPr lang="en-US" dirty="0"/>
              <a:t>three different types </a:t>
            </a:r>
            <a:r>
              <a:rPr lang="en-US" dirty="0" smtClean="0"/>
              <a:t>of policy review processes.</a:t>
            </a:r>
            <a:endParaRPr lang="en-US" dirty="0"/>
          </a:p>
        </p:txBody>
      </p:sp>
      <p:sp>
        <p:nvSpPr>
          <p:cNvPr id="6" name="TextBox 5"/>
          <p:cNvSpPr txBox="1"/>
          <p:nvPr/>
        </p:nvSpPr>
        <p:spPr>
          <a:xfrm>
            <a:off x="6172200" y="5181600"/>
            <a:ext cx="914400" cy="419100"/>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672914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646664"/>
          </a:xfrm>
        </p:spPr>
        <p:txBody>
          <a:bodyPr>
            <a:normAutofit fontScale="90000"/>
          </a:bodyPr>
          <a:lstStyle/>
          <a:p>
            <a:pPr algn="ctr"/>
            <a:r>
              <a:rPr lang="en-US" b="1" dirty="0" smtClean="0">
                <a:solidFill>
                  <a:schemeClr val="accent1">
                    <a:lumMod val="75000"/>
                  </a:schemeClr>
                </a:solidFill>
              </a:rPr>
              <a:t>Roles: </a:t>
            </a:r>
            <a:r>
              <a:rPr lang="en-US" dirty="0" smtClean="0">
                <a:solidFill>
                  <a:schemeClr val="accent1">
                    <a:lumMod val="75000"/>
                  </a:schemeClr>
                </a:solidFill>
              </a:rPr>
              <a:t>President’s Council</a:t>
            </a:r>
            <a:endParaRPr lang="en-US" dirty="0"/>
          </a:p>
        </p:txBody>
      </p:sp>
      <p:sp>
        <p:nvSpPr>
          <p:cNvPr id="3" name="Content Placeholder 2"/>
          <p:cNvSpPr>
            <a:spLocks noGrp="1"/>
          </p:cNvSpPr>
          <p:nvPr>
            <p:ph idx="1"/>
          </p:nvPr>
        </p:nvSpPr>
        <p:spPr>
          <a:xfrm>
            <a:off x="533400" y="1447800"/>
            <a:ext cx="8229600" cy="4800600"/>
          </a:xfrm>
        </p:spPr>
        <p:txBody>
          <a:bodyPr>
            <a:normAutofit fontScale="92500" lnSpcReduction="10000"/>
          </a:bodyPr>
          <a:lstStyle/>
          <a:p>
            <a:endParaRPr lang="en-US" sz="1600" dirty="0"/>
          </a:p>
          <a:p>
            <a:r>
              <a:rPr lang="en-US" sz="2400" dirty="0" smtClean="0"/>
              <a:t>The </a:t>
            </a:r>
            <a:r>
              <a:rPr lang="en-US" sz="2400" dirty="0"/>
              <a:t>President’s Council </a:t>
            </a:r>
            <a:r>
              <a:rPr lang="en-US" sz="2400" dirty="0" smtClean="0"/>
              <a:t>plays </a:t>
            </a:r>
            <a:r>
              <a:rPr lang="en-US" sz="2400" dirty="0"/>
              <a:t>a central role in the policy governance of the institution. </a:t>
            </a:r>
          </a:p>
          <a:p>
            <a:r>
              <a:rPr lang="en-US" sz="2400" dirty="0" smtClean="0"/>
              <a:t>The </a:t>
            </a:r>
            <a:r>
              <a:rPr lang="en-US" sz="2400" dirty="0"/>
              <a:t>university president, the vice presidents, and the presidents of the Faculty Senate, Professional Association of Campus Employees (PACE), and Utah Valley University Student Association (UVUSA), may serve as policy sponsors, and may appoint policy stewards.</a:t>
            </a:r>
          </a:p>
          <a:p>
            <a:pPr lvl="1"/>
            <a:r>
              <a:rPr lang="en-US" sz="2400" b="1" dirty="0"/>
              <a:t>Policy Subcommittee:</a:t>
            </a:r>
            <a:r>
              <a:rPr lang="en-US" sz="2400" dirty="0"/>
              <a:t> Reviews end-of-stage policy drafts and serves as the gatekeeper—determines whether </a:t>
            </a:r>
            <a:r>
              <a:rPr lang="en-US" sz="2400" dirty="0" smtClean="0"/>
              <a:t>a policy </a:t>
            </a:r>
            <a:r>
              <a:rPr lang="en-US" sz="2400" dirty="0"/>
              <a:t>proposal is ready to be submitted to President’s Council</a:t>
            </a:r>
          </a:p>
          <a:p>
            <a:pPr lvl="1"/>
            <a:r>
              <a:rPr lang="en-US" sz="2400" b="1" dirty="0" smtClean="0"/>
              <a:t>General Counsel: </a:t>
            </a:r>
            <a:r>
              <a:rPr lang="en-US" sz="2400" dirty="0"/>
              <a:t>Provides legal review of all policy proposals and advises of any legal compliance issues. </a:t>
            </a:r>
          </a:p>
        </p:txBody>
      </p:sp>
    </p:spTree>
    <p:extLst>
      <p:ext uri="{BB962C8B-B14F-4D97-AF65-F5344CB8AC3E}">
        <p14:creationId xmlns:p14="http://schemas.microsoft.com/office/powerpoint/2010/main" val="451430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ppt2A42.tmp</Template>
  <TotalTime>1952</TotalTime>
  <Words>2167</Words>
  <Application>Microsoft Office PowerPoint</Application>
  <PresentationFormat>On-screen Show (4:3)</PresentationFormat>
  <Paragraphs>282</Paragraphs>
  <Slides>36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Century Gothic</vt:lpstr>
      <vt:lpstr>Times New Roman</vt:lpstr>
      <vt:lpstr>Wingdings 2</vt:lpstr>
      <vt:lpstr>Austin</vt:lpstr>
      <vt:lpstr>Shared  Governance in UVU Policy Development Process</vt:lpstr>
      <vt:lpstr>Agenda</vt:lpstr>
      <vt:lpstr>What is Shared Governance?</vt:lpstr>
      <vt:lpstr>Shared Governance Policy Development Model</vt:lpstr>
      <vt:lpstr>Where does University Governance and Policy Start? </vt:lpstr>
      <vt:lpstr>Shared Governance at UVU</vt:lpstr>
      <vt:lpstr>Role of the Policy Office</vt:lpstr>
      <vt:lpstr>One Policy to Rule Them . . </vt:lpstr>
      <vt:lpstr>Roles: President’s Council</vt:lpstr>
      <vt:lpstr>Roles: Policy Sponsors</vt:lpstr>
      <vt:lpstr>Roles: Policy Stewards</vt:lpstr>
      <vt:lpstr>Roles:  Academic Affairs Council (Deans)</vt:lpstr>
      <vt:lpstr>Roles: Faculty Senate</vt:lpstr>
      <vt:lpstr>Roles: Staff Employee  Association (PACE)</vt:lpstr>
      <vt:lpstr>Roles: Student Government (UVUSA)</vt:lpstr>
      <vt:lpstr>Three Policy Review Processes</vt:lpstr>
      <vt:lpstr>Regular Policies</vt:lpstr>
      <vt:lpstr>The 4-Stage Process for Regular Policies</vt:lpstr>
      <vt:lpstr>Before Entrance to Stage 1 (Pre-development)</vt:lpstr>
      <vt:lpstr>Sample: Executive Summary</vt:lpstr>
      <vt:lpstr>Stage 1 Drafting</vt:lpstr>
      <vt:lpstr>Stage 2 Campus Entities Review (Typically 60 Days)</vt:lpstr>
      <vt:lpstr>Sample: Stage 2 Draft</vt:lpstr>
      <vt:lpstr>Sample:  Summary of Comments</vt:lpstr>
      <vt:lpstr>Stage 2 - continued</vt:lpstr>
      <vt:lpstr>Stage 3 Campus Community Review (7 to 30 Days)</vt:lpstr>
      <vt:lpstr>Stage 3 - continued</vt:lpstr>
      <vt:lpstr>Stage 4 Board of Trustees</vt:lpstr>
      <vt:lpstr>Temporary Emergency process</vt:lpstr>
      <vt:lpstr>Expedited policy process</vt:lpstr>
      <vt:lpstr>Challenges of Shared Governance Model</vt:lpstr>
      <vt:lpstr>An Addition to the Process: Policy  Coordinators</vt:lpstr>
      <vt:lpstr>How will the Policy Coordinator Model Work? </vt:lpstr>
      <vt:lpstr>How will University Divisions Benefit from Policy Coordinators?</vt:lpstr>
      <vt:lpstr>TOPS (The Online Policy System): Our Tool</vt:lpstr>
      <vt:lpstr>How to Contact the Policy Office </vt:lpstr>
    </vt:vector>
  </TitlesOfParts>
  <Company>Utah Valley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Policies as “Stone Tablets” or “Wikis”—Finding the Right Balance through Shared Governance</dc:title>
  <dc:creator>Cara O'Sullivan</dc:creator>
  <cp:lastModifiedBy>Cara O'Sullivan</cp:lastModifiedBy>
  <cp:revision>71</cp:revision>
  <cp:lastPrinted>2019-03-15T16:45:08Z</cp:lastPrinted>
  <dcterms:created xsi:type="dcterms:W3CDTF">2012-08-21T17:53:28Z</dcterms:created>
  <dcterms:modified xsi:type="dcterms:W3CDTF">2019-09-05T16:46:20Z</dcterms:modified>
</cp:coreProperties>
</file>