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37"/>
  </p:notesMasterIdLst>
  <p:handoutMasterIdLst>
    <p:handoutMasterId r:id="rId38"/>
  </p:handoutMasterIdLst>
  <p:sldIdLst>
    <p:sldId id="256" r:id="rId5"/>
    <p:sldId id="257" r:id="rId6"/>
    <p:sldId id="259" r:id="rId7"/>
    <p:sldId id="261" r:id="rId8"/>
    <p:sldId id="262" r:id="rId9"/>
    <p:sldId id="263" r:id="rId10"/>
    <p:sldId id="264" r:id="rId11"/>
    <p:sldId id="267" r:id="rId12"/>
    <p:sldId id="268" r:id="rId13"/>
    <p:sldId id="295" r:id="rId14"/>
    <p:sldId id="302" r:id="rId15"/>
    <p:sldId id="307" r:id="rId16"/>
    <p:sldId id="308" r:id="rId17"/>
    <p:sldId id="269" r:id="rId18"/>
    <p:sldId id="292" r:id="rId19"/>
    <p:sldId id="270" r:id="rId20"/>
    <p:sldId id="271" r:id="rId21"/>
    <p:sldId id="303" r:id="rId22"/>
    <p:sldId id="296" r:id="rId23"/>
    <p:sldId id="272" r:id="rId24"/>
    <p:sldId id="273" r:id="rId25"/>
    <p:sldId id="306" r:id="rId26"/>
    <p:sldId id="298" r:id="rId27"/>
    <p:sldId id="276" r:id="rId28"/>
    <p:sldId id="293" r:id="rId29"/>
    <p:sldId id="294" r:id="rId30"/>
    <p:sldId id="311" r:id="rId31"/>
    <p:sldId id="310" r:id="rId32"/>
    <p:sldId id="299" r:id="rId33"/>
    <p:sldId id="278" r:id="rId34"/>
    <p:sldId id="277" r:id="rId35"/>
    <p:sldId id="287" r:id="rId3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6" autoAdjust="0"/>
    <p:restoredTop sz="86458" autoAdjust="0"/>
  </p:normalViewPr>
  <p:slideViewPr>
    <p:cSldViewPr>
      <p:cViewPr varScale="1">
        <p:scale>
          <a:sx n="83" d="100"/>
          <a:sy n="83" d="100"/>
        </p:scale>
        <p:origin x="869"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12329" cy="463696"/>
          </a:xfrm>
          <a:prstGeom prst="rect">
            <a:avLst/>
          </a:prstGeom>
        </p:spPr>
        <p:txBody>
          <a:bodyPr vert="horz" lIns="90753" tIns="45378" rIns="90753" bIns="45378" rtlCol="0"/>
          <a:lstStyle>
            <a:lvl1pPr algn="l">
              <a:defRPr sz="1200"/>
            </a:lvl1pPr>
          </a:lstStyle>
          <a:p>
            <a:endParaRPr lang="en-US" dirty="0"/>
          </a:p>
        </p:txBody>
      </p:sp>
      <p:sp>
        <p:nvSpPr>
          <p:cNvPr id="3" name="Date Placeholder 2"/>
          <p:cNvSpPr>
            <a:spLocks noGrp="1"/>
          </p:cNvSpPr>
          <p:nvPr>
            <p:ph type="dt" sz="quarter" idx="1"/>
          </p:nvPr>
        </p:nvSpPr>
        <p:spPr>
          <a:xfrm>
            <a:off x="3936175" y="3"/>
            <a:ext cx="3012329" cy="463696"/>
          </a:xfrm>
          <a:prstGeom prst="rect">
            <a:avLst/>
          </a:prstGeom>
        </p:spPr>
        <p:txBody>
          <a:bodyPr vert="horz" lIns="90753" tIns="45378" rIns="90753" bIns="45378" rtlCol="0"/>
          <a:lstStyle>
            <a:lvl1pPr algn="r">
              <a:defRPr sz="1200"/>
            </a:lvl1pPr>
          </a:lstStyle>
          <a:p>
            <a:fld id="{EAF7B38C-3AAC-47EB-BDB4-7041C8680BC6}" type="datetimeFigureOut">
              <a:rPr lang="en-US" smtClean="0"/>
              <a:t>1/28/2025</a:t>
            </a:fld>
            <a:endParaRPr lang="en-US" dirty="0"/>
          </a:p>
        </p:txBody>
      </p:sp>
      <p:sp>
        <p:nvSpPr>
          <p:cNvPr id="4" name="Footer Placeholder 3"/>
          <p:cNvSpPr>
            <a:spLocks noGrp="1"/>
          </p:cNvSpPr>
          <p:nvPr>
            <p:ph type="ftr" sz="quarter" idx="2"/>
          </p:nvPr>
        </p:nvSpPr>
        <p:spPr>
          <a:xfrm>
            <a:off x="2" y="8772379"/>
            <a:ext cx="3012329" cy="463696"/>
          </a:xfrm>
          <a:prstGeom prst="rect">
            <a:avLst/>
          </a:prstGeom>
        </p:spPr>
        <p:txBody>
          <a:bodyPr vert="horz" lIns="90753" tIns="45378" rIns="90753" bIns="4537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5" y="8772379"/>
            <a:ext cx="3012329" cy="463696"/>
          </a:xfrm>
          <a:prstGeom prst="rect">
            <a:avLst/>
          </a:prstGeom>
        </p:spPr>
        <p:txBody>
          <a:bodyPr vert="horz" lIns="90753" tIns="45378" rIns="90753" bIns="45378" rtlCol="0" anchor="b"/>
          <a:lstStyle>
            <a:lvl1pPr algn="r">
              <a:defRPr sz="1200"/>
            </a:lvl1pPr>
          </a:lstStyle>
          <a:p>
            <a:fld id="{9E07B02C-8F33-4073-8D3E-45BA16D8F02B}" type="slidenum">
              <a:rPr lang="en-US" smtClean="0"/>
              <a:t>‹#›</a:t>
            </a:fld>
            <a:endParaRPr lang="en-US" dirty="0"/>
          </a:p>
        </p:txBody>
      </p:sp>
    </p:spTree>
    <p:extLst>
      <p:ext uri="{BB962C8B-B14F-4D97-AF65-F5344CB8AC3E}">
        <p14:creationId xmlns:p14="http://schemas.microsoft.com/office/powerpoint/2010/main" val="2996531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7" tIns="46238" rIns="92477" bIns="46238" rtlCol="0"/>
          <a:lstStyle>
            <a:lvl1pPr algn="l">
              <a:defRPr sz="1200"/>
            </a:lvl1pPr>
          </a:lstStyle>
          <a:p>
            <a:endParaRPr lang="en-US" dirty="0"/>
          </a:p>
        </p:txBody>
      </p:sp>
      <p:sp>
        <p:nvSpPr>
          <p:cNvPr id="3" name="Date Placeholder 2"/>
          <p:cNvSpPr>
            <a:spLocks noGrp="1"/>
          </p:cNvSpPr>
          <p:nvPr>
            <p:ph type="dt" idx="1"/>
          </p:nvPr>
        </p:nvSpPr>
        <p:spPr>
          <a:xfrm>
            <a:off x="3936770" y="0"/>
            <a:ext cx="3011699" cy="461804"/>
          </a:xfrm>
          <a:prstGeom prst="rect">
            <a:avLst/>
          </a:prstGeom>
        </p:spPr>
        <p:txBody>
          <a:bodyPr vert="horz" lIns="92477" tIns="46238" rIns="92477" bIns="46238" rtlCol="0"/>
          <a:lstStyle>
            <a:lvl1pPr algn="r">
              <a:defRPr sz="1200"/>
            </a:lvl1pPr>
          </a:lstStyle>
          <a:p>
            <a:fld id="{F4157155-4C30-4CB1-BDB2-1B811E8AC9FF}" type="datetimeFigureOut">
              <a:rPr lang="en-US" smtClean="0"/>
              <a:t>1/28/2025</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7" tIns="46238" rIns="92477" bIns="46238"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7" tIns="46238" rIns="92477" bIns="462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77" tIns="46238" rIns="92477" bIns="4623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9"/>
            <a:ext cx="3011699" cy="461804"/>
          </a:xfrm>
          <a:prstGeom prst="rect">
            <a:avLst/>
          </a:prstGeom>
        </p:spPr>
        <p:txBody>
          <a:bodyPr vert="horz" lIns="92477" tIns="46238" rIns="92477" bIns="46238" rtlCol="0" anchor="b"/>
          <a:lstStyle>
            <a:lvl1pPr algn="r">
              <a:defRPr sz="1200"/>
            </a:lvl1pPr>
          </a:lstStyle>
          <a:p>
            <a:fld id="{A1DAB48F-B21C-4EDA-A783-3EEFE1339653}" type="slidenum">
              <a:rPr lang="en-US" smtClean="0"/>
              <a:t>‹#›</a:t>
            </a:fld>
            <a:endParaRPr lang="en-US" dirty="0"/>
          </a:p>
        </p:txBody>
      </p:sp>
    </p:spTree>
    <p:extLst>
      <p:ext uri="{BB962C8B-B14F-4D97-AF65-F5344CB8AC3E}">
        <p14:creationId xmlns:p14="http://schemas.microsoft.com/office/powerpoint/2010/main" val="84716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30241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14</a:t>
            </a:fld>
            <a:endParaRPr lang="en-US" dirty="0"/>
          </a:p>
        </p:txBody>
      </p:sp>
    </p:spTree>
    <p:extLst>
      <p:ext uri="{BB962C8B-B14F-4D97-AF65-F5344CB8AC3E}">
        <p14:creationId xmlns:p14="http://schemas.microsoft.com/office/powerpoint/2010/main" val="2888969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15</a:t>
            </a:fld>
            <a:endParaRPr lang="en-US" dirty="0"/>
          </a:p>
        </p:txBody>
      </p:sp>
    </p:spTree>
    <p:extLst>
      <p:ext uri="{BB962C8B-B14F-4D97-AF65-F5344CB8AC3E}">
        <p14:creationId xmlns:p14="http://schemas.microsoft.com/office/powerpoint/2010/main" val="285170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16</a:t>
            </a:fld>
            <a:endParaRPr lang="en-US" dirty="0"/>
          </a:p>
        </p:txBody>
      </p:sp>
    </p:spTree>
    <p:extLst>
      <p:ext uri="{BB962C8B-B14F-4D97-AF65-F5344CB8AC3E}">
        <p14:creationId xmlns:p14="http://schemas.microsoft.com/office/powerpoint/2010/main" val="713822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17</a:t>
            </a:fld>
            <a:endParaRPr lang="en-US" dirty="0"/>
          </a:p>
        </p:txBody>
      </p:sp>
    </p:spTree>
    <p:extLst>
      <p:ext uri="{BB962C8B-B14F-4D97-AF65-F5344CB8AC3E}">
        <p14:creationId xmlns:p14="http://schemas.microsoft.com/office/powerpoint/2010/main" val="1689899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20</a:t>
            </a:fld>
            <a:endParaRPr lang="en-US" dirty="0"/>
          </a:p>
        </p:txBody>
      </p:sp>
    </p:spTree>
    <p:extLst>
      <p:ext uri="{BB962C8B-B14F-4D97-AF65-F5344CB8AC3E}">
        <p14:creationId xmlns:p14="http://schemas.microsoft.com/office/powerpoint/2010/main" val="346017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21</a:t>
            </a:fld>
            <a:endParaRPr lang="en-US" dirty="0"/>
          </a:p>
        </p:txBody>
      </p:sp>
    </p:spTree>
    <p:extLst>
      <p:ext uri="{BB962C8B-B14F-4D97-AF65-F5344CB8AC3E}">
        <p14:creationId xmlns:p14="http://schemas.microsoft.com/office/powerpoint/2010/main" val="1185004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22</a:t>
            </a:fld>
            <a:endParaRPr lang="en-US" dirty="0"/>
          </a:p>
        </p:txBody>
      </p:sp>
    </p:spTree>
    <p:extLst>
      <p:ext uri="{BB962C8B-B14F-4D97-AF65-F5344CB8AC3E}">
        <p14:creationId xmlns:p14="http://schemas.microsoft.com/office/powerpoint/2010/main" val="1077286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24</a:t>
            </a:fld>
            <a:endParaRPr lang="en-US" dirty="0"/>
          </a:p>
        </p:txBody>
      </p:sp>
    </p:spTree>
    <p:extLst>
      <p:ext uri="{BB962C8B-B14F-4D97-AF65-F5344CB8AC3E}">
        <p14:creationId xmlns:p14="http://schemas.microsoft.com/office/powerpoint/2010/main" val="3877518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DAB48F-B21C-4EDA-A783-3EEFE1339653}" type="slidenum">
              <a:rPr lang="en-US" smtClean="0"/>
              <a:t>29</a:t>
            </a:fld>
            <a:endParaRPr lang="en-US" dirty="0"/>
          </a:p>
        </p:txBody>
      </p:sp>
    </p:spTree>
    <p:extLst>
      <p:ext uri="{BB962C8B-B14F-4D97-AF65-F5344CB8AC3E}">
        <p14:creationId xmlns:p14="http://schemas.microsoft.com/office/powerpoint/2010/main" val="1904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30</a:t>
            </a:fld>
            <a:endParaRPr lang="en-US" dirty="0"/>
          </a:p>
        </p:txBody>
      </p:sp>
    </p:spTree>
    <p:extLst>
      <p:ext uri="{BB962C8B-B14F-4D97-AF65-F5344CB8AC3E}">
        <p14:creationId xmlns:p14="http://schemas.microsoft.com/office/powerpoint/2010/main" val="4195443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a:t>
            </a:fld>
            <a:endParaRPr lang="en-US" dirty="0"/>
          </a:p>
        </p:txBody>
      </p:sp>
    </p:spTree>
    <p:extLst>
      <p:ext uri="{BB962C8B-B14F-4D97-AF65-F5344CB8AC3E}">
        <p14:creationId xmlns:p14="http://schemas.microsoft.com/office/powerpoint/2010/main" val="2975751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31</a:t>
            </a:fld>
            <a:endParaRPr lang="en-US" dirty="0"/>
          </a:p>
        </p:txBody>
      </p:sp>
    </p:spTree>
    <p:extLst>
      <p:ext uri="{BB962C8B-B14F-4D97-AF65-F5344CB8AC3E}">
        <p14:creationId xmlns:p14="http://schemas.microsoft.com/office/powerpoint/2010/main" val="35795050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32</a:t>
            </a:fld>
            <a:endParaRPr lang="en-US" dirty="0"/>
          </a:p>
        </p:txBody>
      </p:sp>
    </p:spTree>
    <p:extLst>
      <p:ext uri="{BB962C8B-B14F-4D97-AF65-F5344CB8AC3E}">
        <p14:creationId xmlns:p14="http://schemas.microsoft.com/office/powerpoint/2010/main" val="377502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3</a:t>
            </a:fld>
            <a:endParaRPr lang="en-US" dirty="0"/>
          </a:p>
        </p:txBody>
      </p:sp>
    </p:spTree>
    <p:extLst>
      <p:ext uri="{BB962C8B-B14F-4D97-AF65-F5344CB8AC3E}">
        <p14:creationId xmlns:p14="http://schemas.microsoft.com/office/powerpoint/2010/main" val="337170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4</a:t>
            </a:fld>
            <a:endParaRPr lang="en-US" dirty="0"/>
          </a:p>
        </p:txBody>
      </p:sp>
    </p:spTree>
    <p:extLst>
      <p:ext uri="{BB962C8B-B14F-4D97-AF65-F5344CB8AC3E}">
        <p14:creationId xmlns:p14="http://schemas.microsoft.com/office/powerpoint/2010/main" val="4045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5</a:t>
            </a:fld>
            <a:endParaRPr lang="en-US" dirty="0"/>
          </a:p>
        </p:txBody>
      </p:sp>
    </p:spTree>
    <p:extLst>
      <p:ext uri="{BB962C8B-B14F-4D97-AF65-F5344CB8AC3E}">
        <p14:creationId xmlns:p14="http://schemas.microsoft.com/office/powerpoint/2010/main" val="905513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6</a:t>
            </a:fld>
            <a:endParaRPr lang="en-US" dirty="0"/>
          </a:p>
        </p:txBody>
      </p:sp>
    </p:spTree>
    <p:extLst>
      <p:ext uri="{BB962C8B-B14F-4D97-AF65-F5344CB8AC3E}">
        <p14:creationId xmlns:p14="http://schemas.microsoft.com/office/powerpoint/2010/main" val="2372072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7</a:t>
            </a:fld>
            <a:endParaRPr lang="en-US" dirty="0"/>
          </a:p>
        </p:txBody>
      </p:sp>
    </p:spTree>
    <p:extLst>
      <p:ext uri="{BB962C8B-B14F-4D97-AF65-F5344CB8AC3E}">
        <p14:creationId xmlns:p14="http://schemas.microsoft.com/office/powerpoint/2010/main" val="328065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Linda</a:t>
            </a:r>
          </a:p>
        </p:txBody>
      </p:sp>
      <p:sp>
        <p:nvSpPr>
          <p:cNvPr id="4" name="Slide Number Placeholder 3"/>
          <p:cNvSpPr>
            <a:spLocks noGrp="1"/>
          </p:cNvSpPr>
          <p:nvPr>
            <p:ph type="sldNum" sz="quarter" idx="10"/>
          </p:nvPr>
        </p:nvSpPr>
        <p:spPr/>
        <p:txBody>
          <a:bodyPr/>
          <a:lstStyle/>
          <a:p>
            <a:fld id="{FE023B67-0460-4B47-AE35-39A72B81C1B5}" type="slidenum">
              <a:rPr lang="en-US" smtClean="0"/>
              <a:t>8</a:t>
            </a:fld>
            <a:endParaRPr lang="en-US" dirty="0"/>
          </a:p>
        </p:txBody>
      </p:sp>
    </p:spTree>
    <p:extLst>
      <p:ext uri="{BB962C8B-B14F-4D97-AF65-F5344CB8AC3E}">
        <p14:creationId xmlns:p14="http://schemas.microsoft.com/office/powerpoint/2010/main" val="380615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Cara</a:t>
            </a:r>
          </a:p>
        </p:txBody>
      </p:sp>
      <p:sp>
        <p:nvSpPr>
          <p:cNvPr id="4" name="Slide Number Placeholder 3"/>
          <p:cNvSpPr>
            <a:spLocks noGrp="1"/>
          </p:cNvSpPr>
          <p:nvPr>
            <p:ph type="sldNum" sz="quarter" idx="10"/>
          </p:nvPr>
        </p:nvSpPr>
        <p:spPr/>
        <p:txBody>
          <a:bodyPr/>
          <a:lstStyle/>
          <a:p>
            <a:fld id="{FE023B67-0460-4B47-AE35-39A72B81C1B5}" type="slidenum">
              <a:rPr lang="en-US" smtClean="0"/>
              <a:t>9</a:t>
            </a:fld>
            <a:endParaRPr lang="en-US" dirty="0"/>
          </a:p>
        </p:txBody>
      </p:sp>
    </p:spTree>
    <p:extLst>
      <p:ext uri="{BB962C8B-B14F-4D97-AF65-F5344CB8AC3E}">
        <p14:creationId xmlns:p14="http://schemas.microsoft.com/office/powerpoint/2010/main" val="44069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5648380" y="-21511"/>
            <a:ext cx="2591977"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pic>
        <p:nvPicPr>
          <p:cNvPr id="9" name="Picture 8" descr="UVU Horizontal Mark_1-color.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77750" y="93079"/>
            <a:ext cx="2123060" cy="468914"/>
          </a:xfrm>
          <a:prstGeom prst="rect">
            <a:avLst/>
          </a:prstGeom>
        </p:spPr>
      </p:pic>
    </p:spTree>
    <p:extLst>
      <p:ext uri="{BB962C8B-B14F-4D97-AF65-F5344CB8AC3E}">
        <p14:creationId xmlns:p14="http://schemas.microsoft.com/office/powerpoint/2010/main" val="1883671298"/>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olicy.uvu.edu/getDisplayFile/5acf8efbcc317ab4046dd79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policy.uvu.edu/getDisplayFile/5a0dcec1bdf3110f24156954"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uvu.edu/policies"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a:bodyPr>
          <a:lstStyle/>
          <a:p>
            <a:pPr algn="ctr"/>
            <a:r>
              <a:rPr lang="en-US" b="1" dirty="0"/>
              <a:t>Shared </a:t>
            </a:r>
            <a:br>
              <a:rPr lang="en-US" b="1" dirty="0"/>
            </a:br>
            <a:r>
              <a:rPr lang="en-US" b="1" dirty="0"/>
              <a:t>Governance in UVU Policy Development Process</a:t>
            </a:r>
            <a:endParaRPr lang="en-US" dirty="0"/>
          </a:p>
        </p:txBody>
      </p:sp>
      <p:sp>
        <p:nvSpPr>
          <p:cNvPr id="3" name="Subtitle 2"/>
          <p:cNvSpPr>
            <a:spLocks noGrp="1"/>
          </p:cNvSpPr>
          <p:nvPr>
            <p:ph type="subTitle" idx="1"/>
          </p:nvPr>
        </p:nvSpPr>
        <p:spPr>
          <a:xfrm>
            <a:off x="1371600" y="3810000"/>
            <a:ext cx="6400800" cy="1752600"/>
          </a:xfrm>
        </p:spPr>
        <p:txBody>
          <a:bodyPr>
            <a:normAutofit/>
          </a:bodyPr>
          <a:lstStyle/>
          <a:p>
            <a:r>
              <a:rPr lang="en-US" dirty="0"/>
              <a:t>Cara O’Sullivan</a:t>
            </a:r>
          </a:p>
          <a:p>
            <a:r>
              <a:rPr lang="en-US" dirty="0"/>
              <a:t>Policy Office</a:t>
            </a:r>
          </a:p>
          <a:p>
            <a:r>
              <a:rPr lang="en-US" dirty="0"/>
              <a:t>February 2025</a:t>
            </a:r>
          </a:p>
        </p:txBody>
      </p:sp>
    </p:spTree>
    <p:extLst>
      <p:ext uri="{BB962C8B-B14F-4D97-AF65-F5344CB8AC3E}">
        <p14:creationId xmlns:p14="http://schemas.microsoft.com/office/powerpoint/2010/main" val="42115055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762000"/>
            <a:ext cx="7024744" cy="801136"/>
          </a:xfrm>
        </p:spPr>
        <p:txBody>
          <a:bodyPr/>
          <a:lstStyle/>
          <a:p>
            <a:pPr algn="ctr"/>
            <a:r>
              <a:rPr lang="en-US" b="1" dirty="0">
                <a:solidFill>
                  <a:schemeClr val="accent1">
                    <a:lumMod val="75000"/>
                  </a:schemeClr>
                </a:solidFill>
              </a:rPr>
              <a:t>Roles: </a:t>
            </a:r>
            <a:r>
              <a:rPr lang="en-US" dirty="0">
                <a:solidFill>
                  <a:schemeClr val="accent1">
                    <a:lumMod val="75000"/>
                  </a:schemeClr>
                </a:solidFill>
              </a:rPr>
              <a:t>Policy Stewards</a:t>
            </a:r>
            <a:endParaRPr lang="en-US" dirty="0"/>
          </a:p>
        </p:txBody>
      </p:sp>
      <p:sp>
        <p:nvSpPr>
          <p:cNvPr id="3" name="Content Placeholder 2"/>
          <p:cNvSpPr>
            <a:spLocks noGrp="1"/>
          </p:cNvSpPr>
          <p:nvPr>
            <p:ph idx="1"/>
          </p:nvPr>
        </p:nvSpPr>
        <p:spPr>
          <a:xfrm>
            <a:off x="457200" y="1676400"/>
            <a:ext cx="7691718" cy="4398049"/>
          </a:xfrm>
        </p:spPr>
        <p:txBody>
          <a:bodyPr>
            <a:normAutofit fontScale="92500"/>
          </a:bodyPr>
          <a:lstStyle/>
          <a:p>
            <a:r>
              <a:rPr lang="en-US" dirty="0"/>
              <a:t>Appointed by the policy sponsor, the policy steward oversees the writing committee and manages the day-to-day management of drafts. </a:t>
            </a:r>
          </a:p>
          <a:p>
            <a:r>
              <a:rPr lang="en-US" dirty="0"/>
              <a:t>The policy steward meets with university community members throughout the process to obtain written comments, answer questions, and respond to comments.</a:t>
            </a:r>
          </a:p>
          <a:p>
            <a:r>
              <a:rPr lang="en-US" dirty="0"/>
              <a:t>The policy steward works with the Policy Office to obtain editorial reviews and receive guidance and support as needed in writing coaching, research services, and process support. </a:t>
            </a:r>
          </a:p>
          <a:p>
            <a:endParaRPr lang="en-US" dirty="0"/>
          </a:p>
        </p:txBody>
      </p:sp>
    </p:spTree>
    <p:extLst>
      <p:ext uri="{BB962C8B-B14F-4D97-AF65-F5344CB8AC3E}">
        <p14:creationId xmlns:p14="http://schemas.microsoft.com/office/powerpoint/2010/main" val="1013424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8C05D-FF7A-4062-8BA0-FA10068BAAA7}"/>
              </a:ext>
            </a:extLst>
          </p:cNvPr>
          <p:cNvSpPr>
            <a:spLocks noGrp="1"/>
          </p:cNvSpPr>
          <p:nvPr>
            <p:ph type="title"/>
          </p:nvPr>
        </p:nvSpPr>
        <p:spPr>
          <a:xfrm>
            <a:off x="945328" y="762000"/>
            <a:ext cx="7024744" cy="1143000"/>
          </a:xfrm>
        </p:spPr>
        <p:txBody>
          <a:bodyPr>
            <a:normAutofit fontScale="90000"/>
          </a:bodyPr>
          <a:lstStyle/>
          <a:p>
            <a:pPr algn="ctr"/>
            <a:r>
              <a:rPr lang="en-US" dirty="0"/>
              <a:t>Role of University </a:t>
            </a:r>
            <a:br>
              <a:rPr lang="en-US" dirty="0"/>
            </a:br>
            <a:r>
              <a:rPr lang="en-US" dirty="0"/>
              <a:t>Governance Entities</a:t>
            </a:r>
          </a:p>
        </p:txBody>
      </p:sp>
      <p:sp>
        <p:nvSpPr>
          <p:cNvPr id="3" name="Content Placeholder 2">
            <a:extLst>
              <a:ext uri="{FF2B5EF4-FFF2-40B4-BE49-F238E27FC236}">
                <a16:creationId xmlns:a16="http://schemas.microsoft.com/office/drawing/2014/main" id="{A6EA6676-C904-4B9D-92FC-F10AA3148CF4}"/>
              </a:ext>
            </a:extLst>
          </p:cNvPr>
          <p:cNvSpPr>
            <a:spLocks noGrp="1"/>
          </p:cNvSpPr>
          <p:nvPr>
            <p:ph idx="1"/>
          </p:nvPr>
        </p:nvSpPr>
        <p:spPr>
          <a:xfrm>
            <a:off x="457200" y="1905000"/>
            <a:ext cx="8001000" cy="4343400"/>
          </a:xfrm>
        </p:spPr>
        <p:txBody>
          <a:bodyPr>
            <a:normAutofit fontScale="92500" lnSpcReduction="20000"/>
          </a:bodyPr>
          <a:lstStyle/>
          <a:p>
            <a:r>
              <a:rPr lang="en-US" dirty="0"/>
              <a:t>Academic Affairs Council—deans and other executives, who are appointed</a:t>
            </a:r>
          </a:p>
          <a:p>
            <a:r>
              <a:rPr lang="en-US" dirty="0"/>
              <a:t>Faculty Senate—elected representatives from academic departments and colleges</a:t>
            </a:r>
          </a:p>
          <a:p>
            <a:r>
              <a:rPr lang="en-US" dirty="0"/>
              <a:t>PACE (Professional Association of Campus Employees)—elected staff representatives from divisions</a:t>
            </a:r>
          </a:p>
          <a:p>
            <a:r>
              <a:rPr lang="en-US" dirty="0"/>
              <a:t>UVUSA—elected student representatives from academic colleges</a:t>
            </a:r>
            <a:br>
              <a:rPr lang="en-US" dirty="0"/>
            </a:br>
            <a:br>
              <a:rPr lang="en-US" dirty="0"/>
            </a:br>
            <a:r>
              <a:rPr lang="en-US" dirty="0"/>
              <a:t>NOTE: Members of Faculty Senate, Professional Association of Campus Employees (PACE), and Utah Valley University Student Association (UVUSA) may serve as co-stewards or as drafting committee members.  </a:t>
            </a:r>
            <a:endParaRPr lang="en-US" sz="2400" dirty="0"/>
          </a:p>
          <a:p>
            <a:endParaRPr lang="en-US" dirty="0"/>
          </a:p>
          <a:p>
            <a:endParaRPr lang="en-US" dirty="0"/>
          </a:p>
        </p:txBody>
      </p:sp>
    </p:spTree>
    <p:extLst>
      <p:ext uri="{BB962C8B-B14F-4D97-AF65-F5344CB8AC3E}">
        <p14:creationId xmlns:p14="http://schemas.microsoft.com/office/powerpoint/2010/main" val="391152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B7CC-8221-4866-84EA-B5DC4E187DA2}"/>
              </a:ext>
            </a:extLst>
          </p:cNvPr>
          <p:cNvSpPr>
            <a:spLocks noGrp="1"/>
          </p:cNvSpPr>
          <p:nvPr>
            <p:ph type="ctrTitle"/>
          </p:nvPr>
        </p:nvSpPr>
        <p:spPr>
          <a:xfrm>
            <a:off x="838200" y="609600"/>
            <a:ext cx="7772400" cy="1470025"/>
          </a:xfrm>
        </p:spPr>
        <p:txBody>
          <a:bodyPr/>
          <a:lstStyle/>
          <a:p>
            <a:pPr algn="ctr"/>
            <a:r>
              <a:rPr lang="en-US" dirty="0"/>
              <a:t>Equity Assessment Committee (EAC)</a:t>
            </a:r>
          </a:p>
        </p:txBody>
      </p:sp>
      <p:sp>
        <p:nvSpPr>
          <p:cNvPr id="3" name="Subtitle 2">
            <a:extLst>
              <a:ext uri="{FF2B5EF4-FFF2-40B4-BE49-F238E27FC236}">
                <a16:creationId xmlns:a16="http://schemas.microsoft.com/office/drawing/2014/main" id="{E1B19071-4F1A-4022-89B7-830020A5871F}"/>
              </a:ext>
            </a:extLst>
          </p:cNvPr>
          <p:cNvSpPr>
            <a:spLocks noGrp="1"/>
          </p:cNvSpPr>
          <p:nvPr>
            <p:ph type="subTitle" idx="1"/>
          </p:nvPr>
        </p:nvSpPr>
        <p:spPr>
          <a:xfrm>
            <a:off x="609600" y="2362200"/>
            <a:ext cx="7924800" cy="3810000"/>
          </a:xfrm>
        </p:spPr>
        <p:txBody>
          <a:bodyPr>
            <a:normAutofit lnSpcReduction="10000"/>
          </a:bodyPr>
          <a:lstStyle/>
          <a:p>
            <a:pPr marL="342900" indent="-342900" algn="l">
              <a:buFont typeface="Courier New" panose="02070309020205020404" pitchFamily="49" charset="0"/>
              <a:buChar char="o"/>
            </a:pPr>
            <a:r>
              <a:rPr lang="en-US" dirty="0"/>
              <a:t>The EAC is a committee of faculty, students, and staff established to review and assess policy drafts through an equity framework to protect, promote, and enrich equal opportunity and diverse viewpoints and to ensure policies are impartial and fair for all members of the university community.</a:t>
            </a:r>
          </a:p>
          <a:p>
            <a:pPr marL="342900" indent="-342900" algn="l">
              <a:buFont typeface="Courier New" panose="02070309020205020404" pitchFamily="49" charset="0"/>
              <a:buChar char="o"/>
            </a:pPr>
            <a:r>
              <a:rPr lang="en-US" dirty="0"/>
              <a:t>The EAC reviews each policy draft during Stage 2 University Governance Entities Review in the regular policy process. </a:t>
            </a:r>
          </a:p>
          <a:p>
            <a:pPr marL="342900" indent="-342900" algn="l">
              <a:buFont typeface="Courier New" panose="02070309020205020404" pitchFamily="49" charset="0"/>
              <a:buChar char="o"/>
            </a:pPr>
            <a:endParaRPr lang="en-US" dirty="0"/>
          </a:p>
        </p:txBody>
      </p:sp>
    </p:spTree>
    <p:extLst>
      <p:ext uri="{BB962C8B-B14F-4D97-AF65-F5344CB8AC3E}">
        <p14:creationId xmlns:p14="http://schemas.microsoft.com/office/powerpoint/2010/main" val="3056302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B7CC-8221-4866-84EA-B5DC4E187DA2}"/>
              </a:ext>
            </a:extLst>
          </p:cNvPr>
          <p:cNvSpPr>
            <a:spLocks noGrp="1"/>
          </p:cNvSpPr>
          <p:nvPr>
            <p:ph type="ctrTitle"/>
          </p:nvPr>
        </p:nvSpPr>
        <p:spPr>
          <a:xfrm>
            <a:off x="838200" y="609601"/>
            <a:ext cx="7772400" cy="762000"/>
          </a:xfrm>
        </p:spPr>
        <p:txBody>
          <a:bodyPr/>
          <a:lstStyle/>
          <a:p>
            <a:pPr algn="ctr"/>
            <a:r>
              <a:rPr lang="en-US" dirty="0"/>
              <a:t>EAC</a:t>
            </a:r>
            <a:r>
              <a:rPr lang="en-US" dirty="0">
                <a:latin typeface="Garamond" panose="02020404030301010803" pitchFamily="18" charset="0"/>
              </a:rPr>
              <a:t>—</a:t>
            </a:r>
            <a:r>
              <a:rPr lang="en-US" i="1" dirty="0"/>
              <a:t>continued</a:t>
            </a:r>
          </a:p>
        </p:txBody>
      </p:sp>
      <p:sp>
        <p:nvSpPr>
          <p:cNvPr id="3" name="Subtitle 2">
            <a:extLst>
              <a:ext uri="{FF2B5EF4-FFF2-40B4-BE49-F238E27FC236}">
                <a16:creationId xmlns:a16="http://schemas.microsoft.com/office/drawing/2014/main" id="{E1B19071-4F1A-4022-89B7-830020A5871F}"/>
              </a:ext>
            </a:extLst>
          </p:cNvPr>
          <p:cNvSpPr>
            <a:spLocks noGrp="1"/>
          </p:cNvSpPr>
          <p:nvPr>
            <p:ph type="subTitle" idx="1"/>
          </p:nvPr>
        </p:nvSpPr>
        <p:spPr>
          <a:xfrm>
            <a:off x="457200" y="1371601"/>
            <a:ext cx="8077200" cy="4800599"/>
          </a:xfrm>
        </p:spPr>
        <p:txBody>
          <a:bodyPr>
            <a:normAutofit lnSpcReduction="10000"/>
          </a:bodyPr>
          <a:lstStyle/>
          <a:p>
            <a:pPr marL="342900" indent="-342900" algn="l">
              <a:buFont typeface="Courier New" panose="02070309020205020404" pitchFamily="49" charset="0"/>
              <a:buChar char="o"/>
            </a:pPr>
            <a:r>
              <a:rPr lang="en-US" dirty="0"/>
              <a:t>The EAC submits in writing their findings and recommendations to the drafting committee, the Policy Office, and Office of General Counsel for consideration. </a:t>
            </a:r>
          </a:p>
          <a:p>
            <a:pPr marL="342900" indent="-342900" algn="l">
              <a:buFont typeface="Courier New" panose="02070309020205020404" pitchFamily="49" charset="0"/>
              <a:buChar char="o"/>
            </a:pPr>
            <a:r>
              <a:rPr lang="en-US" dirty="0"/>
              <a:t>The policy steward and sponsor respond in writing to the EAC, indicating how they will adopt EAC recommendations or explaining why they will not adopt the EAC recommendations. </a:t>
            </a:r>
          </a:p>
          <a:p>
            <a:pPr marL="342900" indent="-342900" algn="l">
              <a:buFont typeface="Courier New" panose="02070309020205020404" pitchFamily="49" charset="0"/>
              <a:buChar char="o"/>
            </a:pPr>
            <a:r>
              <a:rPr lang="en-US" dirty="0"/>
              <a:t>The policy sponsor and steward submit their responses to the EAC findings and recommendations with the proposed Stage 3  policy draft to the policy subcommittee and President’s Council. </a:t>
            </a:r>
          </a:p>
          <a:p>
            <a:pPr marL="342900" indent="-342900" algn="l">
              <a:buFont typeface="Courier New" panose="02070309020205020404" pitchFamily="49" charset="0"/>
              <a:buChar char="o"/>
            </a:pPr>
            <a:endParaRPr lang="en-US" dirty="0"/>
          </a:p>
        </p:txBody>
      </p:sp>
    </p:spTree>
    <p:extLst>
      <p:ext uri="{BB962C8B-B14F-4D97-AF65-F5344CB8AC3E}">
        <p14:creationId xmlns:p14="http://schemas.microsoft.com/office/powerpoint/2010/main" val="15322393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024744" cy="1143000"/>
          </a:xfrm>
        </p:spPr>
        <p:txBody>
          <a:bodyPr>
            <a:normAutofit fontScale="90000"/>
          </a:bodyPr>
          <a:lstStyle/>
          <a:p>
            <a:pPr algn="ctr"/>
            <a:r>
              <a:rPr lang="en-US" dirty="0">
                <a:solidFill>
                  <a:schemeClr val="accent1">
                    <a:lumMod val="75000"/>
                  </a:schemeClr>
                </a:solidFill>
              </a:rPr>
              <a:t>Four Policy Review Processes</a:t>
            </a:r>
          </a:p>
        </p:txBody>
      </p:sp>
      <p:sp>
        <p:nvSpPr>
          <p:cNvPr id="3" name="Content Placeholder 2"/>
          <p:cNvSpPr>
            <a:spLocks noGrp="1"/>
          </p:cNvSpPr>
          <p:nvPr>
            <p:ph idx="1"/>
          </p:nvPr>
        </p:nvSpPr>
        <p:spPr>
          <a:xfrm>
            <a:off x="457200" y="2209800"/>
            <a:ext cx="8229600" cy="3657600"/>
          </a:xfrm>
        </p:spPr>
        <p:txBody>
          <a:bodyPr>
            <a:normAutofit lnSpcReduction="10000"/>
          </a:bodyPr>
          <a:lstStyle/>
          <a:p>
            <a:pPr marL="0" indent="0">
              <a:buNone/>
            </a:pPr>
            <a:r>
              <a:rPr lang="en-US" sz="2900" dirty="0"/>
              <a:t>UVU has four policy approval processes: </a:t>
            </a:r>
          </a:p>
          <a:p>
            <a:r>
              <a:rPr lang="en-US" sz="2900" dirty="0"/>
              <a:t>Regular policy approval process (most often used)</a:t>
            </a:r>
          </a:p>
          <a:p>
            <a:r>
              <a:rPr lang="en-US" sz="2900" dirty="0"/>
              <a:t>Temporary policy approval process</a:t>
            </a:r>
          </a:p>
          <a:p>
            <a:r>
              <a:rPr lang="en-US" sz="2900" dirty="0"/>
              <a:t>Compliance change policy approval process</a:t>
            </a:r>
          </a:p>
          <a:p>
            <a:r>
              <a:rPr lang="en-US" sz="2900" dirty="0"/>
              <a:t>Non-substantive change policy approval process</a:t>
            </a:r>
          </a:p>
        </p:txBody>
      </p:sp>
    </p:spTree>
    <p:extLst>
      <p:ext uri="{BB962C8B-B14F-4D97-AF65-F5344CB8AC3E}">
        <p14:creationId xmlns:p14="http://schemas.microsoft.com/office/powerpoint/2010/main" val="343883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3114"/>
            <a:ext cx="7024744" cy="858485"/>
          </a:xfrm>
        </p:spPr>
        <p:txBody>
          <a:bodyPr>
            <a:normAutofit/>
          </a:bodyPr>
          <a:lstStyle/>
          <a:p>
            <a:pPr algn="ctr"/>
            <a:r>
              <a:rPr lang="en-US" sz="3200" dirty="0">
                <a:solidFill>
                  <a:schemeClr val="accent1">
                    <a:lumMod val="75000"/>
                  </a:schemeClr>
                </a:solidFill>
              </a:rPr>
              <a:t>Regular  Policy Approval Process</a:t>
            </a:r>
            <a:endParaRPr lang="en-US" sz="3200" dirty="0"/>
          </a:p>
        </p:txBody>
      </p:sp>
      <p:sp>
        <p:nvSpPr>
          <p:cNvPr id="3" name="Content Placeholder 2"/>
          <p:cNvSpPr>
            <a:spLocks noGrp="1"/>
          </p:cNvSpPr>
          <p:nvPr>
            <p:ph idx="1"/>
          </p:nvPr>
        </p:nvSpPr>
        <p:spPr>
          <a:xfrm>
            <a:off x="457200" y="1471312"/>
            <a:ext cx="8229600" cy="914399"/>
          </a:xfrm>
        </p:spPr>
        <p:txBody>
          <a:bodyPr/>
          <a:lstStyle/>
          <a:p>
            <a:pPr marL="0" lvl="1" indent="0">
              <a:buNone/>
            </a:pPr>
            <a:r>
              <a:rPr lang="en-US" sz="2500" dirty="0"/>
              <a:t>Most policies are developed through this process, which we will detail in this presentation.</a:t>
            </a:r>
          </a:p>
          <a:p>
            <a:pPr marL="0" lvl="1" indent="0">
              <a:buNone/>
            </a:pPr>
            <a:endParaRPr lang="en-US" sz="2500" dirty="0"/>
          </a:p>
          <a:p>
            <a:pPr marL="0" lvl="1" indent="0">
              <a:buNone/>
            </a:pPr>
            <a:endParaRPr lang="en-US" sz="2500" dirty="0"/>
          </a:p>
          <a:p>
            <a:pPr marL="0" indent="0">
              <a:buNone/>
            </a:pPr>
            <a:endParaRPr lang="en-US" dirty="0"/>
          </a:p>
        </p:txBody>
      </p:sp>
      <p:sp>
        <p:nvSpPr>
          <p:cNvPr id="7" name="TextBox 6"/>
          <p:cNvSpPr txBox="1"/>
          <p:nvPr/>
        </p:nvSpPr>
        <p:spPr>
          <a:xfrm>
            <a:off x="1937533" y="4227605"/>
            <a:ext cx="1052845" cy="584775"/>
          </a:xfrm>
          <a:prstGeom prst="rect">
            <a:avLst/>
          </a:prstGeom>
          <a:noFill/>
        </p:spPr>
        <p:txBody>
          <a:bodyPr wrap="square" rtlCol="0">
            <a:spAutoFit/>
          </a:bodyPr>
          <a:lstStyle/>
          <a:p>
            <a:r>
              <a:rPr lang="en-US" sz="1600" b="1" dirty="0"/>
              <a:t>Stage 1</a:t>
            </a:r>
            <a:r>
              <a:rPr lang="en-US" sz="1600" dirty="0"/>
              <a:t> </a:t>
            </a:r>
            <a:r>
              <a:rPr lang="en-US" sz="1600" b="1" dirty="0"/>
              <a:t>Drafting</a:t>
            </a:r>
          </a:p>
        </p:txBody>
      </p:sp>
      <p:sp>
        <p:nvSpPr>
          <p:cNvPr id="8" name="TextBox 7"/>
          <p:cNvSpPr txBox="1"/>
          <p:nvPr/>
        </p:nvSpPr>
        <p:spPr>
          <a:xfrm>
            <a:off x="3665366" y="4409073"/>
            <a:ext cx="1517201" cy="830997"/>
          </a:xfrm>
          <a:prstGeom prst="rect">
            <a:avLst/>
          </a:prstGeom>
          <a:noFill/>
        </p:spPr>
        <p:txBody>
          <a:bodyPr wrap="square" rtlCol="0">
            <a:spAutoFit/>
          </a:bodyPr>
          <a:lstStyle/>
          <a:p>
            <a:r>
              <a:rPr lang="en-US" sz="1600" b="1" dirty="0"/>
              <a:t>Stage 2 Governance Entity Review</a:t>
            </a:r>
          </a:p>
        </p:txBody>
      </p:sp>
      <p:sp>
        <p:nvSpPr>
          <p:cNvPr id="9" name="TextBox 8"/>
          <p:cNvSpPr txBox="1"/>
          <p:nvPr/>
        </p:nvSpPr>
        <p:spPr>
          <a:xfrm>
            <a:off x="5982879" y="4418567"/>
            <a:ext cx="1406736" cy="1077218"/>
          </a:xfrm>
          <a:prstGeom prst="rect">
            <a:avLst/>
          </a:prstGeom>
          <a:noFill/>
        </p:spPr>
        <p:txBody>
          <a:bodyPr wrap="square" rtlCol="0">
            <a:spAutoFit/>
          </a:bodyPr>
          <a:lstStyle/>
          <a:p>
            <a:r>
              <a:rPr lang="en-US" sz="1600" b="1" dirty="0"/>
              <a:t>Stage 3 Campus Community Review</a:t>
            </a:r>
          </a:p>
        </p:txBody>
      </p:sp>
      <p:sp>
        <p:nvSpPr>
          <p:cNvPr id="10" name="TextBox 9"/>
          <p:cNvSpPr txBox="1"/>
          <p:nvPr/>
        </p:nvSpPr>
        <p:spPr>
          <a:xfrm>
            <a:off x="7476963" y="3066532"/>
            <a:ext cx="1289472" cy="1323439"/>
          </a:xfrm>
          <a:prstGeom prst="rect">
            <a:avLst/>
          </a:prstGeom>
          <a:noFill/>
        </p:spPr>
        <p:txBody>
          <a:bodyPr wrap="square" rtlCol="0">
            <a:spAutoFit/>
          </a:bodyPr>
          <a:lstStyle/>
          <a:p>
            <a:r>
              <a:rPr lang="en-US" sz="1600" b="1" dirty="0"/>
              <a:t>Stage 4 Board of Trustees Review/</a:t>
            </a:r>
            <a:br>
              <a:rPr lang="en-US" sz="1600" b="1" dirty="0"/>
            </a:br>
            <a:r>
              <a:rPr lang="en-US" sz="1600" b="1" dirty="0"/>
              <a:t>Approval</a:t>
            </a:r>
          </a:p>
        </p:txBody>
      </p:sp>
      <p:sp>
        <p:nvSpPr>
          <p:cNvPr id="11" name="Right Arrow 10"/>
          <p:cNvSpPr/>
          <p:nvPr/>
        </p:nvSpPr>
        <p:spPr>
          <a:xfrm rot="1857694">
            <a:off x="2957678" y="4519509"/>
            <a:ext cx="723900"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p:cNvCxnSpPr/>
          <p:nvPr/>
        </p:nvCxnSpPr>
        <p:spPr>
          <a:xfrm flipH="1">
            <a:off x="2119111" y="2913402"/>
            <a:ext cx="2016366" cy="115863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638470" y="2895600"/>
            <a:ext cx="517395" cy="151347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113455" y="2921000"/>
            <a:ext cx="1350923" cy="160838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153867" y="2913402"/>
            <a:ext cx="3321099" cy="83265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048000" y="2387600"/>
            <a:ext cx="2438400" cy="533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President’s Council</a:t>
            </a:r>
          </a:p>
        </p:txBody>
      </p:sp>
      <p:sp>
        <p:nvSpPr>
          <p:cNvPr id="16" name="Right Arrow 15"/>
          <p:cNvSpPr/>
          <p:nvPr/>
        </p:nvSpPr>
        <p:spPr>
          <a:xfrm>
            <a:off x="5182567" y="4629056"/>
            <a:ext cx="723900"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ight Arrow 16"/>
          <p:cNvSpPr/>
          <p:nvPr/>
        </p:nvSpPr>
        <p:spPr>
          <a:xfrm rot="19983628">
            <a:off x="6716726" y="3987205"/>
            <a:ext cx="760895"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21964" y="3249544"/>
            <a:ext cx="1958780" cy="338554"/>
          </a:xfrm>
          <a:prstGeom prst="rect">
            <a:avLst/>
          </a:prstGeom>
          <a:noFill/>
        </p:spPr>
        <p:txBody>
          <a:bodyPr wrap="square" rtlCol="0">
            <a:spAutoFit/>
          </a:bodyPr>
          <a:lstStyle/>
          <a:p>
            <a:r>
              <a:rPr lang="en-US" sz="1600" b="1" dirty="0"/>
              <a:t>Pre-development</a:t>
            </a:r>
          </a:p>
        </p:txBody>
      </p:sp>
      <p:pic>
        <p:nvPicPr>
          <p:cNvPr id="25" name="Picture 24"/>
          <p:cNvPicPr>
            <a:picLocks noChangeAspect="1"/>
          </p:cNvPicPr>
          <p:nvPr/>
        </p:nvPicPr>
        <p:blipFill>
          <a:blip r:embed="rId3"/>
          <a:stretch>
            <a:fillRect/>
          </a:stretch>
        </p:blipFill>
        <p:spPr>
          <a:xfrm>
            <a:off x="1339214" y="3672821"/>
            <a:ext cx="701101" cy="554784"/>
          </a:xfrm>
          <a:prstGeom prst="rect">
            <a:avLst/>
          </a:prstGeom>
        </p:spPr>
      </p:pic>
    </p:spTree>
    <p:extLst>
      <p:ext uri="{BB962C8B-B14F-4D97-AF65-F5344CB8AC3E}">
        <p14:creationId xmlns:p14="http://schemas.microsoft.com/office/powerpoint/2010/main" val="18647092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par>
                                <p:cTn id="32" presetID="10" presetClass="entr" presetSubtype="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animBg="1"/>
      <p:bldP spid="6" grpId="0" animBg="1"/>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186110" cy="1143000"/>
          </a:xfrm>
        </p:spPr>
        <p:txBody>
          <a:bodyPr>
            <a:normAutofit fontScale="90000"/>
          </a:bodyPr>
          <a:lstStyle/>
          <a:p>
            <a:r>
              <a:rPr lang="en-US" dirty="0">
                <a:solidFill>
                  <a:schemeClr val="accent1">
                    <a:lumMod val="75000"/>
                  </a:schemeClr>
                </a:solidFill>
              </a:rPr>
              <a:t>Before Entrance to Stage 1</a:t>
            </a:r>
            <a:br>
              <a:rPr lang="en-US" dirty="0">
                <a:solidFill>
                  <a:schemeClr val="accent1">
                    <a:lumMod val="75000"/>
                  </a:schemeClr>
                </a:solidFill>
              </a:rPr>
            </a:br>
            <a:r>
              <a:rPr lang="en-US" dirty="0">
                <a:solidFill>
                  <a:schemeClr val="accent1">
                    <a:lumMod val="75000"/>
                  </a:schemeClr>
                </a:solidFill>
              </a:rPr>
              <a:t>(Pre-development)</a:t>
            </a:r>
          </a:p>
        </p:txBody>
      </p:sp>
      <p:sp>
        <p:nvSpPr>
          <p:cNvPr id="3" name="Content Placeholder 2"/>
          <p:cNvSpPr>
            <a:spLocks noGrp="1"/>
          </p:cNvSpPr>
          <p:nvPr>
            <p:ph idx="1"/>
          </p:nvPr>
        </p:nvSpPr>
        <p:spPr>
          <a:xfrm>
            <a:off x="634700" y="2323652"/>
            <a:ext cx="7823500" cy="4000948"/>
          </a:xfrm>
        </p:spPr>
        <p:txBody>
          <a:bodyPr>
            <a:normAutofit/>
          </a:bodyPr>
          <a:lstStyle/>
          <a:p>
            <a:r>
              <a:rPr lang="en-US" dirty="0"/>
              <a:t>Policy need is identified due to change in state code or federal law or new development at institution. </a:t>
            </a:r>
          </a:p>
          <a:p>
            <a:r>
              <a:rPr lang="en-US" dirty="0"/>
              <a:t>Sponsor and steward are identified.</a:t>
            </a:r>
          </a:p>
          <a:p>
            <a:r>
              <a:rPr lang="en-US" dirty="0"/>
              <a:t>The sponsor and steward develop and submit an executive summary to President’s Council for approval. </a:t>
            </a:r>
          </a:p>
          <a:p>
            <a:r>
              <a:rPr lang="en-US" dirty="0"/>
              <a:t>The summary includes the reason for the requested policy action and the fiscal or legal impact it would have.</a:t>
            </a:r>
          </a:p>
          <a:p>
            <a:endParaRPr lang="en-US" dirty="0"/>
          </a:p>
        </p:txBody>
      </p:sp>
    </p:spTree>
    <p:extLst>
      <p:ext uri="{BB962C8B-B14F-4D97-AF65-F5344CB8AC3E}">
        <p14:creationId xmlns:p14="http://schemas.microsoft.com/office/powerpoint/2010/main" val="348610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628" y="533400"/>
            <a:ext cx="7024744" cy="724936"/>
          </a:xfrm>
        </p:spPr>
        <p:txBody>
          <a:bodyPr>
            <a:normAutofit/>
          </a:bodyPr>
          <a:lstStyle/>
          <a:p>
            <a:pPr algn="ctr"/>
            <a:r>
              <a:rPr lang="en-US" dirty="0">
                <a:solidFill>
                  <a:schemeClr val="accent1">
                    <a:lumMod val="75000"/>
                  </a:schemeClr>
                </a:solidFill>
              </a:rPr>
              <a:t>Stage 1 Drafting</a:t>
            </a:r>
          </a:p>
        </p:txBody>
      </p:sp>
      <p:sp>
        <p:nvSpPr>
          <p:cNvPr id="3" name="Content Placeholder 2"/>
          <p:cNvSpPr>
            <a:spLocks noGrp="1"/>
          </p:cNvSpPr>
          <p:nvPr>
            <p:ph idx="1"/>
          </p:nvPr>
        </p:nvSpPr>
        <p:spPr>
          <a:xfrm>
            <a:off x="533400" y="1258336"/>
            <a:ext cx="8153400" cy="5066264"/>
          </a:xfrm>
        </p:spPr>
        <p:txBody>
          <a:bodyPr>
            <a:noAutofit/>
          </a:bodyPr>
          <a:lstStyle/>
          <a:p>
            <a:r>
              <a:rPr lang="en-US" sz="2200" dirty="0"/>
              <a:t>Policy Office posts the executive summary and notice that the policy draft has entered Stage 1.</a:t>
            </a:r>
          </a:p>
          <a:p>
            <a:r>
              <a:rPr lang="en-US" sz="2200" dirty="0"/>
              <a:t>Policy steward and sponsor gather a committee of subject matter experts to draft the policy. (This includes community members who would be affected by the policy.)</a:t>
            </a:r>
          </a:p>
          <a:p>
            <a:r>
              <a:rPr lang="en-US" sz="2200" dirty="0"/>
              <a:t>If appropriate, General Counsel may assign an attorney with subject matter expertise to the drafting committee. </a:t>
            </a:r>
          </a:p>
          <a:p>
            <a:r>
              <a:rPr lang="en-US" sz="2200" dirty="0"/>
              <a:t>Policy Office provides ongoing editorial support with an embedded editor. </a:t>
            </a:r>
          </a:p>
          <a:p>
            <a:r>
              <a:rPr lang="en-US" sz="2200" dirty="0"/>
              <a:t>Policy steward submits the final draft to the Policy Office for a comprehensive editorial review. This includes review by Cathy Jordan, Deputy General Counsel. </a:t>
            </a:r>
          </a:p>
        </p:txBody>
      </p:sp>
    </p:spTree>
    <p:extLst>
      <p:ext uri="{BB962C8B-B14F-4D97-AF65-F5344CB8AC3E}">
        <p14:creationId xmlns:p14="http://schemas.microsoft.com/office/powerpoint/2010/main" val="361116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4A252E-540A-45F9-92A3-8591EF8A7177}"/>
              </a:ext>
            </a:extLst>
          </p:cNvPr>
          <p:cNvSpPr>
            <a:spLocks noGrp="1"/>
          </p:cNvSpPr>
          <p:nvPr>
            <p:ph idx="1"/>
          </p:nvPr>
        </p:nvSpPr>
        <p:spPr>
          <a:xfrm>
            <a:off x="762000" y="685800"/>
            <a:ext cx="7696200" cy="5146829"/>
          </a:xfrm>
        </p:spPr>
        <p:txBody>
          <a:bodyPr/>
          <a:lstStyle/>
          <a:p>
            <a:r>
              <a:rPr lang="en-US" dirty="0"/>
              <a:t>The Policy Office and steward work together to finalize the draft. </a:t>
            </a:r>
          </a:p>
          <a:p>
            <a:r>
              <a:rPr lang="en-US" dirty="0"/>
              <a:t>Draft is submitted to President’s Council policy subcommittee. </a:t>
            </a:r>
          </a:p>
          <a:p>
            <a:r>
              <a:rPr lang="en-US" dirty="0"/>
              <a:t>The policy subcommittee may approve the draft to be submitted to President’s Council or may require more revisions and request to review the revised draft. </a:t>
            </a:r>
          </a:p>
          <a:p>
            <a:r>
              <a:rPr lang="en-US" dirty="0"/>
              <a:t>President’s Council approves the policy draft to enter Stage 2 or may require more revisions. </a:t>
            </a:r>
          </a:p>
          <a:p>
            <a:endParaRPr lang="en-US" dirty="0"/>
          </a:p>
        </p:txBody>
      </p:sp>
    </p:spTree>
    <p:extLst>
      <p:ext uri="{BB962C8B-B14F-4D97-AF65-F5344CB8AC3E}">
        <p14:creationId xmlns:p14="http://schemas.microsoft.com/office/powerpoint/2010/main" val="53740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012825"/>
          </a:xfrm>
        </p:spPr>
        <p:txBody>
          <a:bodyPr/>
          <a:lstStyle/>
          <a:p>
            <a:r>
              <a:rPr lang="en-US" dirty="0"/>
              <a:t>Sample: Executive Summary</a:t>
            </a:r>
          </a:p>
        </p:txBody>
      </p:sp>
      <p:sp>
        <p:nvSpPr>
          <p:cNvPr id="3" name="Subtitle 2"/>
          <p:cNvSpPr>
            <a:spLocks noGrp="1"/>
          </p:cNvSpPr>
          <p:nvPr>
            <p:ph type="subTitle" idx="1"/>
          </p:nvPr>
        </p:nvSpPr>
        <p:spPr>
          <a:xfrm>
            <a:off x="914400" y="1774825"/>
            <a:ext cx="7391400" cy="4016375"/>
          </a:xfrm>
        </p:spPr>
        <p:txBody>
          <a:bodyPr/>
          <a:lstStyle/>
          <a:p>
            <a:br>
              <a:rPr lang="en-US" dirty="0">
                <a:hlinkClick r:id="rId2"/>
              </a:rPr>
            </a:br>
            <a:endParaRPr lang="en-US" dirty="0"/>
          </a:p>
        </p:txBody>
      </p:sp>
      <p:sp>
        <p:nvSpPr>
          <p:cNvPr id="4" name="TextBox 3">
            <a:extLst>
              <a:ext uri="{FF2B5EF4-FFF2-40B4-BE49-F238E27FC236}">
                <a16:creationId xmlns:a16="http://schemas.microsoft.com/office/drawing/2014/main" id="{F5A34403-3B44-44EF-9221-78FBC182A31C}"/>
              </a:ext>
            </a:extLst>
          </p:cNvPr>
          <p:cNvSpPr txBox="1"/>
          <p:nvPr/>
        </p:nvSpPr>
        <p:spPr>
          <a:xfrm>
            <a:off x="762000" y="1905000"/>
            <a:ext cx="7620000" cy="4343400"/>
          </a:xfrm>
          <a:prstGeom prst="rect">
            <a:avLst/>
          </a:prstGeom>
          <a:noFill/>
        </p:spPr>
        <p:txBody>
          <a:bodyPr wrap="square" rtlCol="0">
            <a:spAutoFit/>
          </a:bodyPr>
          <a:lstStyle/>
          <a:p>
            <a:endParaRPr lang="en-US" dirty="0"/>
          </a:p>
        </p:txBody>
      </p:sp>
      <p:pic>
        <p:nvPicPr>
          <p:cNvPr id="5" name="Picture 4">
            <a:extLst>
              <a:ext uri="{FF2B5EF4-FFF2-40B4-BE49-F238E27FC236}">
                <a16:creationId xmlns:a16="http://schemas.microsoft.com/office/drawing/2014/main" id="{2421348E-09E8-4AA1-A29F-00EC191AE6C8}"/>
              </a:ext>
            </a:extLst>
          </p:cNvPr>
          <p:cNvPicPr>
            <a:picLocks noChangeAspect="1"/>
          </p:cNvPicPr>
          <p:nvPr/>
        </p:nvPicPr>
        <p:blipFill rotWithShape="1">
          <a:blip r:embed="rId3"/>
          <a:srcRect l="8334" t="14835" r="75833"/>
          <a:stretch/>
        </p:blipFill>
        <p:spPr>
          <a:xfrm>
            <a:off x="2209800" y="1219200"/>
            <a:ext cx="4648200" cy="5332007"/>
          </a:xfrm>
          <a:prstGeom prst="rect">
            <a:avLst/>
          </a:prstGeom>
        </p:spPr>
      </p:pic>
    </p:spTree>
    <p:extLst>
      <p:ext uri="{BB962C8B-B14F-4D97-AF65-F5344CB8AC3E}">
        <p14:creationId xmlns:p14="http://schemas.microsoft.com/office/powerpoint/2010/main" val="25511783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75000"/>
                  </a:schemeClr>
                </a:solidFill>
              </a:rPr>
              <a:t>Agenda</a:t>
            </a:r>
          </a:p>
        </p:txBody>
      </p:sp>
      <p:sp>
        <p:nvSpPr>
          <p:cNvPr id="3" name="Content Placeholder 2"/>
          <p:cNvSpPr>
            <a:spLocks noGrp="1"/>
          </p:cNvSpPr>
          <p:nvPr>
            <p:ph idx="1"/>
          </p:nvPr>
        </p:nvSpPr>
        <p:spPr>
          <a:xfrm>
            <a:off x="457200" y="2362200"/>
            <a:ext cx="8229600" cy="2438400"/>
          </a:xfrm>
        </p:spPr>
        <p:txBody>
          <a:bodyPr>
            <a:normAutofit/>
          </a:bodyPr>
          <a:lstStyle/>
          <a:p>
            <a:r>
              <a:rPr lang="en-US" dirty="0"/>
              <a:t>Shared Governance</a:t>
            </a:r>
          </a:p>
          <a:p>
            <a:r>
              <a:rPr lang="en-US" dirty="0"/>
              <a:t>Key Elements of Shared Governance in Policy Process</a:t>
            </a:r>
          </a:p>
          <a:p>
            <a:r>
              <a:rPr lang="en-US" dirty="0"/>
              <a:t>Roles and responsibilities</a:t>
            </a:r>
          </a:p>
          <a:p>
            <a:r>
              <a:rPr lang="en-US" dirty="0"/>
              <a:t>Four policy processes</a:t>
            </a:r>
          </a:p>
          <a:p>
            <a:endParaRPr lang="en-US" dirty="0"/>
          </a:p>
        </p:txBody>
      </p:sp>
    </p:spTree>
    <p:extLst>
      <p:ext uri="{BB962C8B-B14F-4D97-AF65-F5344CB8AC3E}">
        <p14:creationId xmlns:p14="http://schemas.microsoft.com/office/powerpoint/2010/main" val="2796935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600200"/>
          </a:xfrm>
        </p:spPr>
        <p:txBody>
          <a:bodyPr>
            <a:normAutofit fontScale="90000"/>
          </a:bodyPr>
          <a:lstStyle/>
          <a:p>
            <a:pPr algn="ctr"/>
            <a:r>
              <a:rPr lang="en-US" dirty="0">
                <a:solidFill>
                  <a:schemeClr val="accent1">
                    <a:lumMod val="75000"/>
                  </a:schemeClr>
                </a:solidFill>
              </a:rPr>
              <a:t>Stage 2 University Governance Entities Review </a:t>
            </a:r>
            <a:br>
              <a:rPr lang="en-US" dirty="0">
                <a:solidFill>
                  <a:schemeClr val="accent1">
                    <a:lumMod val="75000"/>
                  </a:schemeClr>
                </a:solidFill>
              </a:rPr>
            </a:br>
            <a:r>
              <a:rPr lang="en-US" dirty="0">
                <a:solidFill>
                  <a:schemeClr val="accent1">
                    <a:lumMod val="75000"/>
                  </a:schemeClr>
                </a:solidFill>
              </a:rPr>
              <a:t>(60 Days)</a:t>
            </a:r>
            <a:endParaRPr lang="en-US" dirty="0"/>
          </a:p>
        </p:txBody>
      </p:sp>
      <p:sp>
        <p:nvSpPr>
          <p:cNvPr id="3" name="Content Placeholder 2"/>
          <p:cNvSpPr>
            <a:spLocks noGrp="1"/>
          </p:cNvSpPr>
          <p:nvPr>
            <p:ph idx="1"/>
          </p:nvPr>
        </p:nvSpPr>
        <p:spPr>
          <a:xfrm>
            <a:off x="685800" y="2514601"/>
            <a:ext cx="7772400" cy="3733800"/>
          </a:xfrm>
        </p:spPr>
        <p:txBody>
          <a:bodyPr>
            <a:normAutofit fontScale="92500" lnSpcReduction="20000"/>
          </a:bodyPr>
          <a:lstStyle/>
          <a:p>
            <a:r>
              <a:rPr lang="en-US" dirty="0"/>
              <a:t>Policy Officer posts Stage 2 draft online with EAC recommendations.</a:t>
            </a:r>
          </a:p>
          <a:p>
            <a:r>
              <a:rPr lang="en-US" dirty="0"/>
              <a:t>The draft is submitted to the EAC for assessment.</a:t>
            </a:r>
          </a:p>
          <a:p>
            <a:r>
              <a:rPr lang="en-US" dirty="0"/>
              <a:t>Policy sponsor and steward attend meetings with each of the university entities to present the policy and answer questions. </a:t>
            </a:r>
          </a:p>
          <a:p>
            <a:r>
              <a:rPr lang="en-US" dirty="0"/>
              <a:t>Each university entity reviews the policy to provide feedback.</a:t>
            </a:r>
          </a:p>
          <a:p>
            <a:r>
              <a:rPr lang="en-US" dirty="0"/>
              <a:t>University entities use the </a:t>
            </a:r>
            <a:r>
              <a:rPr lang="en-US" i="1" dirty="0"/>
              <a:t>Summary of Comments Form</a:t>
            </a:r>
            <a:r>
              <a:rPr lang="en-US" dirty="0"/>
              <a:t> to provide their formal commentary. Each group votes on which written comments represent the group’s view.</a:t>
            </a:r>
          </a:p>
        </p:txBody>
      </p:sp>
    </p:spTree>
    <p:extLst>
      <p:ext uri="{BB962C8B-B14F-4D97-AF65-F5344CB8AC3E}">
        <p14:creationId xmlns:p14="http://schemas.microsoft.com/office/powerpoint/2010/main" val="317019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648736"/>
          </a:xfrm>
        </p:spPr>
        <p:txBody>
          <a:bodyPr>
            <a:normAutofit fontScale="90000"/>
          </a:bodyPr>
          <a:lstStyle/>
          <a:p>
            <a:pPr algn="ctr"/>
            <a:r>
              <a:rPr lang="en-US" dirty="0">
                <a:solidFill>
                  <a:schemeClr val="accent1">
                    <a:lumMod val="75000"/>
                  </a:schemeClr>
                </a:solidFill>
              </a:rPr>
              <a:t>Stage 2 - </a:t>
            </a:r>
            <a:r>
              <a:rPr lang="en-US" i="1" dirty="0">
                <a:solidFill>
                  <a:schemeClr val="accent1">
                    <a:lumMod val="75000"/>
                  </a:schemeClr>
                </a:solidFill>
              </a:rPr>
              <a:t>continued</a:t>
            </a:r>
            <a:endParaRPr lang="en-US" i="1" dirty="0"/>
          </a:p>
        </p:txBody>
      </p:sp>
      <p:sp>
        <p:nvSpPr>
          <p:cNvPr id="3" name="Content Placeholder 2"/>
          <p:cNvSpPr>
            <a:spLocks noGrp="1"/>
          </p:cNvSpPr>
          <p:nvPr>
            <p:ph idx="1"/>
          </p:nvPr>
        </p:nvSpPr>
        <p:spPr>
          <a:xfrm>
            <a:off x="609600" y="1600200"/>
            <a:ext cx="7848600" cy="4648200"/>
          </a:xfrm>
        </p:spPr>
        <p:txBody>
          <a:bodyPr>
            <a:normAutofit fontScale="92500"/>
          </a:bodyPr>
          <a:lstStyle/>
          <a:p>
            <a:r>
              <a:rPr lang="en-US" dirty="0"/>
              <a:t>The drafting committee reviews the </a:t>
            </a:r>
            <a:r>
              <a:rPr lang="en-US" i="1" dirty="0"/>
              <a:t>Summary of Comments Form</a:t>
            </a:r>
            <a:r>
              <a:rPr lang="en-US" dirty="0"/>
              <a:t> and decides what revisions to make, if any. and responds in writing to each comment.</a:t>
            </a:r>
          </a:p>
          <a:p>
            <a:r>
              <a:rPr lang="en-US" dirty="0"/>
              <a:t>For feedback that is not implemented in policy, the sponsor/steward document the reasons for doing so.</a:t>
            </a:r>
          </a:p>
          <a:p>
            <a:r>
              <a:rPr lang="en-US" dirty="0"/>
              <a:t>The steward submits the proposed Stage 3 draft with the </a:t>
            </a:r>
            <a:r>
              <a:rPr lang="en-US" i="1" dirty="0"/>
              <a:t>Summary of Comments Form </a:t>
            </a:r>
            <a:r>
              <a:rPr lang="en-US" dirty="0"/>
              <a:t>to the Policy Office and the Deputy General Counsel for review. </a:t>
            </a:r>
          </a:p>
          <a:p>
            <a:r>
              <a:rPr lang="en-US" dirty="0"/>
              <a:t>Once the drafting committee and Policy Office finalize the draft, the Policy Office places the policy draft on the agenda for policy subcommittee and President’s Council. </a:t>
            </a:r>
          </a:p>
        </p:txBody>
      </p:sp>
    </p:spTree>
    <p:extLst>
      <p:ext uri="{BB962C8B-B14F-4D97-AF65-F5344CB8AC3E}">
        <p14:creationId xmlns:p14="http://schemas.microsoft.com/office/powerpoint/2010/main" val="76425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648736"/>
          </a:xfrm>
        </p:spPr>
        <p:txBody>
          <a:bodyPr>
            <a:normAutofit fontScale="90000"/>
          </a:bodyPr>
          <a:lstStyle/>
          <a:p>
            <a:pPr algn="ctr"/>
            <a:r>
              <a:rPr lang="en-US" dirty="0">
                <a:solidFill>
                  <a:schemeClr val="accent1">
                    <a:lumMod val="75000"/>
                  </a:schemeClr>
                </a:solidFill>
              </a:rPr>
              <a:t>Stage 2 - </a:t>
            </a:r>
            <a:r>
              <a:rPr lang="en-US" i="1" dirty="0">
                <a:solidFill>
                  <a:schemeClr val="accent1">
                    <a:lumMod val="75000"/>
                  </a:schemeClr>
                </a:solidFill>
              </a:rPr>
              <a:t>continued</a:t>
            </a:r>
            <a:endParaRPr lang="en-US" i="1" dirty="0"/>
          </a:p>
        </p:txBody>
      </p:sp>
      <p:sp>
        <p:nvSpPr>
          <p:cNvPr id="3" name="Content Placeholder 2"/>
          <p:cNvSpPr>
            <a:spLocks noGrp="1"/>
          </p:cNvSpPr>
          <p:nvPr>
            <p:ph idx="1"/>
          </p:nvPr>
        </p:nvSpPr>
        <p:spPr>
          <a:xfrm>
            <a:off x="609600" y="1600200"/>
            <a:ext cx="7924800" cy="4571999"/>
          </a:xfrm>
        </p:spPr>
        <p:txBody>
          <a:bodyPr>
            <a:normAutofit/>
          </a:bodyPr>
          <a:lstStyle/>
          <a:p>
            <a:r>
              <a:rPr lang="en-US" dirty="0"/>
              <a:t>Revised draft with the </a:t>
            </a:r>
            <a:r>
              <a:rPr lang="en-US" i="1" dirty="0"/>
              <a:t>Summary of Comments </a:t>
            </a:r>
            <a:r>
              <a:rPr lang="en-US" dirty="0"/>
              <a:t>is submitted to the policy subcommittee for approval.</a:t>
            </a:r>
          </a:p>
          <a:p>
            <a:r>
              <a:rPr lang="en-US" dirty="0"/>
              <a:t>The policy subcommittee may approve the draft to be submitted to President’s Council or may require more revisions and request to review the revised draft. </a:t>
            </a:r>
          </a:p>
          <a:p>
            <a:r>
              <a:rPr lang="en-US" dirty="0"/>
              <a:t>President’s Council approves the policy draft to enter Stage 3 or may require more revisions and request to review the revised draft. </a:t>
            </a:r>
          </a:p>
        </p:txBody>
      </p:sp>
    </p:spTree>
    <p:extLst>
      <p:ext uri="{BB962C8B-B14F-4D97-AF65-F5344CB8AC3E}">
        <p14:creationId xmlns:p14="http://schemas.microsoft.com/office/powerpoint/2010/main" val="25575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470025"/>
          </a:xfrm>
        </p:spPr>
        <p:txBody>
          <a:bodyPr/>
          <a:lstStyle/>
          <a:p>
            <a:r>
              <a:rPr lang="en-US" dirty="0"/>
              <a:t>Sample:  Summary of Comments Form</a:t>
            </a:r>
          </a:p>
        </p:txBody>
      </p:sp>
      <p:graphicFrame>
        <p:nvGraphicFramePr>
          <p:cNvPr id="7" name="Table 6"/>
          <p:cNvGraphicFramePr>
            <a:graphicFrameLocks noGrp="1"/>
          </p:cNvGraphicFramePr>
          <p:nvPr>
            <p:extLst>
              <p:ext uri="{D42A27DB-BD31-4B8C-83A1-F6EECF244321}">
                <p14:modId xmlns:p14="http://schemas.microsoft.com/office/powerpoint/2010/main" val="1763744956"/>
              </p:ext>
            </p:extLst>
          </p:nvPr>
        </p:nvGraphicFramePr>
        <p:xfrm>
          <a:off x="914402" y="1783969"/>
          <a:ext cx="7238998" cy="737235"/>
        </p:xfrm>
        <a:graphic>
          <a:graphicData uri="http://schemas.openxmlformats.org/drawingml/2006/table">
            <a:tbl>
              <a:tblPr firstRow="1" firstCol="1" bandRow="1"/>
              <a:tblGrid>
                <a:gridCol w="3885328">
                  <a:extLst>
                    <a:ext uri="{9D8B030D-6E8A-4147-A177-3AD203B41FA5}">
                      <a16:colId xmlns:a16="http://schemas.microsoft.com/office/drawing/2014/main" val="3278800142"/>
                    </a:ext>
                  </a:extLst>
                </a:gridCol>
                <a:gridCol w="3353670">
                  <a:extLst>
                    <a:ext uri="{9D8B030D-6E8A-4147-A177-3AD203B41FA5}">
                      <a16:colId xmlns:a16="http://schemas.microsoft.com/office/drawing/2014/main" val="1470319868"/>
                    </a:ext>
                  </a:extLst>
                </a:gridCol>
              </a:tblGrid>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Policy Title:      Administration of Scholarships and Other Payments to Students      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Policy Number: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Policy 512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3195887827"/>
                  </a:ext>
                </a:extLst>
              </a:tr>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Sponsor: Kyle Reyes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Steward: John Curl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4207729657"/>
                  </a:ext>
                </a:extLst>
              </a:tr>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Presentation  to: Faculty Senate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Date Presented: 2/5/19-2/24/19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62775676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83962061"/>
              </p:ext>
            </p:extLst>
          </p:nvPr>
        </p:nvGraphicFramePr>
        <p:xfrm>
          <a:off x="914402" y="2743200"/>
          <a:ext cx="7323277" cy="3733800"/>
        </p:xfrm>
        <a:graphic>
          <a:graphicData uri="http://schemas.openxmlformats.org/drawingml/2006/table">
            <a:tbl>
              <a:tblPr firstRow="1" firstCol="1" bandRow="1"/>
              <a:tblGrid>
                <a:gridCol w="695726">
                  <a:extLst>
                    <a:ext uri="{9D8B030D-6E8A-4147-A177-3AD203B41FA5}">
                      <a16:colId xmlns:a16="http://schemas.microsoft.com/office/drawing/2014/main" val="3348525393"/>
                    </a:ext>
                  </a:extLst>
                </a:gridCol>
                <a:gridCol w="725007">
                  <a:extLst>
                    <a:ext uri="{9D8B030D-6E8A-4147-A177-3AD203B41FA5}">
                      <a16:colId xmlns:a16="http://schemas.microsoft.com/office/drawing/2014/main" val="2486095334"/>
                    </a:ext>
                  </a:extLst>
                </a:gridCol>
                <a:gridCol w="842719">
                  <a:extLst>
                    <a:ext uri="{9D8B030D-6E8A-4147-A177-3AD203B41FA5}">
                      <a16:colId xmlns:a16="http://schemas.microsoft.com/office/drawing/2014/main" val="1556635296"/>
                    </a:ext>
                  </a:extLst>
                </a:gridCol>
                <a:gridCol w="790597">
                  <a:extLst>
                    <a:ext uri="{9D8B030D-6E8A-4147-A177-3AD203B41FA5}">
                      <a16:colId xmlns:a16="http://schemas.microsoft.com/office/drawing/2014/main" val="84278962"/>
                    </a:ext>
                  </a:extLst>
                </a:gridCol>
                <a:gridCol w="2055554">
                  <a:extLst>
                    <a:ext uri="{9D8B030D-6E8A-4147-A177-3AD203B41FA5}">
                      <a16:colId xmlns:a16="http://schemas.microsoft.com/office/drawing/2014/main" val="187991868"/>
                    </a:ext>
                  </a:extLst>
                </a:gridCol>
                <a:gridCol w="2213674">
                  <a:extLst>
                    <a:ext uri="{9D8B030D-6E8A-4147-A177-3AD203B41FA5}">
                      <a16:colId xmlns:a16="http://schemas.microsoft.com/office/drawing/2014/main" val="3073596713"/>
                    </a:ext>
                  </a:extLst>
                </a:gridCol>
              </a:tblGrid>
              <a:tr h="355600">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CAMPUS ENTITY</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POLICY SECTION</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Editorial Comment?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Substance Comment?</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CONCERN</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SPONSOR/STEWARD RESPONSE</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450827601"/>
                  </a:ext>
                </a:extLst>
              </a:tr>
              <a:tr h="8890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Line 20, Line 169,  Line 181, Line 193</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Several places have extra spaces between words. Please remove extra spaces.</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Removed extra spaces.</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2931263"/>
                  </a:ext>
                </a:extLst>
              </a:tr>
              <a:tr h="3556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3.2</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Provide definitions of non-exempt in the definition section.</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Inserted reference to Policy 325</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726748"/>
                  </a:ext>
                </a:extLst>
              </a:tr>
              <a:tr h="21336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3.6</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The original statement is: “(Awards provided to a student from a closed—i.e. UVU student-only—competition are treated as a scholarship for the purposes of this policy. See 3.7 below.)”</a:t>
                      </a:r>
                    </a:p>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Reformat to read: “Awards provided to students from a closed competition (i.e., UVU students only) are treated as a scholarship (see 3.7 below).”</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Updated to new statement.</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676982"/>
                  </a:ext>
                </a:extLst>
              </a:tr>
            </a:tbl>
          </a:graphicData>
        </a:graphic>
      </p:graphicFrame>
      <p:sp>
        <p:nvSpPr>
          <p:cNvPr id="9" name="Rectangle 2"/>
          <p:cNvSpPr>
            <a:spLocks noGrp="1" noChangeArrowheads="1"/>
          </p:cNvSpPr>
          <p:nvPr>
            <p:ph type="subTitle" idx="1"/>
          </p:nvPr>
        </p:nvSpPr>
        <p:spPr bwMode="auto">
          <a:xfrm>
            <a:off x="557212" y="5023267"/>
            <a:ext cx="8001000" cy="458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POLICY APPROVAL PROCESS - STAGE 2</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SUMMARY OF COMMENTS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NOTE: Indicate with X whether the comment is editorial (grammar, punctuation, sentence structure, etc.) or is a substance comment (content, procedure, etc.).</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65535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a:bodyPr>
          <a:lstStyle/>
          <a:p>
            <a:pPr algn="ctr"/>
            <a:r>
              <a:rPr lang="en-US" dirty="0">
                <a:solidFill>
                  <a:schemeClr val="accent1">
                    <a:lumMod val="75000"/>
                  </a:schemeClr>
                </a:solidFill>
              </a:rPr>
              <a:t>Stage 3 Board of Trustees</a:t>
            </a:r>
            <a:endParaRPr lang="en-US" dirty="0"/>
          </a:p>
        </p:txBody>
      </p:sp>
      <p:sp>
        <p:nvSpPr>
          <p:cNvPr id="3" name="Content Placeholder 2"/>
          <p:cNvSpPr>
            <a:spLocks noGrp="1"/>
          </p:cNvSpPr>
          <p:nvPr>
            <p:ph idx="1"/>
          </p:nvPr>
        </p:nvSpPr>
        <p:spPr>
          <a:xfrm>
            <a:off x="838200" y="1676400"/>
            <a:ext cx="7391400" cy="4156229"/>
          </a:xfrm>
        </p:spPr>
        <p:txBody>
          <a:bodyPr>
            <a:normAutofit/>
          </a:bodyPr>
          <a:lstStyle/>
          <a:p>
            <a:r>
              <a:rPr lang="en-US" dirty="0"/>
              <a:t>Policy Officer posts Stage 3 draft online. </a:t>
            </a:r>
          </a:p>
          <a:p>
            <a:r>
              <a:rPr lang="en-US" dirty="0"/>
              <a:t>Board of Trustees approves or disapproves the policy draft.</a:t>
            </a:r>
          </a:p>
          <a:p>
            <a:r>
              <a:rPr lang="en-US" dirty="0"/>
              <a:t>If the Board disapproves the policy, they can send it back to the appropriate stage—the President decides which stage.</a:t>
            </a:r>
          </a:p>
          <a:p>
            <a:r>
              <a:rPr lang="en-US" dirty="0"/>
              <a:t>If approved, the policy is posted in the Policy Manual and goes into effect.</a:t>
            </a:r>
          </a:p>
        </p:txBody>
      </p:sp>
    </p:spTree>
    <p:extLst>
      <p:ext uri="{BB962C8B-B14F-4D97-AF65-F5344CB8AC3E}">
        <p14:creationId xmlns:p14="http://schemas.microsoft.com/office/powerpoint/2010/main" val="88106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523" y="685800"/>
            <a:ext cx="7772400" cy="1066800"/>
          </a:xfrm>
        </p:spPr>
        <p:txBody>
          <a:bodyPr>
            <a:normAutofit fontScale="90000"/>
          </a:bodyPr>
          <a:lstStyle/>
          <a:p>
            <a:pPr algn="ctr"/>
            <a:r>
              <a:rPr lang="en-US" dirty="0">
                <a:solidFill>
                  <a:schemeClr val="accent1">
                    <a:lumMod val="75000"/>
                  </a:schemeClr>
                </a:solidFill>
              </a:rPr>
              <a:t>Temporary Policy </a:t>
            </a:r>
            <a:br>
              <a:rPr lang="en-US" dirty="0">
                <a:solidFill>
                  <a:schemeClr val="accent1">
                    <a:lumMod val="75000"/>
                  </a:schemeClr>
                </a:solidFill>
              </a:rPr>
            </a:br>
            <a:r>
              <a:rPr lang="en-US" dirty="0">
                <a:solidFill>
                  <a:schemeClr val="accent1">
                    <a:lumMod val="75000"/>
                  </a:schemeClr>
                </a:solidFill>
              </a:rPr>
              <a:t>Approval Process</a:t>
            </a:r>
            <a:endParaRPr lang="en-US" dirty="0"/>
          </a:p>
        </p:txBody>
      </p:sp>
      <p:sp>
        <p:nvSpPr>
          <p:cNvPr id="3" name="Subtitle 2"/>
          <p:cNvSpPr>
            <a:spLocks noGrp="1"/>
          </p:cNvSpPr>
          <p:nvPr>
            <p:ph type="subTitle" idx="1"/>
          </p:nvPr>
        </p:nvSpPr>
        <p:spPr>
          <a:xfrm>
            <a:off x="798723" y="1905000"/>
            <a:ext cx="7620000" cy="4267200"/>
          </a:xfrm>
        </p:spPr>
        <p:txBody>
          <a:bodyPr>
            <a:normAutofit fontScale="85000" lnSpcReduction="20000"/>
          </a:bodyPr>
          <a:lstStyle/>
          <a:p>
            <a:pPr algn="l"/>
            <a:r>
              <a:rPr lang="en-US" b="1" dirty="0">
                <a:solidFill>
                  <a:schemeClr val="tx1"/>
                </a:solidFill>
              </a:rPr>
              <a:t>Stage 1 Drafting:  </a:t>
            </a:r>
            <a:r>
              <a:rPr lang="en-US" dirty="0">
                <a:solidFill>
                  <a:schemeClr val="tx1"/>
                </a:solidFill>
              </a:rPr>
              <a:t>Policy sponsor and steward develop and submit an executive summary to President’s Council.</a:t>
            </a:r>
          </a:p>
          <a:p>
            <a:pPr algn="l"/>
            <a:r>
              <a:rPr lang="en-US" dirty="0">
                <a:solidFill>
                  <a:schemeClr val="tx1"/>
                </a:solidFill>
              </a:rPr>
              <a:t> </a:t>
            </a:r>
          </a:p>
          <a:p>
            <a:pPr algn="l"/>
            <a:r>
              <a:rPr lang="en-US" b="1" dirty="0">
                <a:solidFill>
                  <a:schemeClr val="tx1"/>
                </a:solidFill>
              </a:rPr>
              <a:t>Stage 2 Board of Trustees Review: </a:t>
            </a:r>
            <a:r>
              <a:rPr lang="en-US" dirty="0">
                <a:solidFill>
                  <a:schemeClr val="tx1"/>
                </a:solidFill>
              </a:rPr>
              <a:t>Policy sponsor and steward submit policy draft to the </a:t>
            </a:r>
            <a:r>
              <a:rPr lang="en-US" b="1" dirty="0">
                <a:solidFill>
                  <a:schemeClr val="tx1"/>
                </a:solidFill>
              </a:rPr>
              <a:t> </a:t>
            </a:r>
            <a:r>
              <a:rPr lang="en-US" dirty="0">
                <a:solidFill>
                  <a:schemeClr val="tx1"/>
                </a:solidFill>
              </a:rPr>
              <a:t>Board of Trustees to approve or disapprove</a:t>
            </a:r>
            <a:r>
              <a:rPr lang="en-US" dirty="0"/>
              <a:t>. </a:t>
            </a:r>
          </a:p>
          <a:p>
            <a:pPr algn="l"/>
            <a:endParaRPr lang="en-US" dirty="0"/>
          </a:p>
          <a:p>
            <a:pPr algn="l"/>
            <a:r>
              <a:rPr lang="en-US" i="1" dirty="0">
                <a:solidFill>
                  <a:schemeClr val="tx1"/>
                </a:solidFill>
              </a:rPr>
              <a:t>Things to remember: </a:t>
            </a:r>
          </a:p>
          <a:p>
            <a:pPr marL="342900" indent="-342900" algn="l">
              <a:buFont typeface="Arial" panose="020B0604020202020204" pitchFamily="34" charset="0"/>
              <a:buChar char="•"/>
            </a:pPr>
            <a:r>
              <a:rPr lang="en-US" dirty="0">
                <a:solidFill>
                  <a:schemeClr val="tx1"/>
                </a:solidFill>
              </a:rPr>
              <a:t>Temporary policies are not open for feedback from the university community. </a:t>
            </a:r>
          </a:p>
          <a:p>
            <a:pPr marL="342900" indent="-342900" algn="l">
              <a:buFont typeface="Arial" panose="020B0604020202020204" pitchFamily="34" charset="0"/>
              <a:buChar char="•"/>
            </a:pPr>
            <a:r>
              <a:rPr lang="en-US" dirty="0">
                <a:solidFill>
                  <a:schemeClr val="tx1"/>
                </a:solidFill>
              </a:rPr>
              <a:t>These policies in effect for one year during which time the regular policy is under development.</a:t>
            </a:r>
          </a:p>
          <a:p>
            <a:pPr marL="342900" indent="-342900" algn="l">
              <a:buFont typeface="Arial" panose="020B0604020202020204" pitchFamily="34" charset="0"/>
              <a:buChar char="•"/>
            </a:pPr>
            <a:r>
              <a:rPr lang="en-US" dirty="0">
                <a:solidFill>
                  <a:schemeClr val="tx1"/>
                </a:solidFill>
              </a:rPr>
              <a:t>In certain circumstances, these policies can be extended to 18 months. </a:t>
            </a:r>
          </a:p>
          <a:p>
            <a:endParaRPr lang="en-US" dirty="0"/>
          </a:p>
          <a:p>
            <a:pPr algn="l"/>
            <a:endParaRPr lang="en-US" dirty="0"/>
          </a:p>
          <a:p>
            <a:pPr algn="l"/>
            <a:endParaRPr lang="en-US" dirty="0"/>
          </a:p>
          <a:p>
            <a:pPr algn="l"/>
            <a:endParaRPr lang="en-US" dirty="0"/>
          </a:p>
          <a:p>
            <a:endParaRPr lang="en-US" dirty="0"/>
          </a:p>
        </p:txBody>
      </p:sp>
    </p:spTree>
    <p:extLst>
      <p:ext uri="{BB962C8B-B14F-4D97-AF65-F5344CB8AC3E}">
        <p14:creationId xmlns:p14="http://schemas.microsoft.com/office/powerpoint/2010/main" val="34662760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489" y="762000"/>
            <a:ext cx="7772400" cy="1069975"/>
          </a:xfrm>
        </p:spPr>
        <p:txBody>
          <a:bodyPr>
            <a:normAutofit fontScale="90000"/>
          </a:bodyPr>
          <a:lstStyle/>
          <a:p>
            <a:pPr algn="ctr"/>
            <a:r>
              <a:rPr lang="en-US" dirty="0"/>
              <a:t>Non-substantive Change Policy Approval process</a:t>
            </a:r>
          </a:p>
        </p:txBody>
      </p:sp>
      <p:sp>
        <p:nvSpPr>
          <p:cNvPr id="3" name="Subtitle 2"/>
          <p:cNvSpPr>
            <a:spLocks noGrp="1"/>
          </p:cNvSpPr>
          <p:nvPr>
            <p:ph type="subTitle" idx="1"/>
          </p:nvPr>
        </p:nvSpPr>
        <p:spPr>
          <a:xfrm>
            <a:off x="667966" y="1844945"/>
            <a:ext cx="7973438" cy="4267200"/>
          </a:xfrm>
        </p:spPr>
        <p:txBody>
          <a:bodyPr>
            <a:normAutofit lnSpcReduction="10000"/>
          </a:bodyPr>
          <a:lstStyle/>
          <a:p>
            <a:pPr marL="342900" indent="-342900" algn="l">
              <a:buFont typeface="Courier New" panose="02070309020205020404" pitchFamily="49" charset="0"/>
              <a:buChar char="o"/>
            </a:pPr>
            <a:r>
              <a:rPr lang="en-US" dirty="0"/>
              <a:t>Changes to an existing policy or policy draft that correct typographical and grammatical errors, change policy format, and/or update names, titles, or other reference information, and that do not alter the intent, scope, meaning, or application of a university policy or policy draft.</a:t>
            </a:r>
          </a:p>
          <a:p>
            <a:pPr marL="342900" indent="-342900" algn="l">
              <a:buFont typeface="Courier New" panose="02070309020205020404" pitchFamily="49" charset="0"/>
              <a:buChar char="o"/>
            </a:pPr>
            <a:r>
              <a:rPr lang="en-US" dirty="0"/>
              <a:t>The approval of non-substantive revisions via this process does not constitute the enactment of a new or revised policy and does not change the effective date of these policies. (See Policy 101, section 5.13 for details.) </a:t>
            </a:r>
            <a:r>
              <a:rPr lang="en-US" i="1" dirty="0"/>
              <a:t>General Counsel reviews all proposed revision. </a:t>
            </a:r>
          </a:p>
        </p:txBody>
      </p:sp>
    </p:spTree>
    <p:extLst>
      <p:ext uri="{BB962C8B-B14F-4D97-AF65-F5344CB8AC3E}">
        <p14:creationId xmlns:p14="http://schemas.microsoft.com/office/powerpoint/2010/main" val="13524811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4B2B4-1B6B-BC91-13D0-D6CFBA7D1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65FA04-8EC0-7EF1-2CA3-A98939801E6A}"/>
              </a:ext>
            </a:extLst>
          </p:cNvPr>
          <p:cNvSpPr>
            <a:spLocks noGrp="1"/>
          </p:cNvSpPr>
          <p:nvPr>
            <p:ph type="ctrTitle"/>
          </p:nvPr>
        </p:nvSpPr>
        <p:spPr>
          <a:xfrm>
            <a:off x="875489" y="762000"/>
            <a:ext cx="7772400" cy="1069975"/>
          </a:xfrm>
        </p:spPr>
        <p:txBody>
          <a:bodyPr>
            <a:normAutofit fontScale="90000"/>
          </a:bodyPr>
          <a:lstStyle/>
          <a:p>
            <a:pPr algn="ctr"/>
            <a:r>
              <a:rPr lang="en-US" dirty="0"/>
              <a:t>Non-substantive Change - </a:t>
            </a:r>
            <a:r>
              <a:rPr lang="en-US" i="1" dirty="0"/>
              <a:t>continued</a:t>
            </a:r>
            <a:endParaRPr lang="en-US" dirty="0"/>
          </a:p>
        </p:txBody>
      </p:sp>
      <p:sp>
        <p:nvSpPr>
          <p:cNvPr id="3" name="Subtitle 2">
            <a:extLst>
              <a:ext uri="{FF2B5EF4-FFF2-40B4-BE49-F238E27FC236}">
                <a16:creationId xmlns:a16="http://schemas.microsoft.com/office/drawing/2014/main" id="{52EA4007-81B0-1D07-F887-7A351A7F411D}"/>
              </a:ext>
            </a:extLst>
          </p:cNvPr>
          <p:cNvSpPr>
            <a:spLocks noGrp="1"/>
          </p:cNvSpPr>
          <p:nvPr>
            <p:ph type="subTitle" idx="1"/>
          </p:nvPr>
        </p:nvSpPr>
        <p:spPr>
          <a:xfrm>
            <a:off x="667966" y="1844945"/>
            <a:ext cx="7973438" cy="4267200"/>
          </a:xfrm>
        </p:spPr>
        <p:txBody>
          <a:bodyPr>
            <a:normAutofit/>
          </a:bodyPr>
          <a:lstStyle/>
          <a:p>
            <a:pPr marL="342900" indent="-342900" algn="l">
              <a:buFont typeface="Courier New" panose="02070309020205020404" pitchFamily="49" charset="0"/>
              <a:buChar char="o"/>
            </a:pPr>
            <a:endParaRPr lang="en-US" i="1" dirty="0"/>
          </a:p>
          <a:p>
            <a:pPr marL="342900" indent="-342900" algn="l">
              <a:buFont typeface="Courier New" panose="02070309020205020404" pitchFamily="49" charset="0"/>
              <a:buChar char="o"/>
            </a:pPr>
            <a:endParaRPr lang="en-US" i="1" dirty="0"/>
          </a:p>
        </p:txBody>
      </p:sp>
      <p:sp>
        <p:nvSpPr>
          <p:cNvPr id="7" name="TextBox 6">
            <a:extLst>
              <a:ext uri="{FF2B5EF4-FFF2-40B4-BE49-F238E27FC236}">
                <a16:creationId xmlns:a16="http://schemas.microsoft.com/office/drawing/2014/main" id="{7111EC9A-11F7-EED9-43C6-A9B6FEE2EFB4}"/>
              </a:ext>
            </a:extLst>
          </p:cNvPr>
          <p:cNvSpPr txBox="1"/>
          <p:nvPr/>
        </p:nvSpPr>
        <p:spPr>
          <a:xfrm>
            <a:off x="667966" y="2057400"/>
            <a:ext cx="7973438" cy="3046988"/>
          </a:xfrm>
          <a:prstGeom prst="rect">
            <a:avLst/>
          </a:prstGeom>
          <a:noFill/>
        </p:spPr>
        <p:txBody>
          <a:bodyPr wrap="square">
            <a:spAutoFit/>
          </a:bodyPr>
          <a:lstStyle/>
          <a:p>
            <a:pPr marL="342900" indent="-342900" algn="l">
              <a:buFont typeface="Courier New" panose="02070309020205020404" pitchFamily="49" charset="0"/>
              <a:buChar char="o"/>
            </a:pPr>
            <a:r>
              <a:rPr lang="en-US" sz="2400" dirty="0"/>
              <a:t>General Counsel reviews and approves all proposed non-substantive changes. </a:t>
            </a:r>
          </a:p>
          <a:p>
            <a:pPr marL="342900" indent="-342900" algn="l">
              <a:buFont typeface="Courier New" panose="02070309020205020404" pitchFamily="49" charset="0"/>
              <a:buChar char="o"/>
            </a:pPr>
            <a:r>
              <a:rPr lang="en-US" sz="2400" dirty="0"/>
              <a:t>The Policy Office documents the non-substantive changes in an executive summary that is provided to President’s Council as an information item. </a:t>
            </a:r>
          </a:p>
          <a:p>
            <a:pPr marL="342900" indent="-342900" algn="l">
              <a:buFont typeface="Courier New" panose="02070309020205020404" pitchFamily="49" charset="0"/>
              <a:buChar char="o"/>
            </a:pPr>
            <a:r>
              <a:rPr lang="en-US" sz="2400" dirty="0"/>
              <a:t>The Policy Office then republishes the policy with the approved non-substantive changes. </a:t>
            </a:r>
          </a:p>
        </p:txBody>
      </p:sp>
    </p:spTree>
    <p:extLst>
      <p:ext uri="{BB962C8B-B14F-4D97-AF65-F5344CB8AC3E}">
        <p14:creationId xmlns:p14="http://schemas.microsoft.com/office/powerpoint/2010/main" val="34743971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E46D8-C950-45BE-8EAB-0D7C4F82DFD5}"/>
              </a:ext>
            </a:extLst>
          </p:cNvPr>
          <p:cNvSpPr>
            <a:spLocks noGrp="1"/>
          </p:cNvSpPr>
          <p:nvPr>
            <p:ph type="ctrTitle"/>
          </p:nvPr>
        </p:nvSpPr>
        <p:spPr>
          <a:xfrm>
            <a:off x="762000" y="609601"/>
            <a:ext cx="7772400" cy="1371600"/>
          </a:xfrm>
        </p:spPr>
        <p:txBody>
          <a:bodyPr/>
          <a:lstStyle/>
          <a:p>
            <a:pPr algn="ctr"/>
            <a:r>
              <a:rPr lang="en-US" dirty="0"/>
              <a:t>Compliance Change Policy Approval Process</a:t>
            </a:r>
          </a:p>
        </p:txBody>
      </p:sp>
      <p:sp>
        <p:nvSpPr>
          <p:cNvPr id="3" name="Subtitle 2">
            <a:extLst>
              <a:ext uri="{FF2B5EF4-FFF2-40B4-BE49-F238E27FC236}">
                <a16:creationId xmlns:a16="http://schemas.microsoft.com/office/drawing/2014/main" id="{EF0DC820-1043-418B-8536-6AB313991087}"/>
              </a:ext>
            </a:extLst>
          </p:cNvPr>
          <p:cNvSpPr>
            <a:spLocks noGrp="1"/>
          </p:cNvSpPr>
          <p:nvPr>
            <p:ph type="subTitle" idx="1"/>
          </p:nvPr>
        </p:nvSpPr>
        <p:spPr>
          <a:xfrm>
            <a:off x="762000" y="2133600"/>
            <a:ext cx="7162800" cy="4267200"/>
          </a:xfrm>
        </p:spPr>
        <p:txBody>
          <a:bodyPr>
            <a:normAutofit fontScale="92500"/>
          </a:bodyPr>
          <a:lstStyle/>
          <a:p>
            <a:pPr marL="342900" indent="-342900" algn="l">
              <a:buFont typeface="Courier New" panose="02070309020205020404" pitchFamily="49" charset="0"/>
              <a:buChar char="o"/>
            </a:pPr>
            <a:r>
              <a:rPr lang="en-US" dirty="0"/>
              <a:t>A policy approval process reserved for nondiscretionary, limited scope revisions to passages of existing policy, creation of new policies, or deletions of a policy from the Policy Manual, necessitated by changes in external law or other binding compliance requirements. </a:t>
            </a:r>
          </a:p>
          <a:p>
            <a:pPr marL="342900" indent="-342900" algn="l">
              <a:buFont typeface="Courier New" panose="02070309020205020404" pitchFamily="49" charset="0"/>
              <a:buChar char="o"/>
            </a:pPr>
            <a:r>
              <a:rPr lang="en-US" dirty="0"/>
              <a:t>The revisions proposed (limited scope) during this process are limited to only those specific policy sections requiring modification to maintain the University’s compliance with external law. (See Policy 101, sections 4.2.4 and 5.12.)</a:t>
            </a:r>
          </a:p>
        </p:txBody>
      </p:sp>
    </p:spTree>
    <p:extLst>
      <p:ext uri="{BB962C8B-B14F-4D97-AF65-F5344CB8AC3E}">
        <p14:creationId xmlns:p14="http://schemas.microsoft.com/office/powerpoint/2010/main" val="19155187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normAutofit/>
          </a:bodyPr>
          <a:lstStyle/>
          <a:p>
            <a:pPr algn="ctr"/>
            <a:r>
              <a:rPr lang="en-US" dirty="0"/>
              <a:t>Policy  Coordinator Committee</a:t>
            </a:r>
          </a:p>
        </p:txBody>
      </p:sp>
      <p:sp>
        <p:nvSpPr>
          <p:cNvPr id="3" name="Subtitle 2"/>
          <p:cNvSpPr>
            <a:spLocks noGrp="1"/>
          </p:cNvSpPr>
          <p:nvPr>
            <p:ph type="subTitle" idx="1"/>
          </p:nvPr>
        </p:nvSpPr>
        <p:spPr>
          <a:xfrm>
            <a:off x="990600" y="1905000"/>
            <a:ext cx="6781800" cy="4191000"/>
          </a:xfrm>
        </p:spPr>
        <p:txBody>
          <a:bodyPr>
            <a:normAutofit/>
          </a:bodyPr>
          <a:lstStyle/>
          <a:p>
            <a:pPr algn="l"/>
            <a:r>
              <a:rPr lang="en-US" sz="2900" dirty="0">
                <a:solidFill>
                  <a:schemeClr val="bg2">
                    <a:lumMod val="50000"/>
                  </a:schemeClr>
                </a:solidFill>
              </a:rPr>
              <a:t>What is a Policy Coordinator?</a:t>
            </a:r>
          </a:p>
          <a:p>
            <a:pPr algn="l"/>
            <a:r>
              <a:rPr lang="en-US" dirty="0"/>
              <a:t>A dedicated subject matter expert employed by a university organization tasked with assessing policy needs, researching and drafting policies, and coordinating policy work with the Policy Office and others across the University. </a:t>
            </a:r>
          </a:p>
          <a:p>
            <a:endParaRPr lang="en-US" dirty="0"/>
          </a:p>
        </p:txBody>
      </p:sp>
    </p:spTree>
    <p:extLst>
      <p:ext uri="{BB962C8B-B14F-4D97-AF65-F5344CB8AC3E}">
        <p14:creationId xmlns:p14="http://schemas.microsoft.com/office/powerpoint/2010/main" val="10573508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lgn="ctr"/>
            <a:r>
              <a:rPr lang="en-US" dirty="0">
                <a:solidFill>
                  <a:schemeClr val="accent1">
                    <a:lumMod val="75000"/>
                  </a:schemeClr>
                </a:solidFill>
              </a:rPr>
              <a:t>What is Shared Governance?</a:t>
            </a:r>
          </a:p>
        </p:txBody>
      </p:sp>
      <p:sp>
        <p:nvSpPr>
          <p:cNvPr id="3" name="Content Placeholder 2"/>
          <p:cNvSpPr>
            <a:spLocks noGrp="1"/>
          </p:cNvSpPr>
          <p:nvPr>
            <p:ph idx="1"/>
          </p:nvPr>
        </p:nvSpPr>
        <p:spPr/>
        <p:txBody>
          <a:bodyPr>
            <a:normAutofit/>
          </a:bodyPr>
          <a:lstStyle/>
          <a:p>
            <a:pPr marL="68580" indent="0">
              <a:buNone/>
            </a:pPr>
            <a:r>
              <a:rPr lang="en-US" dirty="0"/>
              <a:t>“Shared governance is a model of management in higher education founded on democratic ideals and is based on principles of </a:t>
            </a:r>
            <a:r>
              <a:rPr lang="en-US" i="1" dirty="0">
                <a:solidFill>
                  <a:schemeClr val="accent1">
                    <a:lumMod val="75000"/>
                  </a:schemeClr>
                </a:solidFill>
              </a:rPr>
              <a:t>mutual trust, respect, fairness, transparency, accountability, open dialogue</a:t>
            </a:r>
            <a:r>
              <a:rPr lang="en-US" dirty="0"/>
              <a:t>, and the best use of human talent and physical resources.” </a:t>
            </a:r>
          </a:p>
          <a:p>
            <a:pPr marL="68580" indent="0">
              <a:buNone/>
            </a:pPr>
            <a:r>
              <a:rPr lang="en-US" dirty="0"/>
              <a:t>	―</a:t>
            </a:r>
            <a:r>
              <a:rPr lang="en-US" i="1" dirty="0"/>
              <a:t>Statement on Government of 	Colleges and Universities</a:t>
            </a:r>
            <a:r>
              <a:rPr lang="en-US" dirty="0"/>
              <a:t>, AAUP</a:t>
            </a:r>
          </a:p>
          <a:p>
            <a:endParaRPr lang="en-US" dirty="0"/>
          </a:p>
        </p:txBody>
      </p:sp>
    </p:spTree>
    <p:extLst>
      <p:ext uri="{BB962C8B-B14F-4D97-AF65-F5344CB8AC3E}">
        <p14:creationId xmlns:p14="http://schemas.microsoft.com/office/powerpoint/2010/main" val="2030920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96962"/>
          </a:xfrm>
        </p:spPr>
        <p:txBody>
          <a:bodyPr>
            <a:normAutofit fontScale="90000"/>
          </a:bodyPr>
          <a:lstStyle/>
          <a:p>
            <a:pPr algn="ctr"/>
            <a:r>
              <a:rPr lang="en-US" sz="3600" dirty="0">
                <a:solidFill>
                  <a:schemeClr val="accent1">
                    <a:lumMod val="75000"/>
                  </a:schemeClr>
                </a:solidFill>
              </a:rPr>
              <a:t>Challenges of Shared Governance Model</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752600"/>
            <a:ext cx="8229600" cy="4724400"/>
          </a:xfrm>
        </p:spPr>
        <p:txBody>
          <a:bodyPr>
            <a:normAutofit/>
          </a:bodyPr>
          <a:lstStyle/>
          <a:p>
            <a:r>
              <a:rPr lang="en-US" dirty="0"/>
              <a:t>Varying perspectives of staff, faculty, administration, and students</a:t>
            </a:r>
          </a:p>
          <a:p>
            <a:pPr lvl="1"/>
            <a:r>
              <a:rPr lang="en-US" dirty="0"/>
              <a:t>Identifying key campus entities to give voice to constituents</a:t>
            </a:r>
          </a:p>
          <a:p>
            <a:pPr lvl="0"/>
            <a:r>
              <a:rPr lang="en-US" dirty="0"/>
              <a:t>Communication and transparency—TOPS was our answer to this challenge</a:t>
            </a:r>
          </a:p>
          <a:p>
            <a:pPr lvl="0"/>
            <a:r>
              <a:rPr lang="en-US" dirty="0"/>
              <a:t>Maintaining emphasis on </a:t>
            </a:r>
            <a:r>
              <a:rPr lang="en-US" i="1" dirty="0"/>
              <a:t>shared</a:t>
            </a:r>
            <a:endParaRPr lang="en-US" dirty="0"/>
          </a:p>
          <a:p>
            <a:pPr lvl="0"/>
            <a:r>
              <a:rPr lang="en-US" dirty="0"/>
              <a:t>Summer break: pause in policy process</a:t>
            </a:r>
          </a:p>
          <a:p>
            <a:pPr lvl="0"/>
            <a:r>
              <a:rPr lang="en-US" dirty="0"/>
              <a:t>Understanding that governance differs across institutions; what works for one may not work for UVU and vice versa. </a:t>
            </a:r>
          </a:p>
          <a:p>
            <a:endParaRPr lang="en-US" dirty="0"/>
          </a:p>
        </p:txBody>
      </p:sp>
    </p:spTree>
    <p:extLst>
      <p:ext uri="{BB962C8B-B14F-4D97-AF65-F5344CB8AC3E}">
        <p14:creationId xmlns:p14="http://schemas.microsoft.com/office/powerpoint/2010/main" val="319900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TOPS (The Online Policy System): Our Tool</a:t>
            </a:r>
          </a:p>
        </p:txBody>
      </p:sp>
      <p:sp>
        <p:nvSpPr>
          <p:cNvPr id="3" name="Content Placeholder 2"/>
          <p:cNvSpPr>
            <a:spLocks noGrp="1"/>
          </p:cNvSpPr>
          <p:nvPr>
            <p:ph idx="1"/>
          </p:nvPr>
        </p:nvSpPr>
        <p:spPr>
          <a:xfrm>
            <a:off x="457200" y="5257800"/>
            <a:ext cx="8229600" cy="762000"/>
          </a:xfrm>
        </p:spPr>
        <p:txBody>
          <a:bodyPr/>
          <a:lstStyle/>
          <a:p>
            <a:pPr marL="0" indent="0" algn="ctr">
              <a:buNone/>
            </a:pPr>
            <a:r>
              <a:rPr lang="en-US" b="1" dirty="0">
                <a:hlinkClick r:id="rId3"/>
              </a:rPr>
              <a:t>www.uvu.edu/policies</a:t>
            </a:r>
            <a:endParaRPr lang="en-US" dirty="0"/>
          </a:p>
        </p:txBody>
      </p:sp>
      <p:pic>
        <p:nvPicPr>
          <p:cNvPr id="4" name="Picture 3" descr="C:\Users\10034594\AppData\Local\Microsoft\Windows\Temporary Internet Files\Content.IE5\T7PDR7CA\MP900404940[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8238" y="2362200"/>
            <a:ext cx="3429000" cy="2819400"/>
          </a:xfrm>
          <a:prstGeom prst="rect">
            <a:avLst/>
          </a:prstGeom>
          <a:noFill/>
          <a:ln>
            <a:solidFill>
              <a:schemeClr val="tx1"/>
            </a:solidFill>
          </a:ln>
        </p:spPr>
      </p:pic>
    </p:spTree>
    <p:extLst>
      <p:ext uri="{BB962C8B-B14F-4D97-AF65-F5344CB8AC3E}">
        <p14:creationId xmlns:p14="http://schemas.microsoft.com/office/powerpoint/2010/main" val="21766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1105936"/>
          </a:xfrm>
        </p:spPr>
        <p:txBody>
          <a:bodyPr>
            <a:normAutofit fontScale="90000"/>
          </a:bodyPr>
          <a:lstStyle/>
          <a:p>
            <a:pPr algn="ctr"/>
            <a:r>
              <a:rPr lang="en-US" dirty="0">
                <a:solidFill>
                  <a:schemeClr val="accent1">
                    <a:lumMod val="75000"/>
                  </a:schemeClr>
                </a:solidFill>
              </a:rPr>
              <a:t>How to Contact the Policy Office </a:t>
            </a:r>
          </a:p>
        </p:txBody>
      </p:sp>
      <p:sp>
        <p:nvSpPr>
          <p:cNvPr id="3" name="Content Placeholder 2"/>
          <p:cNvSpPr>
            <a:spLocks noGrp="1"/>
          </p:cNvSpPr>
          <p:nvPr>
            <p:ph idx="1"/>
          </p:nvPr>
        </p:nvSpPr>
        <p:spPr/>
        <p:txBody>
          <a:bodyPr>
            <a:normAutofit/>
          </a:bodyPr>
          <a:lstStyle/>
          <a:p>
            <a:pPr marL="68580" indent="0">
              <a:buNone/>
            </a:pPr>
            <a:r>
              <a:rPr lang="en-US" dirty="0"/>
              <a:t>Cara O’Sullivan</a:t>
            </a:r>
          </a:p>
          <a:p>
            <a:pPr marL="68580" indent="0">
              <a:buNone/>
            </a:pPr>
            <a:r>
              <a:rPr lang="en-US" dirty="0"/>
              <a:t>Office: BA211C</a:t>
            </a:r>
          </a:p>
          <a:p>
            <a:pPr marL="68580" indent="0">
              <a:buNone/>
            </a:pPr>
            <a:r>
              <a:rPr lang="en-US" dirty="0"/>
              <a:t>Office Phone: 801 863-7355</a:t>
            </a:r>
          </a:p>
          <a:p>
            <a:pPr marL="68580" indent="0">
              <a:buNone/>
            </a:pPr>
            <a:r>
              <a:rPr lang="en-US" dirty="0"/>
              <a:t>Email:  cara.osullivan@uvu.edu</a:t>
            </a:r>
          </a:p>
        </p:txBody>
      </p:sp>
    </p:spTree>
    <p:extLst>
      <p:ext uri="{BB962C8B-B14F-4D97-AF65-F5344CB8AC3E}">
        <p14:creationId xmlns:p14="http://schemas.microsoft.com/office/powerpoint/2010/main" val="3528785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49362"/>
          </a:xfrm>
        </p:spPr>
        <p:txBody>
          <a:bodyPr>
            <a:normAutofit fontScale="90000"/>
          </a:bodyPr>
          <a:lstStyle/>
          <a:p>
            <a:pPr algn="ctr"/>
            <a:r>
              <a:rPr lang="en-US" dirty="0"/>
              <a:t>Shared Governance Policy Development Model</a:t>
            </a:r>
          </a:p>
        </p:txBody>
      </p:sp>
      <p:sp>
        <p:nvSpPr>
          <p:cNvPr id="3" name="Content Placeholder 2"/>
          <p:cNvSpPr>
            <a:spLocks noGrp="1"/>
          </p:cNvSpPr>
          <p:nvPr>
            <p:ph idx="1"/>
          </p:nvPr>
        </p:nvSpPr>
        <p:spPr>
          <a:xfrm>
            <a:off x="457200" y="2286000"/>
            <a:ext cx="8229600" cy="3276600"/>
          </a:xfrm>
        </p:spPr>
        <p:txBody>
          <a:bodyPr>
            <a:normAutofit/>
          </a:bodyPr>
          <a:lstStyle/>
          <a:p>
            <a:pPr marL="0" indent="0">
              <a:buNone/>
            </a:pPr>
            <a:r>
              <a:rPr lang="en-US" dirty="0"/>
              <a:t>UVU developed and follows a </a:t>
            </a:r>
            <a:r>
              <a:rPr lang="en-US" i="1" dirty="0"/>
              <a:t>shared governance</a:t>
            </a:r>
            <a:r>
              <a:rPr lang="en-US" dirty="0"/>
              <a:t> policy development model with established roles and input stages that provide opportunities for members of an institution’s community—students, staff, faculty, and administration—to provide feedback and perspective in the institutional policy process.</a:t>
            </a:r>
          </a:p>
        </p:txBody>
      </p:sp>
    </p:spTree>
    <p:extLst>
      <p:ext uri="{BB962C8B-B14F-4D97-AF65-F5344CB8AC3E}">
        <p14:creationId xmlns:p14="http://schemas.microsoft.com/office/powerpoint/2010/main" val="2662938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Connector 20"/>
          <p:cNvCxnSpPr/>
          <p:nvPr/>
        </p:nvCxnSpPr>
        <p:spPr>
          <a:xfrm>
            <a:off x="401061" y="3454481"/>
            <a:ext cx="8307070" cy="0"/>
          </a:xfrm>
          <a:prstGeom prst="line">
            <a:avLst/>
          </a:prstGeom>
          <a:noFill/>
          <a:ln w="34925" cap="flat" cmpd="sng" algn="ctr">
            <a:solidFill>
              <a:schemeClr val="tx2">
                <a:lumMod val="60000"/>
                <a:lumOff val="40000"/>
              </a:schemeClr>
            </a:solidFill>
            <a:prstDash val="solid"/>
          </a:ln>
          <a:effectLst/>
        </p:spPr>
      </p:cxnSp>
      <p:sp>
        <p:nvSpPr>
          <p:cNvPr id="2" name="Title 1"/>
          <p:cNvSpPr>
            <a:spLocks noGrp="1"/>
          </p:cNvSpPr>
          <p:nvPr>
            <p:ph type="title"/>
          </p:nvPr>
        </p:nvSpPr>
        <p:spPr>
          <a:xfrm>
            <a:off x="451444" y="493015"/>
            <a:ext cx="8229600" cy="792162"/>
          </a:xfrm>
        </p:spPr>
        <p:txBody>
          <a:bodyPr/>
          <a:lstStyle/>
          <a:p>
            <a:pPr algn="ctr"/>
            <a:r>
              <a:rPr lang="en-US" dirty="0">
                <a:solidFill>
                  <a:schemeClr val="accent1">
                    <a:lumMod val="75000"/>
                  </a:schemeClr>
                </a:solidFill>
              </a:rPr>
              <a:t>Shared Governance at UVU</a:t>
            </a:r>
          </a:p>
        </p:txBody>
      </p:sp>
      <p:sp>
        <p:nvSpPr>
          <p:cNvPr id="4" name="Flowchart: Process 3"/>
          <p:cNvSpPr/>
          <p:nvPr/>
        </p:nvSpPr>
        <p:spPr>
          <a:xfrm>
            <a:off x="3607752" y="1298402"/>
            <a:ext cx="2323118" cy="58102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1200" dirty="0">
                <a:effectLst/>
                <a:latin typeface="Times New Roman"/>
                <a:ea typeface="Calibri"/>
                <a:cs typeface="Times New Roman"/>
              </a:rPr>
              <a:t>Utah Board of </a:t>
            </a:r>
            <a:r>
              <a:rPr lang="en-US" sz="1200" dirty="0">
                <a:latin typeface="Times New Roman"/>
                <a:ea typeface="Calibri"/>
                <a:cs typeface="Times New Roman"/>
              </a:rPr>
              <a:t>Higher Education</a:t>
            </a:r>
            <a:br>
              <a:rPr lang="en-US" sz="1200" dirty="0">
                <a:latin typeface="Times New Roman"/>
                <a:ea typeface="Calibri"/>
                <a:cs typeface="Times New Roman"/>
              </a:rPr>
            </a:br>
            <a:r>
              <a:rPr lang="en-US" sz="1200" dirty="0">
                <a:latin typeface="Times New Roman"/>
                <a:ea typeface="Calibri"/>
                <a:cs typeface="Times New Roman"/>
              </a:rPr>
              <a:t>(Policy set)</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Calibri"/>
                <a:ea typeface="Calibri"/>
                <a:cs typeface="Times New Roman"/>
              </a:rPr>
              <a:t> </a:t>
            </a:r>
          </a:p>
        </p:txBody>
      </p:sp>
      <p:sp>
        <p:nvSpPr>
          <p:cNvPr id="5" name="Flowchart: Process 4"/>
          <p:cNvSpPr/>
          <p:nvPr/>
        </p:nvSpPr>
        <p:spPr>
          <a:xfrm>
            <a:off x="3565773" y="2269358"/>
            <a:ext cx="2386330" cy="55753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1200" dirty="0">
                <a:effectLst/>
                <a:latin typeface="Times New Roman"/>
                <a:ea typeface="Calibri"/>
                <a:cs typeface="Times New Roman"/>
              </a:rPr>
              <a:t>UVU Board of Trustees</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Calibri"/>
                <a:ea typeface="Calibri"/>
                <a:cs typeface="Times New Roman"/>
              </a:rPr>
              <a:t> </a:t>
            </a:r>
          </a:p>
        </p:txBody>
      </p:sp>
      <p:sp>
        <p:nvSpPr>
          <p:cNvPr id="6" name="Flowchart: Process 5"/>
          <p:cNvSpPr/>
          <p:nvPr/>
        </p:nvSpPr>
        <p:spPr>
          <a:xfrm>
            <a:off x="3511163" y="3163969"/>
            <a:ext cx="2440940" cy="58102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President</a:t>
            </a:r>
            <a:endParaRPr lang="en-US" sz="1100" dirty="0">
              <a:effectLst/>
              <a:latin typeface="Calibri"/>
              <a:ea typeface="Calibri"/>
              <a:cs typeface="Times New Roman"/>
            </a:endParaRPr>
          </a:p>
        </p:txBody>
      </p:sp>
      <p:sp>
        <p:nvSpPr>
          <p:cNvPr id="7" name="Flowchart: Process 6"/>
          <p:cNvSpPr/>
          <p:nvPr/>
        </p:nvSpPr>
        <p:spPr>
          <a:xfrm>
            <a:off x="774700" y="5499377"/>
            <a:ext cx="1945005" cy="46482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Staff Employee </a:t>
            </a:r>
            <a:br>
              <a:rPr lang="en-US" sz="1100" dirty="0">
                <a:effectLst/>
                <a:latin typeface="Times New Roman"/>
                <a:ea typeface="Calibri"/>
                <a:cs typeface="Times New Roman"/>
              </a:rPr>
            </a:br>
            <a:r>
              <a:rPr lang="en-US" sz="1100" dirty="0">
                <a:effectLst/>
                <a:latin typeface="Times New Roman"/>
                <a:ea typeface="Calibri"/>
                <a:cs typeface="Times New Roman"/>
              </a:rPr>
              <a:t>Association (PACE)</a:t>
            </a:r>
            <a:endParaRPr lang="en-US" sz="1100" dirty="0">
              <a:effectLst/>
              <a:latin typeface="Calibri"/>
              <a:ea typeface="Calibri"/>
              <a:cs typeface="Times New Roman"/>
            </a:endParaRPr>
          </a:p>
        </p:txBody>
      </p:sp>
      <p:sp>
        <p:nvSpPr>
          <p:cNvPr id="8" name="Flowchart: Process 7"/>
          <p:cNvSpPr/>
          <p:nvPr/>
        </p:nvSpPr>
        <p:spPr>
          <a:xfrm>
            <a:off x="3544540" y="4288965"/>
            <a:ext cx="2386330" cy="37909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President’s Council</a:t>
            </a:r>
            <a:endParaRPr lang="en-US" sz="1100" dirty="0">
              <a:effectLst/>
              <a:latin typeface="Calibri"/>
              <a:ea typeface="Calibri"/>
              <a:cs typeface="Times New Roman"/>
            </a:endParaRPr>
          </a:p>
        </p:txBody>
      </p:sp>
      <p:sp>
        <p:nvSpPr>
          <p:cNvPr id="9" name="Flowchart: Process 8"/>
          <p:cNvSpPr/>
          <p:nvPr/>
        </p:nvSpPr>
        <p:spPr>
          <a:xfrm>
            <a:off x="3025453" y="5523069"/>
            <a:ext cx="1340485" cy="441128"/>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Faculty </a:t>
            </a:r>
            <a:br>
              <a:rPr lang="en-US" sz="1100" dirty="0">
                <a:effectLst/>
                <a:latin typeface="Times New Roman"/>
                <a:ea typeface="Calibri"/>
                <a:cs typeface="Times New Roman"/>
              </a:rPr>
            </a:br>
            <a:r>
              <a:rPr lang="en-US" sz="1100" dirty="0">
                <a:effectLst/>
                <a:latin typeface="Times New Roman"/>
                <a:ea typeface="Calibri"/>
                <a:cs typeface="Times New Roman"/>
              </a:rPr>
              <a:t>Senate</a:t>
            </a:r>
            <a:endParaRPr lang="en-US" sz="1100" dirty="0">
              <a:effectLst/>
              <a:latin typeface="Calibri"/>
              <a:ea typeface="Calibri"/>
              <a:cs typeface="Times New Roman"/>
            </a:endParaRPr>
          </a:p>
        </p:txBody>
      </p:sp>
      <p:sp>
        <p:nvSpPr>
          <p:cNvPr id="10" name="Flowchart: Process 9"/>
          <p:cNvSpPr/>
          <p:nvPr/>
        </p:nvSpPr>
        <p:spPr>
          <a:xfrm>
            <a:off x="6599237" y="5523069"/>
            <a:ext cx="1282633" cy="51879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Student </a:t>
            </a:r>
            <a:br>
              <a:rPr lang="en-US" sz="1100" dirty="0">
                <a:effectLst/>
                <a:latin typeface="Times New Roman"/>
                <a:ea typeface="Calibri"/>
                <a:cs typeface="Times New Roman"/>
              </a:rPr>
            </a:br>
            <a:r>
              <a:rPr lang="en-US" sz="1100" dirty="0">
                <a:effectLst/>
                <a:latin typeface="Times New Roman"/>
                <a:ea typeface="Calibri"/>
                <a:cs typeface="Times New Roman"/>
              </a:rPr>
              <a:t>Government (UVUSA)</a:t>
            </a:r>
            <a:endParaRPr lang="en-US" sz="1100" dirty="0">
              <a:effectLst/>
              <a:latin typeface="Calibri"/>
              <a:ea typeface="Calibri"/>
              <a:cs typeface="Times New Roman"/>
            </a:endParaRPr>
          </a:p>
        </p:txBody>
      </p:sp>
      <p:sp>
        <p:nvSpPr>
          <p:cNvPr id="11" name="Down Arrow 10"/>
          <p:cNvSpPr/>
          <p:nvPr/>
        </p:nvSpPr>
        <p:spPr>
          <a:xfrm>
            <a:off x="4439115" y="1921283"/>
            <a:ext cx="426085" cy="301625"/>
          </a:xfrm>
          <a:prstGeom prst="down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 name="Down Arrow 11"/>
          <p:cNvSpPr/>
          <p:nvPr/>
        </p:nvSpPr>
        <p:spPr>
          <a:xfrm>
            <a:off x="4431589" y="2842959"/>
            <a:ext cx="426085" cy="301625"/>
          </a:xfrm>
          <a:prstGeom prst="down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Left-Right Arrow 12"/>
          <p:cNvSpPr/>
          <p:nvPr/>
        </p:nvSpPr>
        <p:spPr>
          <a:xfrm rot="18826212">
            <a:off x="1798227" y="4855937"/>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 name="Left-Right Arrow 13"/>
          <p:cNvSpPr/>
          <p:nvPr/>
        </p:nvSpPr>
        <p:spPr>
          <a:xfrm rot="18090101">
            <a:off x="3314619" y="4845920"/>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5" name="Flowchart: Process 14"/>
          <p:cNvSpPr/>
          <p:nvPr/>
        </p:nvSpPr>
        <p:spPr>
          <a:xfrm>
            <a:off x="4615180" y="5508223"/>
            <a:ext cx="1689100" cy="48006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Academic Affairs </a:t>
            </a:r>
            <a:br>
              <a:rPr lang="en-US" sz="1100" dirty="0">
                <a:effectLst/>
                <a:latin typeface="Times New Roman"/>
                <a:ea typeface="Calibri"/>
                <a:cs typeface="Times New Roman"/>
              </a:rPr>
            </a:br>
            <a:r>
              <a:rPr lang="en-US" sz="1100" dirty="0">
                <a:effectLst/>
                <a:latin typeface="Times New Roman"/>
                <a:ea typeface="Calibri"/>
                <a:cs typeface="Times New Roman"/>
              </a:rPr>
              <a:t>(Deans) Council</a:t>
            </a:r>
            <a:endParaRPr lang="en-US" sz="1100" dirty="0">
              <a:effectLst/>
              <a:latin typeface="Calibri"/>
              <a:ea typeface="Calibri"/>
              <a:cs typeface="Times New Roman"/>
            </a:endParaRPr>
          </a:p>
        </p:txBody>
      </p:sp>
      <p:sp>
        <p:nvSpPr>
          <p:cNvPr id="16" name="Left-Right Arrow 15"/>
          <p:cNvSpPr/>
          <p:nvPr/>
        </p:nvSpPr>
        <p:spPr>
          <a:xfrm rot="3180579">
            <a:off x="5030697" y="4868912"/>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Flowchart: Alternate Process 16"/>
          <p:cNvSpPr/>
          <p:nvPr/>
        </p:nvSpPr>
        <p:spPr>
          <a:xfrm>
            <a:off x="888531" y="2450684"/>
            <a:ext cx="1595755" cy="643255"/>
          </a:xfrm>
          <a:prstGeom prst="flowChartAlternateProcess">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solidFill>
                  <a:srgbClr val="000000"/>
                </a:solidFill>
                <a:effectLst/>
                <a:latin typeface="Calibri"/>
                <a:ea typeface="Calibri"/>
                <a:cs typeface="Times New Roman"/>
              </a:rPr>
              <a:t>Roles and  authority set forth and governed by Utah state law</a:t>
            </a:r>
            <a:endParaRPr lang="en-US" sz="1100" dirty="0">
              <a:effectLst/>
              <a:latin typeface="Calibri"/>
              <a:ea typeface="Calibri"/>
              <a:cs typeface="Times New Roman"/>
            </a:endParaRPr>
          </a:p>
        </p:txBody>
      </p:sp>
      <p:sp>
        <p:nvSpPr>
          <p:cNvPr id="18" name="Flowchart: Alternate Process 17"/>
          <p:cNvSpPr/>
          <p:nvPr/>
        </p:nvSpPr>
        <p:spPr>
          <a:xfrm>
            <a:off x="888532" y="3950571"/>
            <a:ext cx="1595755" cy="717489"/>
          </a:xfrm>
          <a:prstGeom prst="flowChartAlternateProcess">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1000"/>
              </a:spcAft>
            </a:pPr>
            <a:r>
              <a:rPr lang="en-US" sz="1100" dirty="0">
                <a:effectLst/>
                <a:latin typeface="Calibri"/>
                <a:ea typeface="Calibri"/>
                <a:cs typeface="Times New Roman"/>
              </a:rPr>
              <a:t>Roles and authority </a:t>
            </a:r>
            <a:r>
              <a:rPr lang="en-US" sz="1100" dirty="0">
                <a:latin typeface="Calibri"/>
                <a:ea typeface="Calibri"/>
                <a:cs typeface="Times New Roman"/>
              </a:rPr>
              <a:t>set </a:t>
            </a:r>
            <a:r>
              <a:rPr lang="en-US" sz="1100" dirty="0">
                <a:effectLst/>
                <a:latin typeface="Calibri"/>
                <a:ea typeface="Calibri"/>
                <a:cs typeface="Times New Roman"/>
              </a:rPr>
              <a:t>forth and governed by UVU policy and practice</a:t>
            </a:r>
          </a:p>
        </p:txBody>
      </p:sp>
      <p:sp>
        <p:nvSpPr>
          <p:cNvPr id="20" name="Left-Right Arrow 19"/>
          <p:cNvSpPr/>
          <p:nvPr/>
        </p:nvSpPr>
        <p:spPr>
          <a:xfrm rot="3180579">
            <a:off x="6625797" y="4879386"/>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 name="Up-Down Arrow 2"/>
          <p:cNvSpPr/>
          <p:nvPr/>
        </p:nvSpPr>
        <p:spPr>
          <a:xfrm>
            <a:off x="4500618" y="3744994"/>
            <a:ext cx="303077" cy="543971"/>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553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1000"/>
                                        <p:tgtEl>
                                          <p:spTgt spid="13"/>
                                        </p:tgtEl>
                                      </p:cBhvr>
                                    </p:animEffect>
                                    <p:anim calcmode="lin" valueType="num">
                                      <p:cBhvr>
                                        <p:cTn id="70" dur="1000" fill="hold"/>
                                        <p:tgtEl>
                                          <p:spTgt spid="13"/>
                                        </p:tgtEl>
                                        <p:attrNameLst>
                                          <p:attrName>ppt_x</p:attrName>
                                        </p:attrNameLst>
                                      </p:cBhvr>
                                      <p:tavLst>
                                        <p:tav tm="0">
                                          <p:val>
                                            <p:strVal val="#ppt_x"/>
                                          </p:val>
                                        </p:tav>
                                        <p:tav tm="100000">
                                          <p:val>
                                            <p:strVal val="#ppt_x"/>
                                          </p:val>
                                        </p:tav>
                                      </p:tavLst>
                                    </p:anim>
                                    <p:anim calcmode="lin" valueType="num">
                                      <p:cBhvr>
                                        <p:cTn id="71" dur="1000" fill="hold"/>
                                        <p:tgtEl>
                                          <p:spTgt spid="13"/>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strVal val="#ppt_x"/>
                                          </p:val>
                                        </p:tav>
                                        <p:tav tm="100000">
                                          <p:val>
                                            <p:strVal val="#ppt_x"/>
                                          </p:val>
                                        </p:tav>
                                      </p:tavLst>
                                    </p:anim>
                                    <p:anim calcmode="lin" valueType="num">
                                      <p:cBhvr>
                                        <p:cTn id="76" dur="1000" fill="hold"/>
                                        <p:tgtEl>
                                          <p:spTgt spid="14"/>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anim calcmode="lin" valueType="num">
                                      <p:cBhvr>
                                        <p:cTn id="80" dur="1000" fill="hold"/>
                                        <p:tgtEl>
                                          <p:spTgt spid="16"/>
                                        </p:tgtEl>
                                        <p:attrNameLst>
                                          <p:attrName>ppt_x</p:attrName>
                                        </p:attrNameLst>
                                      </p:cBhvr>
                                      <p:tavLst>
                                        <p:tav tm="0">
                                          <p:val>
                                            <p:strVal val="#ppt_x"/>
                                          </p:val>
                                        </p:tav>
                                        <p:tav tm="100000">
                                          <p:val>
                                            <p:strVal val="#ppt_x"/>
                                          </p:val>
                                        </p:tav>
                                      </p:tavLst>
                                    </p:anim>
                                    <p:anim calcmode="lin" valueType="num">
                                      <p:cBhvr>
                                        <p:cTn id="81" dur="1000" fill="hold"/>
                                        <p:tgtEl>
                                          <p:spTgt spid="1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fade">
                                      <p:cBhvr>
                                        <p:cTn id="84" dur="1000"/>
                                        <p:tgtEl>
                                          <p:spTgt spid="20"/>
                                        </p:tgtEl>
                                      </p:cBhvr>
                                    </p:animEffect>
                                    <p:anim calcmode="lin" valueType="num">
                                      <p:cBhvr>
                                        <p:cTn id="85" dur="1000" fill="hold"/>
                                        <p:tgtEl>
                                          <p:spTgt spid="20"/>
                                        </p:tgtEl>
                                        <p:attrNameLst>
                                          <p:attrName>ppt_x</p:attrName>
                                        </p:attrNameLst>
                                      </p:cBhvr>
                                      <p:tavLst>
                                        <p:tav tm="0">
                                          <p:val>
                                            <p:strVal val="#ppt_x"/>
                                          </p:val>
                                        </p:tav>
                                        <p:tav tm="100000">
                                          <p:val>
                                            <p:strVal val="#ppt_x"/>
                                          </p:val>
                                        </p:tav>
                                      </p:tavLst>
                                    </p:anim>
                                    <p:anim calcmode="lin" valueType="num">
                                      <p:cBhvr>
                                        <p:cTn id="8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fade">
                                      <p:cBhvr>
                                        <p:cTn id="91" dur="1000"/>
                                        <p:tgtEl>
                                          <p:spTgt spid="7"/>
                                        </p:tgtEl>
                                      </p:cBhvr>
                                    </p:animEffect>
                                    <p:anim calcmode="lin" valueType="num">
                                      <p:cBhvr>
                                        <p:cTn id="92" dur="1000" fill="hold"/>
                                        <p:tgtEl>
                                          <p:spTgt spid="7"/>
                                        </p:tgtEl>
                                        <p:attrNameLst>
                                          <p:attrName>ppt_x</p:attrName>
                                        </p:attrNameLst>
                                      </p:cBhvr>
                                      <p:tavLst>
                                        <p:tav tm="0">
                                          <p:val>
                                            <p:strVal val="#ppt_x"/>
                                          </p:val>
                                        </p:tav>
                                        <p:tav tm="100000">
                                          <p:val>
                                            <p:strVal val="#ppt_x"/>
                                          </p:val>
                                        </p:tav>
                                      </p:tavLst>
                                    </p:anim>
                                    <p:anim calcmode="lin" valueType="num">
                                      <p:cBhvr>
                                        <p:cTn id="9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9"/>
                                        </p:tgtEl>
                                        <p:attrNameLst>
                                          <p:attrName>style.visibility</p:attrName>
                                        </p:attrNameLst>
                                      </p:cBhvr>
                                      <p:to>
                                        <p:strVal val="visible"/>
                                      </p:to>
                                    </p:set>
                                    <p:animEffect transition="in" filter="fade">
                                      <p:cBhvr>
                                        <p:cTn id="98" dur="1000"/>
                                        <p:tgtEl>
                                          <p:spTgt spid="9"/>
                                        </p:tgtEl>
                                      </p:cBhvr>
                                    </p:animEffect>
                                    <p:anim calcmode="lin" valueType="num">
                                      <p:cBhvr>
                                        <p:cTn id="99" dur="1000" fill="hold"/>
                                        <p:tgtEl>
                                          <p:spTgt spid="9"/>
                                        </p:tgtEl>
                                        <p:attrNameLst>
                                          <p:attrName>ppt_x</p:attrName>
                                        </p:attrNameLst>
                                      </p:cBhvr>
                                      <p:tavLst>
                                        <p:tav tm="0">
                                          <p:val>
                                            <p:strVal val="#ppt_x"/>
                                          </p:val>
                                        </p:tav>
                                        <p:tav tm="100000">
                                          <p:val>
                                            <p:strVal val="#ppt_x"/>
                                          </p:val>
                                        </p:tav>
                                      </p:tavLst>
                                    </p:anim>
                                    <p:anim calcmode="lin" valueType="num">
                                      <p:cBhvr>
                                        <p:cTn id="10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fade">
                                      <p:cBhvr>
                                        <p:cTn id="112" dur="1000"/>
                                        <p:tgtEl>
                                          <p:spTgt spid="10"/>
                                        </p:tgtEl>
                                      </p:cBhvr>
                                    </p:animEffect>
                                    <p:anim calcmode="lin" valueType="num">
                                      <p:cBhvr>
                                        <p:cTn id="113" dur="1000" fill="hold"/>
                                        <p:tgtEl>
                                          <p:spTgt spid="10"/>
                                        </p:tgtEl>
                                        <p:attrNameLst>
                                          <p:attrName>ppt_x</p:attrName>
                                        </p:attrNameLst>
                                      </p:cBhvr>
                                      <p:tavLst>
                                        <p:tav tm="0">
                                          <p:val>
                                            <p:strVal val="#ppt_x"/>
                                          </p:val>
                                        </p:tav>
                                        <p:tav tm="100000">
                                          <p:val>
                                            <p:strVal val="#ppt_x"/>
                                          </p:val>
                                        </p:tav>
                                      </p:tavLst>
                                    </p:anim>
                                    <p:anim calcmode="lin" valueType="num">
                                      <p:cBhvr>
                                        <p:cTn id="1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75000"/>
                  </a:schemeClr>
                </a:solidFill>
              </a:rPr>
              <a:t>Role of the Policy Office</a:t>
            </a:r>
          </a:p>
        </p:txBody>
      </p:sp>
      <p:sp>
        <p:nvSpPr>
          <p:cNvPr id="3" name="Content Placeholder 2"/>
          <p:cNvSpPr>
            <a:spLocks noGrp="1"/>
          </p:cNvSpPr>
          <p:nvPr>
            <p:ph idx="1"/>
          </p:nvPr>
        </p:nvSpPr>
        <p:spPr>
          <a:xfrm>
            <a:off x="457200" y="2323652"/>
            <a:ext cx="7363609" cy="3508977"/>
          </a:xfrm>
        </p:spPr>
        <p:txBody>
          <a:bodyPr>
            <a:normAutofit fontScale="85000" lnSpcReduction="20000"/>
          </a:bodyPr>
          <a:lstStyle/>
          <a:p>
            <a:pPr marL="68580" indent="0">
              <a:buNone/>
            </a:pPr>
            <a:r>
              <a:rPr lang="en-US" dirty="0"/>
              <a:t>The Policy Office, which reports to Jeremy Knee, Deputy General Counsel, was established to </a:t>
            </a:r>
          </a:p>
          <a:p>
            <a:r>
              <a:rPr lang="en-US" dirty="0"/>
              <a:t>Facilitate the policy development process.</a:t>
            </a:r>
          </a:p>
          <a:p>
            <a:r>
              <a:rPr lang="en-US" dirty="0"/>
              <a:t>Ensure compliance with UVU Policy 101 </a:t>
            </a:r>
            <a:r>
              <a:rPr lang="en-US" i="1" dirty="0"/>
              <a:t>Policy Governing Policies.</a:t>
            </a:r>
          </a:p>
          <a:p>
            <a:r>
              <a:rPr lang="en-US" dirty="0"/>
              <a:t>Ensure editorial quality and develop style guidelines (in compliance with </a:t>
            </a:r>
            <a:r>
              <a:rPr lang="en-US" i="1" dirty="0"/>
              <a:t>Chicago</a:t>
            </a:r>
            <a:r>
              <a:rPr lang="en-US" dirty="0"/>
              <a:t>).</a:t>
            </a:r>
          </a:p>
          <a:p>
            <a:r>
              <a:rPr lang="en-US" dirty="0"/>
              <a:t>Oversee the Equity Assessment Committee. </a:t>
            </a:r>
          </a:p>
          <a:p>
            <a:r>
              <a:rPr lang="en-US" dirty="0"/>
              <a:t>Conduct policy research.</a:t>
            </a:r>
          </a:p>
          <a:p>
            <a:r>
              <a:rPr lang="en-US" dirty="0"/>
              <a:t>Maintain glossary of standard definitions across all policies.</a:t>
            </a:r>
          </a:p>
          <a:p>
            <a:r>
              <a:rPr lang="en-US" dirty="0"/>
              <a:t>Maintain online policy system. </a:t>
            </a:r>
          </a:p>
          <a:p>
            <a:endParaRPr lang="en-US" dirty="0"/>
          </a:p>
        </p:txBody>
      </p:sp>
    </p:spTree>
    <p:extLst>
      <p:ext uri="{BB962C8B-B14F-4D97-AF65-F5344CB8AC3E}">
        <p14:creationId xmlns:p14="http://schemas.microsoft.com/office/powerpoint/2010/main" val="357816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429000"/>
            <a:ext cx="2171700" cy="2171700"/>
          </a:xfrm>
          <a:prstGeom prst="rect">
            <a:avLst/>
          </a:prstGeom>
        </p:spPr>
      </p:pic>
      <p:sp>
        <p:nvSpPr>
          <p:cNvPr id="2" name="Title 1"/>
          <p:cNvSpPr>
            <a:spLocks noGrp="1"/>
          </p:cNvSpPr>
          <p:nvPr>
            <p:ph type="title"/>
          </p:nvPr>
        </p:nvSpPr>
        <p:spPr>
          <a:xfrm>
            <a:off x="990600" y="762000"/>
            <a:ext cx="7024744" cy="799064"/>
          </a:xfrm>
        </p:spPr>
        <p:txBody>
          <a:bodyPr>
            <a:normAutofit/>
          </a:bodyPr>
          <a:lstStyle/>
          <a:p>
            <a:pPr algn="ctr"/>
            <a:r>
              <a:rPr lang="en-US" dirty="0">
                <a:solidFill>
                  <a:schemeClr val="accent1">
                    <a:lumMod val="75000"/>
                  </a:schemeClr>
                </a:solidFill>
              </a:rPr>
              <a:t>One Policy to Rule Them . . .</a:t>
            </a:r>
          </a:p>
        </p:txBody>
      </p:sp>
      <p:sp>
        <p:nvSpPr>
          <p:cNvPr id="3" name="Content Placeholder 2"/>
          <p:cNvSpPr>
            <a:spLocks noGrp="1"/>
          </p:cNvSpPr>
          <p:nvPr>
            <p:ph idx="1"/>
          </p:nvPr>
        </p:nvSpPr>
        <p:spPr>
          <a:xfrm>
            <a:off x="723900" y="1828800"/>
            <a:ext cx="5524501" cy="4343400"/>
          </a:xfrm>
        </p:spPr>
        <p:txBody>
          <a:bodyPr>
            <a:normAutofit/>
          </a:bodyPr>
          <a:lstStyle/>
          <a:p>
            <a:pPr marL="68580" indent="0">
              <a:buNone/>
            </a:pPr>
            <a:r>
              <a:rPr lang="en-US" dirty="0"/>
              <a:t>Policy 101 </a:t>
            </a:r>
            <a:r>
              <a:rPr lang="en-US" i="1" dirty="0"/>
              <a:t>Policy Governing Policies</a:t>
            </a:r>
            <a:r>
              <a:rPr lang="en-US" dirty="0"/>
              <a:t> </a:t>
            </a:r>
            <a:r>
              <a:rPr lang="en-US" i="1" dirty="0"/>
              <a:t>and Procedures </a:t>
            </a:r>
          </a:p>
          <a:p>
            <a:pPr lvl="0"/>
            <a:r>
              <a:rPr lang="en-US" dirty="0"/>
              <a:t>Establishes roles and responsibilities of entities involved in policy draft review. </a:t>
            </a:r>
          </a:p>
          <a:p>
            <a:pPr lvl="0"/>
            <a:r>
              <a:rPr lang="en-US" dirty="0"/>
              <a:t>Establishes review processes that ensure university constituents have opportunities to provide input. </a:t>
            </a:r>
          </a:p>
          <a:p>
            <a:r>
              <a:rPr lang="en-US" dirty="0"/>
              <a:t>Stipulates four different policy review processes.</a:t>
            </a:r>
          </a:p>
        </p:txBody>
      </p:sp>
      <p:sp>
        <p:nvSpPr>
          <p:cNvPr id="6" name="TextBox 5"/>
          <p:cNvSpPr txBox="1"/>
          <p:nvPr/>
        </p:nvSpPr>
        <p:spPr>
          <a:xfrm>
            <a:off x="6172200" y="5181600"/>
            <a:ext cx="914400" cy="4191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67291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646664"/>
          </a:xfrm>
        </p:spPr>
        <p:txBody>
          <a:bodyPr>
            <a:normAutofit fontScale="90000"/>
          </a:bodyPr>
          <a:lstStyle/>
          <a:p>
            <a:pPr algn="ctr"/>
            <a:r>
              <a:rPr lang="en-US" b="1" dirty="0">
                <a:solidFill>
                  <a:schemeClr val="accent1">
                    <a:lumMod val="75000"/>
                  </a:schemeClr>
                </a:solidFill>
              </a:rPr>
              <a:t>Roles: </a:t>
            </a:r>
            <a:r>
              <a:rPr lang="en-US" dirty="0">
                <a:solidFill>
                  <a:schemeClr val="accent1">
                    <a:lumMod val="75000"/>
                  </a:schemeClr>
                </a:solidFill>
              </a:rPr>
              <a:t>President’s Council</a:t>
            </a:r>
            <a:endParaRPr lang="en-US" dirty="0"/>
          </a:p>
        </p:txBody>
      </p:sp>
      <p:sp>
        <p:nvSpPr>
          <p:cNvPr id="3" name="Content Placeholder 2"/>
          <p:cNvSpPr>
            <a:spLocks noGrp="1"/>
          </p:cNvSpPr>
          <p:nvPr>
            <p:ph idx="1"/>
          </p:nvPr>
        </p:nvSpPr>
        <p:spPr>
          <a:xfrm>
            <a:off x="533400" y="1447800"/>
            <a:ext cx="8229600" cy="4800600"/>
          </a:xfrm>
        </p:spPr>
        <p:txBody>
          <a:bodyPr>
            <a:normAutofit/>
          </a:bodyPr>
          <a:lstStyle/>
          <a:p>
            <a:endParaRPr lang="en-US" sz="1600" dirty="0"/>
          </a:p>
          <a:p>
            <a:r>
              <a:rPr lang="en-US" sz="2400" b="1" dirty="0"/>
              <a:t>President’s Council </a:t>
            </a:r>
            <a:r>
              <a:rPr lang="en-US" sz="2400" dirty="0"/>
              <a:t>plays a central role in the policy governance of the institution. </a:t>
            </a:r>
          </a:p>
          <a:p>
            <a:r>
              <a:rPr lang="en-US" sz="2400" dirty="0"/>
              <a:t>The General Counsel</a:t>
            </a:r>
            <a:r>
              <a:rPr lang="en-US" dirty="0"/>
              <a:t> </a:t>
            </a:r>
            <a:r>
              <a:rPr lang="en-US" sz="2400" dirty="0"/>
              <a:t>and the vice presidents may serve as policy sponsors and may appoint policy stewards</a:t>
            </a:r>
            <a:r>
              <a:rPr lang="en-US" dirty="0"/>
              <a:t>. </a:t>
            </a:r>
          </a:p>
          <a:p>
            <a:r>
              <a:rPr lang="en-US" sz="2400" b="1" dirty="0"/>
              <a:t>Policy Subcommittee</a:t>
            </a:r>
            <a:r>
              <a:rPr lang="en-US" dirty="0"/>
              <a:t>, as a subgroup of President’s Council, r</a:t>
            </a:r>
            <a:r>
              <a:rPr lang="en-US" sz="2400" dirty="0"/>
              <a:t>eviews end-of-stage policy drafts and serves as the gatekeeper—determines whether a policy draft is ready to be submitted to President’s Council.</a:t>
            </a:r>
          </a:p>
        </p:txBody>
      </p:sp>
    </p:spTree>
    <p:extLst>
      <p:ext uri="{BB962C8B-B14F-4D97-AF65-F5344CB8AC3E}">
        <p14:creationId xmlns:p14="http://schemas.microsoft.com/office/powerpoint/2010/main" val="45143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559" y="609600"/>
            <a:ext cx="8229600" cy="1096962"/>
          </a:xfrm>
        </p:spPr>
        <p:txBody>
          <a:bodyPr>
            <a:normAutofit fontScale="90000"/>
          </a:bodyPr>
          <a:lstStyle/>
          <a:p>
            <a:pPr algn="ctr"/>
            <a:r>
              <a:rPr lang="en-US" b="1" dirty="0">
                <a:solidFill>
                  <a:schemeClr val="accent1">
                    <a:lumMod val="75000"/>
                  </a:schemeClr>
                </a:solidFill>
              </a:rPr>
              <a:t>Roles: </a:t>
            </a:r>
            <a:r>
              <a:rPr lang="en-US" dirty="0">
                <a:solidFill>
                  <a:schemeClr val="accent1">
                    <a:lumMod val="75000"/>
                  </a:schemeClr>
                </a:solidFill>
              </a:rPr>
              <a:t>Policy Sponsors/</a:t>
            </a:r>
            <a:br>
              <a:rPr lang="en-US" dirty="0">
                <a:solidFill>
                  <a:schemeClr val="accent1">
                    <a:lumMod val="75000"/>
                  </a:schemeClr>
                </a:solidFill>
              </a:rPr>
            </a:br>
            <a:r>
              <a:rPr lang="en-US" dirty="0">
                <a:solidFill>
                  <a:schemeClr val="accent1">
                    <a:lumMod val="75000"/>
                  </a:schemeClr>
                </a:solidFill>
              </a:rPr>
              <a:t>Responsible Office</a:t>
            </a:r>
            <a:endParaRPr lang="en-US" b="1" dirty="0">
              <a:solidFill>
                <a:schemeClr val="accent1">
                  <a:lumMod val="75000"/>
                </a:schemeClr>
              </a:solidFill>
            </a:endParaRPr>
          </a:p>
        </p:txBody>
      </p:sp>
      <p:sp>
        <p:nvSpPr>
          <p:cNvPr id="3" name="Content Placeholder 2"/>
          <p:cNvSpPr>
            <a:spLocks noGrp="1"/>
          </p:cNvSpPr>
          <p:nvPr>
            <p:ph idx="1"/>
          </p:nvPr>
        </p:nvSpPr>
        <p:spPr>
          <a:xfrm>
            <a:off x="457200" y="1905000"/>
            <a:ext cx="8229600" cy="4114800"/>
          </a:xfrm>
        </p:spPr>
        <p:txBody>
          <a:bodyPr>
            <a:noAutofit/>
          </a:bodyPr>
          <a:lstStyle/>
          <a:p>
            <a:r>
              <a:rPr lang="en-US" sz="2400" dirty="0"/>
              <a:t>The policy sponsor is the vice president or chief division leader of the responsible office listed in the policy header.</a:t>
            </a:r>
          </a:p>
          <a:p>
            <a:r>
              <a:rPr lang="en-US" dirty="0"/>
              <a:t>Must be a vice president or chief division executive and a member of  President’s Council. </a:t>
            </a:r>
          </a:p>
          <a:p>
            <a:r>
              <a:rPr lang="en-US" sz="2400" dirty="0"/>
              <a:t>The policy sponsor reviews and oversees university policies for their area(s) of responsibility and appoints policy stewards.</a:t>
            </a:r>
          </a:p>
          <a:p>
            <a:r>
              <a:rPr lang="en-US" sz="2400" dirty="0"/>
              <a:t>Oversees the development and advancement of policy </a:t>
            </a:r>
            <a:r>
              <a:rPr lang="en-US" dirty="0"/>
              <a:t>draft</a:t>
            </a:r>
            <a:r>
              <a:rPr lang="en-US" sz="2400" dirty="0"/>
              <a:t>s through the policy approval processes. </a:t>
            </a:r>
          </a:p>
        </p:txBody>
      </p:sp>
    </p:spTree>
    <p:extLst>
      <p:ext uri="{BB962C8B-B14F-4D97-AF65-F5344CB8AC3E}">
        <p14:creationId xmlns:p14="http://schemas.microsoft.com/office/powerpoint/2010/main" val="386014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2DBEBD75C5AB4AAEB8C08DB5ADE8C5" ma:contentTypeVersion="20" ma:contentTypeDescription="Create a new document." ma:contentTypeScope="" ma:versionID="578bfa6722ca4e9a7a5ad0b0c50d2cda">
  <xsd:schema xmlns:xsd="http://www.w3.org/2001/XMLSchema" xmlns:xs="http://www.w3.org/2001/XMLSchema" xmlns:p="http://schemas.microsoft.com/office/2006/metadata/properties" xmlns:ns2="0a950df4-05bc-4e04-907e-83e928832a47" xmlns:ns3="cbdd887b-6d5c-4ffa-b96c-e5ed26053a75" targetNamespace="http://schemas.microsoft.com/office/2006/metadata/properties" ma:root="true" ma:fieldsID="9888e21bffe4fa7334c8fb5b4874718a" ns2:_="" ns3:_="">
    <xsd:import namespace="0a950df4-05bc-4e04-907e-83e928832a47"/>
    <xsd:import namespace="cbdd887b-6d5c-4ffa-b96c-e5ed26053a7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ServiceAutoTags" minOccurs="0"/>
                <xsd:element ref="ns2:MediaServiceOCR"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950df4-05bc-4e04-907e-83e928832a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c159821-6d6e-49ec-801b-07117c1987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dd887b-6d5c-4ffa-b96c-e5ed26053a7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221a55e-f858-4540-b173-62ffbb03adcd}" ma:internalName="TaxCatchAll" ma:showField="CatchAllData" ma:web="cbdd887b-6d5c-4ffa-b96c-e5ed26053a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a950df4-05bc-4e04-907e-83e928832a47">
      <Terms xmlns="http://schemas.microsoft.com/office/infopath/2007/PartnerControls"/>
    </lcf76f155ced4ddcb4097134ff3c332f>
    <SharedWithUsers xmlns="cbdd887b-6d5c-4ffa-b96c-e5ed26053a75">
      <UserInfo>
        <DisplayName>Miranda Christensen</DisplayName>
        <AccountId>10</AccountId>
        <AccountType/>
      </UserInfo>
      <UserInfo>
        <DisplayName>Katie Solorzano</DisplayName>
        <AccountId>31</AccountId>
        <AccountType/>
      </UserInfo>
      <UserInfo>
        <DisplayName>Victor Bueno Julio</DisplayName>
        <AccountId>32</AccountId>
        <AccountType/>
      </UserInfo>
    </SharedWithUsers>
    <TaxCatchAll xmlns="cbdd887b-6d5c-4ffa-b96c-e5ed26053a75" xsi:nil="true"/>
  </documentManagement>
</p:properties>
</file>

<file path=customXml/itemProps1.xml><?xml version="1.0" encoding="utf-8"?>
<ds:datastoreItem xmlns:ds="http://schemas.openxmlformats.org/officeDocument/2006/customXml" ds:itemID="{790119BF-94BD-44C6-9EA2-0B86FDAC66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950df4-05bc-4e04-907e-83e928832a47"/>
    <ds:schemaRef ds:uri="cbdd887b-6d5c-4ffa-b96c-e5ed26053a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696CE3-7720-46CC-AF09-637329BD40A9}">
  <ds:schemaRefs>
    <ds:schemaRef ds:uri="http://schemas.microsoft.com/sharepoint/v3/contenttype/forms"/>
  </ds:schemaRefs>
</ds:datastoreItem>
</file>

<file path=customXml/itemProps3.xml><?xml version="1.0" encoding="utf-8"?>
<ds:datastoreItem xmlns:ds="http://schemas.openxmlformats.org/officeDocument/2006/customXml" ds:itemID="{41603038-C485-4648-8BE9-F3C04F7073B5}">
  <ds:schemaRefs>
    <ds:schemaRef ds:uri="http://schemas.microsoft.com/office/2006/metadata/properties"/>
    <ds:schemaRef ds:uri="http://schemas.microsoft.com/office/infopath/2007/PartnerControls"/>
    <ds:schemaRef ds:uri="http://schemas.microsoft.com/sharepoint/v3"/>
    <ds:schemaRef ds:uri="91bb0934-084b-4e88-b803-be1db0466cf1"/>
    <ds:schemaRef ds:uri="0c34bc17-b767-41cd-8242-a253fd8ea8c3"/>
    <ds:schemaRef ds:uri="0a950df4-05bc-4e04-907e-83e928832a47"/>
    <ds:schemaRef ds:uri="cbdd887b-6d5c-4ffa-b96c-e5ed26053a75"/>
  </ds:schemaRefs>
</ds:datastoreItem>
</file>

<file path=docMetadata/LabelInfo.xml><?xml version="1.0" encoding="utf-8"?>
<clbl:labelList xmlns:clbl="http://schemas.microsoft.com/office/2020/mipLabelMetadata">
  <clbl:label id="{1ea2b65f-2f5e-440e-b025-dfdfafd8e097}" enabled="0" method="" siteId="{1ea2b65f-2f5e-440e-b025-dfdfafd8e097}" removed="1"/>
</clbl:labelList>
</file>

<file path=docProps/app.xml><?xml version="1.0" encoding="utf-8"?>
<Properties xmlns="http://schemas.openxmlformats.org/officeDocument/2006/extended-properties" xmlns:vt="http://schemas.openxmlformats.org/officeDocument/2006/docPropsVTypes">
  <Template>ppt2A42.tmp</Template>
  <TotalTime>4583</TotalTime>
  <Words>2224</Words>
  <Application>Microsoft Office PowerPoint</Application>
  <PresentationFormat>On-screen Show (4:3)</PresentationFormat>
  <Paragraphs>230</Paragraphs>
  <Slides>32</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Century Gothic</vt:lpstr>
      <vt:lpstr>Courier New</vt:lpstr>
      <vt:lpstr>Garamond</vt:lpstr>
      <vt:lpstr>Times New Roman</vt:lpstr>
      <vt:lpstr>Wingdings 2</vt:lpstr>
      <vt:lpstr>Austin</vt:lpstr>
      <vt:lpstr>Shared  Governance in UVU Policy Development Process</vt:lpstr>
      <vt:lpstr>Agenda</vt:lpstr>
      <vt:lpstr>What is Shared Governance?</vt:lpstr>
      <vt:lpstr>Shared Governance Policy Development Model</vt:lpstr>
      <vt:lpstr>Shared Governance at UVU</vt:lpstr>
      <vt:lpstr>Role of the Policy Office</vt:lpstr>
      <vt:lpstr>One Policy to Rule Them . . .</vt:lpstr>
      <vt:lpstr>Roles: President’s Council</vt:lpstr>
      <vt:lpstr>Roles: Policy Sponsors/ Responsible Office</vt:lpstr>
      <vt:lpstr>Roles: Policy Stewards</vt:lpstr>
      <vt:lpstr>Role of University  Governance Entities</vt:lpstr>
      <vt:lpstr>Equity Assessment Committee (EAC)</vt:lpstr>
      <vt:lpstr>EAC—continued</vt:lpstr>
      <vt:lpstr>Four Policy Review Processes</vt:lpstr>
      <vt:lpstr>Regular  Policy Approval Process</vt:lpstr>
      <vt:lpstr>Before Entrance to Stage 1 (Pre-development)</vt:lpstr>
      <vt:lpstr>Stage 1 Drafting</vt:lpstr>
      <vt:lpstr>PowerPoint Presentation</vt:lpstr>
      <vt:lpstr>Sample: Executive Summary</vt:lpstr>
      <vt:lpstr>Stage 2 University Governance Entities Review  (60 Days)</vt:lpstr>
      <vt:lpstr>Stage 2 - continued</vt:lpstr>
      <vt:lpstr>Stage 2 - continued</vt:lpstr>
      <vt:lpstr>Sample:  Summary of Comments Form</vt:lpstr>
      <vt:lpstr>Stage 3 Board of Trustees</vt:lpstr>
      <vt:lpstr>Temporary Policy  Approval Process</vt:lpstr>
      <vt:lpstr>Non-substantive Change Policy Approval process</vt:lpstr>
      <vt:lpstr>Non-substantive Change - continued</vt:lpstr>
      <vt:lpstr>Compliance Change Policy Approval Process</vt:lpstr>
      <vt:lpstr>Policy  Coordinator Committee</vt:lpstr>
      <vt:lpstr>Challenges of Shared Governance Model</vt:lpstr>
      <vt:lpstr>TOPS (The Online Policy System): Our Tool</vt:lpstr>
      <vt:lpstr>How to Contact the Policy Office </vt:lpstr>
    </vt:vector>
  </TitlesOfParts>
  <Company>Utah Valley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  Governance in UVU Policy Development Process</dc:title>
  <dc:creator>Cara O'Sullivan</dc:creator>
  <cp:lastModifiedBy>Cara O'Sullivan</cp:lastModifiedBy>
  <cp:revision>117</cp:revision>
  <cp:lastPrinted>2022-09-07T18:00:21Z</cp:lastPrinted>
  <dcterms:created xsi:type="dcterms:W3CDTF">2012-08-21T17:53:28Z</dcterms:created>
  <dcterms:modified xsi:type="dcterms:W3CDTF">2025-01-28T21:46:04Z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0x010100D22DBEBD75C5AB4AAEB8C08DB5ADE8C5</vt:lpwstr>
  </property>
  <property fmtid="{D5CDD505-2E9C-101B-9397-08002B2CF9AE}" pid="3" name="Order">
    <vt:r8>5700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ies>
</file>