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3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4.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Caveat" panose="020B0604020202020204" charset="0"/>
      <p:regular r:id="rId42"/>
      <p:bold r:id="rId43"/>
    </p:embeddedFont>
    <p:embeddedFont>
      <p:font typeface="Luckiest Guy" panose="020B0604020202020204" charset="0"/>
      <p:regular r:id="rId44"/>
    </p:embeddedFont>
    <p:embeddedFont>
      <p:font typeface="Marck Script" panose="020B0604020202020204" charset="0"/>
      <p:regular r:id="rId45"/>
    </p:embeddedFont>
    <p:embeddedFont>
      <p:font typeface="Open Sans" panose="020B0604020202020204" charset="0"/>
      <p:regular r:id="rId46"/>
      <p:bold r:id="rId47"/>
      <p:italic r:id="rId48"/>
      <p:boldItalic r:id="rId49"/>
    </p:embeddedFont>
    <p:embeddedFont>
      <p:font typeface="PT Sans Narrow" panose="020B0604020202020204" charset="0"/>
      <p:regular r:id="rId50"/>
      <p:bold r:id="rId51"/>
    </p:embeddedFont>
    <p:embeddedFont>
      <p:font typeface="Russo One" panose="020B0604020202020204" charset="0"/>
      <p:regular r:id="rId52"/>
    </p:embeddedFont>
    <p:embeddedFont>
      <p:font typeface="Shadows Into Light" panose="020B0604020202020204" charset="0"/>
      <p:regular r:id="rId53"/>
    </p:embeddedFont>
    <p:embeddedFont>
      <p:font typeface="Syncopate" panose="020B0604020202020204"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9" d="100"/>
          <a:sy n="159" d="100"/>
        </p:scale>
        <p:origin x="23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customXml" Target="../customXml/item2.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Diane- Introduce ourselves--Teachers from Springside Elementary…. 4th Grade.   Introduce the grant-- In 2017, we applied for and received a grant from UVU, Read-a-Difference Fellowship. The article Inspiring Students to Value Reading was the basis for our learning.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6518c213c3_2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6518c213c3_2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651668fe4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651668fe4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Gary--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4ff4719f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4ff4719f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Gary—</a:t>
            </a:r>
            <a:endParaRPr/>
          </a:p>
          <a:p>
            <a:pPr marL="0" lvl="0" indent="0" algn="l" rtl="0">
              <a:spcBef>
                <a:spcPts val="0"/>
              </a:spcBef>
              <a:spcAft>
                <a:spcPts val="0"/>
              </a:spcAft>
              <a:buNone/>
            </a:pPr>
            <a:r>
              <a:rPr lang="en"/>
              <a:t>Room mother: ”You let your students’ creativity come out!”</a:t>
            </a:r>
            <a:endParaRPr/>
          </a:p>
          <a:p>
            <a:pPr marL="0" lvl="0" indent="0" algn="l" rtl="0">
              <a:spcBef>
                <a:spcPts val="0"/>
              </a:spcBef>
              <a:spcAft>
                <a:spcPts val="0"/>
              </a:spcAft>
              <a:buNone/>
            </a:pPr>
            <a:r>
              <a:rPr lang="en"/>
              <a:t>Repeated readings from their puppet show scripts, helps develop children’s expression in reading.</a:t>
            </a:r>
            <a:endParaRPr/>
          </a:p>
          <a:p>
            <a:pPr marL="0" lvl="0" indent="0" algn="l" rtl="0">
              <a:spcBef>
                <a:spcPts val="0"/>
              </a:spcBef>
              <a:spcAft>
                <a:spcPts val="0"/>
              </a:spcAft>
              <a:buNone/>
            </a:pPr>
            <a:r>
              <a:rPr lang="en"/>
              <a:t>Super fun!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6518c213c3_2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6518c213c3_2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64ff396532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64ff39653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Diane-Book Graffiti</a:t>
            </a:r>
            <a:endParaRPr/>
          </a:p>
          <a:p>
            <a:pPr marL="0" lvl="0" indent="0" algn="l" rtl="0">
              <a:spcBef>
                <a:spcPts val="0"/>
              </a:spcBef>
              <a:spcAft>
                <a:spcPts val="0"/>
              </a:spcAft>
              <a:buNone/>
            </a:pPr>
            <a:r>
              <a:rPr lang="en" sz="1000"/>
              <a:t>The students will write down an “aha” quote from a book that they are reading on a weekly basis.  The quote will be written on a card sent home each week in the students Monday folder</a:t>
            </a:r>
            <a:r>
              <a:rPr lang="en" sz="1000">
                <a:latin typeface="Times New Roman"/>
                <a:ea typeface="Times New Roman"/>
                <a:cs typeface="Times New Roman"/>
                <a:sym typeface="Times New Roman"/>
              </a:rPr>
              <a:t>—</a:t>
            </a:r>
            <a:r>
              <a:rPr lang="en" sz="1000"/>
              <a:t>due back to school each Friday.    The student will place their quote on a bulletin board.  Each day, a few students will be given the opportunity to read their quote and share why it was an “aha” quote to them and explain any special meaning that the quote may have to them.</a:t>
            </a:r>
            <a:endParaRPr sz="1400"/>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651668fe49_1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651668fe49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Gary - </a:t>
            </a:r>
            <a:endParaRPr/>
          </a:p>
          <a:p>
            <a:pPr marL="0" lvl="0" indent="0" algn="l" rtl="0">
              <a:spcBef>
                <a:spcPts val="0"/>
              </a:spcBef>
              <a:spcAft>
                <a:spcPts val="0"/>
              </a:spcAft>
              <a:buNone/>
            </a:pPr>
            <a:r>
              <a:rPr lang="en"/>
              <a:t>*Literature response article placed on the back table (Brad Wilcox’s literacy class)</a:t>
            </a:r>
            <a:endParaRPr/>
          </a:p>
          <a:p>
            <a:pPr marL="0" lvl="0" indent="0" algn="l" rtl="0">
              <a:spcBef>
                <a:spcPts val="0"/>
              </a:spcBef>
              <a:spcAft>
                <a:spcPts val="0"/>
              </a:spcAft>
              <a:buNone/>
            </a:pPr>
            <a:r>
              <a:rPr lang="en"/>
              <a:t>(e.g. dioramas, PowerPoint presentations, Google Slides, game boards, story cubes, mobiles, origami, iMovie, Chatterpix, science demonstrations, posters, et cetera)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64ff396532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64ff39653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6518c213c3_2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6518c213c3_2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64ff396532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64ff39653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04800" algn="l" rtl="0">
              <a:lnSpc>
                <a:spcPct val="115000"/>
              </a:lnSpc>
              <a:spcBef>
                <a:spcPts val="0"/>
              </a:spcBef>
              <a:spcAft>
                <a:spcPts val="0"/>
              </a:spcAft>
              <a:buClr>
                <a:srgbClr val="000000"/>
              </a:buClr>
              <a:buSzPts val="1200"/>
              <a:buFont typeface="Open Sans"/>
              <a:buChar char="●"/>
            </a:pPr>
            <a:r>
              <a:rPr lang="en" sz="1200">
                <a:latin typeface="Open Sans"/>
                <a:ea typeface="Open Sans"/>
                <a:cs typeface="Open Sans"/>
                <a:sym typeface="Open Sans"/>
              </a:rPr>
              <a:t>Gary</a:t>
            </a:r>
            <a:endParaRPr sz="1200">
              <a:latin typeface="Open Sans"/>
              <a:ea typeface="Open Sans"/>
              <a:cs typeface="Open Sans"/>
              <a:sym typeface="Open Sans"/>
            </a:endParaRPr>
          </a:p>
          <a:p>
            <a:pPr marL="457200" lvl="0" indent="-304800" algn="l" rtl="0">
              <a:lnSpc>
                <a:spcPct val="115000"/>
              </a:lnSpc>
              <a:spcBef>
                <a:spcPts val="0"/>
              </a:spcBef>
              <a:spcAft>
                <a:spcPts val="0"/>
              </a:spcAft>
              <a:buClr>
                <a:srgbClr val="000000"/>
              </a:buClr>
              <a:buSzPts val="1200"/>
              <a:buFont typeface="Open Sans"/>
              <a:buChar char="●"/>
            </a:pPr>
            <a:r>
              <a:rPr lang="en" sz="1200">
                <a:latin typeface="Open Sans"/>
                <a:ea typeface="Open Sans"/>
                <a:cs typeface="Open Sans"/>
                <a:sym typeface="Open Sans"/>
              </a:rPr>
              <a:t>Chatterpix and iMovie</a:t>
            </a:r>
            <a:endParaRPr sz="1200">
              <a:latin typeface="Open Sans"/>
              <a:ea typeface="Open Sans"/>
              <a:cs typeface="Open Sans"/>
              <a:sym typeface="Open Sans"/>
            </a:endParaRPr>
          </a:p>
          <a:p>
            <a:pPr marL="457200" lvl="0" indent="-304800" algn="l" rtl="0">
              <a:lnSpc>
                <a:spcPct val="115000"/>
              </a:lnSpc>
              <a:spcBef>
                <a:spcPts val="0"/>
              </a:spcBef>
              <a:spcAft>
                <a:spcPts val="0"/>
              </a:spcAft>
              <a:buClr>
                <a:srgbClr val="000000"/>
              </a:buClr>
              <a:buSzPts val="1200"/>
              <a:buFont typeface="Open Sans"/>
              <a:buChar char="●"/>
            </a:pPr>
            <a:r>
              <a:rPr lang="en" sz="1200">
                <a:latin typeface="Open Sans"/>
                <a:ea typeface="Open Sans"/>
                <a:cs typeface="Open Sans"/>
                <a:sym typeface="Open Sans"/>
              </a:rPr>
              <a:t>Movie Trailers with iMovie</a:t>
            </a:r>
            <a:endParaRPr sz="1200">
              <a:latin typeface="Open Sans"/>
              <a:ea typeface="Open Sans"/>
              <a:cs typeface="Open Sans"/>
              <a:sym typeface="Open Sans"/>
            </a:endParaRPr>
          </a:p>
          <a:p>
            <a:pPr marL="457200" lvl="0" indent="-304800" algn="l" rtl="0">
              <a:lnSpc>
                <a:spcPct val="115000"/>
              </a:lnSpc>
              <a:spcBef>
                <a:spcPts val="0"/>
              </a:spcBef>
              <a:spcAft>
                <a:spcPts val="0"/>
              </a:spcAft>
              <a:buClr>
                <a:srgbClr val="000000"/>
              </a:buClr>
              <a:buSzPts val="1200"/>
              <a:buFont typeface="Open Sans"/>
              <a:buChar char="●"/>
            </a:pPr>
            <a:r>
              <a:rPr lang="en" sz="1200">
                <a:latin typeface="Open Sans"/>
                <a:ea typeface="Open Sans"/>
                <a:cs typeface="Open Sans"/>
                <a:sym typeface="Open Sans"/>
              </a:rPr>
              <a:t>PowerPoint Presentations or Google Slides</a:t>
            </a:r>
            <a:endParaRPr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6518c213c3_2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6518c213c3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64ff396532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64ff396532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Diane- The article was compiled/authored by three UVU Educators, Ann Sharp, Lorilynn Brandt, and Doug Gardner  and presents 7 noticeable and important reading motivational strategies which get children excited and motivated to read.   Our presentation is  based upon the 7 Salient Strategies introduced in the article and our experiences with our students as we implemented the strategies.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4ff39653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64ff39653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6518c213c3_2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6518c213c3_2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63c8eccf26_0_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63c8eccf26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3c8eccf26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63c8eccf26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63c8eccf26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63c8eccf2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651668fe49_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651668fe49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479343aa7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479343aa7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79343aa7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79343aa7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635b0ba55a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635b0ba55a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00"/>
              <a:t>Diane - When students finish a book they will be awarded the matching Reading Genre Tag. The Students tags will be displayed on a bulletin board (on a chain) to show off their growing reading habits as they ventured into new and different genres to earn more tags. In the process of doing this, they  will discovere new genres that they enjoyed and they will be reading MORE!  The goal is to read at least 25-30 books from the different genres across the 180 days of the school year.   Fairy Tale, Historical Fiction, Informational, Fables, Folklore and Legends, Poetry, Mystery, Biography, Fantasy, Picture Books, Science Fiction, Informational, Realistic Fiction., Free Choice Chapter, Free Choice Picture.  (Some categories will be limited to encourage exploration of other genres.   A cardstock sheet will be kept in a Monday folder and then sent home each week.  The parents will need to sign off that their child completed the book.  Cards will be awarded each Monday that the student will add to their chains.   A student will choose whether to do a book or two in a week, or take a couple of weeks to complete a book.  (This is similar to a reading passport, however, the books read will be recorded on a cardstock and rather than “stamps” a card will be awarded from the students to put on their chains.</a:t>
            </a:r>
            <a:endParaRPr sz="1000"/>
          </a:p>
          <a:p>
            <a:pPr marL="0" lvl="0" indent="0" algn="l" rtl="0">
              <a:spcBef>
                <a:spcPts val="12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64ff39653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64ff39653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Teri</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6518c213c3_2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6518c213c3_2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651668fe49_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651668fe49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Gary--Nancie Atwell, </a:t>
            </a:r>
            <a:r>
              <a:rPr lang="en" i="1"/>
              <a:t>Dining Room Table Discussion</a:t>
            </a:r>
            <a:r>
              <a:rPr lang="en"/>
              <a:t> . . . with treats!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6518c213c3_2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6518c213c3_2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64ff396532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64ff396532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Teri</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63c8eccf26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63c8eccf2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Teri</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635b0ba55a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635b0ba55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Teri</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64ff4719f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64ff4719f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Diane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63c8eccf26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63c8eccf26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Teri</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64ff39653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64ff39653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6f9fcda63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6f9fcda6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Perfect!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651668fe49_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651668fe49_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63c8eccf26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63c8eccf2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Teri - Giving students a choice in what they are going to read each day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635b0ba5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635b0ba5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 - Describe what OWL stands for “Obsessed with Literature”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63c8eccf26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63c8eccf2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3c8eccf2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63c8eccf2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Ashley</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73e1f659fe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73e1f659f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3c8eccf26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3c8eccf2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Teri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004144" y="1022025"/>
            <a:ext cx="7136668" cy="1524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004151" y="3969100"/>
            <a:ext cx="7136668" cy="1524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004150" y="1751764"/>
            <a:ext cx="7136700" cy="10224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19" name="Google Shape;19;p2"/>
          <p:cNvSpPr txBox="1">
            <a:spLocks noGrp="1"/>
          </p:cNvSpPr>
          <p:nvPr>
            <p:ph type="subTitle" idx="1"/>
          </p:nvPr>
        </p:nvSpPr>
        <p:spPr>
          <a:xfrm>
            <a:off x="2137225" y="2850039"/>
            <a:ext cx="4870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311700" y="1304850"/>
            <a:ext cx="8520600" cy="1538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11"/>
          <p:cNvSpPr txBox="1">
            <a:spLocks noGrp="1"/>
          </p:cNvSpPr>
          <p:nvPr>
            <p:ph type="body" idx="1"/>
          </p:nvPr>
        </p:nvSpPr>
        <p:spPr>
          <a:xfrm>
            <a:off x="311700" y="29956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9" name="Google Shape;5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311700" y="814800"/>
            <a:ext cx="8571300" cy="942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a:endParaRPr/>
          </a:p>
        </p:txBody>
      </p:sp>
      <p:sp>
        <p:nvSpPr>
          <p:cNvPr id="24" name="Google Shape;24;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9" name="Google Shape;2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3117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5"/>
          <p:cNvSpPr txBox="1">
            <a:spLocks noGrp="1"/>
          </p:cNvSpPr>
          <p:nvPr>
            <p:ph type="body" idx="2"/>
          </p:nvPr>
        </p:nvSpPr>
        <p:spPr>
          <a:xfrm>
            <a:off x="4832400" y="1266175"/>
            <a:ext cx="3999900" cy="33027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1" name="Google Shape;4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526350"/>
            <a:ext cx="56136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dk2"/>
              </a:buClr>
              <a:buSzPts val="5400"/>
              <a:buNone/>
              <a:defRPr sz="5400" b="0">
                <a:solidFill>
                  <a:schemeClr val="dk2"/>
                </a:solidFill>
              </a:defRPr>
            </a:lvl1pPr>
            <a:lvl2pPr lvl="1">
              <a:spcBef>
                <a:spcPts val="0"/>
              </a:spcBef>
              <a:spcAft>
                <a:spcPts val="0"/>
              </a:spcAft>
              <a:buClr>
                <a:schemeClr val="dk2"/>
              </a:buClr>
              <a:buSzPts val="5400"/>
              <a:buNone/>
              <a:defRPr sz="5400" b="0">
                <a:solidFill>
                  <a:schemeClr val="dk2"/>
                </a:solidFill>
              </a:defRPr>
            </a:lvl2pPr>
            <a:lvl3pPr lvl="2">
              <a:spcBef>
                <a:spcPts val="0"/>
              </a:spcBef>
              <a:spcAft>
                <a:spcPts val="0"/>
              </a:spcAft>
              <a:buClr>
                <a:schemeClr val="dk2"/>
              </a:buClr>
              <a:buSzPts val="5400"/>
              <a:buNone/>
              <a:defRPr sz="5400" b="0">
                <a:solidFill>
                  <a:schemeClr val="dk2"/>
                </a:solidFill>
              </a:defRPr>
            </a:lvl3pPr>
            <a:lvl4pPr lvl="3">
              <a:spcBef>
                <a:spcPts val="0"/>
              </a:spcBef>
              <a:spcAft>
                <a:spcPts val="0"/>
              </a:spcAft>
              <a:buClr>
                <a:schemeClr val="dk2"/>
              </a:buClr>
              <a:buSzPts val="5400"/>
              <a:buNone/>
              <a:defRPr sz="5400" b="0">
                <a:solidFill>
                  <a:schemeClr val="dk2"/>
                </a:solidFill>
              </a:defRPr>
            </a:lvl4pPr>
            <a:lvl5pPr lvl="4">
              <a:spcBef>
                <a:spcPts val="0"/>
              </a:spcBef>
              <a:spcAft>
                <a:spcPts val="0"/>
              </a:spcAft>
              <a:buClr>
                <a:schemeClr val="dk2"/>
              </a:buClr>
              <a:buSzPts val="5400"/>
              <a:buNone/>
              <a:defRPr sz="5400" b="0">
                <a:solidFill>
                  <a:schemeClr val="dk2"/>
                </a:solidFill>
              </a:defRPr>
            </a:lvl5pPr>
            <a:lvl6pPr lvl="5">
              <a:spcBef>
                <a:spcPts val="0"/>
              </a:spcBef>
              <a:spcAft>
                <a:spcPts val="0"/>
              </a:spcAft>
              <a:buClr>
                <a:schemeClr val="dk2"/>
              </a:buClr>
              <a:buSzPts val="5400"/>
              <a:buNone/>
              <a:defRPr sz="5400" b="0">
                <a:solidFill>
                  <a:schemeClr val="dk2"/>
                </a:solidFill>
              </a:defRPr>
            </a:lvl6pPr>
            <a:lvl7pPr lvl="6">
              <a:spcBef>
                <a:spcPts val="0"/>
              </a:spcBef>
              <a:spcAft>
                <a:spcPts val="0"/>
              </a:spcAft>
              <a:buClr>
                <a:schemeClr val="dk2"/>
              </a:buClr>
              <a:buSzPts val="5400"/>
              <a:buNone/>
              <a:defRPr sz="5400" b="0">
                <a:solidFill>
                  <a:schemeClr val="dk2"/>
                </a:solidFill>
              </a:defRPr>
            </a:lvl7pPr>
            <a:lvl8pPr lvl="7">
              <a:spcBef>
                <a:spcPts val="0"/>
              </a:spcBef>
              <a:spcAft>
                <a:spcPts val="0"/>
              </a:spcAft>
              <a:buClr>
                <a:schemeClr val="dk2"/>
              </a:buClr>
              <a:buSzPts val="5400"/>
              <a:buNone/>
              <a:defRPr sz="5400" b="0">
                <a:solidFill>
                  <a:schemeClr val="dk2"/>
                </a:solidFill>
              </a:defRPr>
            </a:lvl8pPr>
            <a:lvl9pPr lvl="8">
              <a:spcBef>
                <a:spcPts val="0"/>
              </a:spcBef>
              <a:spcAft>
                <a:spcPts val="0"/>
              </a:spcAft>
              <a:buClr>
                <a:schemeClr val="dk2"/>
              </a:buClr>
              <a:buSzPts val="5400"/>
              <a:buNone/>
              <a:defRPr sz="5400" b="0">
                <a:solidFill>
                  <a:schemeClr val="dk2"/>
                </a:solidFill>
              </a:defRPr>
            </a:lvl9pPr>
          </a:lstStyle>
          <a:p>
            <a:endParaRPr/>
          </a:p>
        </p:txBody>
      </p:sp>
      <p:sp>
        <p:nvSpPr>
          <p:cNvPr id="44" name="Google Shape;4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265500" y="1039675"/>
            <a:ext cx="4045200" cy="1675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9" name="Google Shape;49;p9"/>
          <p:cNvSpPr txBox="1">
            <a:spLocks noGrp="1"/>
          </p:cNvSpPr>
          <p:nvPr>
            <p:ph type="subTitle" idx="1"/>
          </p:nvPr>
        </p:nvSpPr>
        <p:spPr>
          <a:xfrm>
            <a:off x="265500" y="27268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311700" y="423072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hyperlink" Target="http://www.aaronshep.com/rt/" TargetMode="External"/><Relationship Id="rId7"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drive.google.com/file/d/0BywZRjK7-wTLRmNVQWJEamtMMnQ0U0laV1J3UVp6MzJtbF9r/view"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44.jp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9.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2.jpg"/><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4.jpg"/></Relationships>
</file>

<file path=ppt/slides/_rels/slide2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2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69.jpg"/><Relationship Id="rId4" Type="http://schemas.openxmlformats.org/officeDocument/2006/relationships/image" Target="../media/image68.jpg"/></Relationships>
</file>

<file path=ppt/slides/_rels/slide3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71.jpg"/></Relationships>
</file>

<file path=ppt/slides/_rels/slide3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73.jpg"/></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g"/></Relationships>
</file>

<file path=ppt/slides/_rels/slide6.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jpg"/><Relationship Id="rId5" Type="http://schemas.openxmlformats.org/officeDocument/2006/relationships/image" Target="../media/image10.jp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3"/>
          <p:cNvSpPr txBox="1">
            <a:spLocks noGrp="1"/>
          </p:cNvSpPr>
          <p:nvPr>
            <p:ph type="ctrTitle"/>
          </p:nvPr>
        </p:nvSpPr>
        <p:spPr>
          <a:xfrm>
            <a:off x="1004125" y="390292"/>
            <a:ext cx="7136700" cy="2602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Creating Engaged Readers In Your Classroom</a:t>
            </a:r>
            <a:endParaRPr/>
          </a:p>
        </p:txBody>
      </p:sp>
      <p:sp>
        <p:nvSpPr>
          <p:cNvPr id="67" name="Google Shape;67;p13"/>
          <p:cNvSpPr txBox="1">
            <a:spLocks noGrp="1"/>
          </p:cNvSpPr>
          <p:nvPr>
            <p:ph type="subTitle" idx="1"/>
          </p:nvPr>
        </p:nvSpPr>
        <p:spPr>
          <a:xfrm>
            <a:off x="2031550" y="2860639"/>
            <a:ext cx="48705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Seven Salient Reading Motivational Strategies In Action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1433950" y="2718225"/>
            <a:ext cx="7626300" cy="20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0"/>
              <a:t>Collaboration</a:t>
            </a:r>
            <a:endParaRPr sz="12000"/>
          </a:p>
        </p:txBody>
      </p:sp>
      <p:sp>
        <p:nvSpPr>
          <p:cNvPr id="140" name="Google Shape;140;p22"/>
          <p:cNvSpPr txBox="1"/>
          <p:nvPr/>
        </p:nvSpPr>
        <p:spPr>
          <a:xfrm>
            <a:off x="0" y="4112100"/>
            <a:ext cx="9144000" cy="10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3"/>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Collaboration-Reader’s Theater</a:t>
            </a:r>
            <a:endParaRPr/>
          </a:p>
        </p:txBody>
      </p:sp>
      <p:sp>
        <p:nvSpPr>
          <p:cNvPr id="146" name="Google Shape;146;p23"/>
          <p:cNvSpPr txBox="1">
            <a:spLocks noGrp="1"/>
          </p:cNvSpPr>
          <p:nvPr>
            <p:ph type="body" idx="1"/>
          </p:nvPr>
        </p:nvSpPr>
        <p:spPr>
          <a:xfrm>
            <a:off x="311700" y="1266325"/>
            <a:ext cx="8520600" cy="3474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00"/>
                </a:solidFill>
              </a:rPr>
              <a:t>Dr. Chase Young RT Scripts </a:t>
            </a:r>
            <a:r>
              <a:rPr lang="en" b="1">
                <a:solidFill>
                  <a:srgbClr val="0000FF"/>
                </a:solidFill>
              </a:rPr>
              <a:t>(http://www.thebestclass.org/rtscripts.html/)</a:t>
            </a:r>
            <a:r>
              <a:rPr lang="en">
                <a:solidFill>
                  <a:srgbClr val="0000FF"/>
                </a:solidFill>
              </a:rPr>
              <a:t> </a:t>
            </a:r>
            <a:r>
              <a:rPr lang="en" sz="1200">
                <a:solidFill>
                  <a:srgbClr val="0000FF"/>
                </a:solidFill>
              </a:rPr>
              <a:t> </a:t>
            </a:r>
            <a:endParaRPr sz="1200">
              <a:solidFill>
                <a:srgbClr val="0000FF"/>
              </a:solidFill>
            </a:endParaRPr>
          </a:p>
          <a:p>
            <a:pPr marL="0" lvl="0" indent="0" algn="l" rtl="0">
              <a:spcBef>
                <a:spcPts val="1600"/>
              </a:spcBef>
              <a:spcAft>
                <a:spcPts val="0"/>
              </a:spcAft>
              <a:buNone/>
            </a:pPr>
            <a:r>
              <a:rPr lang="en">
                <a:solidFill>
                  <a:srgbClr val="000000"/>
                </a:solidFill>
              </a:rPr>
              <a:t>Aaron Shepard’s RT Page </a:t>
            </a:r>
            <a:r>
              <a:rPr lang="en" b="1">
                <a:solidFill>
                  <a:srgbClr val="0000FF"/>
                </a:solidFill>
              </a:rPr>
              <a:t>(</a:t>
            </a:r>
            <a:r>
              <a:rPr lang="en" b="1">
                <a:solidFill>
                  <a:srgbClr val="0000FF"/>
                </a:solidFill>
                <a:uFill>
                  <a:noFill/>
                </a:uFill>
                <a:hlinkClick r:id="rId3"/>
              </a:rPr>
              <a:t>http://www.aaronshep.com/rt/</a:t>
            </a:r>
            <a:r>
              <a:rPr lang="en" b="1">
                <a:solidFill>
                  <a:srgbClr val="0000FF"/>
                </a:solidFill>
              </a:rPr>
              <a:t>)</a:t>
            </a:r>
            <a:endParaRPr b="1">
              <a:solidFill>
                <a:srgbClr val="0000FF"/>
              </a:solidFill>
            </a:endParaRPr>
          </a:p>
          <a:p>
            <a:pPr marL="0" lvl="0" indent="0" algn="l" rtl="0">
              <a:spcBef>
                <a:spcPts val="1600"/>
              </a:spcBef>
              <a:spcAft>
                <a:spcPts val="0"/>
              </a:spcAft>
              <a:buNone/>
            </a:pPr>
            <a:r>
              <a:rPr lang="en">
                <a:solidFill>
                  <a:srgbClr val="000000"/>
                </a:solidFill>
              </a:rPr>
              <a:t>Benchmark Education Readers’ Theater </a:t>
            </a:r>
            <a:r>
              <a:rPr lang="en">
                <a:solidFill>
                  <a:srgbClr val="FF0000"/>
                </a:solidFill>
              </a:rPr>
              <a:t>(multi-leveled scripts)</a:t>
            </a:r>
            <a:endParaRPr>
              <a:solidFill>
                <a:srgbClr val="FF0000"/>
              </a:solidFill>
            </a:endParaRPr>
          </a:p>
          <a:p>
            <a:pPr marL="1371600" lvl="0" indent="457200" algn="l" rtl="0">
              <a:spcBef>
                <a:spcPts val="1600"/>
              </a:spcBef>
              <a:spcAft>
                <a:spcPts val="0"/>
              </a:spcAft>
              <a:buNone/>
            </a:pPr>
            <a:r>
              <a:rPr lang="en"/>
              <a:t> </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147" name="Google Shape;147;p23" descr="Aaron Shepard"/>
          <p:cNvPicPr preferRelativeResize="0"/>
          <p:nvPr/>
        </p:nvPicPr>
        <p:blipFill>
          <a:blip r:embed="rId4">
            <a:alphaModFix/>
          </a:blip>
          <a:stretch>
            <a:fillRect/>
          </a:stretch>
        </p:blipFill>
        <p:spPr>
          <a:xfrm>
            <a:off x="7240150" y="1885950"/>
            <a:ext cx="1371600" cy="1371600"/>
          </a:xfrm>
          <a:prstGeom prst="rect">
            <a:avLst/>
          </a:prstGeom>
          <a:noFill/>
          <a:ln>
            <a:noFill/>
          </a:ln>
        </p:spPr>
      </p:pic>
      <p:pic>
        <p:nvPicPr>
          <p:cNvPr id="148" name="Google Shape;148;p23" descr="Sleepless Beauty - 12 pack" title="Sleepless Beauty - 12 pack"/>
          <p:cNvPicPr preferRelativeResize="0"/>
          <p:nvPr/>
        </p:nvPicPr>
        <p:blipFill>
          <a:blip r:embed="rId5">
            <a:alphaModFix/>
          </a:blip>
          <a:stretch>
            <a:fillRect/>
          </a:stretch>
        </p:blipFill>
        <p:spPr>
          <a:xfrm>
            <a:off x="528400" y="2755075"/>
            <a:ext cx="1985550" cy="1985550"/>
          </a:xfrm>
          <a:prstGeom prst="rect">
            <a:avLst/>
          </a:prstGeom>
          <a:noFill/>
          <a:ln>
            <a:noFill/>
          </a:ln>
        </p:spPr>
      </p:pic>
      <p:pic>
        <p:nvPicPr>
          <p:cNvPr id="149" name="Google Shape;149;p23" descr="The Jack and the Beanstalk Trial - 12 pack" title="The Jack and the Beanstalk Trial - 12 pack"/>
          <p:cNvPicPr preferRelativeResize="0"/>
          <p:nvPr/>
        </p:nvPicPr>
        <p:blipFill>
          <a:blip r:embed="rId6">
            <a:alphaModFix/>
          </a:blip>
          <a:stretch>
            <a:fillRect/>
          </a:stretch>
        </p:blipFill>
        <p:spPr>
          <a:xfrm>
            <a:off x="2513950" y="2755075"/>
            <a:ext cx="1927775" cy="1927775"/>
          </a:xfrm>
          <a:prstGeom prst="rect">
            <a:avLst/>
          </a:prstGeom>
          <a:noFill/>
          <a:ln>
            <a:noFill/>
          </a:ln>
        </p:spPr>
      </p:pic>
      <p:pic>
        <p:nvPicPr>
          <p:cNvPr id="150" name="Google Shape;150;p23" descr="The Sword in the Stone: A King Arthur Legend - 12 pack" title="The Sword in the Stone: A King Arthur Legend - 12 pack"/>
          <p:cNvPicPr preferRelativeResize="0"/>
          <p:nvPr/>
        </p:nvPicPr>
        <p:blipFill>
          <a:blip r:embed="rId7">
            <a:alphaModFix/>
          </a:blip>
          <a:stretch>
            <a:fillRect/>
          </a:stretch>
        </p:blipFill>
        <p:spPr>
          <a:xfrm>
            <a:off x="4441725" y="2755075"/>
            <a:ext cx="1927775" cy="1927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Collaboration-Puppet Shows</a:t>
            </a:r>
            <a:endParaRPr/>
          </a:p>
        </p:txBody>
      </p:sp>
      <p:sp>
        <p:nvSpPr>
          <p:cNvPr id="156" name="Google Shape;156;p24"/>
          <p:cNvSpPr txBox="1">
            <a:spLocks noGrp="1"/>
          </p:cNvSpPr>
          <p:nvPr>
            <p:ph type="body" idx="1"/>
          </p:nvPr>
        </p:nvSpPr>
        <p:spPr>
          <a:xfrm>
            <a:off x="311700" y="1266325"/>
            <a:ext cx="8588400" cy="3302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 </a:t>
            </a:r>
            <a:endParaRPr/>
          </a:p>
          <a:p>
            <a:pPr marL="0" lvl="0" indent="0" algn="l" rtl="0">
              <a:spcBef>
                <a:spcPts val="1600"/>
              </a:spcBef>
              <a:spcAft>
                <a:spcPts val="1600"/>
              </a:spcAft>
              <a:buNone/>
            </a:pPr>
            <a:endParaRPr/>
          </a:p>
        </p:txBody>
      </p:sp>
      <p:pic>
        <p:nvPicPr>
          <p:cNvPr id="157" name="Google Shape;157;p24"/>
          <p:cNvPicPr preferRelativeResize="0"/>
          <p:nvPr/>
        </p:nvPicPr>
        <p:blipFill>
          <a:blip r:embed="rId3">
            <a:alphaModFix/>
          </a:blip>
          <a:stretch>
            <a:fillRect/>
          </a:stretch>
        </p:blipFill>
        <p:spPr>
          <a:xfrm>
            <a:off x="445375" y="1152425"/>
            <a:ext cx="2198800" cy="3773251"/>
          </a:xfrm>
          <a:prstGeom prst="rect">
            <a:avLst/>
          </a:prstGeom>
          <a:noFill/>
          <a:ln>
            <a:noFill/>
          </a:ln>
        </p:spPr>
      </p:pic>
      <p:pic>
        <p:nvPicPr>
          <p:cNvPr id="158" name="Google Shape;158;p24"/>
          <p:cNvPicPr preferRelativeResize="0"/>
          <p:nvPr/>
        </p:nvPicPr>
        <p:blipFill rotWithShape="1">
          <a:blip r:embed="rId4">
            <a:alphaModFix/>
          </a:blip>
          <a:srcRect l="-1041" t="7123" r="-1051"/>
          <a:stretch/>
        </p:blipFill>
        <p:spPr>
          <a:xfrm>
            <a:off x="5693850" y="2571750"/>
            <a:ext cx="3450153" cy="2353926"/>
          </a:xfrm>
          <a:prstGeom prst="rect">
            <a:avLst/>
          </a:prstGeom>
          <a:noFill/>
          <a:ln>
            <a:noFill/>
          </a:ln>
        </p:spPr>
      </p:pic>
      <p:pic>
        <p:nvPicPr>
          <p:cNvPr id="159" name="Google Shape;159;p24"/>
          <p:cNvPicPr preferRelativeResize="0"/>
          <p:nvPr/>
        </p:nvPicPr>
        <p:blipFill>
          <a:blip r:embed="rId5">
            <a:alphaModFix/>
          </a:blip>
          <a:stretch>
            <a:fillRect/>
          </a:stretch>
        </p:blipFill>
        <p:spPr>
          <a:xfrm>
            <a:off x="2644175" y="2571750"/>
            <a:ext cx="3138582" cy="2353926"/>
          </a:xfrm>
          <a:prstGeom prst="rect">
            <a:avLst/>
          </a:prstGeom>
          <a:noFill/>
          <a:ln>
            <a:noFill/>
          </a:ln>
        </p:spPr>
      </p:pic>
      <p:pic>
        <p:nvPicPr>
          <p:cNvPr id="160" name="Google Shape;160;p24"/>
          <p:cNvPicPr preferRelativeResize="0"/>
          <p:nvPr/>
        </p:nvPicPr>
        <p:blipFill>
          <a:blip r:embed="rId6">
            <a:alphaModFix/>
          </a:blip>
          <a:stretch>
            <a:fillRect/>
          </a:stretch>
        </p:blipFill>
        <p:spPr>
          <a:xfrm>
            <a:off x="5183478" y="395625"/>
            <a:ext cx="3960522" cy="2191450"/>
          </a:xfrm>
          <a:prstGeom prst="rect">
            <a:avLst/>
          </a:prstGeom>
          <a:noFill/>
          <a:ln>
            <a:noFill/>
          </a:ln>
        </p:spPr>
      </p:pic>
      <p:pic>
        <p:nvPicPr>
          <p:cNvPr id="161" name="Google Shape;161;p24"/>
          <p:cNvPicPr preferRelativeResize="0"/>
          <p:nvPr/>
        </p:nvPicPr>
        <p:blipFill>
          <a:blip r:embed="rId7">
            <a:alphaModFix/>
          </a:blip>
          <a:stretch>
            <a:fillRect/>
          </a:stretch>
        </p:blipFill>
        <p:spPr>
          <a:xfrm>
            <a:off x="2644175" y="1152425"/>
            <a:ext cx="2550489" cy="14346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5"/>
        <p:cNvGrpSpPr/>
        <p:nvPr/>
      </p:nvGrpSpPr>
      <p:grpSpPr>
        <a:xfrm>
          <a:off x="0" y="0"/>
          <a:ext cx="0" cy="0"/>
          <a:chOff x="0" y="0"/>
          <a:chExt cx="0" cy="0"/>
        </a:xfrm>
      </p:grpSpPr>
      <p:sp>
        <p:nvSpPr>
          <p:cNvPr id="166" name="Google Shape;166;p25"/>
          <p:cNvSpPr txBox="1">
            <a:spLocks noGrp="1"/>
          </p:cNvSpPr>
          <p:nvPr>
            <p:ph type="title"/>
          </p:nvPr>
        </p:nvSpPr>
        <p:spPr>
          <a:xfrm>
            <a:off x="3616025" y="2687050"/>
            <a:ext cx="5205600" cy="20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0"/>
              <a:t>Control</a:t>
            </a:r>
            <a:endParaRPr sz="15000"/>
          </a:p>
        </p:txBody>
      </p:sp>
      <p:sp>
        <p:nvSpPr>
          <p:cNvPr id="167" name="Google Shape;167;p25"/>
          <p:cNvSpPr txBox="1"/>
          <p:nvPr/>
        </p:nvSpPr>
        <p:spPr>
          <a:xfrm>
            <a:off x="0" y="4112100"/>
            <a:ext cx="9144000" cy="10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Control-Graffiti Wall</a:t>
            </a:r>
            <a:endParaRPr/>
          </a:p>
          <a:p>
            <a:pPr marL="0" lvl="0" indent="0" algn="l" rtl="0">
              <a:spcBef>
                <a:spcPts val="0"/>
              </a:spcBef>
              <a:spcAft>
                <a:spcPts val="0"/>
              </a:spcAft>
              <a:buNone/>
            </a:pPr>
            <a:endParaRPr/>
          </a:p>
        </p:txBody>
      </p:sp>
      <p:pic>
        <p:nvPicPr>
          <p:cNvPr id="173" name="Google Shape;173;p26"/>
          <p:cNvPicPr preferRelativeResize="0"/>
          <p:nvPr/>
        </p:nvPicPr>
        <p:blipFill>
          <a:blip r:embed="rId3">
            <a:alphaModFix/>
          </a:blip>
          <a:stretch>
            <a:fillRect/>
          </a:stretch>
        </p:blipFill>
        <p:spPr>
          <a:xfrm>
            <a:off x="5119600" y="0"/>
            <a:ext cx="4024400" cy="3310203"/>
          </a:xfrm>
          <a:prstGeom prst="rect">
            <a:avLst/>
          </a:prstGeom>
          <a:noFill/>
          <a:ln>
            <a:noFill/>
          </a:ln>
        </p:spPr>
      </p:pic>
      <p:pic>
        <p:nvPicPr>
          <p:cNvPr id="174" name="Google Shape;174;p26"/>
          <p:cNvPicPr preferRelativeResize="0"/>
          <p:nvPr/>
        </p:nvPicPr>
        <p:blipFill>
          <a:blip r:embed="rId4">
            <a:alphaModFix/>
          </a:blip>
          <a:stretch>
            <a:fillRect/>
          </a:stretch>
        </p:blipFill>
        <p:spPr>
          <a:xfrm>
            <a:off x="0" y="1235600"/>
            <a:ext cx="3800525" cy="3907895"/>
          </a:xfrm>
          <a:prstGeom prst="rect">
            <a:avLst/>
          </a:prstGeom>
          <a:noFill/>
          <a:ln>
            <a:noFill/>
          </a:ln>
        </p:spPr>
      </p:pic>
      <p:sp>
        <p:nvSpPr>
          <p:cNvPr id="175" name="Google Shape;175;p26"/>
          <p:cNvSpPr txBox="1"/>
          <p:nvPr/>
        </p:nvSpPr>
        <p:spPr>
          <a:xfrm flipH="1">
            <a:off x="5119600" y="3336075"/>
            <a:ext cx="3036300" cy="11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6" name="Google Shape;176;p26"/>
          <p:cNvSpPr txBox="1"/>
          <p:nvPr/>
        </p:nvSpPr>
        <p:spPr>
          <a:xfrm>
            <a:off x="3579625" y="1146325"/>
            <a:ext cx="2031900" cy="114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solidFill>
                <a:srgbClr val="9900FF"/>
              </a:solidFill>
              <a:latin typeface="Open Sans"/>
              <a:ea typeface="Open Sans"/>
              <a:cs typeface="Open Sans"/>
              <a:sym typeface="Open Sans"/>
            </a:endParaRPr>
          </a:p>
        </p:txBody>
      </p:sp>
      <p:sp>
        <p:nvSpPr>
          <p:cNvPr id="177" name="Google Shape;177;p26"/>
          <p:cNvSpPr txBox="1"/>
          <p:nvPr/>
        </p:nvSpPr>
        <p:spPr>
          <a:xfrm>
            <a:off x="4226975" y="1829875"/>
            <a:ext cx="7357800" cy="85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pic>
        <p:nvPicPr>
          <p:cNvPr id="178" name="Google Shape;178;p26"/>
          <p:cNvPicPr preferRelativeResize="0"/>
          <p:nvPr/>
        </p:nvPicPr>
        <p:blipFill>
          <a:blip r:embed="rId5">
            <a:alphaModFix/>
          </a:blip>
          <a:stretch>
            <a:fillRect/>
          </a:stretch>
        </p:blipFill>
        <p:spPr>
          <a:xfrm rot="-824924">
            <a:off x="3126191" y="2424280"/>
            <a:ext cx="3067243" cy="1857341"/>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311700" y="51950"/>
            <a:ext cx="8520600" cy="110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Control-Open Ended </a:t>
            </a:r>
            <a:endParaRPr/>
          </a:p>
          <a:p>
            <a:pPr marL="0" lvl="0" indent="0" algn="l" rtl="0">
              <a:spcBef>
                <a:spcPts val="0"/>
              </a:spcBef>
              <a:spcAft>
                <a:spcPts val="0"/>
              </a:spcAft>
              <a:buNone/>
            </a:pPr>
            <a:r>
              <a:rPr lang="en"/>
              <a:t>Book Projects</a:t>
            </a:r>
            <a:endParaRPr/>
          </a:p>
        </p:txBody>
      </p:sp>
      <p:sp>
        <p:nvSpPr>
          <p:cNvPr id="184" name="Google Shape;184;p27"/>
          <p:cNvSpPr txBox="1">
            <a:spLocks noGrp="1"/>
          </p:cNvSpPr>
          <p:nvPr>
            <p:ph type="body" idx="1"/>
          </p:nvPr>
        </p:nvSpPr>
        <p:spPr>
          <a:xfrm>
            <a:off x="311700" y="11524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endParaRPr/>
          </a:p>
        </p:txBody>
      </p:sp>
      <p:pic>
        <p:nvPicPr>
          <p:cNvPr id="185" name="Google Shape;185;p27"/>
          <p:cNvPicPr preferRelativeResize="0"/>
          <p:nvPr/>
        </p:nvPicPr>
        <p:blipFill>
          <a:blip r:embed="rId3">
            <a:alphaModFix/>
          </a:blip>
          <a:stretch>
            <a:fillRect/>
          </a:stretch>
        </p:blipFill>
        <p:spPr>
          <a:xfrm>
            <a:off x="5177750" y="379225"/>
            <a:ext cx="3401225" cy="4541301"/>
          </a:xfrm>
          <a:prstGeom prst="rect">
            <a:avLst/>
          </a:prstGeom>
          <a:noFill/>
          <a:ln>
            <a:noFill/>
          </a:ln>
        </p:spPr>
      </p:pic>
      <p:pic>
        <p:nvPicPr>
          <p:cNvPr id="186" name="Google Shape;186;p27"/>
          <p:cNvPicPr preferRelativeResize="0"/>
          <p:nvPr/>
        </p:nvPicPr>
        <p:blipFill>
          <a:blip r:embed="rId4">
            <a:alphaModFix/>
          </a:blip>
          <a:stretch>
            <a:fillRect/>
          </a:stretch>
        </p:blipFill>
        <p:spPr>
          <a:xfrm>
            <a:off x="365400" y="1412200"/>
            <a:ext cx="4677750" cy="3508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Choice-Book Projects</a:t>
            </a:r>
            <a:endParaRPr/>
          </a:p>
        </p:txBody>
      </p:sp>
      <p:pic>
        <p:nvPicPr>
          <p:cNvPr id="192" name="Google Shape;192;p28"/>
          <p:cNvPicPr preferRelativeResize="0"/>
          <p:nvPr/>
        </p:nvPicPr>
        <p:blipFill>
          <a:blip r:embed="rId3">
            <a:alphaModFix/>
          </a:blip>
          <a:stretch>
            <a:fillRect/>
          </a:stretch>
        </p:blipFill>
        <p:spPr>
          <a:xfrm>
            <a:off x="0" y="1540975"/>
            <a:ext cx="2668423" cy="3557928"/>
          </a:xfrm>
          <a:prstGeom prst="rect">
            <a:avLst/>
          </a:prstGeom>
          <a:noFill/>
          <a:ln>
            <a:noFill/>
          </a:ln>
        </p:spPr>
      </p:pic>
      <p:pic>
        <p:nvPicPr>
          <p:cNvPr id="193" name="Google Shape;193;p28"/>
          <p:cNvPicPr preferRelativeResize="0"/>
          <p:nvPr/>
        </p:nvPicPr>
        <p:blipFill>
          <a:blip r:embed="rId4">
            <a:alphaModFix/>
          </a:blip>
          <a:stretch>
            <a:fillRect/>
          </a:stretch>
        </p:blipFill>
        <p:spPr>
          <a:xfrm>
            <a:off x="5286362" y="0"/>
            <a:ext cx="3857626" cy="5143501"/>
          </a:xfrm>
          <a:prstGeom prst="rect">
            <a:avLst/>
          </a:prstGeom>
          <a:noFill/>
          <a:ln>
            <a:noFill/>
          </a:ln>
        </p:spPr>
      </p:pic>
      <p:pic>
        <p:nvPicPr>
          <p:cNvPr id="194" name="Google Shape;194;p28"/>
          <p:cNvPicPr preferRelativeResize="0"/>
          <p:nvPr/>
        </p:nvPicPr>
        <p:blipFill>
          <a:blip r:embed="rId5">
            <a:alphaModFix/>
          </a:blip>
          <a:stretch>
            <a:fillRect/>
          </a:stretch>
        </p:blipFill>
        <p:spPr>
          <a:xfrm>
            <a:off x="2668425" y="1540975"/>
            <a:ext cx="2617952" cy="355792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8"/>
        <p:cNvGrpSpPr/>
        <p:nvPr/>
      </p:nvGrpSpPr>
      <p:grpSpPr>
        <a:xfrm>
          <a:off x="0" y="0"/>
          <a:ext cx="0" cy="0"/>
          <a:chOff x="0" y="0"/>
          <a:chExt cx="0" cy="0"/>
        </a:xfrm>
      </p:grpSpPr>
      <p:sp>
        <p:nvSpPr>
          <p:cNvPr id="199" name="Google Shape;199;p29"/>
          <p:cNvSpPr txBox="1">
            <a:spLocks noGrp="1"/>
          </p:cNvSpPr>
          <p:nvPr>
            <p:ph type="title"/>
          </p:nvPr>
        </p:nvSpPr>
        <p:spPr>
          <a:xfrm>
            <a:off x="904000" y="2718225"/>
            <a:ext cx="8156400" cy="20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0"/>
              <a:t>Technology</a:t>
            </a:r>
            <a:endParaRPr sz="15000"/>
          </a:p>
        </p:txBody>
      </p:sp>
      <p:sp>
        <p:nvSpPr>
          <p:cNvPr id="200" name="Google Shape;200;p29"/>
          <p:cNvSpPr txBox="1"/>
          <p:nvPr/>
        </p:nvSpPr>
        <p:spPr>
          <a:xfrm>
            <a:off x="0" y="4112100"/>
            <a:ext cx="9144000" cy="10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0"/>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Technology--Stop Motion with iMovie</a:t>
            </a:r>
            <a:endParaRPr/>
          </a:p>
        </p:txBody>
      </p:sp>
      <p:pic>
        <p:nvPicPr>
          <p:cNvPr id="206" name="Google Shape;206;p30" title="Wrinkle in Time.mov">
            <a:hlinkClick r:id="rId3"/>
          </p:cNvPr>
          <p:cNvPicPr preferRelativeResize="0"/>
          <p:nvPr/>
        </p:nvPicPr>
        <p:blipFill>
          <a:blip r:embed="rId4">
            <a:alphaModFix/>
          </a:blip>
          <a:stretch>
            <a:fillRect/>
          </a:stretch>
        </p:blipFill>
        <p:spPr>
          <a:xfrm>
            <a:off x="1451225" y="1152425"/>
            <a:ext cx="6558874" cy="3689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1870375" y="2718225"/>
            <a:ext cx="7190100" cy="20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0"/>
              <a:t>Challenge</a:t>
            </a:r>
            <a:endParaRPr sz="15000"/>
          </a:p>
        </p:txBody>
      </p:sp>
      <p:sp>
        <p:nvSpPr>
          <p:cNvPr id="212" name="Google Shape;212;p31"/>
          <p:cNvSpPr txBox="1"/>
          <p:nvPr/>
        </p:nvSpPr>
        <p:spPr>
          <a:xfrm>
            <a:off x="0" y="4112100"/>
            <a:ext cx="9144000" cy="10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a:xfrm>
            <a:off x="311700" y="445025"/>
            <a:ext cx="8544900" cy="92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400"/>
              <a:t>The Seven Salient Strategies </a:t>
            </a:r>
            <a:endParaRPr/>
          </a:p>
        </p:txBody>
      </p:sp>
      <p:sp>
        <p:nvSpPr>
          <p:cNvPr id="73" name="Google Shape;73;p14"/>
          <p:cNvSpPr txBox="1">
            <a:spLocks noGrp="1"/>
          </p:cNvSpPr>
          <p:nvPr>
            <p:ph type="body" idx="1"/>
          </p:nvPr>
        </p:nvSpPr>
        <p:spPr>
          <a:xfrm>
            <a:off x="311700" y="1983025"/>
            <a:ext cx="3821400" cy="3160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accent3"/>
                </a:solidFill>
              </a:rPr>
              <a:t>Choice</a:t>
            </a:r>
            <a:endParaRPr sz="3000">
              <a:solidFill>
                <a:schemeClr val="accent3"/>
              </a:solidFill>
            </a:endParaRPr>
          </a:p>
          <a:p>
            <a:pPr marL="0" lvl="0" indent="0" algn="l" rtl="0">
              <a:spcBef>
                <a:spcPts val="1600"/>
              </a:spcBef>
              <a:spcAft>
                <a:spcPts val="0"/>
              </a:spcAft>
              <a:buNone/>
            </a:pPr>
            <a:r>
              <a:rPr lang="en" sz="3000">
                <a:solidFill>
                  <a:schemeClr val="accent3"/>
                </a:solidFill>
              </a:rPr>
              <a:t>Collaboration</a:t>
            </a:r>
            <a:endParaRPr sz="3000">
              <a:solidFill>
                <a:schemeClr val="accent3"/>
              </a:solidFill>
            </a:endParaRPr>
          </a:p>
          <a:p>
            <a:pPr marL="0" lvl="0" indent="0" algn="l" rtl="0">
              <a:spcBef>
                <a:spcPts val="1600"/>
              </a:spcBef>
              <a:spcAft>
                <a:spcPts val="0"/>
              </a:spcAft>
              <a:buNone/>
            </a:pPr>
            <a:r>
              <a:rPr lang="en" sz="3000">
                <a:solidFill>
                  <a:schemeClr val="accent3"/>
                </a:solidFill>
              </a:rPr>
              <a:t>Challenge</a:t>
            </a:r>
            <a:endParaRPr sz="3000">
              <a:solidFill>
                <a:schemeClr val="accent3"/>
              </a:solidFill>
            </a:endParaRPr>
          </a:p>
          <a:p>
            <a:pPr marL="0" lvl="0" indent="0" algn="l" rtl="0">
              <a:spcBef>
                <a:spcPts val="1600"/>
              </a:spcBef>
              <a:spcAft>
                <a:spcPts val="0"/>
              </a:spcAft>
              <a:buNone/>
            </a:pPr>
            <a:r>
              <a:rPr lang="en" sz="3000">
                <a:solidFill>
                  <a:schemeClr val="accent3"/>
                </a:solidFill>
              </a:rPr>
              <a:t>Control</a:t>
            </a:r>
            <a:endParaRPr sz="3000">
              <a:solidFill>
                <a:schemeClr val="accent3"/>
              </a:solidFill>
            </a:endParaRPr>
          </a:p>
          <a:p>
            <a:pPr marL="0" lvl="0" indent="0" algn="l" rtl="0">
              <a:spcBef>
                <a:spcPts val="1600"/>
              </a:spcBef>
              <a:spcAft>
                <a:spcPts val="1600"/>
              </a:spcAft>
              <a:buNone/>
            </a:pPr>
            <a:endParaRPr sz="1800">
              <a:solidFill>
                <a:schemeClr val="accent3"/>
              </a:solidFill>
            </a:endParaRPr>
          </a:p>
        </p:txBody>
      </p:sp>
      <p:sp>
        <p:nvSpPr>
          <p:cNvPr id="74" name="Google Shape;74;p14"/>
          <p:cNvSpPr txBox="1"/>
          <p:nvPr/>
        </p:nvSpPr>
        <p:spPr>
          <a:xfrm>
            <a:off x="4133100" y="1983025"/>
            <a:ext cx="4422000" cy="2283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accent3"/>
                </a:solidFill>
                <a:latin typeface="Open Sans"/>
                <a:ea typeface="Open Sans"/>
                <a:cs typeface="Open Sans"/>
                <a:sym typeface="Open Sans"/>
              </a:rPr>
              <a:t>Technology</a:t>
            </a:r>
            <a:endParaRPr sz="3000">
              <a:solidFill>
                <a:schemeClr val="accent3"/>
              </a:solidFill>
              <a:latin typeface="Open Sans"/>
              <a:ea typeface="Open Sans"/>
              <a:cs typeface="Open Sans"/>
              <a:sym typeface="Open Sans"/>
            </a:endParaRPr>
          </a:p>
          <a:p>
            <a:pPr marL="0" lvl="0" indent="0" algn="l" rtl="0">
              <a:lnSpc>
                <a:spcPct val="115000"/>
              </a:lnSpc>
              <a:spcBef>
                <a:spcPts val="1600"/>
              </a:spcBef>
              <a:spcAft>
                <a:spcPts val="0"/>
              </a:spcAft>
              <a:buNone/>
            </a:pPr>
            <a:r>
              <a:rPr lang="en" sz="3000">
                <a:solidFill>
                  <a:schemeClr val="accent3"/>
                </a:solidFill>
                <a:latin typeface="Open Sans"/>
                <a:ea typeface="Open Sans"/>
                <a:cs typeface="Open Sans"/>
                <a:sym typeface="Open Sans"/>
              </a:rPr>
              <a:t>Authenticity</a:t>
            </a:r>
            <a:endParaRPr sz="3000">
              <a:solidFill>
                <a:schemeClr val="accent3"/>
              </a:solidFill>
              <a:latin typeface="Open Sans"/>
              <a:ea typeface="Open Sans"/>
              <a:cs typeface="Open Sans"/>
              <a:sym typeface="Open Sans"/>
            </a:endParaRPr>
          </a:p>
          <a:p>
            <a:pPr marL="0" lvl="0" indent="0" algn="l" rtl="0">
              <a:lnSpc>
                <a:spcPct val="115000"/>
              </a:lnSpc>
              <a:spcBef>
                <a:spcPts val="1600"/>
              </a:spcBef>
              <a:spcAft>
                <a:spcPts val="1600"/>
              </a:spcAft>
              <a:buNone/>
            </a:pPr>
            <a:r>
              <a:rPr lang="en" sz="3000">
                <a:solidFill>
                  <a:schemeClr val="accent3"/>
                </a:solidFill>
                <a:latin typeface="Open Sans"/>
                <a:ea typeface="Open Sans"/>
                <a:cs typeface="Open Sans"/>
                <a:sym typeface="Open Sans"/>
              </a:rPr>
              <a:t>Proximate Reward</a:t>
            </a:r>
            <a:endParaRPr sz="3000">
              <a:solidFill>
                <a:schemeClr val="accent3"/>
              </a:solidFill>
              <a:latin typeface="Open Sans"/>
              <a:ea typeface="Open Sans"/>
              <a:cs typeface="Open Sans"/>
              <a:sym typeface="Open Sans"/>
            </a:endParaRPr>
          </a:p>
        </p:txBody>
      </p:sp>
      <p:sp>
        <p:nvSpPr>
          <p:cNvPr id="75" name="Google Shape;75;p14"/>
          <p:cNvSpPr txBox="1">
            <a:spLocks noGrp="1"/>
          </p:cNvSpPr>
          <p:nvPr>
            <p:ph type="title"/>
          </p:nvPr>
        </p:nvSpPr>
        <p:spPr>
          <a:xfrm>
            <a:off x="439325" y="1267175"/>
            <a:ext cx="8843700" cy="92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Inspiring Students to Value Reading: Seven Salient Principles of Motivation</a:t>
            </a:r>
            <a:endParaRPr sz="1800"/>
          </a:p>
          <a:p>
            <a:pPr marL="0" lvl="0" indent="0" algn="l" rtl="0">
              <a:spcBef>
                <a:spcPts val="0"/>
              </a:spcBef>
              <a:spcAft>
                <a:spcPts val="0"/>
              </a:spcAft>
              <a:buNone/>
            </a:pPr>
            <a:r>
              <a:rPr lang="en" sz="1800"/>
              <a:t>Ann C. Sharp, Lorilynn Brandt, and Douglas S. Gardner</a:t>
            </a:r>
            <a:endParaRPr sz="1800"/>
          </a:p>
          <a:p>
            <a:pPr marL="0" lvl="0" indent="0" algn="l" rtl="0">
              <a:spcBef>
                <a:spcPts val="0"/>
              </a:spcBef>
              <a:spcAft>
                <a:spcPts val="0"/>
              </a:spcAft>
              <a:buNone/>
            </a:pPr>
            <a:endParaRPr sz="22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2"/>
          <p:cNvSpPr txBox="1">
            <a:spLocks noGrp="1"/>
          </p:cNvSpPr>
          <p:nvPr>
            <p:ph type="title"/>
          </p:nvPr>
        </p:nvSpPr>
        <p:spPr>
          <a:xfrm>
            <a:off x="311700" y="50250"/>
            <a:ext cx="4840200" cy="1130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Challenge-</a:t>
            </a:r>
            <a:endParaRPr/>
          </a:p>
          <a:p>
            <a:pPr marL="0" lvl="0" indent="0" algn="l" rtl="0">
              <a:spcBef>
                <a:spcPts val="0"/>
              </a:spcBef>
              <a:spcAft>
                <a:spcPts val="0"/>
              </a:spcAft>
              <a:buNone/>
            </a:pPr>
            <a:r>
              <a:rPr lang="en"/>
              <a:t>March Reading Madness</a:t>
            </a:r>
            <a:endParaRPr/>
          </a:p>
        </p:txBody>
      </p:sp>
      <p:pic>
        <p:nvPicPr>
          <p:cNvPr id="218" name="Google Shape;218;p32"/>
          <p:cNvPicPr preferRelativeResize="0"/>
          <p:nvPr/>
        </p:nvPicPr>
        <p:blipFill>
          <a:blip r:embed="rId3">
            <a:alphaModFix/>
          </a:blip>
          <a:stretch>
            <a:fillRect/>
          </a:stretch>
        </p:blipFill>
        <p:spPr>
          <a:xfrm>
            <a:off x="4757012" y="0"/>
            <a:ext cx="3789012" cy="5051995"/>
          </a:xfrm>
          <a:prstGeom prst="rect">
            <a:avLst/>
          </a:prstGeom>
          <a:noFill/>
          <a:ln>
            <a:noFill/>
          </a:ln>
        </p:spPr>
      </p:pic>
      <p:pic>
        <p:nvPicPr>
          <p:cNvPr id="219" name="Google Shape;219;p32"/>
          <p:cNvPicPr preferRelativeResize="0"/>
          <p:nvPr/>
        </p:nvPicPr>
        <p:blipFill>
          <a:blip r:embed="rId4">
            <a:alphaModFix/>
          </a:blip>
          <a:stretch>
            <a:fillRect/>
          </a:stretch>
        </p:blipFill>
        <p:spPr>
          <a:xfrm rot="-654130">
            <a:off x="328896" y="1563121"/>
            <a:ext cx="4199484" cy="1624008"/>
          </a:xfrm>
          <a:prstGeom prst="rect">
            <a:avLst/>
          </a:prstGeom>
          <a:noFill/>
          <a:ln>
            <a:noFill/>
          </a:ln>
        </p:spPr>
      </p:pic>
      <p:pic>
        <p:nvPicPr>
          <p:cNvPr id="220" name="Google Shape;220;p32"/>
          <p:cNvPicPr preferRelativeResize="0"/>
          <p:nvPr/>
        </p:nvPicPr>
        <p:blipFill rotWithShape="1">
          <a:blip r:embed="rId5">
            <a:alphaModFix/>
          </a:blip>
          <a:srcRect l="5655" t="21568" r="7342" b="45938"/>
          <a:stretch/>
        </p:blipFill>
        <p:spPr>
          <a:xfrm>
            <a:off x="926688" y="2996750"/>
            <a:ext cx="3457824" cy="16712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24"/>
        <p:cNvGrpSpPr/>
        <p:nvPr/>
      </p:nvGrpSpPr>
      <p:grpSpPr>
        <a:xfrm>
          <a:off x="0" y="0"/>
          <a:ext cx="0" cy="0"/>
          <a:chOff x="0" y="0"/>
          <a:chExt cx="0" cy="0"/>
        </a:xfrm>
      </p:grpSpPr>
      <p:sp>
        <p:nvSpPr>
          <p:cNvPr id="225" name="Google Shape;225;p33"/>
          <p:cNvSpPr txBox="1">
            <a:spLocks noGrp="1"/>
          </p:cNvSpPr>
          <p:nvPr>
            <p:ph type="title"/>
          </p:nvPr>
        </p:nvSpPr>
        <p:spPr>
          <a:xfrm>
            <a:off x="3927775" y="1995050"/>
            <a:ext cx="5132700" cy="277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0"/>
              <a:t>Proximate Rewards</a:t>
            </a:r>
            <a:endParaRPr sz="10000"/>
          </a:p>
        </p:txBody>
      </p:sp>
      <p:sp>
        <p:nvSpPr>
          <p:cNvPr id="226" name="Google Shape;226;p33"/>
          <p:cNvSpPr txBox="1"/>
          <p:nvPr/>
        </p:nvSpPr>
        <p:spPr>
          <a:xfrm>
            <a:off x="0" y="4112100"/>
            <a:ext cx="9144000" cy="10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4"/>
          <p:cNvSpPr txBox="1">
            <a:spLocks noGrp="1"/>
          </p:cNvSpPr>
          <p:nvPr>
            <p:ph type="title"/>
          </p:nvPr>
        </p:nvSpPr>
        <p:spPr>
          <a:xfrm>
            <a:off x="311700" y="445025"/>
            <a:ext cx="8832300" cy="84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Proximate Reward - Charlie and the Chocolate Factory Event</a:t>
            </a:r>
            <a:endParaRPr sz="3000"/>
          </a:p>
          <a:p>
            <a:pPr marL="0" lvl="0" indent="0" algn="l" rtl="0">
              <a:spcBef>
                <a:spcPts val="0"/>
              </a:spcBef>
              <a:spcAft>
                <a:spcPts val="0"/>
              </a:spcAft>
              <a:buNone/>
            </a:pPr>
            <a:endParaRPr/>
          </a:p>
        </p:txBody>
      </p:sp>
      <p:pic>
        <p:nvPicPr>
          <p:cNvPr id="232" name="Google Shape;232;p34"/>
          <p:cNvPicPr preferRelativeResize="0"/>
          <p:nvPr/>
        </p:nvPicPr>
        <p:blipFill>
          <a:blip r:embed="rId3">
            <a:alphaModFix/>
          </a:blip>
          <a:stretch>
            <a:fillRect/>
          </a:stretch>
        </p:blipFill>
        <p:spPr>
          <a:xfrm>
            <a:off x="1321975" y="1148050"/>
            <a:ext cx="6316577" cy="35530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5"/>
          <p:cNvSpPr txBox="1">
            <a:spLocks noGrp="1"/>
          </p:cNvSpPr>
          <p:nvPr>
            <p:ph type="title"/>
          </p:nvPr>
        </p:nvSpPr>
        <p:spPr>
          <a:xfrm>
            <a:off x="311700" y="445025"/>
            <a:ext cx="8832300" cy="84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Proximate Reward - Charlie and the Chocolate Factory Event</a:t>
            </a:r>
            <a:endParaRPr sz="3000"/>
          </a:p>
          <a:p>
            <a:pPr marL="0" lvl="0" indent="0" algn="l" rtl="0">
              <a:spcBef>
                <a:spcPts val="0"/>
              </a:spcBef>
              <a:spcAft>
                <a:spcPts val="0"/>
              </a:spcAft>
              <a:buNone/>
            </a:pPr>
            <a:endParaRPr/>
          </a:p>
        </p:txBody>
      </p:sp>
      <p:pic>
        <p:nvPicPr>
          <p:cNvPr id="238" name="Google Shape;238;p35"/>
          <p:cNvPicPr preferRelativeResize="0"/>
          <p:nvPr/>
        </p:nvPicPr>
        <p:blipFill>
          <a:blip r:embed="rId3">
            <a:alphaModFix/>
          </a:blip>
          <a:stretch>
            <a:fillRect/>
          </a:stretch>
        </p:blipFill>
        <p:spPr>
          <a:xfrm>
            <a:off x="4657649" y="1326462"/>
            <a:ext cx="4334975" cy="3251223"/>
          </a:xfrm>
          <a:prstGeom prst="rect">
            <a:avLst/>
          </a:prstGeom>
          <a:noFill/>
          <a:ln>
            <a:noFill/>
          </a:ln>
        </p:spPr>
      </p:pic>
      <p:pic>
        <p:nvPicPr>
          <p:cNvPr id="239" name="Google Shape;239;p35"/>
          <p:cNvPicPr preferRelativeResize="0"/>
          <p:nvPr/>
        </p:nvPicPr>
        <p:blipFill>
          <a:blip r:embed="rId4">
            <a:alphaModFix/>
          </a:blip>
          <a:stretch>
            <a:fillRect/>
          </a:stretch>
        </p:blipFill>
        <p:spPr>
          <a:xfrm>
            <a:off x="157050" y="1326450"/>
            <a:ext cx="4334975" cy="325123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6"/>
          <p:cNvSpPr txBox="1">
            <a:spLocks noGrp="1"/>
          </p:cNvSpPr>
          <p:nvPr>
            <p:ph type="title"/>
          </p:nvPr>
        </p:nvSpPr>
        <p:spPr>
          <a:xfrm>
            <a:off x="311700" y="445025"/>
            <a:ext cx="8832300" cy="84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Proximate Reward - Charlie and the Chocolate Factory Event</a:t>
            </a:r>
            <a:endParaRPr sz="3000"/>
          </a:p>
          <a:p>
            <a:pPr marL="0" lvl="0" indent="0" algn="l" rtl="0">
              <a:spcBef>
                <a:spcPts val="0"/>
              </a:spcBef>
              <a:spcAft>
                <a:spcPts val="0"/>
              </a:spcAft>
              <a:buNone/>
            </a:pPr>
            <a:endParaRPr/>
          </a:p>
        </p:txBody>
      </p:sp>
      <p:pic>
        <p:nvPicPr>
          <p:cNvPr id="245" name="Google Shape;245;p36"/>
          <p:cNvPicPr preferRelativeResize="0"/>
          <p:nvPr/>
        </p:nvPicPr>
        <p:blipFill>
          <a:blip r:embed="rId3">
            <a:alphaModFix/>
          </a:blip>
          <a:stretch>
            <a:fillRect/>
          </a:stretch>
        </p:blipFill>
        <p:spPr>
          <a:xfrm>
            <a:off x="664700" y="1090050"/>
            <a:ext cx="2664809" cy="3553079"/>
          </a:xfrm>
          <a:prstGeom prst="rect">
            <a:avLst/>
          </a:prstGeom>
          <a:noFill/>
          <a:ln>
            <a:noFill/>
          </a:ln>
        </p:spPr>
      </p:pic>
      <p:pic>
        <p:nvPicPr>
          <p:cNvPr id="246" name="Google Shape;246;p36"/>
          <p:cNvPicPr preferRelativeResize="0"/>
          <p:nvPr/>
        </p:nvPicPr>
        <p:blipFill>
          <a:blip r:embed="rId4">
            <a:alphaModFix/>
          </a:blip>
          <a:stretch>
            <a:fillRect/>
          </a:stretch>
        </p:blipFill>
        <p:spPr>
          <a:xfrm>
            <a:off x="3578559" y="1090050"/>
            <a:ext cx="4737429" cy="355307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Proximate Reward - Charlie and the Chocolate Factory Event</a:t>
            </a:r>
            <a:endParaRPr sz="3000"/>
          </a:p>
          <a:p>
            <a:pPr marL="0" lvl="0" indent="0" algn="l" rtl="0">
              <a:spcBef>
                <a:spcPts val="0"/>
              </a:spcBef>
              <a:spcAft>
                <a:spcPts val="0"/>
              </a:spcAft>
              <a:buNone/>
            </a:pPr>
            <a:endParaRPr/>
          </a:p>
        </p:txBody>
      </p:sp>
      <p:sp>
        <p:nvSpPr>
          <p:cNvPr id="252" name="Google Shape;252;p3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3" name="Google Shape;253;p37"/>
          <p:cNvPicPr preferRelativeResize="0"/>
          <p:nvPr/>
        </p:nvPicPr>
        <p:blipFill>
          <a:blip r:embed="rId3">
            <a:alphaModFix/>
          </a:blip>
          <a:stretch>
            <a:fillRect/>
          </a:stretch>
        </p:blipFill>
        <p:spPr>
          <a:xfrm>
            <a:off x="-677000" y="1096900"/>
            <a:ext cx="4133052" cy="4133052"/>
          </a:xfrm>
          <a:prstGeom prst="rect">
            <a:avLst/>
          </a:prstGeom>
          <a:noFill/>
          <a:ln>
            <a:noFill/>
          </a:ln>
        </p:spPr>
      </p:pic>
      <p:pic>
        <p:nvPicPr>
          <p:cNvPr id="254" name="Google Shape;254;p37"/>
          <p:cNvPicPr preferRelativeResize="0"/>
          <p:nvPr/>
        </p:nvPicPr>
        <p:blipFill>
          <a:blip r:embed="rId4">
            <a:alphaModFix/>
          </a:blip>
          <a:stretch>
            <a:fillRect/>
          </a:stretch>
        </p:blipFill>
        <p:spPr>
          <a:xfrm>
            <a:off x="2624300" y="1058800"/>
            <a:ext cx="3185512" cy="4247349"/>
          </a:xfrm>
          <a:prstGeom prst="rect">
            <a:avLst/>
          </a:prstGeom>
          <a:noFill/>
          <a:ln>
            <a:noFill/>
          </a:ln>
        </p:spPr>
      </p:pic>
      <p:pic>
        <p:nvPicPr>
          <p:cNvPr id="255" name="Google Shape;255;p37"/>
          <p:cNvPicPr preferRelativeResize="0"/>
          <p:nvPr/>
        </p:nvPicPr>
        <p:blipFill>
          <a:blip r:embed="rId5">
            <a:alphaModFix/>
          </a:blip>
          <a:stretch>
            <a:fillRect/>
          </a:stretch>
        </p:blipFill>
        <p:spPr>
          <a:xfrm>
            <a:off x="5793925" y="1325175"/>
            <a:ext cx="3895653" cy="389565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8"/>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Proximate Reward - Charlie and the Chocolate Factory Event</a:t>
            </a:r>
            <a:endParaRPr sz="3000"/>
          </a:p>
          <a:p>
            <a:pPr marL="0" lvl="0" indent="0" algn="l" rtl="0">
              <a:spcBef>
                <a:spcPts val="0"/>
              </a:spcBef>
              <a:spcAft>
                <a:spcPts val="0"/>
              </a:spcAft>
              <a:buNone/>
            </a:pPr>
            <a:endParaRPr/>
          </a:p>
        </p:txBody>
      </p:sp>
      <p:sp>
        <p:nvSpPr>
          <p:cNvPr id="261" name="Google Shape;261;p38"/>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2" name="Google Shape;262;p38"/>
          <p:cNvPicPr preferRelativeResize="0"/>
          <p:nvPr/>
        </p:nvPicPr>
        <p:blipFill>
          <a:blip r:embed="rId3">
            <a:alphaModFix/>
          </a:blip>
          <a:stretch>
            <a:fillRect/>
          </a:stretch>
        </p:blipFill>
        <p:spPr>
          <a:xfrm>
            <a:off x="4929198" y="983725"/>
            <a:ext cx="3119823" cy="4159774"/>
          </a:xfrm>
          <a:prstGeom prst="rect">
            <a:avLst/>
          </a:prstGeom>
          <a:noFill/>
          <a:ln>
            <a:noFill/>
          </a:ln>
        </p:spPr>
      </p:pic>
      <p:pic>
        <p:nvPicPr>
          <p:cNvPr id="263" name="Google Shape;263;p38"/>
          <p:cNvPicPr preferRelativeResize="0"/>
          <p:nvPr/>
        </p:nvPicPr>
        <p:blipFill>
          <a:blip r:embed="rId4">
            <a:alphaModFix/>
          </a:blip>
          <a:stretch>
            <a:fillRect/>
          </a:stretch>
        </p:blipFill>
        <p:spPr>
          <a:xfrm>
            <a:off x="1059650" y="983725"/>
            <a:ext cx="3119823" cy="41597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Proximate Reward - Charlie and the Chocolate Factory Event</a:t>
            </a:r>
            <a:endParaRPr sz="3000"/>
          </a:p>
          <a:p>
            <a:pPr marL="0" lvl="0" indent="0" algn="l" rtl="0">
              <a:spcBef>
                <a:spcPts val="0"/>
              </a:spcBef>
              <a:spcAft>
                <a:spcPts val="0"/>
              </a:spcAft>
              <a:buNone/>
            </a:pPr>
            <a:endParaRPr/>
          </a:p>
        </p:txBody>
      </p:sp>
      <p:sp>
        <p:nvSpPr>
          <p:cNvPr id="269" name="Google Shape;269;p39"/>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0" name="Google Shape;270;p39"/>
          <p:cNvPicPr preferRelativeResize="0"/>
          <p:nvPr/>
        </p:nvPicPr>
        <p:blipFill>
          <a:blip r:embed="rId3">
            <a:alphaModFix/>
          </a:blip>
          <a:stretch>
            <a:fillRect/>
          </a:stretch>
        </p:blipFill>
        <p:spPr>
          <a:xfrm>
            <a:off x="311700" y="978075"/>
            <a:ext cx="2083999" cy="3703700"/>
          </a:xfrm>
          <a:prstGeom prst="rect">
            <a:avLst/>
          </a:prstGeom>
          <a:noFill/>
          <a:ln>
            <a:noFill/>
          </a:ln>
        </p:spPr>
      </p:pic>
      <p:pic>
        <p:nvPicPr>
          <p:cNvPr id="271" name="Google Shape;271;p39"/>
          <p:cNvPicPr preferRelativeResize="0"/>
          <p:nvPr/>
        </p:nvPicPr>
        <p:blipFill>
          <a:blip r:embed="rId4">
            <a:alphaModFix/>
          </a:blip>
          <a:stretch>
            <a:fillRect/>
          </a:stretch>
        </p:blipFill>
        <p:spPr>
          <a:xfrm>
            <a:off x="2441550" y="978075"/>
            <a:ext cx="6584395" cy="3703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0"/>
          <p:cNvSpPr txBox="1">
            <a:spLocks noGrp="1"/>
          </p:cNvSpPr>
          <p:nvPr>
            <p:ph type="title"/>
          </p:nvPr>
        </p:nvSpPr>
        <p:spPr>
          <a:xfrm>
            <a:off x="227450" y="445025"/>
            <a:ext cx="86049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Proximate Rewards-Genre Book Tags</a:t>
            </a:r>
            <a:endParaRPr/>
          </a:p>
        </p:txBody>
      </p:sp>
      <p:pic>
        <p:nvPicPr>
          <p:cNvPr id="277" name="Google Shape;277;p40"/>
          <p:cNvPicPr preferRelativeResize="0"/>
          <p:nvPr/>
        </p:nvPicPr>
        <p:blipFill>
          <a:blip r:embed="rId3">
            <a:alphaModFix/>
          </a:blip>
          <a:stretch>
            <a:fillRect/>
          </a:stretch>
        </p:blipFill>
        <p:spPr>
          <a:xfrm>
            <a:off x="227450" y="1152425"/>
            <a:ext cx="4344550" cy="3686274"/>
          </a:xfrm>
          <a:prstGeom prst="rect">
            <a:avLst/>
          </a:prstGeom>
          <a:noFill/>
          <a:ln>
            <a:noFill/>
          </a:ln>
        </p:spPr>
      </p:pic>
      <p:pic>
        <p:nvPicPr>
          <p:cNvPr id="278" name="Google Shape;278;p40"/>
          <p:cNvPicPr preferRelativeResize="0"/>
          <p:nvPr/>
        </p:nvPicPr>
        <p:blipFill>
          <a:blip r:embed="rId4">
            <a:alphaModFix/>
          </a:blip>
          <a:stretch>
            <a:fillRect/>
          </a:stretch>
        </p:blipFill>
        <p:spPr>
          <a:xfrm>
            <a:off x="6377300" y="272400"/>
            <a:ext cx="2454997" cy="2397105"/>
          </a:xfrm>
          <a:prstGeom prst="rect">
            <a:avLst/>
          </a:prstGeom>
          <a:noFill/>
          <a:ln>
            <a:noFill/>
          </a:ln>
        </p:spPr>
      </p:pic>
      <p:sp>
        <p:nvSpPr>
          <p:cNvPr id="279" name="Google Shape;279;p40"/>
          <p:cNvSpPr txBox="1"/>
          <p:nvPr/>
        </p:nvSpPr>
        <p:spPr>
          <a:xfrm>
            <a:off x="4835825" y="2999575"/>
            <a:ext cx="3880800" cy="18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latin typeface="Open Sans"/>
              <a:ea typeface="Open Sans"/>
              <a:cs typeface="Open Sans"/>
              <a:sym typeface="Open Sans"/>
            </a:endParaRPr>
          </a:p>
        </p:txBody>
      </p:sp>
      <p:sp>
        <p:nvSpPr>
          <p:cNvPr id="280" name="Google Shape;280;p40"/>
          <p:cNvSpPr txBox="1"/>
          <p:nvPr/>
        </p:nvSpPr>
        <p:spPr>
          <a:xfrm rot="-890344">
            <a:off x="4746924" y="1648422"/>
            <a:ext cx="1630582" cy="445995"/>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solidFill>
                  <a:srgbClr val="FF0000"/>
                </a:solidFill>
                <a:latin typeface="Luckiest Guy"/>
                <a:ea typeface="Luckiest Guy"/>
                <a:cs typeface="Luckiest Guy"/>
                <a:sym typeface="Luckiest Guy"/>
              </a:rPr>
              <a:t>Realistic Fiction</a:t>
            </a:r>
            <a:endParaRPr sz="1800">
              <a:solidFill>
                <a:srgbClr val="FF0000"/>
              </a:solidFill>
              <a:latin typeface="Luckiest Guy"/>
              <a:ea typeface="Luckiest Guy"/>
              <a:cs typeface="Luckiest Guy"/>
              <a:sym typeface="Luckiest Guy"/>
            </a:endParaRPr>
          </a:p>
        </p:txBody>
      </p:sp>
      <p:sp>
        <p:nvSpPr>
          <p:cNvPr id="281" name="Google Shape;281;p40"/>
          <p:cNvSpPr txBox="1"/>
          <p:nvPr/>
        </p:nvSpPr>
        <p:spPr>
          <a:xfrm rot="580665">
            <a:off x="7004202" y="2887772"/>
            <a:ext cx="1797074" cy="520721"/>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rgbClr val="1155CC"/>
                </a:solidFill>
                <a:latin typeface="Marck Script"/>
                <a:ea typeface="Marck Script"/>
                <a:cs typeface="Marck Script"/>
                <a:sym typeface="Marck Script"/>
              </a:rPr>
              <a:t>Fables</a:t>
            </a:r>
            <a:endParaRPr sz="3000">
              <a:solidFill>
                <a:srgbClr val="1155CC"/>
              </a:solidFill>
              <a:latin typeface="Marck Script"/>
              <a:ea typeface="Marck Script"/>
              <a:cs typeface="Marck Script"/>
              <a:sym typeface="Marck Script"/>
            </a:endParaRPr>
          </a:p>
          <a:p>
            <a:pPr marL="0" lvl="0" indent="0" algn="l" rtl="0">
              <a:spcBef>
                <a:spcPts val="0"/>
              </a:spcBef>
              <a:spcAft>
                <a:spcPts val="0"/>
              </a:spcAft>
              <a:buNone/>
            </a:pPr>
            <a:endParaRPr>
              <a:latin typeface="Open Sans"/>
              <a:ea typeface="Open Sans"/>
              <a:cs typeface="Open Sans"/>
              <a:sym typeface="Open Sans"/>
            </a:endParaRPr>
          </a:p>
        </p:txBody>
      </p:sp>
      <p:sp>
        <p:nvSpPr>
          <p:cNvPr id="282" name="Google Shape;282;p40"/>
          <p:cNvSpPr txBox="1"/>
          <p:nvPr/>
        </p:nvSpPr>
        <p:spPr>
          <a:xfrm rot="-589502">
            <a:off x="6400664" y="4101502"/>
            <a:ext cx="2726793" cy="508151"/>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6AA84F"/>
                </a:solidFill>
                <a:latin typeface="Syncopate"/>
                <a:ea typeface="Syncopate"/>
                <a:cs typeface="Syncopate"/>
                <a:sym typeface="Syncopate"/>
              </a:rPr>
              <a:t>Mystery</a:t>
            </a:r>
            <a:endParaRPr sz="3000">
              <a:solidFill>
                <a:srgbClr val="6AA84F"/>
              </a:solidFill>
              <a:latin typeface="Syncopate"/>
              <a:ea typeface="Syncopate"/>
              <a:cs typeface="Syncopate"/>
              <a:sym typeface="Syncopate"/>
            </a:endParaRPr>
          </a:p>
        </p:txBody>
      </p:sp>
      <p:sp>
        <p:nvSpPr>
          <p:cNvPr id="283" name="Google Shape;283;p40"/>
          <p:cNvSpPr txBox="1"/>
          <p:nvPr/>
        </p:nvSpPr>
        <p:spPr>
          <a:xfrm>
            <a:off x="4572000" y="2367250"/>
            <a:ext cx="2773500" cy="9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6000">
                <a:solidFill>
                  <a:schemeClr val="accent1"/>
                </a:solidFill>
                <a:latin typeface="Caveat"/>
                <a:ea typeface="Caveat"/>
                <a:cs typeface="Caveat"/>
                <a:sym typeface="Caveat"/>
              </a:rPr>
              <a:t>Fantasy</a:t>
            </a:r>
            <a:endParaRPr sz="6000">
              <a:solidFill>
                <a:schemeClr val="accent1"/>
              </a:solidFill>
              <a:latin typeface="Caveat"/>
              <a:ea typeface="Caveat"/>
              <a:cs typeface="Caveat"/>
              <a:sym typeface="Caveat"/>
            </a:endParaRPr>
          </a:p>
        </p:txBody>
      </p:sp>
      <p:sp>
        <p:nvSpPr>
          <p:cNvPr id="284" name="Google Shape;284;p40"/>
          <p:cNvSpPr txBox="1"/>
          <p:nvPr/>
        </p:nvSpPr>
        <p:spPr>
          <a:xfrm rot="525472">
            <a:off x="5115453" y="3408284"/>
            <a:ext cx="2455024" cy="815612"/>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674EA7"/>
                </a:solidFill>
                <a:latin typeface="Shadows Into Light"/>
                <a:ea typeface="Shadows Into Light"/>
                <a:cs typeface="Shadows Into Light"/>
                <a:sym typeface="Shadows Into Light"/>
              </a:rPr>
              <a:t>Informational</a:t>
            </a:r>
            <a:endParaRPr sz="3600" b="1">
              <a:solidFill>
                <a:srgbClr val="674EA7"/>
              </a:solidFill>
              <a:latin typeface="Shadows Into Light"/>
              <a:ea typeface="Shadows Into Light"/>
              <a:cs typeface="Shadows Into Light"/>
              <a:sym typeface="Shadows Into Light"/>
            </a:endParaRPr>
          </a:p>
        </p:txBody>
      </p:sp>
      <p:sp>
        <p:nvSpPr>
          <p:cNvPr id="285" name="Google Shape;285;p40"/>
          <p:cNvSpPr txBox="1"/>
          <p:nvPr/>
        </p:nvSpPr>
        <p:spPr>
          <a:xfrm rot="-493349">
            <a:off x="4724738" y="4052782"/>
            <a:ext cx="1499818" cy="4216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rgbClr val="00FFFF"/>
                </a:solidFill>
                <a:latin typeface="Russo One"/>
                <a:ea typeface="Russo One"/>
                <a:cs typeface="Russo One"/>
                <a:sym typeface="Russo One"/>
              </a:rPr>
              <a:t>Poetry</a:t>
            </a:r>
            <a:endParaRPr sz="3000">
              <a:solidFill>
                <a:srgbClr val="00FFFF"/>
              </a:solidFill>
              <a:latin typeface="Russo One"/>
              <a:ea typeface="Russo One"/>
              <a:cs typeface="Russo One"/>
              <a:sym typeface="Russo On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1"/>
          <p:cNvSpPr txBox="1">
            <a:spLocks noGrp="1"/>
          </p:cNvSpPr>
          <p:nvPr>
            <p:ph type="title"/>
          </p:nvPr>
        </p:nvSpPr>
        <p:spPr>
          <a:xfrm>
            <a:off x="311700" y="1402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Proximate Rewards-Flashlight Friday</a:t>
            </a:r>
            <a:endParaRPr/>
          </a:p>
        </p:txBody>
      </p:sp>
      <p:sp>
        <p:nvSpPr>
          <p:cNvPr id="291" name="Google Shape;291;p4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grpSp>
        <p:nvGrpSpPr>
          <p:cNvPr id="292" name="Google Shape;292;p41"/>
          <p:cNvGrpSpPr/>
          <p:nvPr/>
        </p:nvGrpSpPr>
        <p:grpSpPr>
          <a:xfrm>
            <a:off x="1077550" y="841600"/>
            <a:ext cx="6728199" cy="4205800"/>
            <a:chOff x="-130597" y="952551"/>
            <a:chExt cx="6736283" cy="4461440"/>
          </a:xfrm>
        </p:grpSpPr>
        <p:pic>
          <p:nvPicPr>
            <p:cNvPr id="293" name="Google Shape;293;p41"/>
            <p:cNvPicPr preferRelativeResize="0"/>
            <p:nvPr/>
          </p:nvPicPr>
          <p:blipFill>
            <a:blip r:embed="rId3">
              <a:alphaModFix/>
            </a:blip>
            <a:stretch>
              <a:fillRect/>
            </a:stretch>
          </p:blipFill>
          <p:spPr>
            <a:xfrm>
              <a:off x="-115629" y="952551"/>
              <a:ext cx="3427137" cy="2624429"/>
            </a:xfrm>
            <a:prstGeom prst="rect">
              <a:avLst/>
            </a:prstGeom>
            <a:noFill/>
            <a:ln>
              <a:noFill/>
            </a:ln>
          </p:spPr>
        </p:pic>
        <p:pic>
          <p:nvPicPr>
            <p:cNvPr id="294" name="Google Shape;294;p41"/>
            <p:cNvPicPr preferRelativeResize="0"/>
            <p:nvPr/>
          </p:nvPicPr>
          <p:blipFill>
            <a:blip r:embed="rId4">
              <a:alphaModFix/>
            </a:blip>
            <a:stretch>
              <a:fillRect/>
            </a:stretch>
          </p:blipFill>
          <p:spPr>
            <a:xfrm>
              <a:off x="3278694" y="3489148"/>
              <a:ext cx="3326991" cy="1924843"/>
            </a:xfrm>
            <a:prstGeom prst="rect">
              <a:avLst/>
            </a:prstGeom>
            <a:noFill/>
            <a:ln>
              <a:noFill/>
            </a:ln>
          </p:spPr>
        </p:pic>
        <p:pic>
          <p:nvPicPr>
            <p:cNvPr id="295" name="Google Shape;295;p41"/>
            <p:cNvPicPr preferRelativeResize="0"/>
            <p:nvPr/>
          </p:nvPicPr>
          <p:blipFill>
            <a:blip r:embed="rId5">
              <a:alphaModFix/>
            </a:blip>
            <a:stretch>
              <a:fillRect/>
            </a:stretch>
          </p:blipFill>
          <p:spPr>
            <a:xfrm>
              <a:off x="3297091" y="952551"/>
              <a:ext cx="3290198" cy="2624429"/>
            </a:xfrm>
            <a:prstGeom prst="rect">
              <a:avLst/>
            </a:prstGeom>
            <a:noFill/>
            <a:ln>
              <a:noFill/>
            </a:ln>
          </p:spPr>
        </p:pic>
        <p:pic>
          <p:nvPicPr>
            <p:cNvPr id="296" name="Google Shape;296;p41"/>
            <p:cNvPicPr preferRelativeResize="0"/>
            <p:nvPr/>
          </p:nvPicPr>
          <p:blipFill>
            <a:blip r:embed="rId6">
              <a:alphaModFix/>
            </a:blip>
            <a:stretch>
              <a:fillRect/>
            </a:stretch>
          </p:blipFill>
          <p:spPr>
            <a:xfrm>
              <a:off x="-130597" y="3489148"/>
              <a:ext cx="3427139" cy="1924843"/>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79"/>
        <p:cNvGrpSpPr/>
        <p:nvPr/>
      </p:nvGrpSpPr>
      <p:grpSpPr>
        <a:xfrm>
          <a:off x="0" y="0"/>
          <a:ext cx="0" cy="0"/>
          <a:chOff x="0" y="0"/>
          <a:chExt cx="0" cy="0"/>
        </a:xfrm>
      </p:grpSpPr>
      <p:sp>
        <p:nvSpPr>
          <p:cNvPr id="80" name="Google Shape;80;p15"/>
          <p:cNvSpPr txBox="1">
            <a:spLocks noGrp="1"/>
          </p:cNvSpPr>
          <p:nvPr>
            <p:ph type="title"/>
          </p:nvPr>
        </p:nvSpPr>
        <p:spPr>
          <a:xfrm>
            <a:off x="4042275" y="2718225"/>
            <a:ext cx="5018100" cy="20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0"/>
              <a:t>Choice</a:t>
            </a:r>
            <a:endParaRPr sz="15000"/>
          </a:p>
        </p:txBody>
      </p:sp>
      <p:sp>
        <p:nvSpPr>
          <p:cNvPr id="81" name="Google Shape;81;p15"/>
          <p:cNvSpPr txBox="1"/>
          <p:nvPr/>
        </p:nvSpPr>
        <p:spPr>
          <a:xfrm>
            <a:off x="0" y="4112100"/>
            <a:ext cx="9144000" cy="10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Proximate Rewards--Dining Room Share   </a:t>
            </a:r>
            <a:endParaRPr/>
          </a:p>
        </p:txBody>
      </p:sp>
      <p:sp>
        <p:nvSpPr>
          <p:cNvPr id="302" name="Google Shape;302;p4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3" name="Google Shape;303;p42"/>
          <p:cNvPicPr preferRelativeResize="0"/>
          <p:nvPr/>
        </p:nvPicPr>
        <p:blipFill>
          <a:blip r:embed="rId3">
            <a:alphaModFix/>
          </a:blip>
          <a:stretch>
            <a:fillRect/>
          </a:stretch>
        </p:blipFill>
        <p:spPr>
          <a:xfrm>
            <a:off x="311700" y="1266325"/>
            <a:ext cx="4260302" cy="3195226"/>
          </a:xfrm>
          <a:prstGeom prst="rect">
            <a:avLst/>
          </a:prstGeom>
          <a:noFill/>
          <a:ln>
            <a:noFill/>
          </a:ln>
        </p:spPr>
      </p:pic>
      <p:pic>
        <p:nvPicPr>
          <p:cNvPr id="304" name="Google Shape;304;p42"/>
          <p:cNvPicPr preferRelativeResize="0"/>
          <p:nvPr/>
        </p:nvPicPr>
        <p:blipFill>
          <a:blip r:embed="rId4">
            <a:alphaModFix/>
          </a:blip>
          <a:stretch>
            <a:fillRect/>
          </a:stretch>
        </p:blipFill>
        <p:spPr>
          <a:xfrm>
            <a:off x="4658201" y="1266320"/>
            <a:ext cx="4260302" cy="319523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08"/>
        <p:cNvGrpSpPr/>
        <p:nvPr/>
      </p:nvGrpSpPr>
      <p:grpSpPr>
        <a:xfrm>
          <a:off x="0" y="0"/>
          <a:ext cx="0" cy="0"/>
          <a:chOff x="0" y="0"/>
          <a:chExt cx="0" cy="0"/>
        </a:xfrm>
      </p:grpSpPr>
      <p:sp>
        <p:nvSpPr>
          <p:cNvPr id="309" name="Google Shape;309;p43"/>
          <p:cNvSpPr txBox="1">
            <a:spLocks noGrp="1"/>
          </p:cNvSpPr>
          <p:nvPr>
            <p:ph type="title"/>
          </p:nvPr>
        </p:nvSpPr>
        <p:spPr>
          <a:xfrm>
            <a:off x="1184575" y="2718225"/>
            <a:ext cx="7875600" cy="204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0"/>
              <a:t>Authenticy</a:t>
            </a:r>
            <a:endParaRPr sz="15000"/>
          </a:p>
        </p:txBody>
      </p:sp>
      <p:sp>
        <p:nvSpPr>
          <p:cNvPr id="310" name="Google Shape;310;p43"/>
          <p:cNvSpPr txBox="1"/>
          <p:nvPr/>
        </p:nvSpPr>
        <p:spPr>
          <a:xfrm>
            <a:off x="0" y="4112100"/>
            <a:ext cx="9144000" cy="1031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0" y="416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Authenticity-#picturebookfriday</a:t>
            </a:r>
            <a:endParaRPr/>
          </a:p>
        </p:txBody>
      </p:sp>
      <p:pic>
        <p:nvPicPr>
          <p:cNvPr id="316" name="Google Shape;316;p44"/>
          <p:cNvPicPr preferRelativeResize="0"/>
          <p:nvPr/>
        </p:nvPicPr>
        <p:blipFill>
          <a:blip r:embed="rId3">
            <a:alphaModFix/>
          </a:blip>
          <a:stretch>
            <a:fillRect/>
          </a:stretch>
        </p:blipFill>
        <p:spPr>
          <a:xfrm>
            <a:off x="5457650" y="38875"/>
            <a:ext cx="3686347" cy="4993128"/>
          </a:xfrm>
          <a:prstGeom prst="rect">
            <a:avLst/>
          </a:prstGeom>
          <a:noFill/>
          <a:ln>
            <a:noFill/>
          </a:ln>
        </p:spPr>
      </p:pic>
      <p:pic>
        <p:nvPicPr>
          <p:cNvPr id="317" name="Google Shape;317;p44"/>
          <p:cNvPicPr preferRelativeResize="0"/>
          <p:nvPr/>
        </p:nvPicPr>
        <p:blipFill>
          <a:blip r:embed="rId4">
            <a:alphaModFix/>
          </a:blip>
          <a:stretch>
            <a:fillRect/>
          </a:stretch>
        </p:blipFill>
        <p:spPr>
          <a:xfrm>
            <a:off x="1302900" y="1123425"/>
            <a:ext cx="2858149" cy="381085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5"/>
          <p:cNvSpPr txBox="1">
            <a:spLocks noGrp="1"/>
          </p:cNvSpPr>
          <p:nvPr>
            <p:ph type="title"/>
          </p:nvPr>
        </p:nvSpPr>
        <p:spPr>
          <a:xfrm>
            <a:off x="0" y="416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Authenticity-#picturebookfriday</a:t>
            </a:r>
            <a:endParaRPr/>
          </a:p>
          <a:p>
            <a:pPr marL="0" lvl="0" indent="0" algn="l" rtl="0">
              <a:spcBef>
                <a:spcPts val="0"/>
              </a:spcBef>
              <a:spcAft>
                <a:spcPts val="0"/>
              </a:spcAft>
              <a:buNone/>
            </a:pPr>
            <a:endParaRPr sz="3000"/>
          </a:p>
        </p:txBody>
      </p:sp>
      <p:pic>
        <p:nvPicPr>
          <p:cNvPr id="323" name="Google Shape;323;p45"/>
          <p:cNvPicPr preferRelativeResize="0"/>
          <p:nvPr/>
        </p:nvPicPr>
        <p:blipFill>
          <a:blip r:embed="rId3">
            <a:alphaModFix/>
          </a:blip>
          <a:stretch>
            <a:fillRect/>
          </a:stretch>
        </p:blipFill>
        <p:spPr>
          <a:xfrm>
            <a:off x="935350" y="1228713"/>
            <a:ext cx="2322069" cy="1741552"/>
          </a:xfrm>
          <a:prstGeom prst="rect">
            <a:avLst/>
          </a:prstGeom>
          <a:noFill/>
          <a:ln>
            <a:noFill/>
          </a:ln>
        </p:spPr>
      </p:pic>
      <p:pic>
        <p:nvPicPr>
          <p:cNvPr id="324" name="Google Shape;324;p45"/>
          <p:cNvPicPr preferRelativeResize="0"/>
          <p:nvPr/>
        </p:nvPicPr>
        <p:blipFill>
          <a:blip r:embed="rId4">
            <a:alphaModFix/>
          </a:blip>
          <a:stretch>
            <a:fillRect/>
          </a:stretch>
        </p:blipFill>
        <p:spPr>
          <a:xfrm>
            <a:off x="935350" y="3075542"/>
            <a:ext cx="2322079" cy="1741559"/>
          </a:xfrm>
          <a:prstGeom prst="rect">
            <a:avLst/>
          </a:prstGeom>
          <a:noFill/>
          <a:ln>
            <a:noFill/>
          </a:ln>
        </p:spPr>
      </p:pic>
      <p:pic>
        <p:nvPicPr>
          <p:cNvPr id="325" name="Google Shape;325;p45"/>
          <p:cNvPicPr preferRelativeResize="0"/>
          <p:nvPr/>
        </p:nvPicPr>
        <p:blipFill>
          <a:blip r:embed="rId5">
            <a:alphaModFix/>
          </a:blip>
          <a:stretch>
            <a:fillRect/>
          </a:stretch>
        </p:blipFill>
        <p:spPr>
          <a:xfrm>
            <a:off x="3738325" y="1228725"/>
            <a:ext cx="4784512" cy="358837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4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Authenticity-1st Grade Reading Buddies </a:t>
            </a:r>
            <a:endParaRPr/>
          </a:p>
        </p:txBody>
      </p:sp>
      <p:sp>
        <p:nvSpPr>
          <p:cNvPr id="331" name="Google Shape;331;p4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32" name="Google Shape;332;p46"/>
          <p:cNvPicPr preferRelativeResize="0"/>
          <p:nvPr/>
        </p:nvPicPr>
        <p:blipFill>
          <a:blip r:embed="rId3">
            <a:alphaModFix/>
          </a:blip>
          <a:stretch>
            <a:fillRect/>
          </a:stretch>
        </p:blipFill>
        <p:spPr>
          <a:xfrm>
            <a:off x="99100" y="1152425"/>
            <a:ext cx="4403609" cy="3302699"/>
          </a:xfrm>
          <a:prstGeom prst="rect">
            <a:avLst/>
          </a:prstGeom>
          <a:noFill/>
          <a:ln>
            <a:noFill/>
          </a:ln>
        </p:spPr>
      </p:pic>
      <p:pic>
        <p:nvPicPr>
          <p:cNvPr id="333" name="Google Shape;333;p46"/>
          <p:cNvPicPr preferRelativeResize="0"/>
          <p:nvPr/>
        </p:nvPicPr>
        <p:blipFill>
          <a:blip r:embed="rId4">
            <a:alphaModFix/>
          </a:blip>
          <a:stretch>
            <a:fillRect/>
          </a:stretch>
        </p:blipFill>
        <p:spPr>
          <a:xfrm>
            <a:off x="4641300" y="1152425"/>
            <a:ext cx="4403599" cy="33026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7"/>
          <p:cNvSpPr txBox="1">
            <a:spLocks noGrp="1"/>
          </p:cNvSpPr>
          <p:nvPr>
            <p:ph type="title"/>
          </p:nvPr>
        </p:nvSpPr>
        <p:spPr>
          <a:xfrm>
            <a:off x="311700" y="3168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Authenticity-Teacher Read Aloud </a:t>
            </a:r>
            <a:endParaRPr/>
          </a:p>
        </p:txBody>
      </p:sp>
      <p:pic>
        <p:nvPicPr>
          <p:cNvPr id="339" name="Google Shape;339;p47"/>
          <p:cNvPicPr preferRelativeResize="0"/>
          <p:nvPr/>
        </p:nvPicPr>
        <p:blipFill>
          <a:blip r:embed="rId3">
            <a:alphaModFix/>
          </a:blip>
          <a:stretch>
            <a:fillRect/>
          </a:stretch>
        </p:blipFill>
        <p:spPr>
          <a:xfrm rot="-9">
            <a:off x="1636700" y="931854"/>
            <a:ext cx="2923875" cy="3898521"/>
          </a:xfrm>
          <a:prstGeom prst="rect">
            <a:avLst/>
          </a:prstGeom>
          <a:noFill/>
          <a:ln>
            <a:noFill/>
          </a:ln>
        </p:spPr>
      </p:pic>
      <p:pic>
        <p:nvPicPr>
          <p:cNvPr id="340" name="Google Shape;340;p47"/>
          <p:cNvPicPr preferRelativeResize="0"/>
          <p:nvPr/>
        </p:nvPicPr>
        <p:blipFill>
          <a:blip r:embed="rId4">
            <a:alphaModFix/>
          </a:blip>
          <a:stretch>
            <a:fillRect/>
          </a:stretch>
        </p:blipFill>
        <p:spPr>
          <a:xfrm rot="5400000">
            <a:off x="4072976" y="1417150"/>
            <a:ext cx="3900799" cy="29255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8"/>
          <p:cNvSpPr txBox="1">
            <a:spLocks noGrp="1"/>
          </p:cNvSpPr>
          <p:nvPr>
            <p:ph type="title"/>
          </p:nvPr>
        </p:nvSpPr>
        <p:spPr>
          <a:xfrm>
            <a:off x="311700" y="3168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Authenticity-Teacher Read Aloud </a:t>
            </a:r>
            <a:endParaRPr/>
          </a:p>
        </p:txBody>
      </p:sp>
      <p:pic>
        <p:nvPicPr>
          <p:cNvPr id="346" name="Google Shape;346;p48"/>
          <p:cNvPicPr preferRelativeResize="0"/>
          <p:nvPr/>
        </p:nvPicPr>
        <p:blipFill>
          <a:blip r:embed="rId3">
            <a:alphaModFix/>
          </a:blip>
          <a:stretch>
            <a:fillRect/>
          </a:stretch>
        </p:blipFill>
        <p:spPr>
          <a:xfrm>
            <a:off x="311700" y="1343250"/>
            <a:ext cx="4235122" cy="3176349"/>
          </a:xfrm>
          <a:prstGeom prst="rect">
            <a:avLst/>
          </a:prstGeom>
          <a:noFill/>
          <a:ln w="76200" cap="flat" cmpd="sng">
            <a:solidFill>
              <a:srgbClr val="000000"/>
            </a:solidFill>
            <a:prstDash val="solid"/>
            <a:round/>
            <a:headEnd type="none" w="sm" len="sm"/>
            <a:tailEnd type="none" w="sm" len="sm"/>
          </a:ln>
        </p:spPr>
      </p:pic>
      <p:pic>
        <p:nvPicPr>
          <p:cNvPr id="347" name="Google Shape;347;p48"/>
          <p:cNvPicPr preferRelativeResize="0"/>
          <p:nvPr/>
        </p:nvPicPr>
        <p:blipFill>
          <a:blip r:embed="rId4">
            <a:alphaModFix/>
          </a:blip>
          <a:stretch>
            <a:fillRect/>
          </a:stretch>
        </p:blipFill>
        <p:spPr>
          <a:xfrm>
            <a:off x="4800864" y="1343250"/>
            <a:ext cx="4031438" cy="3176349"/>
          </a:xfrm>
          <a:prstGeom prst="rect">
            <a:avLst/>
          </a:prstGeom>
          <a:noFill/>
          <a:ln w="76200" cap="flat" cmpd="sng">
            <a:solidFill>
              <a:srgbClr val="000000"/>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9"/>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Authenticity-Picture Wall</a:t>
            </a:r>
            <a:endParaRPr/>
          </a:p>
        </p:txBody>
      </p:sp>
      <p:pic>
        <p:nvPicPr>
          <p:cNvPr id="353" name="Google Shape;353;p49"/>
          <p:cNvPicPr preferRelativeResize="0"/>
          <p:nvPr/>
        </p:nvPicPr>
        <p:blipFill>
          <a:blip r:embed="rId3">
            <a:alphaModFix/>
          </a:blip>
          <a:stretch>
            <a:fillRect/>
          </a:stretch>
        </p:blipFill>
        <p:spPr>
          <a:xfrm>
            <a:off x="2035944" y="1152425"/>
            <a:ext cx="5158908" cy="377880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50"/>
          <p:cNvPicPr preferRelativeResize="0"/>
          <p:nvPr/>
        </p:nvPicPr>
        <p:blipFill>
          <a:blip r:embed="rId3">
            <a:alphaModFix/>
          </a:blip>
          <a:stretch>
            <a:fillRect/>
          </a:stretch>
        </p:blipFill>
        <p:spPr>
          <a:xfrm>
            <a:off x="1295400" y="76200"/>
            <a:ext cx="6451603" cy="48387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Springside Elementary School--Saratoga Springs</a:t>
            </a:r>
            <a:endParaRPr/>
          </a:p>
        </p:txBody>
      </p:sp>
      <p:sp>
        <p:nvSpPr>
          <p:cNvPr id="364" name="Google Shape;364;p51"/>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accent1"/>
                </a:solidFill>
                <a:latin typeface="PT Sans Narrow"/>
                <a:ea typeface="PT Sans Narrow"/>
                <a:cs typeface="PT Sans Narrow"/>
                <a:sym typeface="PT Sans Narrow"/>
              </a:rPr>
              <a:t>4th Grade Team:</a:t>
            </a:r>
            <a:endParaRPr sz="2400" b="1">
              <a:solidFill>
                <a:schemeClr val="accent1"/>
              </a:solidFill>
              <a:latin typeface="PT Sans Narrow"/>
              <a:ea typeface="PT Sans Narrow"/>
              <a:cs typeface="PT Sans Narrow"/>
              <a:sym typeface="PT Sans Narrow"/>
            </a:endParaRPr>
          </a:p>
          <a:p>
            <a:pPr marL="457200" lvl="0" indent="-381000" algn="l" rtl="0">
              <a:spcBef>
                <a:spcPts val="1600"/>
              </a:spcBef>
              <a:spcAft>
                <a:spcPts val="0"/>
              </a:spcAft>
              <a:buClr>
                <a:schemeClr val="accent1"/>
              </a:buClr>
              <a:buSzPts val="2400"/>
              <a:buFont typeface="PT Sans Narrow"/>
              <a:buChar char="●"/>
            </a:pPr>
            <a:r>
              <a:rPr lang="en" sz="2400" b="1">
                <a:solidFill>
                  <a:schemeClr val="accent1"/>
                </a:solidFill>
                <a:latin typeface="PT Sans Narrow"/>
                <a:ea typeface="PT Sans Narrow"/>
                <a:cs typeface="PT Sans Narrow"/>
                <a:sym typeface="PT Sans Narrow"/>
              </a:rPr>
              <a:t>Diane Wardle</a:t>
            </a:r>
            <a:endParaRPr sz="2400" b="1">
              <a:solidFill>
                <a:schemeClr val="accent1"/>
              </a:solidFill>
              <a:latin typeface="PT Sans Narrow"/>
              <a:ea typeface="PT Sans Narrow"/>
              <a:cs typeface="PT Sans Narrow"/>
              <a:sym typeface="PT Sans Narrow"/>
            </a:endParaRPr>
          </a:p>
          <a:p>
            <a:pPr marL="457200" lvl="0" indent="-381000" algn="l" rtl="0">
              <a:spcBef>
                <a:spcPts val="0"/>
              </a:spcBef>
              <a:spcAft>
                <a:spcPts val="0"/>
              </a:spcAft>
              <a:buClr>
                <a:schemeClr val="accent1"/>
              </a:buClr>
              <a:buSzPts val="2400"/>
              <a:buFont typeface="PT Sans Narrow"/>
              <a:buChar char="●"/>
            </a:pPr>
            <a:r>
              <a:rPr lang="en" sz="2400" b="1">
                <a:solidFill>
                  <a:schemeClr val="accent1"/>
                </a:solidFill>
                <a:latin typeface="PT Sans Narrow"/>
                <a:ea typeface="PT Sans Narrow"/>
                <a:cs typeface="PT Sans Narrow"/>
                <a:sym typeface="PT Sans Narrow"/>
              </a:rPr>
              <a:t>Ashley Howden</a:t>
            </a:r>
            <a:endParaRPr sz="2400" b="1">
              <a:solidFill>
                <a:schemeClr val="accent1"/>
              </a:solidFill>
              <a:latin typeface="PT Sans Narrow"/>
              <a:ea typeface="PT Sans Narrow"/>
              <a:cs typeface="PT Sans Narrow"/>
              <a:sym typeface="PT Sans Narrow"/>
            </a:endParaRPr>
          </a:p>
          <a:p>
            <a:pPr marL="457200" lvl="0" indent="-381000" algn="l" rtl="0">
              <a:spcBef>
                <a:spcPts val="0"/>
              </a:spcBef>
              <a:spcAft>
                <a:spcPts val="0"/>
              </a:spcAft>
              <a:buClr>
                <a:schemeClr val="accent1"/>
              </a:buClr>
              <a:buSzPts val="2400"/>
              <a:buFont typeface="PT Sans Narrow"/>
              <a:buChar char="●"/>
            </a:pPr>
            <a:r>
              <a:rPr lang="en" sz="2400" b="1">
                <a:solidFill>
                  <a:schemeClr val="accent1"/>
                </a:solidFill>
                <a:latin typeface="PT Sans Narrow"/>
                <a:ea typeface="PT Sans Narrow"/>
                <a:cs typeface="PT Sans Narrow"/>
                <a:sym typeface="PT Sans Narrow"/>
              </a:rPr>
              <a:t>Teri Webb</a:t>
            </a:r>
            <a:endParaRPr sz="2400" b="1">
              <a:solidFill>
                <a:schemeClr val="accent1"/>
              </a:solidFill>
              <a:latin typeface="PT Sans Narrow"/>
              <a:ea typeface="PT Sans Narrow"/>
              <a:cs typeface="PT Sans Narrow"/>
              <a:sym typeface="PT Sans Narrow"/>
            </a:endParaRPr>
          </a:p>
          <a:p>
            <a:pPr marL="457200" lvl="0" indent="-381000" algn="l" rtl="0">
              <a:spcBef>
                <a:spcPts val="0"/>
              </a:spcBef>
              <a:spcAft>
                <a:spcPts val="0"/>
              </a:spcAft>
              <a:buClr>
                <a:schemeClr val="accent1"/>
              </a:buClr>
              <a:buSzPts val="2400"/>
              <a:buFont typeface="PT Sans Narrow"/>
              <a:buChar char="●"/>
            </a:pPr>
            <a:r>
              <a:rPr lang="en" sz="2400" b="1">
                <a:solidFill>
                  <a:schemeClr val="accent1"/>
                </a:solidFill>
                <a:latin typeface="PT Sans Narrow"/>
                <a:ea typeface="PT Sans Narrow"/>
                <a:cs typeface="PT Sans Narrow"/>
                <a:sym typeface="PT Sans Narrow"/>
              </a:rPr>
              <a:t>Gary Moser</a:t>
            </a:r>
            <a:endParaRPr sz="2400" b="1">
              <a:solidFill>
                <a:schemeClr val="accent1"/>
              </a:solidFill>
              <a:latin typeface="PT Sans Narrow"/>
              <a:ea typeface="PT Sans Narrow"/>
              <a:cs typeface="PT Sans Narrow"/>
              <a:sym typeface="PT Sans Narrow"/>
            </a:endParaRPr>
          </a:p>
          <a:p>
            <a:pPr marL="0" lvl="0" indent="0" algn="l" rtl="0">
              <a:spcBef>
                <a:spcPts val="1600"/>
              </a:spcBef>
              <a:spcAft>
                <a:spcPts val="0"/>
              </a:spcAft>
              <a:buNone/>
            </a:pPr>
            <a:endParaRPr sz="2400" b="1">
              <a:solidFill>
                <a:schemeClr val="accent1"/>
              </a:solidFill>
              <a:latin typeface="PT Sans Narrow"/>
              <a:ea typeface="PT Sans Narrow"/>
              <a:cs typeface="PT Sans Narrow"/>
              <a:sym typeface="PT Sans Narrow"/>
            </a:endParaRPr>
          </a:p>
          <a:p>
            <a:pPr marL="0" lvl="0" indent="0" algn="l" rtl="0">
              <a:spcBef>
                <a:spcPts val="1600"/>
              </a:spcBef>
              <a:spcAft>
                <a:spcPts val="0"/>
              </a:spcAft>
              <a:buNone/>
            </a:pPr>
            <a:endParaRPr sz="2400" b="1">
              <a:solidFill>
                <a:schemeClr val="accent1"/>
              </a:solidFill>
              <a:latin typeface="PT Sans Narrow"/>
              <a:ea typeface="PT Sans Narrow"/>
              <a:cs typeface="PT Sans Narrow"/>
              <a:sym typeface="PT Sans Narrow"/>
            </a:endParaRPr>
          </a:p>
          <a:p>
            <a:pPr marL="0" lvl="0" indent="0" algn="l" rtl="0">
              <a:spcBef>
                <a:spcPts val="1600"/>
              </a:spcBef>
              <a:spcAft>
                <a:spcPts val="0"/>
              </a:spcAft>
              <a:buNone/>
            </a:pPr>
            <a:r>
              <a:rPr lang="en" sz="2400" b="1">
                <a:solidFill>
                  <a:schemeClr val="accent1"/>
                </a:solidFill>
                <a:latin typeface="PT Sans Narrow"/>
                <a:ea typeface="PT Sans Narrow"/>
                <a:cs typeface="PT Sans Narrow"/>
                <a:sym typeface="PT Sans Narrow"/>
              </a:rPr>
              <a:t> </a:t>
            </a:r>
            <a:endParaRPr sz="2400" b="1">
              <a:solidFill>
                <a:schemeClr val="accent1"/>
              </a:solidFill>
              <a:latin typeface="PT Sans Narrow"/>
              <a:ea typeface="PT Sans Narrow"/>
              <a:cs typeface="PT Sans Narrow"/>
              <a:sym typeface="PT Sans Narrow"/>
            </a:endParaRPr>
          </a:p>
          <a:p>
            <a:pPr marL="0" lvl="0" indent="0" algn="l" rtl="0">
              <a:spcBef>
                <a:spcPts val="1600"/>
              </a:spcBef>
              <a:spcAft>
                <a:spcPts val="1600"/>
              </a:spcAft>
              <a:buNone/>
            </a:pPr>
            <a:endParaRPr sz="2400" b="1">
              <a:solidFill>
                <a:schemeClr val="accent1"/>
              </a:solidFill>
              <a:latin typeface="PT Sans Narrow"/>
              <a:ea typeface="PT Sans Narrow"/>
              <a:cs typeface="PT Sans Narrow"/>
              <a:sym typeface="PT Sans Narrow"/>
            </a:endParaRPr>
          </a:p>
        </p:txBody>
      </p:sp>
      <p:pic>
        <p:nvPicPr>
          <p:cNvPr id="365" name="Google Shape;365;p51"/>
          <p:cNvPicPr preferRelativeResize="0"/>
          <p:nvPr/>
        </p:nvPicPr>
        <p:blipFill>
          <a:blip r:embed="rId3">
            <a:alphaModFix/>
          </a:blip>
          <a:stretch>
            <a:fillRect/>
          </a:stretch>
        </p:blipFill>
        <p:spPr>
          <a:xfrm>
            <a:off x="2976250" y="1152425"/>
            <a:ext cx="4926802" cy="36951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Choice-Book Choice</a:t>
            </a:r>
            <a:endParaRPr/>
          </a:p>
        </p:txBody>
      </p:sp>
      <p:pic>
        <p:nvPicPr>
          <p:cNvPr id="87" name="Google Shape;87;p16"/>
          <p:cNvPicPr preferRelativeResize="0"/>
          <p:nvPr/>
        </p:nvPicPr>
        <p:blipFill>
          <a:blip r:embed="rId3">
            <a:alphaModFix/>
          </a:blip>
          <a:stretch>
            <a:fillRect/>
          </a:stretch>
        </p:blipFill>
        <p:spPr>
          <a:xfrm>
            <a:off x="311699" y="1227650"/>
            <a:ext cx="4935974" cy="3701973"/>
          </a:xfrm>
          <a:prstGeom prst="rect">
            <a:avLst/>
          </a:prstGeom>
          <a:noFill/>
          <a:ln>
            <a:noFill/>
          </a:ln>
        </p:spPr>
      </p:pic>
      <p:pic>
        <p:nvPicPr>
          <p:cNvPr id="88" name="Google Shape;88;p16"/>
          <p:cNvPicPr preferRelativeResize="0"/>
          <p:nvPr/>
        </p:nvPicPr>
        <p:blipFill>
          <a:blip r:embed="rId4">
            <a:alphaModFix/>
          </a:blip>
          <a:stretch>
            <a:fillRect/>
          </a:stretch>
        </p:blipFill>
        <p:spPr>
          <a:xfrm>
            <a:off x="5247675" y="96650"/>
            <a:ext cx="3624725" cy="483297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Choice-OWL Book Clubs</a:t>
            </a:r>
            <a:endParaRPr/>
          </a:p>
        </p:txBody>
      </p:sp>
      <p:sp>
        <p:nvSpPr>
          <p:cNvPr id="94" name="Google Shape;94;p17"/>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 </a:t>
            </a:r>
            <a:endParaRPr/>
          </a:p>
        </p:txBody>
      </p:sp>
      <p:pic>
        <p:nvPicPr>
          <p:cNvPr id="95" name="Google Shape;95;p17"/>
          <p:cNvPicPr preferRelativeResize="0"/>
          <p:nvPr/>
        </p:nvPicPr>
        <p:blipFill>
          <a:blip r:embed="rId3">
            <a:alphaModFix/>
          </a:blip>
          <a:stretch>
            <a:fillRect/>
          </a:stretch>
        </p:blipFill>
        <p:spPr>
          <a:xfrm>
            <a:off x="3827363" y="2928800"/>
            <a:ext cx="1489277" cy="1985702"/>
          </a:xfrm>
          <a:prstGeom prst="rect">
            <a:avLst/>
          </a:prstGeom>
          <a:noFill/>
          <a:ln>
            <a:noFill/>
          </a:ln>
        </p:spPr>
      </p:pic>
      <p:pic>
        <p:nvPicPr>
          <p:cNvPr id="96" name="Google Shape;96;p17"/>
          <p:cNvPicPr preferRelativeResize="0"/>
          <p:nvPr/>
        </p:nvPicPr>
        <p:blipFill>
          <a:blip r:embed="rId4">
            <a:alphaModFix/>
          </a:blip>
          <a:stretch>
            <a:fillRect/>
          </a:stretch>
        </p:blipFill>
        <p:spPr>
          <a:xfrm>
            <a:off x="6319649" y="2928798"/>
            <a:ext cx="1489277" cy="1985702"/>
          </a:xfrm>
          <a:prstGeom prst="rect">
            <a:avLst/>
          </a:prstGeom>
          <a:noFill/>
          <a:ln>
            <a:noFill/>
          </a:ln>
        </p:spPr>
      </p:pic>
      <p:pic>
        <p:nvPicPr>
          <p:cNvPr id="97" name="Google Shape;97;p17"/>
          <p:cNvPicPr preferRelativeResize="0"/>
          <p:nvPr/>
        </p:nvPicPr>
        <p:blipFill rotWithShape="1">
          <a:blip r:embed="rId5">
            <a:alphaModFix/>
          </a:blip>
          <a:srcRect b="32773"/>
          <a:stretch/>
        </p:blipFill>
        <p:spPr>
          <a:xfrm rot="-929268">
            <a:off x="75298" y="3323375"/>
            <a:ext cx="1489275" cy="1295680"/>
          </a:xfrm>
          <a:prstGeom prst="rect">
            <a:avLst/>
          </a:prstGeom>
          <a:noFill/>
          <a:ln>
            <a:noFill/>
          </a:ln>
        </p:spPr>
      </p:pic>
      <p:pic>
        <p:nvPicPr>
          <p:cNvPr id="98" name="Google Shape;98;p17"/>
          <p:cNvPicPr preferRelativeResize="0"/>
          <p:nvPr/>
        </p:nvPicPr>
        <p:blipFill>
          <a:blip r:embed="rId6">
            <a:alphaModFix/>
          </a:blip>
          <a:stretch>
            <a:fillRect/>
          </a:stretch>
        </p:blipFill>
        <p:spPr>
          <a:xfrm>
            <a:off x="7416075" y="1053589"/>
            <a:ext cx="1489277" cy="1985725"/>
          </a:xfrm>
          <a:prstGeom prst="rect">
            <a:avLst/>
          </a:prstGeom>
          <a:noFill/>
          <a:ln>
            <a:noFill/>
          </a:ln>
        </p:spPr>
      </p:pic>
      <p:pic>
        <p:nvPicPr>
          <p:cNvPr id="99" name="Google Shape;99;p17"/>
          <p:cNvPicPr preferRelativeResize="0"/>
          <p:nvPr/>
        </p:nvPicPr>
        <p:blipFill>
          <a:blip r:embed="rId7">
            <a:alphaModFix/>
          </a:blip>
          <a:stretch>
            <a:fillRect/>
          </a:stretch>
        </p:blipFill>
        <p:spPr>
          <a:xfrm>
            <a:off x="5047950" y="1053601"/>
            <a:ext cx="1489277" cy="1985691"/>
          </a:xfrm>
          <a:prstGeom prst="rect">
            <a:avLst/>
          </a:prstGeom>
          <a:noFill/>
          <a:ln>
            <a:noFill/>
          </a:ln>
        </p:spPr>
      </p:pic>
      <p:pic>
        <p:nvPicPr>
          <p:cNvPr id="100" name="Google Shape;100;p17"/>
          <p:cNvPicPr preferRelativeResize="0"/>
          <p:nvPr/>
        </p:nvPicPr>
        <p:blipFill>
          <a:blip r:embed="rId8">
            <a:alphaModFix/>
          </a:blip>
          <a:stretch>
            <a:fillRect/>
          </a:stretch>
        </p:blipFill>
        <p:spPr>
          <a:xfrm>
            <a:off x="1565125" y="2928798"/>
            <a:ext cx="1489277" cy="1985702"/>
          </a:xfrm>
          <a:prstGeom prst="rect">
            <a:avLst/>
          </a:prstGeom>
          <a:noFill/>
          <a:ln>
            <a:noFill/>
          </a:ln>
        </p:spPr>
      </p:pic>
      <p:pic>
        <p:nvPicPr>
          <p:cNvPr id="101" name="Google Shape;101;p17"/>
          <p:cNvPicPr preferRelativeResize="0"/>
          <p:nvPr/>
        </p:nvPicPr>
        <p:blipFill>
          <a:blip r:embed="rId9">
            <a:alphaModFix/>
          </a:blip>
          <a:stretch>
            <a:fillRect/>
          </a:stretch>
        </p:blipFill>
        <p:spPr>
          <a:xfrm>
            <a:off x="2679825" y="1053573"/>
            <a:ext cx="1489277" cy="1985760"/>
          </a:xfrm>
          <a:prstGeom prst="rect">
            <a:avLst/>
          </a:prstGeom>
          <a:noFill/>
          <a:ln>
            <a:noFill/>
          </a:ln>
        </p:spPr>
      </p:pic>
      <p:pic>
        <p:nvPicPr>
          <p:cNvPr id="102" name="Google Shape;102;p17"/>
          <p:cNvPicPr preferRelativeResize="0"/>
          <p:nvPr/>
        </p:nvPicPr>
        <p:blipFill>
          <a:blip r:embed="rId10">
            <a:alphaModFix/>
          </a:blip>
          <a:stretch>
            <a:fillRect/>
          </a:stretch>
        </p:blipFill>
        <p:spPr>
          <a:xfrm>
            <a:off x="311700" y="1053600"/>
            <a:ext cx="1489277" cy="19857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8"/>
          <p:cNvPicPr preferRelativeResize="0"/>
          <p:nvPr/>
        </p:nvPicPr>
        <p:blipFill>
          <a:blip r:embed="rId3">
            <a:alphaModFix/>
          </a:blip>
          <a:stretch>
            <a:fillRect/>
          </a:stretch>
        </p:blipFill>
        <p:spPr>
          <a:xfrm>
            <a:off x="5648213" y="-48300"/>
            <a:ext cx="3857626" cy="5143501"/>
          </a:xfrm>
          <a:prstGeom prst="rect">
            <a:avLst/>
          </a:prstGeom>
          <a:noFill/>
          <a:ln>
            <a:noFill/>
          </a:ln>
        </p:spPr>
      </p:pic>
      <p:pic>
        <p:nvPicPr>
          <p:cNvPr id="108" name="Google Shape;108;p18"/>
          <p:cNvPicPr preferRelativeResize="0"/>
          <p:nvPr/>
        </p:nvPicPr>
        <p:blipFill>
          <a:blip r:embed="rId4">
            <a:alphaModFix/>
          </a:blip>
          <a:stretch>
            <a:fillRect/>
          </a:stretch>
        </p:blipFill>
        <p:spPr>
          <a:xfrm>
            <a:off x="2600150" y="-48300"/>
            <a:ext cx="3364623" cy="2571753"/>
          </a:xfrm>
          <a:prstGeom prst="rect">
            <a:avLst/>
          </a:prstGeom>
          <a:noFill/>
          <a:ln>
            <a:noFill/>
          </a:ln>
        </p:spPr>
      </p:pic>
      <p:pic>
        <p:nvPicPr>
          <p:cNvPr id="109" name="Google Shape;109;p18"/>
          <p:cNvPicPr preferRelativeResize="0"/>
          <p:nvPr/>
        </p:nvPicPr>
        <p:blipFill>
          <a:blip r:embed="rId5">
            <a:alphaModFix/>
          </a:blip>
          <a:stretch>
            <a:fillRect/>
          </a:stretch>
        </p:blipFill>
        <p:spPr>
          <a:xfrm>
            <a:off x="0" y="-943425"/>
            <a:ext cx="2600150" cy="3466875"/>
          </a:xfrm>
          <a:prstGeom prst="rect">
            <a:avLst/>
          </a:prstGeom>
          <a:noFill/>
          <a:ln>
            <a:noFill/>
          </a:ln>
        </p:spPr>
      </p:pic>
      <p:pic>
        <p:nvPicPr>
          <p:cNvPr id="110" name="Google Shape;110;p18"/>
          <p:cNvPicPr preferRelativeResize="0"/>
          <p:nvPr/>
        </p:nvPicPr>
        <p:blipFill>
          <a:blip r:embed="rId6">
            <a:alphaModFix/>
          </a:blip>
          <a:stretch>
            <a:fillRect/>
          </a:stretch>
        </p:blipFill>
        <p:spPr>
          <a:xfrm>
            <a:off x="2998875" y="2523450"/>
            <a:ext cx="3429007" cy="2571750"/>
          </a:xfrm>
          <a:prstGeom prst="rect">
            <a:avLst/>
          </a:prstGeom>
          <a:noFill/>
          <a:ln>
            <a:noFill/>
          </a:ln>
        </p:spPr>
      </p:pic>
      <p:pic>
        <p:nvPicPr>
          <p:cNvPr id="111" name="Google Shape;111;p18"/>
          <p:cNvPicPr preferRelativeResize="0"/>
          <p:nvPr/>
        </p:nvPicPr>
        <p:blipFill>
          <a:blip r:embed="rId7">
            <a:alphaModFix/>
          </a:blip>
          <a:stretch>
            <a:fillRect/>
          </a:stretch>
        </p:blipFill>
        <p:spPr>
          <a:xfrm>
            <a:off x="0" y="2523449"/>
            <a:ext cx="3429004" cy="2571746"/>
          </a:xfrm>
          <a:prstGeom prst="rect">
            <a:avLst/>
          </a:prstGeom>
          <a:noFill/>
          <a:ln>
            <a:noFill/>
          </a:ln>
        </p:spPr>
      </p:pic>
      <p:pic>
        <p:nvPicPr>
          <p:cNvPr id="112" name="Google Shape;112;p18"/>
          <p:cNvPicPr preferRelativeResize="0"/>
          <p:nvPr/>
        </p:nvPicPr>
        <p:blipFill rotWithShape="1">
          <a:blip r:embed="rId8">
            <a:alphaModFix/>
          </a:blip>
          <a:srcRect l="11032" t="8221" r="11110" b="60575"/>
          <a:stretch/>
        </p:blipFill>
        <p:spPr>
          <a:xfrm>
            <a:off x="2290800" y="4336675"/>
            <a:ext cx="1491752" cy="7585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9"/>
          <p:cNvPicPr preferRelativeResize="0"/>
          <p:nvPr/>
        </p:nvPicPr>
        <p:blipFill>
          <a:blip r:embed="rId3">
            <a:alphaModFix/>
          </a:blip>
          <a:stretch>
            <a:fillRect/>
          </a:stretch>
        </p:blipFill>
        <p:spPr>
          <a:xfrm>
            <a:off x="743550" y="13"/>
            <a:ext cx="3736175" cy="5064978"/>
          </a:xfrm>
          <a:prstGeom prst="rect">
            <a:avLst/>
          </a:prstGeom>
          <a:noFill/>
          <a:ln>
            <a:noFill/>
          </a:ln>
        </p:spPr>
      </p:pic>
      <p:pic>
        <p:nvPicPr>
          <p:cNvPr id="118" name="Google Shape;118;p19"/>
          <p:cNvPicPr preferRelativeResize="0"/>
          <p:nvPr/>
        </p:nvPicPr>
        <p:blipFill>
          <a:blip r:embed="rId4">
            <a:alphaModFix/>
          </a:blip>
          <a:stretch>
            <a:fillRect/>
          </a:stretch>
        </p:blipFill>
        <p:spPr>
          <a:xfrm>
            <a:off x="4479725" y="25"/>
            <a:ext cx="3798734" cy="5064978"/>
          </a:xfrm>
          <a:prstGeom prst="rect">
            <a:avLst/>
          </a:prstGeom>
          <a:noFill/>
          <a:ln>
            <a:noFill/>
          </a:ln>
        </p:spPr>
      </p:pic>
      <p:pic>
        <p:nvPicPr>
          <p:cNvPr id="119" name="Google Shape;119;p19"/>
          <p:cNvPicPr preferRelativeResize="0"/>
          <p:nvPr/>
        </p:nvPicPr>
        <p:blipFill>
          <a:blip r:embed="rId5">
            <a:alphaModFix/>
          </a:blip>
          <a:stretch>
            <a:fillRect/>
          </a:stretch>
        </p:blipFill>
        <p:spPr>
          <a:xfrm>
            <a:off x="174825" y="172916"/>
            <a:ext cx="1167000" cy="1555983"/>
          </a:xfrm>
          <a:prstGeom prst="rect">
            <a:avLst/>
          </a:prstGeom>
          <a:noFill/>
          <a:ln>
            <a:noFill/>
          </a:ln>
        </p:spPr>
      </p:pic>
      <p:pic>
        <p:nvPicPr>
          <p:cNvPr id="120" name="Google Shape;120;p19"/>
          <p:cNvPicPr preferRelativeResize="0"/>
          <p:nvPr/>
        </p:nvPicPr>
        <p:blipFill>
          <a:blip r:embed="rId6">
            <a:alphaModFix/>
          </a:blip>
          <a:stretch>
            <a:fillRect/>
          </a:stretch>
        </p:blipFill>
        <p:spPr>
          <a:xfrm>
            <a:off x="7873550" y="3525000"/>
            <a:ext cx="1167000" cy="15560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0"/>
          <p:cNvPicPr preferRelativeResize="0"/>
          <p:nvPr/>
        </p:nvPicPr>
        <p:blipFill>
          <a:blip r:embed="rId3">
            <a:alphaModFix/>
          </a:blip>
          <a:stretch>
            <a:fillRect/>
          </a:stretch>
        </p:blipFill>
        <p:spPr>
          <a:xfrm>
            <a:off x="-308525" y="-300599"/>
            <a:ext cx="4554678" cy="3416001"/>
          </a:xfrm>
          <a:prstGeom prst="rect">
            <a:avLst/>
          </a:prstGeom>
          <a:noFill/>
          <a:ln>
            <a:noFill/>
          </a:ln>
        </p:spPr>
      </p:pic>
      <p:pic>
        <p:nvPicPr>
          <p:cNvPr id="126" name="Google Shape;126;p20"/>
          <p:cNvPicPr preferRelativeResize="0"/>
          <p:nvPr/>
        </p:nvPicPr>
        <p:blipFill>
          <a:blip r:embed="rId4">
            <a:alphaModFix/>
          </a:blip>
          <a:stretch>
            <a:fillRect/>
          </a:stretch>
        </p:blipFill>
        <p:spPr>
          <a:xfrm>
            <a:off x="4246150" y="-557995"/>
            <a:ext cx="4897852" cy="3673396"/>
          </a:xfrm>
          <a:prstGeom prst="rect">
            <a:avLst/>
          </a:prstGeom>
          <a:noFill/>
          <a:ln>
            <a:noFill/>
          </a:ln>
        </p:spPr>
      </p:pic>
      <p:pic>
        <p:nvPicPr>
          <p:cNvPr id="127" name="Google Shape;127;p20"/>
          <p:cNvPicPr preferRelativeResize="0"/>
          <p:nvPr/>
        </p:nvPicPr>
        <p:blipFill>
          <a:blip r:embed="rId5">
            <a:alphaModFix/>
          </a:blip>
          <a:stretch>
            <a:fillRect/>
          </a:stretch>
        </p:blipFill>
        <p:spPr>
          <a:xfrm>
            <a:off x="4246149" y="2417956"/>
            <a:ext cx="4897852" cy="3673396"/>
          </a:xfrm>
          <a:prstGeom prst="rect">
            <a:avLst/>
          </a:prstGeom>
          <a:noFill/>
          <a:ln>
            <a:noFill/>
          </a:ln>
        </p:spPr>
      </p:pic>
      <p:pic>
        <p:nvPicPr>
          <p:cNvPr id="128" name="Google Shape;128;p20"/>
          <p:cNvPicPr preferRelativeResize="0"/>
          <p:nvPr/>
        </p:nvPicPr>
        <p:blipFill>
          <a:blip r:embed="rId6">
            <a:alphaModFix/>
          </a:blip>
          <a:stretch>
            <a:fillRect/>
          </a:stretch>
        </p:blipFill>
        <p:spPr>
          <a:xfrm>
            <a:off x="-1147625" y="2417950"/>
            <a:ext cx="5780668" cy="4335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1"/>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Choice-Birthday Books</a:t>
            </a:r>
            <a:endParaRPr/>
          </a:p>
        </p:txBody>
      </p:sp>
      <p:pic>
        <p:nvPicPr>
          <p:cNvPr id="134" name="Google Shape;134;p21"/>
          <p:cNvPicPr preferRelativeResize="0"/>
          <p:nvPr/>
        </p:nvPicPr>
        <p:blipFill>
          <a:blip r:embed="rId3">
            <a:alphaModFix/>
          </a:blip>
          <a:stretch>
            <a:fillRect/>
          </a:stretch>
        </p:blipFill>
        <p:spPr>
          <a:xfrm>
            <a:off x="2232850" y="1152425"/>
            <a:ext cx="5091549" cy="3818647"/>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112239DDB4BD46BD37C90334679D57" ma:contentTypeVersion="17" ma:contentTypeDescription="Create a new document." ma:contentTypeScope="" ma:versionID="0e97e20ea4a04e6805cfbf5a7bd0d9b9">
  <xsd:schema xmlns:xsd="http://www.w3.org/2001/XMLSchema" xmlns:xs="http://www.w3.org/2001/XMLSchema" xmlns:p="http://schemas.microsoft.com/office/2006/metadata/properties" xmlns:ns1="http://schemas.microsoft.com/sharepoint/v3" xmlns:ns2="f92a0120-cb5f-46b0-9ad1-9c10a33454fd" xmlns:ns3="316a695d-6cee-42c2-8942-38255eab04ac" targetNamespace="http://schemas.microsoft.com/office/2006/metadata/properties" ma:root="true" ma:fieldsID="459b420f0e4ccaddbd1af73b7d3a7b77" ns1:_="" ns2:_="" ns3:_="">
    <xsd:import namespace="http://schemas.microsoft.com/sharepoint/v3"/>
    <xsd:import namespace="f92a0120-cb5f-46b0-9ad1-9c10a33454fd"/>
    <xsd:import namespace="316a695d-6cee-42c2-8942-38255eab04a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2a0120-cb5f-46b0-9ad1-9c10a33454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ac159821-6d6e-49ec-801b-07117c1987da"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description="" ma:indexed="true" ma:internalName="MediaServiceLocation"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16a695d-6cee-42c2-8942-38255eab04ac"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97bb458-1c9a-418d-9a07-ba140ac5a4b1}" ma:internalName="TaxCatchAll" ma:showField="CatchAllData" ma:web="316a695d-6cee-42c2-8942-38255eab04ac">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431547-FF83-4904-8200-8AB9AE6FBBE0}"/>
</file>

<file path=customXml/itemProps2.xml><?xml version="1.0" encoding="utf-8"?>
<ds:datastoreItem xmlns:ds="http://schemas.openxmlformats.org/officeDocument/2006/customXml" ds:itemID="{D13CFB96-0B90-486C-97D2-E18BB07484A8}"/>
</file>

<file path=docProps/app.xml><?xml version="1.0" encoding="utf-8"?>
<Properties xmlns="http://schemas.openxmlformats.org/officeDocument/2006/extended-properties" xmlns:vt="http://schemas.openxmlformats.org/officeDocument/2006/docPropsVTypes">
  <TotalTime>0</TotalTime>
  <Words>877</Words>
  <Application>Microsoft Office PowerPoint</Application>
  <PresentationFormat>On-screen Show (16:9)</PresentationFormat>
  <Paragraphs>107</Paragraphs>
  <Slides>39</Slides>
  <Notes>39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Luckiest Guy</vt:lpstr>
      <vt:lpstr>Shadows Into Light</vt:lpstr>
      <vt:lpstr>PT Sans Narrow</vt:lpstr>
      <vt:lpstr>Russo One</vt:lpstr>
      <vt:lpstr>Syncopate</vt:lpstr>
      <vt:lpstr>Caveat</vt:lpstr>
      <vt:lpstr>Marck Script</vt:lpstr>
      <vt:lpstr>Arial</vt:lpstr>
      <vt:lpstr>Times New Roman</vt:lpstr>
      <vt:lpstr>Open Sans</vt:lpstr>
      <vt:lpstr>Tropic</vt:lpstr>
      <vt:lpstr>Creating Engaged Readers In Your Classroom</vt:lpstr>
      <vt:lpstr>The Seven Salient Strategies </vt:lpstr>
      <vt:lpstr>Choice</vt:lpstr>
      <vt:lpstr>Choice-Book Choice</vt:lpstr>
      <vt:lpstr>Choice-OWL Book Clubs</vt:lpstr>
      <vt:lpstr>PowerPoint Presentation</vt:lpstr>
      <vt:lpstr>PowerPoint Presentation</vt:lpstr>
      <vt:lpstr>PowerPoint Presentation</vt:lpstr>
      <vt:lpstr>Choice-Birthday Books</vt:lpstr>
      <vt:lpstr>Collaboration</vt:lpstr>
      <vt:lpstr>Collaboration-Reader’s Theater</vt:lpstr>
      <vt:lpstr>Collaboration-Puppet Shows</vt:lpstr>
      <vt:lpstr>Control</vt:lpstr>
      <vt:lpstr>Control-Graffiti Wall </vt:lpstr>
      <vt:lpstr>Control-Open Ended  Book Projects</vt:lpstr>
      <vt:lpstr>Choice-Book Projects</vt:lpstr>
      <vt:lpstr>Technology</vt:lpstr>
      <vt:lpstr>Technology--Stop Motion with iMovie</vt:lpstr>
      <vt:lpstr>Challenge</vt:lpstr>
      <vt:lpstr>Challenge- March Reading Madness</vt:lpstr>
      <vt:lpstr>Proximate Rewards</vt:lpstr>
      <vt:lpstr>Proximate Reward - Charlie and the Chocolate Factory Event </vt:lpstr>
      <vt:lpstr>Proximate Reward - Charlie and the Chocolate Factory Event </vt:lpstr>
      <vt:lpstr>Proximate Reward - Charlie and the Chocolate Factory Event </vt:lpstr>
      <vt:lpstr>Proximate Reward - Charlie and the Chocolate Factory Event </vt:lpstr>
      <vt:lpstr>Proximate Reward - Charlie and the Chocolate Factory Event </vt:lpstr>
      <vt:lpstr>Proximate Reward - Charlie and the Chocolate Factory Event </vt:lpstr>
      <vt:lpstr>Proximate Rewards-Genre Book Tags</vt:lpstr>
      <vt:lpstr>Proximate Rewards-Flashlight Friday</vt:lpstr>
      <vt:lpstr>Proximate Rewards--Dining Room Share   </vt:lpstr>
      <vt:lpstr>Authenticy</vt:lpstr>
      <vt:lpstr>Authenticity-#picturebookfriday</vt:lpstr>
      <vt:lpstr>Authenticity-#picturebookfriday </vt:lpstr>
      <vt:lpstr>Authenticity-1st Grade Reading Buddies </vt:lpstr>
      <vt:lpstr>Authenticity-Teacher Read Aloud </vt:lpstr>
      <vt:lpstr>Authenticity-Teacher Read Aloud </vt:lpstr>
      <vt:lpstr>Authenticity-Picture Wall</vt:lpstr>
      <vt:lpstr>PowerPoint Presentation</vt:lpstr>
      <vt:lpstr>Springside Elementary School--Saratoga Springs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Engaged Readers In Your Classroom</dc:title>
  <dc:creator>Ann Sharp</dc:creator>
  <cp:lastModifiedBy>Ann Sharp</cp:lastModifiedBy>
  <cp:revision>1</cp:revision>
  <dcterms:modified xsi:type="dcterms:W3CDTF">2020-02-06T20:11:21Z</dcterms:modified>
</cp:coreProperties>
</file>